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79" r:id="rId6"/>
    <p:sldId id="260" r:id="rId7"/>
    <p:sldId id="261" r:id="rId8"/>
    <p:sldId id="262" r:id="rId9"/>
    <p:sldId id="275" r:id="rId10"/>
    <p:sldId id="263" r:id="rId11"/>
    <p:sldId id="264" r:id="rId12"/>
    <p:sldId id="277" r:id="rId13"/>
    <p:sldId id="265" r:id="rId14"/>
    <p:sldId id="266" r:id="rId15"/>
    <p:sldId id="267" r:id="rId16"/>
    <p:sldId id="276" r:id="rId17"/>
    <p:sldId id="268" r:id="rId18"/>
    <p:sldId id="269" r:id="rId19"/>
    <p:sldId id="278" r:id="rId20"/>
    <p:sldId id="270" r:id="rId21"/>
    <p:sldId id="271" r:id="rId22"/>
    <p:sldId id="272" r:id="rId23"/>
    <p:sldId id="273" r:id="rId24"/>
    <p:sldId id="280" r:id="rId25"/>
    <p:sldId id="281" r:id="rId26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altLang="en-US" lang="zh-CN"/>
              <a:t>Cerebellar ataxia is the combination of incoordination, awkwardness,errors in the speed, range and force of movement, along with dysdiadochokinesia, and intention tremor</a:t>
            </a:r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5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7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2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3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8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9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61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7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7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7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lang="en-US"/>
              <a:t>E</a:t>
            </a:r>
            <a:r>
              <a:rPr altLang="zh-CN" lang="en-US"/>
              <a:t>X</a:t>
            </a:r>
            <a:r>
              <a:rPr altLang="zh-CN" lang="en-US"/>
              <a:t>A</a:t>
            </a:r>
            <a:r>
              <a:rPr altLang="zh-CN" lang="en-US"/>
              <a:t>M</a:t>
            </a:r>
            <a:r>
              <a:rPr altLang="zh-CN" lang="en-US"/>
              <a:t>I</a:t>
            </a:r>
            <a:r>
              <a:rPr altLang="zh-CN" lang="en-US"/>
              <a:t>N</a:t>
            </a:r>
            <a:r>
              <a:rPr altLang="zh-CN" lang="en-US"/>
              <a:t>ATION</a:t>
            </a:r>
            <a:r>
              <a:rPr altLang="zh-CN" lang="en-US"/>
              <a:t>O</a:t>
            </a:r>
            <a:r>
              <a:rPr altLang="zh-CN" lang="en-US"/>
              <a:t>F</a:t>
            </a:r>
            <a:r>
              <a:rPr altLang="zh-CN" lang="en-US"/>
              <a:t> </a:t>
            </a:r>
            <a:r>
              <a:rPr altLang="zh-CN" lang="en-US"/>
              <a:t>C</a:t>
            </a:r>
            <a:r>
              <a:rPr altLang="zh-CN" lang="en-US"/>
              <a:t>E</a:t>
            </a:r>
            <a:r>
              <a:rPr altLang="zh-CN" lang="en-US"/>
              <a:t>R</a:t>
            </a:r>
            <a:r>
              <a:rPr altLang="zh-CN" lang="en-US"/>
              <a:t>E</a:t>
            </a:r>
            <a:r>
              <a:rPr altLang="zh-CN" lang="en-US"/>
              <a:t>B</a:t>
            </a:r>
            <a:r>
              <a:rPr altLang="zh-CN" lang="en-US"/>
              <a:t>E</a:t>
            </a:r>
            <a:r>
              <a:rPr altLang="zh-CN" lang="en-US"/>
              <a:t>L</a:t>
            </a:r>
            <a:r>
              <a:rPr altLang="zh-CN" lang="en-US"/>
              <a:t>L</a:t>
            </a:r>
            <a:r>
              <a:rPr altLang="zh-CN" lang="en-US"/>
              <a:t>AR</a:t>
            </a:r>
            <a:r>
              <a:rPr altLang="zh-CN" lang="en-US"/>
              <a:t> </a:t>
            </a:r>
            <a:r>
              <a:rPr altLang="zh-CN" lang="en-US"/>
              <a:t>S</a:t>
            </a:r>
            <a:r>
              <a:rPr altLang="zh-CN" lang="en-US"/>
              <a:t>I</a:t>
            </a:r>
            <a:r>
              <a:rPr altLang="zh-CN" lang="en-US"/>
              <a:t>G</a:t>
            </a:r>
            <a:r>
              <a:rPr altLang="zh-CN" lang="en-US"/>
              <a:t>N</a:t>
            </a:r>
            <a:r>
              <a:rPr altLang="zh-CN" lang="en-US"/>
              <a:t>S</a:t>
            </a:r>
            <a:endParaRPr altLang="zh-CN" lang="en-US"/>
          </a:p>
        </p:txBody>
      </p:sp>
      <p:sp>
        <p:nvSpPr>
          <p:cNvPr id="104860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 lang="en-US"/>
              <a:t>D</a:t>
            </a:r>
            <a:r>
              <a:rPr altLang="zh-CN" lang="en-US"/>
              <a:t>r</a:t>
            </a:r>
            <a:r>
              <a:rPr altLang="zh-CN" lang="en-US"/>
              <a:t> </a:t>
            </a:r>
            <a:r>
              <a:rPr altLang="zh-CN" lang="en-US"/>
              <a:t>I</a:t>
            </a:r>
            <a:r>
              <a:rPr altLang="zh-CN" lang="en-US"/>
              <a:t>b</a:t>
            </a:r>
            <a:r>
              <a:rPr altLang="zh-CN" lang="en-US"/>
              <a:t>r</a:t>
            </a:r>
            <a:r>
              <a:rPr altLang="zh-CN" lang="en-US"/>
              <a:t>a</a:t>
            </a:r>
            <a:r>
              <a:rPr altLang="zh-CN" lang="en-US"/>
              <a:t>h</a:t>
            </a:r>
            <a:r>
              <a:rPr altLang="zh-CN" lang="en-US"/>
              <a:t>i</a:t>
            </a:r>
            <a:r>
              <a:rPr altLang="zh-CN" lang="en-US"/>
              <a:t>m</a:t>
            </a:r>
            <a:r>
              <a:rPr altLang="zh-CN" lang="en-US"/>
              <a:t> </a:t>
            </a:r>
            <a:r>
              <a:rPr altLang="zh-CN" lang="en-US"/>
              <a:t>A</a:t>
            </a:r>
            <a:r>
              <a:rPr altLang="zh-CN" lang="en-US"/>
              <a:t>l</a:t>
            </a:r>
            <a:r>
              <a:rPr altLang="zh-CN" lang="en-US"/>
              <a:t>i</a:t>
            </a:r>
            <a:r>
              <a:rPr altLang="zh-CN" lang="en-US"/>
              <a:t> </a:t>
            </a:r>
            <a:r>
              <a:rPr altLang="zh-CN" lang="en-US"/>
              <a:t>S</a:t>
            </a:r>
            <a:r>
              <a:rPr altLang="zh-CN" lang="en-US"/>
              <a:t>a</a:t>
            </a:r>
            <a:r>
              <a:rPr altLang="zh-CN" lang="en-US"/>
              <a:t>l</a:t>
            </a:r>
            <a:r>
              <a:rPr altLang="zh-CN" lang="en-US"/>
              <a:t>e</a:t>
            </a:r>
            <a:r>
              <a:rPr altLang="zh-CN" lang="en-US"/>
              <a:t>e</a:t>
            </a:r>
            <a:r>
              <a:rPr altLang="zh-CN" lang="en-US"/>
              <a:t>m</a:t>
            </a:r>
            <a:endParaRPr altLang="zh-CN" lang="en-US"/>
          </a:p>
          <a:p>
            <a:r>
              <a:rPr altLang="zh-CN" lang="en-US"/>
              <a:t>J</a:t>
            </a:r>
            <a:r>
              <a:rPr altLang="zh-CN" lang="en-US"/>
              <a:t>R</a:t>
            </a:r>
            <a:r>
              <a:rPr altLang="zh-CN" lang="en-US"/>
              <a:t>,</a:t>
            </a:r>
            <a:r>
              <a:rPr altLang="zh-CN" lang="en-US"/>
              <a:t> </a:t>
            </a:r>
            <a:r>
              <a:rPr altLang="zh-CN" lang="en-US"/>
              <a:t>G</a:t>
            </a:r>
            <a:r>
              <a:rPr altLang="zh-CN" lang="en-US"/>
              <a:t>e</a:t>
            </a:r>
            <a:r>
              <a:rPr altLang="zh-CN" lang="en-US"/>
              <a:t>n</a:t>
            </a:r>
            <a:r>
              <a:rPr altLang="zh-CN" lang="en-US"/>
              <a:t>e</a:t>
            </a:r>
            <a:r>
              <a:rPr altLang="zh-CN" lang="en-US"/>
              <a:t>r</a:t>
            </a:r>
            <a:r>
              <a:rPr altLang="zh-CN" lang="en-US"/>
              <a:t>a</a:t>
            </a:r>
            <a:r>
              <a:rPr altLang="zh-CN" lang="en-US"/>
              <a:t>l</a:t>
            </a:r>
            <a:r>
              <a:rPr altLang="zh-CN" lang="en-US"/>
              <a:t> </a:t>
            </a:r>
            <a:r>
              <a:rPr altLang="zh-CN" lang="en-US"/>
              <a:t>M</a:t>
            </a:r>
            <a:r>
              <a:rPr altLang="zh-CN" lang="en-US"/>
              <a:t>e</a:t>
            </a:r>
            <a:r>
              <a:rPr altLang="zh-CN" lang="en-US"/>
              <a:t>d</a:t>
            </a:r>
            <a:r>
              <a:rPr altLang="zh-CN" lang="en-US"/>
              <a:t>i</a:t>
            </a:r>
            <a:r>
              <a:rPr altLang="zh-CN" lang="en-US"/>
              <a:t>c</a:t>
            </a:r>
            <a:r>
              <a:rPr altLang="zh-CN" lang="en-US"/>
              <a:t>i</a:t>
            </a:r>
            <a:r>
              <a:rPr altLang="zh-CN" lang="en-US"/>
              <a:t>n</a:t>
            </a:r>
            <a:r>
              <a:rPr altLang="zh-CN" lang="en-US"/>
              <a:t>e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sition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.</a:t>
            </a:r>
            <a:endParaRPr lang="en-IN"/>
          </a:p>
          <a:p>
            <a:endParaRPr lang="en-IN"/>
          </a:p>
          <a:p>
            <a:r>
              <a:rPr lang="en-US"/>
              <a:t>"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"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 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</p:txBody>
      </p:sp>
      <p:sp>
        <p:nvSpPr>
          <p:cNvPr id="104860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nce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coordinat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body.</a:t>
            </a:r>
            <a:endParaRPr lang="en-IN"/>
          </a:p>
          <a:p>
            <a:endParaRPr lang="en-IN"/>
          </a:p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endParaRPr lang="en-IN"/>
          </a:p>
          <a:p>
            <a:endParaRPr lang="en-IN"/>
          </a:p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endParaRPr lang="en-IN"/>
          </a:p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ellum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ctions</a:t>
            </a:r>
            <a:endParaRPr lang="en-IN"/>
          </a:p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ellum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ing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endParaRPr lang="en-IN"/>
          </a:p>
          <a:p>
            <a:endParaRPr lang="en-IN"/>
          </a:p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)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</p:txBody>
      </p:sp>
      <p:sp>
        <p:nvSpPr>
          <p:cNvPr id="10486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ination</a:t>
            </a:r>
            <a:endParaRPr lang="en-IN"/>
          </a:p>
          <a:p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consideration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endParaRPr lang="en-IN"/>
          </a:p>
        </p:txBody>
      </p:sp>
      <p:sp>
        <p:nvSpPr>
          <p:cNvPr id="1048609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endParaRPr lang="en-IN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11907" t="12902" r="16115" b="60909"/>
          <a:stretch>
            <a:fillRect/>
          </a:stretch>
        </p:blipFill>
        <p:spPr>
          <a:xfrm>
            <a:off x="457383" y="1690689"/>
            <a:ext cx="8229235" cy="4262436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chase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-</a:t>
            </a:r>
            <a:endParaRPr lang="en-IN"/>
          </a:p>
          <a:p>
            <a:endParaRPr lang="en-IN"/>
          </a:p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cy</a:t>
            </a:r>
            <a:endParaRPr lang="en-IN"/>
          </a:p>
          <a:p>
            <a:endParaRPr lang="en-IN"/>
          </a:p>
          <a:p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oscillation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endParaRPr lang="en-IN"/>
          </a:p>
          <a:p>
            <a:endParaRPr lang="en-IN"/>
          </a:p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1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7228" t="15115" r="3696" b="12074"/>
          <a:stretch>
            <a:fillRect/>
          </a:stretch>
        </p:blipFill>
        <p:spPr>
          <a:xfrm>
            <a:off x="483705" y="1574270"/>
            <a:ext cx="7983934" cy="4347321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tance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.</a:t>
            </a:r>
            <a:endParaRPr lang="en-IN"/>
          </a:p>
          <a:p>
            <a:endParaRPr lang="en-IN"/>
          </a:p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endParaRPr lang="en-IN"/>
          </a:p>
          <a:p>
            <a:endParaRPr lang="en-IN"/>
          </a:p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ulty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endParaRPr lang="en-IN"/>
          </a:p>
          <a:p>
            <a:endParaRPr lang="en-IN"/>
          </a:p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tion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15" name="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endParaRPr lang="en-IN"/>
          </a:p>
          <a:p>
            <a:endParaRPr lang="en-IN"/>
          </a:p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endParaRPr lang="en-IN"/>
          </a:p>
          <a:p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IN"/>
          </a:p>
          <a:p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.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5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43309" r="0" b="11"/>
          <a:stretch>
            <a:fillRect/>
          </a:stretch>
        </p:blipFill>
        <p:spPr>
          <a:xfrm rot="21600000">
            <a:off x="277225" y="873092"/>
            <a:ext cx="8589546" cy="5551089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89702"/>
          </a:xfrm>
        </p:spPr>
        <p:txBody>
          <a:bodyPr>
            <a:normAutofit fontScale="90000"/>
          </a:bodyPr>
          <a:p>
            <a:r>
              <a:rPr lang="en-US"/>
              <a:t>Heel to shin test - ( heel knee shin toe test)</a:t>
            </a:r>
            <a:br>
              <a:rPr lang="en-US"/>
            </a:br>
            <a:endParaRPr lang="en-IN"/>
          </a:p>
        </p:txBody>
      </p:sp>
      <p:sp>
        <p:nvSpPr>
          <p:cNvPr id="1048617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IN"/>
          </a:p>
          <a:p>
            <a:endParaRPr lang="en-IN"/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6163" r="60" b="61507"/>
          <a:stretch>
            <a:fillRect/>
          </a:stretch>
        </p:blipFill>
        <p:spPr>
          <a:xfrm rot="21584188">
            <a:off x="676839" y="1612833"/>
            <a:ext cx="7790323" cy="5957892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endParaRPr lang="en-IN"/>
          </a:p>
          <a:p>
            <a:endParaRPr lang="en-IN"/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154" r="17379" b="40"/>
          <a:stretch>
            <a:fillRect/>
          </a:stretch>
        </p:blipFill>
        <p:spPr>
          <a:xfrm rot="16191709">
            <a:off x="1767891" y="-335485"/>
            <a:ext cx="6274851" cy="8070439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nts</a:t>
            </a:r>
            <a:br>
              <a:rPr lang="en-IN"/>
            </a:br>
            <a:endParaRPr lang="en-IN"/>
          </a:p>
        </p:txBody>
      </p:sp>
      <p:sp>
        <p:nvSpPr>
          <p:cNvPr id="1048621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IN"/>
          </a:p>
          <a:p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a</a:t>
            </a:r>
            <a:endParaRPr lang="en-IN"/>
          </a:p>
          <a:p>
            <a:endParaRPr lang="en-IN"/>
          </a:p>
          <a:p>
            <a:r>
              <a:rPr lang="en-US"/>
              <a:t>One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diately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wed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diametric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te</a:t>
            </a:r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3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2935" t="6832" r="1304" b="40"/>
          <a:stretch>
            <a:fillRect/>
          </a:stretch>
        </p:blipFill>
        <p:spPr>
          <a:xfrm rot="16202725">
            <a:off x="1247741" y="-413774"/>
            <a:ext cx="6637476" cy="8325631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und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non</a:t>
            </a:r>
            <a:endParaRPr lang="en-IN"/>
          </a:p>
        </p:txBody>
      </p:sp>
      <p:sp>
        <p:nvSpPr>
          <p:cNvPr id="104862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Checking movements involve contraction of the antagonists after a load is</a:t>
            </a:r>
            <a:r>
              <a:rPr lang="en-US"/>
              <a:t> </a:t>
            </a:r>
            <a:r>
              <a:rPr lang="en-US"/>
              <a:t>unexpectedly removed during strong contraction of the agonists</a:t>
            </a:r>
            <a:r>
              <a:rPr lang="en-US"/>
              <a:t>.</a:t>
            </a:r>
            <a:endParaRPr lang="en-IN"/>
          </a:p>
          <a:p>
            <a:endParaRPr lang="en-IN"/>
          </a:p>
          <a:p>
            <a:r>
              <a:rPr lang="en-IN"/>
              <a:t>Holmes (Stewart-Holmes) rebound test</a:t>
            </a:r>
            <a:endParaRPr lang="en-IN"/>
          </a:p>
          <a:p>
            <a:endParaRPr lang="en-IN"/>
          </a:p>
          <a:p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llar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2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Loss of rebound is more significant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nilaterally than bilaterall</a:t>
            </a:r>
            <a:r>
              <a:rPr lang="en-US"/>
              <a:t>y</a:t>
            </a:r>
            <a:endParaRPr lang="en-IN"/>
          </a:p>
          <a:p>
            <a:endParaRPr lang="en-IN"/>
          </a:p>
          <a:p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7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11630" t="25724" r="8913" b="11"/>
          <a:stretch>
            <a:fillRect/>
          </a:stretch>
        </p:blipFill>
        <p:spPr>
          <a:xfrm>
            <a:off x="159061" y="307442"/>
            <a:ext cx="8745991" cy="6143412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past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endParaRPr lang="en-IN"/>
          </a:p>
        </p:txBody>
      </p:sp>
      <p:sp>
        <p:nvSpPr>
          <p:cNvPr id="1048593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IN"/>
              <a:t>The patient may miss when</a:t>
            </a:r>
            <a:r>
              <a:rPr lang="en-US"/>
              <a:t> </a:t>
            </a:r>
            <a:endParaRPr lang="en-IN"/>
          </a:p>
          <a:p>
            <a:r>
              <a:rPr lang="en-IN"/>
              <a:t>trying to reach out to touch a target (past pointing), </a:t>
            </a:r>
            <a:endParaRPr lang="en-IN"/>
          </a:p>
          <a:p>
            <a:r>
              <a:rPr lang="en-IN"/>
              <a:t>drift to one side when</a:t>
            </a:r>
            <a:r>
              <a:rPr lang="en-US"/>
              <a:t> </a:t>
            </a:r>
            <a:r>
              <a:rPr lang="en-IN"/>
              <a:t>walking eyes closed, </a:t>
            </a:r>
            <a:endParaRPr lang="en-IN"/>
          </a:p>
          <a:p>
            <a:r>
              <a:rPr lang="en-IN"/>
              <a:t>have drift of the outstretched arm </a:t>
            </a:r>
            <a:endParaRPr lang="en-IN"/>
          </a:p>
          <a:p>
            <a:endParaRPr lang="en-IN"/>
          </a:p>
          <a:p>
            <a:r>
              <a:rPr lang="en-US"/>
              <a:t>I</a:t>
            </a:r>
            <a:r>
              <a:rPr lang="en-US"/>
              <a:t>n labyrinthine disease or with a cerebellar hemispheric lesion, </a:t>
            </a:r>
            <a:endParaRPr lang="en-IN"/>
          </a:p>
          <a:p>
            <a:r>
              <a:rPr lang="en-US"/>
              <a:t>arm will deviate to the involved side on the return track, more so with the eyes</a:t>
            </a:r>
            <a:r>
              <a:rPr lang="en-US"/>
              <a:t> </a:t>
            </a:r>
            <a:r>
              <a:rPr lang="en-US"/>
              <a:t>closed. This deviation is called past pointin</a:t>
            </a:r>
            <a:r>
              <a:rPr lang="en-US"/>
              <a:t>g</a:t>
            </a:r>
            <a:r>
              <a:rPr lang="en-US"/>
              <a:t>.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591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r>
              <a:rPr lang="en-US"/>
              <a:t>E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+</a:t>
            </a:r>
            <a:endParaRPr lang="en-IN"/>
          </a:p>
          <a:p>
            <a:endParaRPr lang="en-IN"/>
          </a:p>
          <a:p>
            <a:r>
              <a:rPr lang="en-IN"/>
              <a:t>The pattern is different in vestibular as opposed to cerebellar past pointing.</a:t>
            </a:r>
            <a:endParaRPr lang="en-IN"/>
          </a:p>
          <a:p>
            <a:r>
              <a:rPr lang="en-IN"/>
              <a:t>In vestibular disease, past pointing occurs with both upper extremities toward the</a:t>
            </a:r>
            <a:r>
              <a:rPr lang="en-US"/>
              <a:t> </a:t>
            </a:r>
            <a:r>
              <a:rPr lang="en-IN"/>
              <a:t>involved side; </a:t>
            </a:r>
            <a:endParaRPr lang="en-IN"/>
          </a:p>
          <a:p>
            <a:r>
              <a:rPr lang="en-IN"/>
              <a:t>in unilateral cerebellar disease, past pointing occurs toward the</a:t>
            </a:r>
            <a:r>
              <a:rPr lang="en-US"/>
              <a:t> </a:t>
            </a:r>
            <a:r>
              <a:rPr lang="en-IN"/>
              <a:t>side of the lesion, or erratically to either side, but only in the ipsilateral arm</a:t>
            </a:r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endParaRPr lang="en-IN"/>
          </a:p>
        </p:txBody>
      </p:sp>
      <p:sp>
        <p:nvSpPr>
          <p:cNvPr id="1048589" name=""/>
          <p:cNvSpPr>
            <a:spLocks noGrp="1"/>
          </p:cNvSpPr>
          <p:nvPr>
            <p:ph idx="1"/>
          </p:nvPr>
        </p:nvSpPr>
        <p:spPr/>
        <p:txBody>
          <a:bodyPr>
            <a:normAutofit fontScale="82143" lnSpcReduction="20000"/>
          </a:bodyPr>
          <a:p>
            <a:r>
              <a:rPr lang="en-US"/>
              <a:t>drift of the outstretched upper extremities</a:t>
            </a:r>
            <a:endParaRPr lang="en-IN"/>
          </a:p>
          <a:p>
            <a:endParaRPr lang="en-IN"/>
          </a:p>
          <a:p>
            <a:r>
              <a:rPr lang="en-US"/>
              <a:t>Mainly outward</a:t>
            </a:r>
            <a:endParaRPr lang="en-IN"/>
          </a:p>
          <a:p>
            <a:endParaRPr lang="en-IN"/>
          </a:p>
          <a:p>
            <a:r>
              <a:rPr lang="en-US"/>
              <a:t>Testing is done with arms outstretched and eyes closed. </a:t>
            </a:r>
            <a:endParaRPr lang="en-IN"/>
          </a:p>
          <a:p>
            <a:endParaRPr lang="en-IN"/>
          </a:p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sease involving one cerebellar hemisphere, the arm drifts toward the side of</a:t>
            </a:r>
            <a:r>
              <a:rPr lang="en-US"/>
              <a:t> </a:t>
            </a:r>
            <a:r>
              <a:rPr lang="en-US"/>
              <a:t>the lesion.  accentuated by tapping the patient’s</a:t>
            </a:r>
            <a:r>
              <a:rPr lang="en-US"/>
              <a:t> </a:t>
            </a:r>
            <a:r>
              <a:rPr lang="en-US"/>
              <a:t>outstretched wrists. </a:t>
            </a:r>
            <a:endParaRPr lang="en-IN"/>
          </a:p>
          <a:p>
            <a:r>
              <a:rPr lang="en-US"/>
              <a:t>Tapping on the wrists may also create an up-and-down</a:t>
            </a:r>
            <a:r>
              <a:rPr lang="en-US"/>
              <a:t> </a:t>
            </a:r>
            <a:r>
              <a:rPr lang="en-US"/>
              <a:t>oscillation because of impaired checking</a:t>
            </a:r>
            <a:endParaRPr lang="en-I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58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Deviation and drift may also occur when the patient tries to walk with eyes</a:t>
            </a:r>
            <a:r>
              <a:rPr lang="en-US"/>
              <a:t> </a:t>
            </a:r>
            <a:r>
              <a:rPr lang="en-US"/>
              <a:t>closed. </a:t>
            </a:r>
            <a:endParaRPr lang="en-IN"/>
          </a:p>
          <a:p>
            <a:r>
              <a:rPr lang="en-US"/>
              <a:t>As in vestibulopathy, the patient drifts to the side of the 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.</a:t>
            </a:r>
            <a:endParaRPr lang="en-IN"/>
          </a:p>
          <a:p>
            <a:r>
              <a:rPr lang="en-IN"/>
              <a:t>Walking back and forth with eyes closed may reveal a “compass”</a:t>
            </a:r>
            <a:r>
              <a:rPr lang="en-US"/>
              <a:t> </a:t>
            </a:r>
            <a:r>
              <a:rPr lang="en-IN"/>
              <a:t>or “star” gait due to deviation toward the involved side.</a:t>
            </a:r>
            <a:endParaRPr lang="en-IN"/>
          </a:p>
          <a:p>
            <a:r>
              <a:rPr lang="en-IN"/>
              <a:t> When walking around a</a:t>
            </a:r>
            <a:r>
              <a:rPr lang="en-US"/>
              <a:t> </a:t>
            </a:r>
            <a:r>
              <a:rPr lang="en-IN"/>
              <a:t>chair, the patient shows a tendency to fall toward the affected side.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endParaRPr lang="en-IN"/>
          </a:p>
        </p:txBody>
      </p:sp>
      <p:sp>
        <p:nvSpPr>
          <p:cNvPr id="104869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1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prosody</a:t>
            </a:r>
            <a:endParaRPr lang="en-IN"/>
          </a:p>
          <a:p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slurr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/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endParaRPr lang="en-IN"/>
          </a:p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here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  <a:p>
            <a:r>
              <a:rPr lang="en-US"/>
              <a:t>E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ual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+</a:t>
            </a:r>
            <a:endParaRPr lang="en-IN"/>
          </a:p>
          <a:p>
            <a:endParaRPr lang="en-IN"/>
          </a:p>
          <a:p>
            <a:r>
              <a:rPr lang="en-US"/>
              <a:t>2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during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ents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propriate</a:t>
            </a:r>
            <a:endParaRPr lang="en-I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93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3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</a:t>
            </a:r>
            <a:endParaRPr lang="en-IN"/>
          </a:p>
          <a:p>
            <a:r>
              <a:rPr lang="en-US"/>
              <a:t>N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endParaRPr lang="en-IN"/>
          </a:p>
          <a:p>
            <a:endParaRPr lang="en-IN"/>
          </a:p>
          <a:p>
            <a:r>
              <a:rPr lang="en-US"/>
              <a:t>4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endParaRPr lang="en-IN"/>
          </a:p>
          <a:p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here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endParaRPr lang="en-IN"/>
          </a:p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)</a:t>
            </a:r>
            <a:endParaRPr lang="en-IN"/>
          </a:p>
          <a:p>
            <a:endParaRPr lang="en-IN"/>
          </a:p>
          <a:p>
            <a:r>
              <a:rPr lang="en-US"/>
              <a:t>5</a:t>
            </a:r>
            <a:r>
              <a:rPr lang="en-US"/>
              <a:t>.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  <a:p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Note 9 Pro Max</dc:creator>
  <dcterms:created xsi:type="dcterms:W3CDTF">2015-05-10T13:30:45Z</dcterms:created>
  <dcterms:modified xsi:type="dcterms:W3CDTF">2022-01-05T02:27:18Z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b699710a47654407a42be31a5392d44d</vt:lpwstr>
  </property>
</Properties>
</file>