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7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08" r:id="rId30"/>
    <p:sldId id="309" r:id="rId31"/>
    <p:sldId id="310" r:id="rId32"/>
    <p:sldId id="284" r:id="rId33"/>
    <p:sldId id="285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300" r:id="rId47"/>
    <p:sldId id="299" r:id="rId48"/>
    <p:sldId id="301" r:id="rId49"/>
    <p:sldId id="302" r:id="rId50"/>
    <p:sldId id="311" r:id="rId51"/>
    <p:sldId id="312" r:id="rId52"/>
    <p:sldId id="313" r:id="rId53"/>
    <p:sldId id="304" r:id="rId54"/>
    <p:sldId id="314" r:id="rId55"/>
    <p:sldId id="315" r:id="rId56"/>
    <p:sldId id="316" r:id="rId57"/>
    <p:sldId id="305" r:id="rId58"/>
    <p:sldId id="306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tableStyles" Target="tableStyles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2923960-28AA-4346-A36A-B33FB6426CF1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363F15C-9ACE-4295-868D-5F97BBD8A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png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>
                <a:solidFill>
                  <a:srgbClr val="FFC000"/>
                </a:solidFill>
              </a:rPr>
              <a:t>ENTERIC (TYPHOID)FEVER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Dr DIVYA R S</a:t>
            </a:r>
          </a:p>
        </p:txBody>
      </p:sp>
      <p:pic>
        <p:nvPicPr>
          <p:cNvPr id="4" name="Picture 3" descr="bacteria-67659_12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571480"/>
            <a:ext cx="5238744" cy="27860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072494" cy="1143000"/>
          </a:xfrm>
        </p:spPr>
        <p:txBody>
          <a:bodyPr>
            <a:normAutofit fontScale="90000"/>
          </a:bodyPr>
          <a:lstStyle/>
          <a:p>
            <a:r>
              <a:rPr lang="en-IN" sz="3200" b="1" dirty="0">
                <a:solidFill>
                  <a:srgbClr val="002060"/>
                </a:solidFill>
              </a:rPr>
              <a:t>Typhoid fever is an important communicable disease affects many in the world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 descr="Screenshot_2021-10-03-11-42-30-980_com.android.chrome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1772580"/>
            <a:ext cx="8132474" cy="508542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ETIOLOGY- SALMONELLA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Very complex group</a:t>
            </a:r>
          </a:p>
          <a:p>
            <a:r>
              <a:rPr lang="en-IN" dirty="0"/>
              <a:t>Contains more than 2000 species</a:t>
            </a:r>
          </a:p>
          <a:p>
            <a:r>
              <a:rPr lang="en-IN" dirty="0"/>
              <a:t>Typed on the basis of </a:t>
            </a:r>
            <a:r>
              <a:rPr lang="en-IN" dirty="0" err="1"/>
              <a:t>serotyping</a:t>
            </a:r>
            <a:r>
              <a:rPr lang="en-IN" dirty="0"/>
              <a:t> and species typing</a:t>
            </a:r>
          </a:p>
          <a:p>
            <a:r>
              <a:rPr lang="en-IN" dirty="0"/>
              <a:t>Divided into</a:t>
            </a:r>
          </a:p>
          <a:p>
            <a:pPr>
              <a:buNone/>
            </a:pPr>
            <a:r>
              <a:rPr lang="en-IN" dirty="0"/>
              <a:t>                        </a:t>
            </a:r>
            <a:r>
              <a:rPr lang="en-IN" b="1" dirty="0">
                <a:solidFill>
                  <a:srgbClr val="002060"/>
                </a:solidFill>
              </a:rPr>
              <a:t>Enteric fever group</a:t>
            </a:r>
          </a:p>
          <a:p>
            <a:pPr>
              <a:buNone/>
            </a:pPr>
            <a:r>
              <a:rPr lang="en-IN" b="1" dirty="0">
                <a:solidFill>
                  <a:srgbClr val="002060"/>
                </a:solidFill>
              </a:rPr>
              <a:t>                        Food poisoning group</a:t>
            </a:r>
          </a:p>
          <a:p>
            <a:pPr>
              <a:buNone/>
            </a:pPr>
            <a:r>
              <a:rPr lang="en-IN" b="1" dirty="0">
                <a:solidFill>
                  <a:srgbClr val="002060"/>
                </a:solidFill>
              </a:rPr>
              <a:t>                        </a:t>
            </a:r>
            <a:r>
              <a:rPr lang="en-IN" b="1" dirty="0" err="1">
                <a:solidFill>
                  <a:srgbClr val="002060"/>
                </a:solidFill>
              </a:rPr>
              <a:t>Septicemias</a:t>
            </a:r>
            <a:r>
              <a:rPr lang="en-IN" b="1" dirty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Salmonella can cause infections in humans and vertebrates</a:t>
            </a:r>
          </a:p>
          <a:p>
            <a:r>
              <a:rPr lang="en-IN" dirty="0"/>
              <a:t>Carrier state is a concern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Key points…..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There are more than 2000 different antigenic types of salmonella </a:t>
            </a:r>
          </a:p>
          <a:p>
            <a:r>
              <a:rPr lang="en-IN" dirty="0"/>
              <a:t>Those pathogenic to man are serotypes of </a:t>
            </a:r>
            <a:r>
              <a:rPr lang="en-IN" b="1" dirty="0">
                <a:solidFill>
                  <a:srgbClr val="C00000"/>
                </a:solidFill>
              </a:rPr>
              <a:t>Salmonella </a:t>
            </a:r>
            <a:r>
              <a:rPr lang="en-IN" b="1" dirty="0" err="1">
                <a:solidFill>
                  <a:srgbClr val="C00000"/>
                </a:solidFill>
              </a:rPr>
              <a:t>enterica</a:t>
            </a:r>
            <a:endParaRPr lang="en-IN" b="1" dirty="0">
              <a:solidFill>
                <a:srgbClr val="C00000"/>
              </a:solidFill>
            </a:endParaRPr>
          </a:p>
          <a:p>
            <a:r>
              <a:rPr lang="en-IN" b="1" dirty="0" err="1"/>
              <a:t>Serotyping</a:t>
            </a:r>
            <a:r>
              <a:rPr lang="en-IN" b="1" dirty="0"/>
              <a:t> is based on somatic O antigen, surface Vi antigen, and </a:t>
            </a:r>
            <a:r>
              <a:rPr lang="en-IN" b="1" dirty="0" err="1"/>
              <a:t>flagellar</a:t>
            </a:r>
            <a:r>
              <a:rPr lang="en-IN" b="1" dirty="0"/>
              <a:t> H antigen</a:t>
            </a:r>
          </a:p>
          <a:p>
            <a:r>
              <a:rPr lang="en-IN" dirty="0"/>
              <a:t>Most serotypes of S. </a:t>
            </a:r>
            <a:r>
              <a:rPr lang="en-IN" dirty="0" err="1"/>
              <a:t>enterica</a:t>
            </a:r>
            <a:r>
              <a:rPr lang="en-IN" dirty="0"/>
              <a:t> cause food borne gastroenteritis and have animal reservoirs</a:t>
            </a:r>
          </a:p>
          <a:p>
            <a:r>
              <a:rPr lang="en-IN" dirty="0" err="1"/>
              <a:t>S.enterica</a:t>
            </a:r>
            <a:r>
              <a:rPr lang="en-IN" dirty="0"/>
              <a:t> serotypes </a:t>
            </a:r>
            <a:r>
              <a:rPr lang="en-IN" b="1" dirty="0" err="1">
                <a:solidFill>
                  <a:srgbClr val="C00000"/>
                </a:solidFill>
              </a:rPr>
              <a:t>Typhi</a:t>
            </a:r>
            <a:r>
              <a:rPr lang="en-IN" b="1" dirty="0">
                <a:solidFill>
                  <a:srgbClr val="C00000"/>
                </a:solidFill>
              </a:rPr>
              <a:t> and </a:t>
            </a:r>
            <a:r>
              <a:rPr lang="en-IN" b="1" dirty="0" err="1">
                <a:solidFill>
                  <a:srgbClr val="C00000"/>
                </a:solidFill>
              </a:rPr>
              <a:t>Paratyphi</a:t>
            </a:r>
            <a:r>
              <a:rPr lang="en-IN" b="1" dirty="0">
                <a:solidFill>
                  <a:srgbClr val="C00000"/>
                </a:solidFill>
              </a:rPr>
              <a:t> </a:t>
            </a:r>
            <a:r>
              <a:rPr lang="en-IN" dirty="0"/>
              <a:t>cause typhoid fever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ENTERIC FEVER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Caused by Salmonella </a:t>
            </a:r>
            <a:r>
              <a:rPr lang="en-IN" b="1" dirty="0" err="1">
                <a:solidFill>
                  <a:srgbClr val="002060"/>
                </a:solidFill>
              </a:rPr>
              <a:t>typhi</a:t>
            </a:r>
            <a:r>
              <a:rPr lang="en-IN" b="1" dirty="0">
                <a:solidFill>
                  <a:srgbClr val="002060"/>
                </a:solidFill>
              </a:rPr>
              <a:t> and other groups called as </a:t>
            </a:r>
            <a:r>
              <a:rPr lang="en-IN" b="1" dirty="0" err="1">
                <a:solidFill>
                  <a:srgbClr val="002060"/>
                </a:solidFill>
              </a:rPr>
              <a:t>paratyphi</a:t>
            </a:r>
            <a:r>
              <a:rPr lang="en-IN" b="1" dirty="0">
                <a:solidFill>
                  <a:srgbClr val="002060"/>
                </a:solidFill>
              </a:rPr>
              <a:t> A, B, C</a:t>
            </a:r>
          </a:p>
          <a:p>
            <a:r>
              <a:rPr lang="en-IN" dirty="0"/>
              <a:t>S. </a:t>
            </a:r>
            <a:r>
              <a:rPr lang="en-IN" dirty="0" err="1"/>
              <a:t>typhi</a:t>
            </a:r>
            <a:r>
              <a:rPr lang="en-IN" dirty="0"/>
              <a:t>- causes </a:t>
            </a:r>
            <a:r>
              <a:rPr lang="en-IN" b="1" dirty="0">
                <a:solidFill>
                  <a:srgbClr val="C00000"/>
                </a:solidFill>
              </a:rPr>
              <a:t>typhoid fever</a:t>
            </a:r>
          </a:p>
          <a:p>
            <a:r>
              <a:rPr lang="en-IN" dirty="0"/>
              <a:t>S. </a:t>
            </a:r>
            <a:r>
              <a:rPr lang="en-IN" dirty="0" err="1"/>
              <a:t>paratyphi</a:t>
            </a:r>
            <a:r>
              <a:rPr lang="en-IN" dirty="0"/>
              <a:t> A, B, C causes </a:t>
            </a:r>
            <a:r>
              <a:rPr lang="en-IN" b="1" dirty="0">
                <a:solidFill>
                  <a:srgbClr val="C00000"/>
                </a:solidFill>
              </a:rPr>
              <a:t>paratyphoid fever</a:t>
            </a:r>
          </a:p>
          <a:p>
            <a:r>
              <a:rPr lang="en-IN" dirty="0"/>
              <a:t>Food poison group</a:t>
            </a:r>
          </a:p>
          <a:p>
            <a:r>
              <a:rPr lang="en-IN" dirty="0"/>
              <a:t>Spread from animals – humans</a:t>
            </a:r>
          </a:p>
          <a:p>
            <a:r>
              <a:rPr lang="en-IN" dirty="0"/>
              <a:t>Causes gastroenteritis, </a:t>
            </a:r>
            <a:r>
              <a:rPr lang="en-IN" dirty="0" err="1"/>
              <a:t>septicemia</a:t>
            </a:r>
            <a:r>
              <a:rPr lang="en-IN" dirty="0"/>
              <a:t> and localized infections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Typhoid fevers are prevalent in many regions of the world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Screenshot_20211003-120308_Drive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785926"/>
            <a:ext cx="8072462" cy="464347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Typhoid </a:t>
            </a:r>
            <a:r>
              <a:rPr lang="en-IN" b="1" dirty="0" err="1">
                <a:solidFill>
                  <a:srgbClr val="FF0000"/>
                </a:solidFill>
              </a:rPr>
              <a:t>mary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A famous example is “</a:t>
            </a:r>
            <a:r>
              <a:rPr lang="en-IN" b="1" dirty="0">
                <a:solidFill>
                  <a:srgbClr val="002060"/>
                </a:solidFill>
              </a:rPr>
              <a:t>TYPHOID MARY MALLON</a:t>
            </a:r>
            <a:r>
              <a:rPr lang="en-IN" dirty="0"/>
              <a:t>”, who was a food handler responsible for infecting at least 78 people, killing 5.</a:t>
            </a:r>
          </a:p>
          <a:p>
            <a:r>
              <a:rPr lang="en-IN" dirty="0"/>
              <a:t>These highly infectious </a:t>
            </a:r>
          </a:p>
          <a:p>
            <a:pPr>
              <a:buNone/>
            </a:pPr>
            <a:r>
              <a:rPr lang="en-IN" dirty="0"/>
              <a:t>   carriers pose a great </a:t>
            </a:r>
          </a:p>
          <a:p>
            <a:pPr>
              <a:buNone/>
            </a:pPr>
            <a:r>
              <a:rPr lang="en-IN" dirty="0"/>
              <a:t>   risk to public health</a:t>
            </a:r>
            <a:endParaRPr lang="en-US" dirty="0"/>
          </a:p>
        </p:txBody>
      </p:sp>
      <p:pic>
        <p:nvPicPr>
          <p:cNvPr id="4" name="Picture 3" descr="39-yr-o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857496"/>
            <a:ext cx="3429024" cy="3571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Morphology of salmonella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Genus salmonella belongs to </a:t>
            </a:r>
            <a:r>
              <a:rPr lang="en-IN" b="1" dirty="0" err="1">
                <a:solidFill>
                  <a:srgbClr val="002060"/>
                </a:solidFill>
              </a:rPr>
              <a:t>Enterobacteriaceae</a:t>
            </a:r>
            <a:endParaRPr lang="en-IN" b="1" dirty="0">
              <a:solidFill>
                <a:srgbClr val="002060"/>
              </a:solidFill>
            </a:endParaRPr>
          </a:p>
          <a:p>
            <a:endParaRPr lang="en-IN" dirty="0"/>
          </a:p>
          <a:p>
            <a:r>
              <a:rPr lang="en-IN" dirty="0"/>
              <a:t>Gram negative, non spore</a:t>
            </a:r>
          </a:p>
          <a:p>
            <a:pPr>
              <a:buNone/>
            </a:pPr>
            <a:r>
              <a:rPr lang="en-IN" dirty="0"/>
              <a:t> forming, </a:t>
            </a:r>
            <a:r>
              <a:rPr lang="en-IN" dirty="0" err="1"/>
              <a:t>facultatively</a:t>
            </a:r>
            <a:r>
              <a:rPr lang="en-IN" dirty="0"/>
              <a:t> </a:t>
            </a:r>
            <a:r>
              <a:rPr lang="en-IN" dirty="0" err="1"/>
              <a:t>anerobe</a:t>
            </a:r>
            <a:endParaRPr lang="en-IN" dirty="0"/>
          </a:p>
          <a:p>
            <a:r>
              <a:rPr lang="en-IN" dirty="0"/>
              <a:t>Measures 2-3um/0.4-0.6um</a:t>
            </a:r>
          </a:p>
          <a:p>
            <a:r>
              <a:rPr lang="en-IN" dirty="0"/>
              <a:t>Motile with </a:t>
            </a:r>
            <a:r>
              <a:rPr lang="en-IN" dirty="0" err="1"/>
              <a:t>peritrichous</a:t>
            </a:r>
            <a:endParaRPr lang="en-IN" dirty="0"/>
          </a:p>
          <a:p>
            <a:pPr>
              <a:buNone/>
            </a:pPr>
            <a:r>
              <a:rPr lang="en-IN" dirty="0"/>
              <a:t>   flagella</a:t>
            </a:r>
          </a:p>
          <a:p>
            <a:r>
              <a:rPr lang="en-IN" dirty="0"/>
              <a:t>Distinguished from </a:t>
            </a:r>
          </a:p>
          <a:p>
            <a:pPr>
              <a:buNone/>
            </a:pPr>
            <a:r>
              <a:rPr lang="en-IN" dirty="0"/>
              <a:t>other bacteria by biochemical</a:t>
            </a:r>
          </a:p>
          <a:p>
            <a:pPr>
              <a:buNone/>
            </a:pPr>
            <a:r>
              <a:rPr lang="en-IN" dirty="0"/>
              <a:t> and antigen structure</a:t>
            </a:r>
            <a:endParaRPr lang="en-US" dirty="0"/>
          </a:p>
          <a:p>
            <a:endParaRPr lang="en-IN" dirty="0"/>
          </a:p>
          <a:p>
            <a:endParaRPr lang="en-US" dirty="0"/>
          </a:p>
        </p:txBody>
      </p:sp>
      <p:pic>
        <p:nvPicPr>
          <p:cNvPr id="4" name="Picture 3" descr="Screenshot_20211003-121930_Adobe Acrob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3643314"/>
            <a:ext cx="2928958" cy="30718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Culture characters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Aerobic/ </a:t>
            </a:r>
            <a:r>
              <a:rPr lang="en-IN" dirty="0" err="1"/>
              <a:t>facultatively</a:t>
            </a:r>
            <a:r>
              <a:rPr lang="en-IN" dirty="0"/>
              <a:t> anaerobic</a:t>
            </a:r>
          </a:p>
          <a:p>
            <a:r>
              <a:rPr lang="en-IN" dirty="0"/>
              <a:t>Grows on simple media- </a:t>
            </a:r>
            <a:r>
              <a:rPr lang="en-IN" b="1" dirty="0">
                <a:solidFill>
                  <a:srgbClr val="FF0000"/>
                </a:solidFill>
              </a:rPr>
              <a:t>Nutrient agar</a:t>
            </a:r>
          </a:p>
          <a:p>
            <a:r>
              <a:rPr lang="en-IN" dirty="0"/>
              <a:t>Temp- </a:t>
            </a:r>
            <a:r>
              <a:rPr lang="en-IN" b="1" dirty="0">
                <a:solidFill>
                  <a:srgbClr val="002060"/>
                </a:solidFill>
              </a:rPr>
              <a:t>15-41*c/37*c</a:t>
            </a:r>
          </a:p>
          <a:p>
            <a:r>
              <a:rPr lang="en-IN" dirty="0"/>
              <a:t>Colonies appear as large 2-3mm, circular, low convex</a:t>
            </a:r>
          </a:p>
          <a:p>
            <a:endParaRPr lang="en-IN" dirty="0"/>
          </a:p>
          <a:p>
            <a:r>
              <a:rPr lang="en-IN" dirty="0"/>
              <a:t>On </a:t>
            </a:r>
            <a:r>
              <a:rPr lang="en-IN" b="1" dirty="0">
                <a:solidFill>
                  <a:srgbClr val="FF0000"/>
                </a:solidFill>
              </a:rPr>
              <a:t>Mac </a:t>
            </a:r>
            <a:r>
              <a:rPr lang="en-IN" b="1" dirty="0" err="1">
                <a:solidFill>
                  <a:srgbClr val="FF0000"/>
                </a:solidFill>
              </a:rPr>
              <a:t>Conkey</a:t>
            </a:r>
            <a:r>
              <a:rPr lang="en-IN" b="1" dirty="0">
                <a:solidFill>
                  <a:srgbClr val="FF0000"/>
                </a:solidFill>
              </a:rPr>
              <a:t> </a:t>
            </a:r>
            <a:r>
              <a:rPr lang="en-IN" dirty="0"/>
              <a:t>medium appears </a:t>
            </a:r>
            <a:r>
              <a:rPr lang="en-IN" b="1" dirty="0" err="1">
                <a:solidFill>
                  <a:srgbClr val="002060"/>
                </a:solidFill>
              </a:rPr>
              <a:t>colorless</a:t>
            </a:r>
            <a:endParaRPr lang="en-IN" b="1" dirty="0">
              <a:solidFill>
                <a:srgbClr val="002060"/>
              </a:solidFill>
            </a:endParaRPr>
          </a:p>
          <a:p>
            <a:r>
              <a:rPr lang="en-IN" dirty="0"/>
              <a:t>Selective medium- </a:t>
            </a:r>
            <a:r>
              <a:rPr lang="en-IN" b="1" dirty="0">
                <a:solidFill>
                  <a:srgbClr val="FF0000"/>
                </a:solidFill>
              </a:rPr>
              <a:t>Wilson Blair, Bismuth sulphide </a:t>
            </a:r>
            <a:r>
              <a:rPr lang="en-IN" dirty="0"/>
              <a:t>medium</a:t>
            </a:r>
          </a:p>
          <a:p>
            <a:pPr>
              <a:buNone/>
            </a:pPr>
            <a:r>
              <a:rPr lang="en-IN" dirty="0"/>
              <a:t>     Produce </a:t>
            </a:r>
            <a:r>
              <a:rPr lang="en-IN" b="1" dirty="0">
                <a:solidFill>
                  <a:srgbClr val="002060"/>
                </a:solidFill>
              </a:rPr>
              <a:t>Jet black colonies</a:t>
            </a:r>
          </a:p>
          <a:p>
            <a:pPr>
              <a:buNone/>
            </a:pPr>
            <a:r>
              <a:rPr lang="en-IN" b="1" dirty="0">
                <a:solidFill>
                  <a:srgbClr val="002060"/>
                </a:solidFill>
              </a:rPr>
              <a:t>     H2S</a:t>
            </a:r>
            <a:r>
              <a:rPr lang="en-IN" dirty="0"/>
              <a:t> produced by s. </a:t>
            </a:r>
            <a:r>
              <a:rPr lang="en-IN" dirty="0" err="1"/>
              <a:t>typhi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11004-221633_Office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714612" y="3643314"/>
            <a:ext cx="4008120" cy="2857500"/>
          </a:xfrm>
        </p:spPr>
      </p:pic>
      <p:pic>
        <p:nvPicPr>
          <p:cNvPr id="5" name="Picture 4" descr="Screenshot_20211004-221931_Offi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28"/>
            <a:ext cx="3703320" cy="3223260"/>
          </a:xfrm>
          <a:prstGeom prst="rect">
            <a:avLst/>
          </a:prstGeom>
        </p:spPr>
      </p:pic>
      <p:pic>
        <p:nvPicPr>
          <p:cNvPr id="6" name="Picture 5" descr="Screenshot_20211004-221641_Off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285728"/>
            <a:ext cx="3733800" cy="28270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511288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Enrichment </a:t>
            </a:r>
            <a:r>
              <a:rPr lang="en-IN" b="1" dirty="0" err="1">
                <a:solidFill>
                  <a:srgbClr val="C00000"/>
                </a:solidFill>
              </a:rPr>
              <a:t>meDium</a:t>
            </a:r>
            <a:br>
              <a:rPr lang="en-IN" b="1" dirty="0"/>
            </a:br>
            <a:r>
              <a:rPr lang="en-IN" b="1" dirty="0"/>
              <a:t>Liquid medium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071678"/>
            <a:ext cx="7772400" cy="3948122"/>
          </a:xfrm>
        </p:spPr>
        <p:txBody>
          <a:bodyPr/>
          <a:lstStyle/>
          <a:p>
            <a:r>
              <a:rPr lang="en-IN" b="1" dirty="0" err="1">
                <a:solidFill>
                  <a:srgbClr val="FF0000"/>
                </a:solidFill>
              </a:rPr>
              <a:t>Selenite</a:t>
            </a:r>
            <a:r>
              <a:rPr lang="en-IN" b="1" dirty="0">
                <a:solidFill>
                  <a:srgbClr val="FF0000"/>
                </a:solidFill>
              </a:rPr>
              <a:t> F medium</a:t>
            </a:r>
          </a:p>
          <a:p>
            <a:r>
              <a:rPr lang="en-IN" b="1" dirty="0" err="1">
                <a:solidFill>
                  <a:srgbClr val="FF0000"/>
                </a:solidFill>
              </a:rPr>
              <a:t>Tetrathionate</a:t>
            </a:r>
            <a:r>
              <a:rPr lang="en-IN" b="1" dirty="0">
                <a:solidFill>
                  <a:srgbClr val="FF0000"/>
                </a:solidFill>
              </a:rPr>
              <a:t> broth</a:t>
            </a:r>
          </a:p>
          <a:p>
            <a:r>
              <a:rPr lang="en-IN" dirty="0"/>
              <a:t>Used for isolation of salmonella from </a:t>
            </a:r>
            <a:r>
              <a:rPr lang="en-IN" b="1" dirty="0">
                <a:solidFill>
                  <a:srgbClr val="0070C0"/>
                </a:solidFill>
              </a:rPr>
              <a:t>contaminated specimens</a:t>
            </a:r>
          </a:p>
          <a:p>
            <a:r>
              <a:rPr lang="en-IN" dirty="0"/>
              <a:t>Particularly </a:t>
            </a:r>
            <a:r>
              <a:rPr lang="en-IN" b="1" dirty="0">
                <a:solidFill>
                  <a:srgbClr val="002060"/>
                </a:solidFill>
              </a:rPr>
              <a:t>stool specimens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Identifying enteric organisms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Isolates which are </a:t>
            </a:r>
            <a:r>
              <a:rPr lang="en-IN" b="1" dirty="0">
                <a:solidFill>
                  <a:srgbClr val="C00000"/>
                </a:solidFill>
              </a:rPr>
              <a:t>non lactose fermenting</a:t>
            </a:r>
          </a:p>
          <a:p>
            <a:r>
              <a:rPr lang="en-IN" b="1" dirty="0">
                <a:solidFill>
                  <a:srgbClr val="002060"/>
                </a:solidFill>
              </a:rPr>
              <a:t>Motile, </a:t>
            </a:r>
            <a:r>
              <a:rPr lang="en-IN" b="1" dirty="0" err="1">
                <a:solidFill>
                  <a:srgbClr val="002060"/>
                </a:solidFill>
              </a:rPr>
              <a:t>indole</a:t>
            </a:r>
            <a:r>
              <a:rPr lang="en-IN" b="1" dirty="0">
                <a:solidFill>
                  <a:srgbClr val="002060"/>
                </a:solidFill>
              </a:rPr>
              <a:t> negative</a:t>
            </a:r>
          </a:p>
          <a:p>
            <a:r>
              <a:rPr lang="en-IN" b="1" dirty="0" err="1">
                <a:solidFill>
                  <a:srgbClr val="002060"/>
                </a:solidFill>
              </a:rPr>
              <a:t>Urease</a:t>
            </a:r>
            <a:r>
              <a:rPr lang="en-IN" b="1" dirty="0">
                <a:solidFill>
                  <a:srgbClr val="002060"/>
                </a:solidFill>
              </a:rPr>
              <a:t> negative</a:t>
            </a:r>
          </a:p>
          <a:p>
            <a:r>
              <a:rPr lang="en-IN" b="1" dirty="0">
                <a:solidFill>
                  <a:srgbClr val="002060"/>
                </a:solidFill>
              </a:rPr>
              <a:t>Ferment glucose, </a:t>
            </a:r>
            <a:r>
              <a:rPr lang="en-IN" b="1" dirty="0" err="1">
                <a:solidFill>
                  <a:srgbClr val="002060"/>
                </a:solidFill>
              </a:rPr>
              <a:t>mannitol</a:t>
            </a:r>
            <a:r>
              <a:rPr lang="en-IN" b="1" dirty="0">
                <a:solidFill>
                  <a:srgbClr val="002060"/>
                </a:solidFill>
              </a:rPr>
              <a:t>, maltose</a:t>
            </a:r>
          </a:p>
          <a:p>
            <a:r>
              <a:rPr lang="en-IN" b="1" dirty="0">
                <a:solidFill>
                  <a:srgbClr val="002060"/>
                </a:solidFill>
              </a:rPr>
              <a:t>Do not ferment lactose and sucrose</a:t>
            </a:r>
          </a:p>
          <a:p>
            <a:endParaRPr lang="en-IN" dirty="0"/>
          </a:p>
          <a:p>
            <a:r>
              <a:rPr lang="en-IN" dirty="0"/>
              <a:t>Further identification by </a:t>
            </a:r>
            <a:r>
              <a:rPr lang="en-IN" b="1" dirty="0">
                <a:solidFill>
                  <a:srgbClr val="FF0000"/>
                </a:solidFill>
              </a:rPr>
              <a:t>slide agglutination test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Resistance of salmonella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55*c – 1 hour</a:t>
            </a:r>
          </a:p>
          <a:p>
            <a:r>
              <a:rPr lang="en-IN" dirty="0"/>
              <a:t>60*c – 15 minutes</a:t>
            </a:r>
          </a:p>
          <a:p>
            <a:r>
              <a:rPr lang="en-IN" b="1" dirty="0">
                <a:solidFill>
                  <a:srgbClr val="FF0000"/>
                </a:solidFill>
              </a:rPr>
              <a:t>Boiling, Chlorination, Pasteurization </a:t>
            </a:r>
            <a:r>
              <a:rPr lang="en-IN" dirty="0"/>
              <a:t>destroy the bacilli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Salmonella antigenic structure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H- </a:t>
            </a:r>
            <a:r>
              <a:rPr lang="en-IN" dirty="0" err="1"/>
              <a:t>flagellar</a:t>
            </a:r>
            <a:r>
              <a:rPr lang="en-IN" dirty="0"/>
              <a:t> antigen</a:t>
            </a:r>
          </a:p>
          <a:p>
            <a:r>
              <a:rPr lang="en-IN" dirty="0"/>
              <a:t>O- somatic antigen</a:t>
            </a:r>
          </a:p>
          <a:p>
            <a:r>
              <a:rPr lang="en-IN" dirty="0"/>
              <a:t>Vi- surface antigen in some species only</a:t>
            </a:r>
          </a:p>
          <a:p>
            <a:endParaRPr lang="en-IN" dirty="0"/>
          </a:p>
          <a:p>
            <a:pPr>
              <a:buNone/>
            </a:pPr>
            <a:r>
              <a:rPr lang="en-IN" dirty="0"/>
              <a:t>    </a:t>
            </a:r>
            <a:r>
              <a:rPr lang="en-IN" sz="3200" b="1" dirty="0">
                <a:solidFill>
                  <a:srgbClr val="FF0000"/>
                </a:solidFill>
              </a:rPr>
              <a:t>H antigens</a:t>
            </a:r>
          </a:p>
          <a:p>
            <a:r>
              <a:rPr lang="en-IN" dirty="0"/>
              <a:t>Heat labile protein</a:t>
            </a:r>
          </a:p>
          <a:p>
            <a:r>
              <a:rPr lang="en-IN" dirty="0"/>
              <a:t>When mixed with antiserum- produces agglutination and fluffy clumps</a:t>
            </a:r>
          </a:p>
          <a:p>
            <a:r>
              <a:rPr lang="en-IN" dirty="0"/>
              <a:t>Strongly immunogenic</a:t>
            </a:r>
          </a:p>
          <a:p>
            <a:r>
              <a:rPr lang="en-IN" dirty="0"/>
              <a:t>Induces antibodies rapidly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O antigen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IN" sz="3200" b="1" dirty="0">
                <a:solidFill>
                  <a:srgbClr val="FF0000"/>
                </a:solidFill>
              </a:rPr>
              <a:t>           </a:t>
            </a:r>
          </a:p>
          <a:p>
            <a:r>
              <a:rPr lang="en-IN" dirty="0"/>
              <a:t>Long chain polysaccharide</a:t>
            </a:r>
          </a:p>
          <a:p>
            <a:r>
              <a:rPr lang="en-IN" dirty="0"/>
              <a:t>Heat stable</a:t>
            </a:r>
          </a:p>
          <a:p>
            <a:r>
              <a:rPr lang="en-IN" dirty="0"/>
              <a:t>Forms integral part of the cell wall</a:t>
            </a:r>
          </a:p>
          <a:p>
            <a:r>
              <a:rPr lang="en-IN" dirty="0"/>
              <a:t>Like </a:t>
            </a:r>
            <a:r>
              <a:rPr lang="en-IN" dirty="0" err="1"/>
              <a:t>endotoxin</a:t>
            </a:r>
            <a:endParaRPr lang="en-IN" dirty="0"/>
          </a:p>
          <a:p>
            <a:r>
              <a:rPr lang="en-IN" dirty="0"/>
              <a:t>When mixed with antiserum, produce chalky clumps</a:t>
            </a:r>
          </a:p>
          <a:p>
            <a:r>
              <a:rPr lang="en-IN" dirty="0"/>
              <a:t>Takes more time to react, at high temp 50-55*c</a:t>
            </a:r>
          </a:p>
          <a:p>
            <a:r>
              <a:rPr lang="en-IN" dirty="0"/>
              <a:t>Less immunogenic than H antigen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Vi antigen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Polysaccharide</a:t>
            </a:r>
          </a:p>
          <a:p>
            <a:r>
              <a:rPr lang="en-IN" dirty="0"/>
              <a:t>Act as a virulence factor, protecting bacilli against </a:t>
            </a:r>
            <a:r>
              <a:rPr lang="en-IN" dirty="0" err="1"/>
              <a:t>phagocytosis</a:t>
            </a:r>
            <a:r>
              <a:rPr lang="en-IN" dirty="0"/>
              <a:t> and complement activity</a:t>
            </a:r>
          </a:p>
          <a:p>
            <a:r>
              <a:rPr lang="en-IN" dirty="0"/>
              <a:t>Poorly immunogenic</a:t>
            </a:r>
          </a:p>
          <a:p>
            <a:r>
              <a:rPr lang="en-IN" dirty="0"/>
              <a:t>Destroyed after boiling at 60*c for 1 hour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/>
              <a:t>Pathogenesis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Bacteria enter through ingestion</a:t>
            </a:r>
          </a:p>
          <a:p>
            <a:r>
              <a:rPr lang="en-IN" dirty="0"/>
              <a:t>Infectious dose ranges from </a:t>
            </a:r>
            <a:r>
              <a:rPr lang="en-IN" b="1" dirty="0">
                <a:solidFill>
                  <a:srgbClr val="FF0000"/>
                </a:solidFill>
              </a:rPr>
              <a:t>200 to 10^6 CFU</a:t>
            </a:r>
          </a:p>
          <a:p>
            <a:r>
              <a:rPr lang="en-IN" dirty="0"/>
              <a:t>Ingested dose is an important determinant of incubation period and disease severity</a:t>
            </a:r>
          </a:p>
          <a:p>
            <a:r>
              <a:rPr lang="en-IN" dirty="0"/>
              <a:t>Conditions altering </a:t>
            </a:r>
            <a:r>
              <a:rPr lang="en-IN" b="1" dirty="0">
                <a:solidFill>
                  <a:srgbClr val="002060"/>
                </a:solidFill>
              </a:rPr>
              <a:t>stomach acidity, intestinal integrity or alteration of intestinal </a:t>
            </a:r>
            <a:r>
              <a:rPr lang="en-IN" b="1" dirty="0" err="1">
                <a:solidFill>
                  <a:srgbClr val="002060"/>
                </a:solidFill>
              </a:rPr>
              <a:t>microbiome</a:t>
            </a:r>
            <a:r>
              <a:rPr lang="en-IN" b="1" dirty="0">
                <a:solidFill>
                  <a:srgbClr val="002060"/>
                </a:solidFill>
              </a:rPr>
              <a:t> </a:t>
            </a:r>
            <a:r>
              <a:rPr lang="en-IN" dirty="0"/>
              <a:t>can increases the susceptibility to salmonella infection</a:t>
            </a:r>
          </a:p>
          <a:p>
            <a:r>
              <a:rPr lang="en-IN" dirty="0"/>
              <a:t>Bacteria attach to </a:t>
            </a:r>
            <a:r>
              <a:rPr lang="en-IN" dirty="0" err="1"/>
              <a:t>microvilli</a:t>
            </a:r>
            <a:r>
              <a:rPr lang="en-IN" dirty="0"/>
              <a:t>, </a:t>
            </a:r>
            <a:r>
              <a:rPr lang="en-IN" dirty="0" err="1"/>
              <a:t>ileal</a:t>
            </a:r>
            <a:r>
              <a:rPr lang="en-IN" dirty="0"/>
              <a:t> mucosa, penetrate to lamina </a:t>
            </a:r>
            <a:r>
              <a:rPr lang="en-IN" dirty="0" err="1"/>
              <a:t>propria</a:t>
            </a:r>
            <a:r>
              <a:rPr lang="en-IN" dirty="0"/>
              <a:t> and </a:t>
            </a:r>
            <a:r>
              <a:rPr lang="en-IN" dirty="0" err="1"/>
              <a:t>submucosa</a:t>
            </a:r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Phagocytosis</a:t>
            </a:r>
            <a:r>
              <a:rPr lang="en-IN" dirty="0"/>
              <a:t> by polymorphs and macrophages</a:t>
            </a:r>
          </a:p>
          <a:p>
            <a:r>
              <a:rPr lang="en-IN" dirty="0"/>
              <a:t>Enters the mesenteric </a:t>
            </a:r>
            <a:r>
              <a:rPr lang="en-IN" dirty="0" err="1"/>
              <a:t>lymphnodes</a:t>
            </a:r>
            <a:r>
              <a:rPr lang="en-IN" dirty="0"/>
              <a:t>- </a:t>
            </a:r>
            <a:r>
              <a:rPr lang="en-IN" dirty="0" err="1"/>
              <a:t>peyers</a:t>
            </a:r>
            <a:r>
              <a:rPr lang="en-IN" dirty="0"/>
              <a:t> patches</a:t>
            </a:r>
          </a:p>
          <a:p>
            <a:r>
              <a:rPr lang="en-IN" dirty="0"/>
              <a:t>Enters the thoracic duct to blood stream</a:t>
            </a:r>
          </a:p>
          <a:p>
            <a:r>
              <a:rPr lang="en-IN" dirty="0"/>
              <a:t>Colonize the </a:t>
            </a:r>
            <a:r>
              <a:rPr lang="en-IN" dirty="0" err="1"/>
              <a:t>reticuloendothelial</a:t>
            </a:r>
            <a:r>
              <a:rPr lang="en-IN" dirty="0"/>
              <a:t> tissues</a:t>
            </a:r>
          </a:p>
          <a:p>
            <a:pPr>
              <a:buNone/>
            </a:pPr>
            <a:r>
              <a:rPr lang="en-IN" b="1" dirty="0">
                <a:solidFill>
                  <a:srgbClr val="002060"/>
                </a:solidFill>
              </a:rPr>
              <a:t>                    Liver, spleen, lymph nodes, bone marrow</a:t>
            </a:r>
          </a:p>
          <a:p>
            <a:pPr>
              <a:buNone/>
            </a:pPr>
            <a:r>
              <a:rPr lang="en-IN" dirty="0"/>
              <a:t>                   Gall bladder, lungs, kidneys</a:t>
            </a:r>
          </a:p>
          <a:p>
            <a:r>
              <a:rPr lang="en-IN" dirty="0"/>
              <a:t>Patients have only few or no signs and symptoms at this initial phase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467600" cy="5402406"/>
          </a:xfrm>
        </p:spPr>
        <p:txBody>
          <a:bodyPr/>
          <a:lstStyle/>
          <a:p>
            <a:r>
              <a:rPr lang="en-IN" dirty="0"/>
              <a:t>Once again spill into the blood stream causing critical illness due to the secretion of cytokines by macrophages and epithelial cells</a:t>
            </a:r>
            <a:endParaRPr lang="en-US" dirty="0"/>
          </a:p>
        </p:txBody>
      </p:sp>
      <p:pic>
        <p:nvPicPr>
          <p:cNvPr id="5" name="Picture 4" descr="Screenshot_20211003-131107_Adobe Acrob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2357430"/>
            <a:ext cx="4853940" cy="421484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11003-130852_Adobe Acroba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6" y="571480"/>
            <a:ext cx="8258204" cy="57864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Multiply in the gall bladder</a:t>
            </a:r>
          </a:p>
          <a:p>
            <a:r>
              <a:rPr lang="en-IN" dirty="0"/>
              <a:t>Bile rich source of bacteria</a:t>
            </a:r>
          </a:p>
          <a:p>
            <a:endParaRPr lang="en-IN" dirty="0"/>
          </a:p>
          <a:p>
            <a:r>
              <a:rPr lang="en-IN" dirty="0"/>
              <a:t>Spill into the intestine, infects </a:t>
            </a:r>
            <a:r>
              <a:rPr lang="en-IN" dirty="0" err="1"/>
              <a:t>peyers</a:t>
            </a:r>
            <a:r>
              <a:rPr lang="en-IN" dirty="0"/>
              <a:t> patches, lymph follicles</a:t>
            </a:r>
          </a:p>
          <a:p>
            <a:endParaRPr lang="en-IN" dirty="0"/>
          </a:p>
          <a:p>
            <a:r>
              <a:rPr lang="en-IN" dirty="0"/>
              <a:t>Inflammation- undergo necrosis and slough off</a:t>
            </a:r>
          </a:p>
          <a:p>
            <a:endParaRPr lang="en-IN" dirty="0"/>
          </a:p>
          <a:p>
            <a:r>
              <a:rPr lang="en-IN" dirty="0"/>
              <a:t>Typhoid ulcers</a:t>
            </a:r>
          </a:p>
          <a:p>
            <a:endParaRPr lang="en-IN" dirty="0"/>
          </a:p>
          <a:p>
            <a:r>
              <a:rPr lang="en-IN" dirty="0"/>
              <a:t>Causes perforation and </a:t>
            </a:r>
            <a:r>
              <a:rPr lang="en-IN" dirty="0" err="1"/>
              <a:t>hemorrhage</a:t>
            </a:r>
            <a:endParaRPr lang="en-IN" dirty="0"/>
          </a:p>
          <a:p>
            <a:endParaRPr lang="en-IN" dirty="0"/>
          </a:p>
        </p:txBody>
      </p:sp>
      <p:sp>
        <p:nvSpPr>
          <p:cNvPr id="4" name="Down Arrow 3"/>
          <p:cNvSpPr/>
          <p:nvPr/>
        </p:nvSpPr>
        <p:spPr>
          <a:xfrm>
            <a:off x="2428860" y="2571744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2428860" y="3714752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2428860" y="4643446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2500298" y="5715016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Duration of illness 3-4 weeks</a:t>
            </a:r>
          </a:p>
          <a:p>
            <a:r>
              <a:rPr lang="en-IN" dirty="0"/>
              <a:t>Incubation period 7-14 days(3-56)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SevereTyfoidUlcer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2928934"/>
            <a:ext cx="5080000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Immunity in Typhoid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Typhoid bacilli are intracellular pathogens</a:t>
            </a:r>
          </a:p>
          <a:p>
            <a:r>
              <a:rPr lang="en-IN" sz="3600" b="1" dirty="0">
                <a:solidFill>
                  <a:srgbClr val="C00000"/>
                </a:solidFill>
              </a:rPr>
              <a:t>Cell mediated immunity </a:t>
            </a:r>
            <a:r>
              <a:rPr lang="en-IN" sz="3600" dirty="0"/>
              <a:t>is crucial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CLINICAL COURSE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Enteric fever is a </a:t>
            </a:r>
            <a:r>
              <a:rPr lang="en-IN" b="1" dirty="0">
                <a:solidFill>
                  <a:srgbClr val="C00000"/>
                </a:solidFill>
              </a:rPr>
              <a:t>misnomer</a:t>
            </a:r>
          </a:p>
          <a:p>
            <a:r>
              <a:rPr lang="en-IN" dirty="0"/>
              <a:t>Hallmark features of the disease- </a:t>
            </a:r>
            <a:r>
              <a:rPr lang="en-IN" b="1" dirty="0">
                <a:solidFill>
                  <a:srgbClr val="7030A0"/>
                </a:solidFill>
              </a:rPr>
              <a:t>fever and abdominal pain- </a:t>
            </a:r>
            <a:r>
              <a:rPr lang="en-IN" dirty="0"/>
              <a:t>are variable</a:t>
            </a:r>
          </a:p>
          <a:p>
            <a:r>
              <a:rPr lang="en-IN" dirty="0"/>
              <a:t>Fever documented in &gt;75%, but abdominal pain in 30-40% cases</a:t>
            </a:r>
          </a:p>
          <a:p>
            <a:r>
              <a:rPr lang="en-IN" dirty="0"/>
              <a:t>High index of suspicion in patients present with fever and history of travel to endemic areas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FIRST WEEK 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2"/>
                </a:solidFill>
              </a:rPr>
              <a:t>FEVER</a:t>
            </a:r>
            <a:endParaRPr lang="en-IN" dirty="0"/>
          </a:p>
          <a:p>
            <a:r>
              <a:rPr lang="en-IN" dirty="0"/>
              <a:t>Most prominent symptom – </a:t>
            </a:r>
            <a:r>
              <a:rPr lang="en-IN" b="1" dirty="0">
                <a:solidFill>
                  <a:srgbClr val="FF0000"/>
                </a:solidFill>
              </a:rPr>
              <a:t>prolonged fever (38.8-40.5*c)</a:t>
            </a:r>
          </a:p>
          <a:p>
            <a:r>
              <a:rPr lang="en-IN" dirty="0"/>
              <a:t>If untreated, can continue </a:t>
            </a:r>
            <a:r>
              <a:rPr lang="en-IN" dirty="0" err="1"/>
              <a:t>upto</a:t>
            </a:r>
            <a:r>
              <a:rPr lang="en-IN" dirty="0"/>
              <a:t> 4 weeks</a:t>
            </a:r>
          </a:p>
          <a:p>
            <a:r>
              <a:rPr lang="en-IN" b="1" dirty="0"/>
              <a:t>Step ladder pattern</a:t>
            </a:r>
            <a:endParaRPr lang="en-US" b="1" dirty="0"/>
          </a:p>
          <a:p>
            <a:r>
              <a:rPr lang="en-IN" dirty="0"/>
              <a:t>S. </a:t>
            </a:r>
            <a:r>
              <a:rPr lang="en-IN" dirty="0" err="1"/>
              <a:t>paratyphi</a:t>
            </a:r>
            <a:r>
              <a:rPr lang="en-IN" dirty="0"/>
              <a:t> produce milder disease than S. </a:t>
            </a:r>
            <a:r>
              <a:rPr lang="en-IN" dirty="0" err="1"/>
              <a:t>typhi</a:t>
            </a:r>
            <a:r>
              <a:rPr lang="en-IN" dirty="0"/>
              <a:t> with predominant GIT symptoms</a:t>
            </a:r>
          </a:p>
          <a:p>
            <a:endParaRPr lang="en-IN" dirty="0"/>
          </a:p>
          <a:p>
            <a:pPr>
              <a:buNone/>
            </a:pPr>
            <a:r>
              <a:rPr lang="en-IN" b="1" dirty="0">
                <a:solidFill>
                  <a:schemeClr val="tx2"/>
                </a:solidFill>
              </a:rPr>
              <a:t>      OTHER SYMPTOMS</a:t>
            </a:r>
          </a:p>
          <a:p>
            <a:r>
              <a:rPr lang="en-IN" dirty="0"/>
              <a:t>Headache, chills, cough, sweating, </a:t>
            </a:r>
            <a:r>
              <a:rPr lang="en-IN" dirty="0" err="1"/>
              <a:t>myalgia</a:t>
            </a:r>
            <a:r>
              <a:rPr lang="en-IN" dirty="0"/>
              <a:t>, malaise, </a:t>
            </a:r>
            <a:r>
              <a:rPr lang="en-IN" dirty="0" err="1"/>
              <a:t>arthralgia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/>
              <a:t>Gastrointestinal</a:t>
            </a:r>
            <a:r>
              <a:rPr lang="en-IN" dirty="0"/>
              <a:t> – anorexia, abdominal pain, nausea, vomiting, diarrhoea more common than constipation</a:t>
            </a:r>
          </a:p>
          <a:p>
            <a:endParaRPr lang="en-IN" dirty="0"/>
          </a:p>
          <a:p>
            <a:pPr>
              <a:buNone/>
            </a:pPr>
            <a:r>
              <a:rPr lang="en-IN" dirty="0"/>
              <a:t>      </a:t>
            </a:r>
            <a:r>
              <a:rPr lang="en-IN" b="1" dirty="0">
                <a:solidFill>
                  <a:schemeClr val="tx2"/>
                </a:solidFill>
              </a:rPr>
              <a:t>PHYSICAL FINDINGS</a:t>
            </a:r>
          </a:p>
          <a:p>
            <a:pPr>
              <a:buNone/>
            </a:pPr>
            <a:endParaRPr lang="en-IN" b="1" dirty="0">
              <a:solidFill>
                <a:schemeClr val="tx2"/>
              </a:solidFill>
            </a:endParaRPr>
          </a:p>
          <a:p>
            <a:r>
              <a:rPr lang="en-IN" dirty="0"/>
              <a:t>Early physical findings- </a:t>
            </a:r>
            <a:r>
              <a:rPr lang="en-IN" b="1" dirty="0"/>
              <a:t>rash</a:t>
            </a:r>
            <a:r>
              <a:rPr lang="en-IN" dirty="0"/>
              <a:t>(</a:t>
            </a:r>
            <a:r>
              <a:rPr lang="en-IN" b="1" dirty="0">
                <a:solidFill>
                  <a:srgbClr val="C00000"/>
                </a:solidFill>
              </a:rPr>
              <a:t>rose spots</a:t>
            </a:r>
            <a:r>
              <a:rPr lang="en-IN" dirty="0"/>
              <a:t>), </a:t>
            </a:r>
            <a:r>
              <a:rPr lang="en-IN" b="1" dirty="0" err="1"/>
              <a:t>hepatosplenomegaly</a:t>
            </a:r>
            <a:r>
              <a:rPr lang="en-IN" b="1" dirty="0"/>
              <a:t>, </a:t>
            </a:r>
            <a:r>
              <a:rPr lang="en-IN" b="1" dirty="0" err="1"/>
              <a:t>epistaxis</a:t>
            </a:r>
            <a:r>
              <a:rPr lang="en-IN" b="1" dirty="0"/>
              <a:t> and relative </a:t>
            </a:r>
            <a:r>
              <a:rPr lang="en-IN" b="1" dirty="0" err="1"/>
              <a:t>bradycardia</a:t>
            </a:r>
            <a:endParaRPr lang="en-IN" b="1" dirty="0"/>
          </a:p>
          <a:p>
            <a:r>
              <a:rPr lang="en-IN" dirty="0"/>
              <a:t>Coated tongue, abdominal tenderness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Rose spots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Faint salmon </a:t>
            </a:r>
            <a:r>
              <a:rPr lang="en-IN" dirty="0" err="1"/>
              <a:t>colored</a:t>
            </a:r>
            <a:r>
              <a:rPr lang="en-IN" dirty="0"/>
              <a:t>, blanching, </a:t>
            </a:r>
            <a:r>
              <a:rPr lang="en-IN" dirty="0" err="1"/>
              <a:t>maculopapular</a:t>
            </a:r>
            <a:r>
              <a:rPr lang="en-IN" dirty="0"/>
              <a:t> rash</a:t>
            </a:r>
          </a:p>
          <a:p>
            <a:r>
              <a:rPr lang="en-IN" dirty="0"/>
              <a:t>Located primarily on </a:t>
            </a:r>
            <a:r>
              <a:rPr lang="en-IN" b="1" dirty="0">
                <a:solidFill>
                  <a:srgbClr val="FF0000"/>
                </a:solidFill>
              </a:rPr>
              <a:t>trunk and chest</a:t>
            </a:r>
          </a:p>
          <a:p>
            <a:r>
              <a:rPr lang="en-IN" dirty="0"/>
              <a:t>Evident in 30% cases at the </a:t>
            </a:r>
          </a:p>
          <a:p>
            <a:pPr>
              <a:buNone/>
            </a:pPr>
            <a:r>
              <a:rPr lang="en-IN" dirty="0"/>
              <a:t>    end of first week </a:t>
            </a:r>
          </a:p>
          <a:p>
            <a:r>
              <a:rPr lang="en-IN" dirty="0"/>
              <a:t>Resolves without a trace</a:t>
            </a:r>
          </a:p>
          <a:p>
            <a:pPr>
              <a:buNone/>
            </a:pPr>
            <a:r>
              <a:rPr lang="en-IN" dirty="0"/>
              <a:t>     after </a:t>
            </a:r>
            <a:r>
              <a:rPr lang="en-IN" b="1" dirty="0">
                <a:solidFill>
                  <a:srgbClr val="FF0000"/>
                </a:solidFill>
              </a:rPr>
              <a:t>2-5 days</a:t>
            </a:r>
          </a:p>
          <a:p>
            <a:pPr>
              <a:buNone/>
            </a:pPr>
            <a:r>
              <a:rPr lang="en-IN" dirty="0"/>
              <a:t>Are </a:t>
            </a:r>
            <a:r>
              <a:rPr lang="en-IN" b="1" dirty="0"/>
              <a:t>bacterial emboli to the dermis</a:t>
            </a:r>
          </a:p>
          <a:p>
            <a:r>
              <a:rPr lang="en-IN" dirty="0"/>
              <a:t>Patient can have 2-3 crops of </a:t>
            </a:r>
          </a:p>
          <a:p>
            <a:pPr>
              <a:buNone/>
            </a:pPr>
            <a:r>
              <a:rPr lang="en-IN" dirty="0"/>
              <a:t>    lesions and salmonella can be </a:t>
            </a:r>
          </a:p>
          <a:p>
            <a:pPr>
              <a:buNone/>
            </a:pPr>
            <a:r>
              <a:rPr lang="en-IN" dirty="0"/>
              <a:t>    cultured from the punch biopsies</a:t>
            </a:r>
            <a:endParaRPr lang="en-US" dirty="0"/>
          </a:p>
        </p:txBody>
      </p:sp>
      <p:pic>
        <p:nvPicPr>
          <p:cNvPr id="5" name="Picture 4" descr="images (8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3000372"/>
            <a:ext cx="2689860" cy="385762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SECOND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Symptoms progress</a:t>
            </a:r>
          </a:p>
          <a:p>
            <a:r>
              <a:rPr lang="en-US" dirty="0"/>
              <a:t>Patient develops soft </a:t>
            </a:r>
            <a:r>
              <a:rPr lang="en-US" dirty="0" err="1"/>
              <a:t>splenomegaly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THIRD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If untreated, more toxic, develops abdominal distension and </a:t>
            </a:r>
            <a:r>
              <a:rPr lang="en-US" b="1" dirty="0"/>
              <a:t>pea soup </a:t>
            </a:r>
            <a:r>
              <a:rPr lang="en-US" b="1" dirty="0" err="1"/>
              <a:t>diarrhoea</a:t>
            </a:r>
            <a:endParaRPr lang="en-US" b="1" dirty="0"/>
          </a:p>
          <a:p>
            <a:r>
              <a:rPr lang="en-US" dirty="0"/>
              <a:t>Apathy and confusion</a:t>
            </a:r>
          </a:p>
          <a:p>
            <a:r>
              <a:rPr lang="en-US" dirty="0"/>
              <a:t>Necrotic </a:t>
            </a:r>
            <a:r>
              <a:rPr lang="en-US" dirty="0" err="1"/>
              <a:t>peyers</a:t>
            </a:r>
            <a:r>
              <a:rPr lang="en-US" dirty="0"/>
              <a:t> patches---- </a:t>
            </a:r>
            <a:r>
              <a:rPr lang="en-US" b="1" dirty="0">
                <a:solidFill>
                  <a:srgbClr val="FF0000"/>
                </a:solidFill>
              </a:rPr>
              <a:t>bowel perforation and peritonitis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ATYPICAL MANIFESTATIONS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Isolated severe headache</a:t>
            </a:r>
          </a:p>
          <a:p>
            <a:r>
              <a:rPr lang="en-US" dirty="0"/>
              <a:t>Acute lobar pneumonia, isolated </a:t>
            </a:r>
            <a:r>
              <a:rPr lang="en-US" dirty="0" err="1"/>
              <a:t>arthralgias</a:t>
            </a:r>
            <a:r>
              <a:rPr lang="en-US" dirty="0"/>
              <a:t>, urinary symptoms, severe jaundice</a:t>
            </a:r>
          </a:p>
          <a:p>
            <a:r>
              <a:rPr lang="en-US" b="1" dirty="0"/>
              <a:t>Neurological manifestations- </a:t>
            </a:r>
            <a:r>
              <a:rPr lang="en-US" dirty="0"/>
              <a:t>delirium, </a:t>
            </a:r>
            <a:r>
              <a:rPr lang="en-US" dirty="0" err="1"/>
              <a:t>parkinsonian</a:t>
            </a:r>
            <a:r>
              <a:rPr lang="en-US" dirty="0"/>
              <a:t> symptoms, GBS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COMPLICATIONS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Development of severe disease depends on</a:t>
            </a:r>
          </a:p>
          <a:p>
            <a:pPr>
              <a:buNone/>
            </a:pPr>
            <a:r>
              <a:rPr lang="en-IN" dirty="0"/>
              <a:t>           Host factors</a:t>
            </a:r>
          </a:p>
          <a:p>
            <a:pPr>
              <a:buNone/>
            </a:pPr>
            <a:r>
              <a:rPr lang="en-IN" dirty="0"/>
              <a:t>           Strain virulence and </a:t>
            </a:r>
            <a:r>
              <a:rPr lang="en-IN" dirty="0" err="1"/>
              <a:t>inoculum</a:t>
            </a:r>
            <a:endParaRPr lang="en-IN" dirty="0"/>
          </a:p>
          <a:p>
            <a:pPr>
              <a:buNone/>
            </a:pPr>
            <a:r>
              <a:rPr lang="en-IN" dirty="0"/>
              <a:t>           Choice of antibiotic therapy</a:t>
            </a:r>
          </a:p>
          <a:p>
            <a:endParaRPr lang="en-IN" dirty="0"/>
          </a:p>
          <a:p>
            <a:r>
              <a:rPr lang="en-IN" b="1" dirty="0">
                <a:solidFill>
                  <a:srgbClr val="FF0000"/>
                </a:solidFill>
              </a:rPr>
              <a:t>Gastro intestinal bleeding and intestinal perforation</a:t>
            </a:r>
          </a:p>
          <a:p>
            <a:r>
              <a:rPr lang="en-IN" dirty="0"/>
              <a:t>Occurs in the 3</a:t>
            </a:r>
            <a:r>
              <a:rPr lang="en-IN" baseline="30000" dirty="0"/>
              <a:t>rd</a:t>
            </a:r>
            <a:r>
              <a:rPr lang="en-IN" dirty="0"/>
              <a:t> and 4</a:t>
            </a:r>
            <a:r>
              <a:rPr lang="en-IN" baseline="30000" dirty="0"/>
              <a:t>th</a:t>
            </a:r>
            <a:r>
              <a:rPr lang="en-IN" dirty="0"/>
              <a:t> week of illness</a:t>
            </a:r>
          </a:p>
          <a:p>
            <a:r>
              <a:rPr lang="en-IN" dirty="0"/>
              <a:t>Due to hyperplasia, ulceration and necrosis of </a:t>
            </a:r>
            <a:r>
              <a:rPr lang="en-IN" dirty="0" err="1"/>
              <a:t>ileocecal</a:t>
            </a:r>
            <a:r>
              <a:rPr lang="en-IN" dirty="0"/>
              <a:t> </a:t>
            </a:r>
            <a:r>
              <a:rPr lang="en-IN" dirty="0" err="1"/>
              <a:t>peyers</a:t>
            </a:r>
            <a:r>
              <a:rPr lang="en-IN" dirty="0"/>
              <a:t> patches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Life threatening</a:t>
            </a:r>
          </a:p>
          <a:p>
            <a:r>
              <a:rPr lang="en-IN" dirty="0"/>
              <a:t>Requires immediate fluid resuscitation</a:t>
            </a:r>
          </a:p>
          <a:p>
            <a:r>
              <a:rPr lang="en-IN" dirty="0"/>
              <a:t>Surgical intervention</a:t>
            </a:r>
          </a:p>
          <a:p>
            <a:r>
              <a:rPr lang="en-IN" dirty="0"/>
              <a:t>Broad spectrum antibiotics for </a:t>
            </a:r>
            <a:r>
              <a:rPr lang="en-IN" dirty="0" err="1"/>
              <a:t>polymicrobial</a:t>
            </a:r>
            <a:r>
              <a:rPr lang="en-IN" dirty="0"/>
              <a:t> peritonitis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/>
              <a:t>Rare complications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DIC</a:t>
            </a:r>
          </a:p>
          <a:p>
            <a:r>
              <a:rPr lang="en-IN" dirty="0" err="1"/>
              <a:t>Hematophagocytic</a:t>
            </a:r>
            <a:r>
              <a:rPr lang="en-IN" dirty="0"/>
              <a:t> syndrome</a:t>
            </a:r>
          </a:p>
          <a:p>
            <a:r>
              <a:rPr lang="en-IN" dirty="0"/>
              <a:t>Pancreatitis</a:t>
            </a:r>
          </a:p>
          <a:p>
            <a:r>
              <a:rPr lang="en-IN" dirty="0"/>
              <a:t>Hepatic and </a:t>
            </a:r>
            <a:r>
              <a:rPr lang="en-IN" dirty="0" err="1"/>
              <a:t>splenic</a:t>
            </a:r>
            <a:r>
              <a:rPr lang="en-IN" dirty="0"/>
              <a:t> abscess and </a:t>
            </a:r>
            <a:r>
              <a:rPr lang="en-IN" dirty="0" err="1"/>
              <a:t>granulomas</a:t>
            </a:r>
            <a:endParaRPr lang="en-IN" dirty="0"/>
          </a:p>
          <a:p>
            <a:r>
              <a:rPr lang="en-IN" dirty="0" err="1"/>
              <a:t>Endocarditis</a:t>
            </a:r>
            <a:r>
              <a:rPr lang="en-IN" dirty="0"/>
              <a:t>, </a:t>
            </a:r>
            <a:r>
              <a:rPr lang="en-IN" dirty="0" err="1"/>
              <a:t>pericarditis</a:t>
            </a:r>
            <a:r>
              <a:rPr lang="en-IN" dirty="0"/>
              <a:t>, </a:t>
            </a:r>
            <a:r>
              <a:rPr lang="en-IN" dirty="0" err="1"/>
              <a:t>myocarditis</a:t>
            </a:r>
            <a:endParaRPr lang="en-IN" dirty="0"/>
          </a:p>
          <a:p>
            <a:r>
              <a:rPr lang="en-IN" dirty="0" err="1"/>
              <a:t>Orchitis</a:t>
            </a:r>
            <a:r>
              <a:rPr lang="en-IN" dirty="0"/>
              <a:t>, hepatitis, </a:t>
            </a:r>
            <a:r>
              <a:rPr lang="en-IN" dirty="0" err="1"/>
              <a:t>glomerulonephritis</a:t>
            </a:r>
            <a:endParaRPr lang="en-IN" dirty="0"/>
          </a:p>
          <a:p>
            <a:r>
              <a:rPr lang="en-IN" dirty="0" err="1"/>
              <a:t>Pyelonephritis</a:t>
            </a:r>
            <a:r>
              <a:rPr lang="en-IN" dirty="0"/>
              <a:t>, HUS, severe pneumonia, arthritis</a:t>
            </a:r>
          </a:p>
          <a:p>
            <a:r>
              <a:rPr lang="en-IN" dirty="0" err="1"/>
              <a:t>Osteomyelitis</a:t>
            </a:r>
            <a:r>
              <a:rPr lang="en-IN" dirty="0"/>
              <a:t>, </a:t>
            </a:r>
            <a:r>
              <a:rPr lang="en-IN" dirty="0" err="1"/>
              <a:t>endophthalmitis</a:t>
            </a:r>
            <a:r>
              <a:rPr lang="en-IN" dirty="0"/>
              <a:t>, </a:t>
            </a:r>
            <a:r>
              <a:rPr lang="en-IN" dirty="0" err="1"/>
              <a:t>parotitis</a:t>
            </a:r>
            <a:endParaRPr lang="en-IN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Carriers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Upto</a:t>
            </a:r>
            <a:r>
              <a:rPr lang="en-IN" dirty="0"/>
              <a:t> 10% of untreated patients</a:t>
            </a:r>
          </a:p>
          <a:p>
            <a:r>
              <a:rPr lang="en-IN" dirty="0"/>
              <a:t>Excrete salmonella </a:t>
            </a:r>
            <a:r>
              <a:rPr lang="en-IN" dirty="0" err="1"/>
              <a:t>typhi</a:t>
            </a:r>
            <a:r>
              <a:rPr lang="en-IN" dirty="0"/>
              <a:t> in </a:t>
            </a:r>
            <a:r>
              <a:rPr lang="en-IN" dirty="0" err="1"/>
              <a:t>feces</a:t>
            </a:r>
            <a:r>
              <a:rPr lang="en-IN" dirty="0"/>
              <a:t> for </a:t>
            </a:r>
            <a:r>
              <a:rPr lang="en-IN" b="1" dirty="0" err="1">
                <a:solidFill>
                  <a:srgbClr val="FF0000"/>
                </a:solidFill>
              </a:rPr>
              <a:t>upto</a:t>
            </a:r>
            <a:r>
              <a:rPr lang="en-IN" b="1" dirty="0">
                <a:solidFill>
                  <a:srgbClr val="FF0000"/>
                </a:solidFill>
              </a:rPr>
              <a:t> 3 months</a:t>
            </a:r>
          </a:p>
          <a:p>
            <a:r>
              <a:rPr lang="en-IN" dirty="0"/>
              <a:t>2-5 % develop chronic asymptomatic carriage shedding bacilli in either stool or urine for </a:t>
            </a:r>
            <a:r>
              <a:rPr lang="en-IN" b="1" dirty="0">
                <a:solidFill>
                  <a:srgbClr val="FF0000"/>
                </a:solidFill>
              </a:rPr>
              <a:t>&gt;1 year</a:t>
            </a:r>
          </a:p>
          <a:p>
            <a:r>
              <a:rPr lang="en-IN" dirty="0"/>
              <a:t>Chronic carriage is more common among</a:t>
            </a:r>
          </a:p>
          <a:p>
            <a:pPr>
              <a:buNone/>
            </a:pPr>
            <a:r>
              <a:rPr lang="en-IN" dirty="0"/>
              <a:t>              </a:t>
            </a:r>
            <a:r>
              <a:rPr lang="en-IN" dirty="0" err="1"/>
              <a:t>Women,infants</a:t>
            </a:r>
            <a:endParaRPr lang="en-US" dirty="0"/>
          </a:p>
          <a:p>
            <a:pPr>
              <a:buNone/>
            </a:pPr>
            <a:r>
              <a:rPr lang="en-IN" dirty="0"/>
              <a:t>              Patients who have </a:t>
            </a:r>
            <a:r>
              <a:rPr lang="en-IN" dirty="0" err="1"/>
              <a:t>biliary</a:t>
            </a:r>
            <a:r>
              <a:rPr lang="en-IN" dirty="0"/>
              <a:t> abnormalities</a:t>
            </a:r>
          </a:p>
          <a:p>
            <a:pPr>
              <a:buNone/>
            </a:pPr>
            <a:r>
              <a:rPr lang="en-IN" dirty="0"/>
              <a:t>              Concurrent bladder infection with </a:t>
            </a:r>
            <a:r>
              <a:rPr lang="en-IN" b="1" dirty="0"/>
              <a:t>S. </a:t>
            </a:r>
            <a:r>
              <a:rPr lang="en-IN" b="1" dirty="0" err="1"/>
              <a:t>hematobium</a:t>
            </a:r>
            <a:endParaRPr lang="en-IN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Bacilli adapted to survive in the gall bladder environment by forming </a:t>
            </a:r>
            <a:r>
              <a:rPr lang="en-IN" dirty="0" err="1"/>
              <a:t>biofilm</a:t>
            </a:r>
            <a:r>
              <a:rPr lang="en-IN" dirty="0"/>
              <a:t> on gall stones and invading gallbladder epithelial cells</a:t>
            </a:r>
          </a:p>
          <a:p>
            <a:r>
              <a:rPr lang="en-IN" dirty="0"/>
              <a:t>Chronic carriage- </a:t>
            </a:r>
            <a:r>
              <a:rPr lang="en-IN" b="1" dirty="0">
                <a:solidFill>
                  <a:srgbClr val="002060"/>
                </a:solidFill>
              </a:rPr>
              <a:t>high risk for gall bladder cancer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How we diagnose typhoid fever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/>
              <a:t>High index of suspicion</a:t>
            </a:r>
          </a:p>
          <a:p>
            <a:r>
              <a:rPr lang="en-IN" dirty="0"/>
              <a:t>Other than a positive culture, no other test is diagnostic of enteric fever</a:t>
            </a:r>
          </a:p>
          <a:p>
            <a:r>
              <a:rPr lang="en-IN" dirty="0"/>
              <a:t>In 15-25% cases- </a:t>
            </a:r>
            <a:r>
              <a:rPr lang="en-IN" b="1" dirty="0" err="1"/>
              <a:t>leucopenia</a:t>
            </a:r>
            <a:r>
              <a:rPr lang="en-IN" b="1" dirty="0"/>
              <a:t> and </a:t>
            </a:r>
            <a:r>
              <a:rPr lang="en-IN" b="1" dirty="0" err="1"/>
              <a:t>neutropenia</a:t>
            </a:r>
            <a:endParaRPr lang="en-IN" b="1" dirty="0"/>
          </a:p>
          <a:p>
            <a:r>
              <a:rPr lang="en-IN" b="1" dirty="0" err="1"/>
              <a:t>Leukocytosis</a:t>
            </a:r>
            <a:r>
              <a:rPr lang="en-IN" dirty="0"/>
              <a:t>- common in children during first 10 days, intestinal perforation or secondary infection</a:t>
            </a:r>
          </a:p>
          <a:p>
            <a:r>
              <a:rPr lang="en-IN" dirty="0"/>
              <a:t>Other test- moderate elevated values in LFT and muscle enzymes levels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BLOOD CULTURE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1</a:t>
            </a:r>
            <a:r>
              <a:rPr lang="en-IN" b="1" baseline="30000" dirty="0">
                <a:solidFill>
                  <a:srgbClr val="002060"/>
                </a:solidFill>
              </a:rPr>
              <a:t>st</a:t>
            </a:r>
            <a:r>
              <a:rPr lang="en-IN" dirty="0"/>
              <a:t> week positive in </a:t>
            </a:r>
            <a:r>
              <a:rPr lang="en-IN" b="1" dirty="0">
                <a:solidFill>
                  <a:srgbClr val="FF0000"/>
                </a:solidFill>
              </a:rPr>
              <a:t>90%</a:t>
            </a:r>
          </a:p>
          <a:p>
            <a:r>
              <a:rPr lang="en-IN" b="1" dirty="0">
                <a:solidFill>
                  <a:srgbClr val="002060"/>
                </a:solidFill>
              </a:rPr>
              <a:t>2</a:t>
            </a:r>
            <a:r>
              <a:rPr lang="en-IN" b="1" baseline="30000" dirty="0">
                <a:solidFill>
                  <a:srgbClr val="002060"/>
                </a:solidFill>
              </a:rPr>
              <a:t>nd</a:t>
            </a:r>
            <a:r>
              <a:rPr lang="en-IN" b="1" dirty="0">
                <a:solidFill>
                  <a:srgbClr val="002060"/>
                </a:solidFill>
              </a:rPr>
              <a:t> </a:t>
            </a:r>
            <a:r>
              <a:rPr lang="en-IN" dirty="0"/>
              <a:t>week positive in </a:t>
            </a:r>
            <a:r>
              <a:rPr lang="en-IN" b="1" dirty="0">
                <a:solidFill>
                  <a:srgbClr val="FF0000"/>
                </a:solidFill>
              </a:rPr>
              <a:t>75%</a:t>
            </a:r>
          </a:p>
          <a:p>
            <a:r>
              <a:rPr lang="en-IN" b="1" dirty="0">
                <a:solidFill>
                  <a:srgbClr val="002060"/>
                </a:solidFill>
              </a:rPr>
              <a:t>3</a:t>
            </a:r>
            <a:r>
              <a:rPr lang="en-IN" b="1" baseline="30000" dirty="0">
                <a:solidFill>
                  <a:srgbClr val="002060"/>
                </a:solidFill>
              </a:rPr>
              <a:t>rd</a:t>
            </a:r>
            <a:r>
              <a:rPr lang="en-IN" dirty="0"/>
              <a:t> week positive in </a:t>
            </a:r>
            <a:r>
              <a:rPr lang="en-IN" b="1" dirty="0">
                <a:solidFill>
                  <a:srgbClr val="FF0000"/>
                </a:solidFill>
              </a:rPr>
              <a:t>60%</a:t>
            </a:r>
          </a:p>
          <a:p>
            <a:r>
              <a:rPr lang="en-IN" b="1" dirty="0">
                <a:solidFill>
                  <a:srgbClr val="002060"/>
                </a:solidFill>
              </a:rPr>
              <a:t>&gt; 3</a:t>
            </a:r>
            <a:r>
              <a:rPr lang="en-IN" dirty="0"/>
              <a:t> weeks positive in </a:t>
            </a:r>
            <a:r>
              <a:rPr lang="en-IN" b="1" dirty="0">
                <a:solidFill>
                  <a:srgbClr val="FF0000"/>
                </a:solidFill>
              </a:rPr>
              <a:t>25%</a:t>
            </a:r>
          </a:p>
          <a:p>
            <a:endParaRPr lang="en-IN" dirty="0"/>
          </a:p>
          <a:p>
            <a:r>
              <a:rPr lang="en-IN" dirty="0"/>
              <a:t>Draw 5-10cc of blood by </a:t>
            </a:r>
            <a:r>
              <a:rPr lang="en-IN" dirty="0" err="1"/>
              <a:t>venipuncture</a:t>
            </a:r>
            <a:endParaRPr lang="en-IN" dirty="0"/>
          </a:p>
          <a:p>
            <a:r>
              <a:rPr lang="en-IN" dirty="0"/>
              <a:t>Add to 50-100ml of bile broth</a:t>
            </a:r>
          </a:p>
          <a:p>
            <a:r>
              <a:rPr lang="en-IN" dirty="0"/>
              <a:t>Incubate at 37*c/subculture in </a:t>
            </a:r>
            <a:r>
              <a:rPr lang="en-IN" dirty="0" err="1"/>
              <a:t>MacConkey</a:t>
            </a:r>
            <a:r>
              <a:rPr lang="en-IN" dirty="0"/>
              <a:t> at regular intervals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CASTANEDA’S METHOD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Double medium</a:t>
            </a:r>
          </a:p>
          <a:p>
            <a:r>
              <a:rPr lang="en-IN" dirty="0"/>
              <a:t>Solid and liquid medium in same bottle</a:t>
            </a:r>
          </a:p>
          <a:p>
            <a:r>
              <a:rPr lang="en-IN" dirty="0"/>
              <a:t>Contains bile broth and agar slant</a:t>
            </a:r>
          </a:p>
          <a:p>
            <a:r>
              <a:rPr lang="en-IN" dirty="0"/>
              <a:t>For subculture bottle is merely tilted</a:t>
            </a:r>
          </a:p>
          <a:p>
            <a:r>
              <a:rPr lang="en-IN" dirty="0"/>
              <a:t>Reduces the chance of contamination</a:t>
            </a:r>
          </a:p>
          <a:p>
            <a:r>
              <a:rPr lang="en-IN" dirty="0"/>
              <a:t>Increases the chances of isolation</a:t>
            </a:r>
            <a:endParaRPr lang="en-US" dirty="0"/>
          </a:p>
        </p:txBody>
      </p:sp>
      <p:pic>
        <p:nvPicPr>
          <p:cNvPr id="4" name="Picture 3" descr="Screenshot_20211003-171830_Adobe Acrob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3230880"/>
            <a:ext cx="3008942" cy="362712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Presumptive diagnosis can be made </a:t>
            </a:r>
            <a:r>
              <a:rPr lang="en-IN" b="1" dirty="0">
                <a:solidFill>
                  <a:srgbClr val="FF0000"/>
                </a:solidFill>
              </a:rPr>
              <a:t>within 24 hours </a:t>
            </a:r>
            <a:r>
              <a:rPr lang="en-IN" dirty="0"/>
              <a:t>of the </a:t>
            </a:r>
            <a:r>
              <a:rPr lang="en-IN" dirty="0" err="1"/>
              <a:t>reciept</a:t>
            </a:r>
            <a:r>
              <a:rPr lang="en-IN" dirty="0"/>
              <a:t> of specimen</a:t>
            </a:r>
          </a:p>
          <a:p>
            <a:r>
              <a:rPr lang="en-IN" dirty="0"/>
              <a:t>Formal identification of serotypes take several days</a:t>
            </a:r>
          </a:p>
          <a:p>
            <a:r>
              <a:rPr lang="en-IN" dirty="0"/>
              <a:t>Negative report must await the result of enrichment cultures- </a:t>
            </a:r>
            <a:r>
              <a:rPr lang="en-IN" b="1" dirty="0" err="1">
                <a:solidFill>
                  <a:srgbClr val="FF0000"/>
                </a:solidFill>
              </a:rPr>
              <a:t>atleast</a:t>
            </a:r>
            <a:r>
              <a:rPr lang="en-IN" b="1" dirty="0">
                <a:solidFill>
                  <a:srgbClr val="FF0000"/>
                </a:solidFill>
              </a:rPr>
              <a:t> 48 hours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err="1"/>
              <a:t>Bactec</a:t>
            </a:r>
            <a:r>
              <a:rPr lang="en-IN" b="1" dirty="0"/>
              <a:t> and Radiometric based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Recent use</a:t>
            </a:r>
          </a:p>
          <a:p>
            <a:r>
              <a:rPr lang="en-IN" dirty="0"/>
              <a:t>Rapid and sensitive method for early diagnosis</a:t>
            </a:r>
          </a:p>
          <a:p>
            <a:endParaRPr lang="en-US" dirty="0"/>
          </a:p>
        </p:txBody>
      </p:sp>
      <p:pic>
        <p:nvPicPr>
          <p:cNvPr id="4" name="Picture 3" descr="Screenshot_20211003-172457_Adobe Acrob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8" y="2714620"/>
            <a:ext cx="3810000" cy="343662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Culturing other specimen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b="1" dirty="0">
                <a:solidFill>
                  <a:srgbClr val="FF0000"/>
                </a:solidFill>
              </a:rPr>
              <a:t>     STOOL CULTURE</a:t>
            </a:r>
          </a:p>
          <a:p>
            <a:r>
              <a:rPr lang="en-IN" dirty="0"/>
              <a:t>During first week- negative in 60-70%</a:t>
            </a:r>
          </a:p>
          <a:p>
            <a:r>
              <a:rPr lang="en-IN" dirty="0"/>
              <a:t>Become positive during 3</a:t>
            </a:r>
            <a:r>
              <a:rPr lang="en-IN" baseline="30000" dirty="0"/>
              <a:t>rd</a:t>
            </a:r>
            <a:r>
              <a:rPr lang="en-IN" dirty="0"/>
              <a:t> week if untreated</a:t>
            </a:r>
          </a:p>
          <a:p>
            <a:endParaRPr lang="en-IN" dirty="0"/>
          </a:p>
          <a:p>
            <a:pPr>
              <a:buNone/>
            </a:pPr>
            <a:r>
              <a:rPr lang="en-IN" dirty="0"/>
              <a:t>    </a:t>
            </a:r>
            <a:r>
              <a:rPr lang="en-IN" b="1" dirty="0">
                <a:solidFill>
                  <a:srgbClr val="FF0000"/>
                </a:solidFill>
              </a:rPr>
              <a:t>BONEMARROW CULTURE</a:t>
            </a:r>
          </a:p>
          <a:p>
            <a:r>
              <a:rPr lang="en-IN" dirty="0"/>
              <a:t>&gt;80% sensitivity</a:t>
            </a:r>
          </a:p>
          <a:p>
            <a:r>
              <a:rPr lang="en-IN" dirty="0"/>
              <a:t>Yield not reduced by </a:t>
            </a:r>
            <a:r>
              <a:rPr lang="en-IN" dirty="0" err="1"/>
              <a:t>upto</a:t>
            </a:r>
            <a:r>
              <a:rPr lang="en-IN" dirty="0"/>
              <a:t> 5 days of antibiotic treatment</a:t>
            </a:r>
          </a:p>
          <a:p>
            <a:endParaRPr lang="en-IN" dirty="0"/>
          </a:p>
          <a:p>
            <a:r>
              <a:rPr lang="en-IN" b="1" dirty="0">
                <a:solidFill>
                  <a:srgbClr val="FF0000"/>
                </a:solidFill>
              </a:rPr>
              <a:t>Culture of intestinal secretions</a:t>
            </a:r>
          </a:p>
          <a:p>
            <a:r>
              <a:rPr lang="en-IN" dirty="0"/>
              <a:t>Non invasive duodenal string test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SEROLOGY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sz="3200" b="1" dirty="0">
                <a:solidFill>
                  <a:srgbClr val="FF0000"/>
                </a:solidFill>
              </a:rPr>
              <a:t>WIDAL TEST</a:t>
            </a:r>
          </a:p>
          <a:p>
            <a:endParaRPr lang="en-IN" sz="3200" b="1" dirty="0">
              <a:solidFill>
                <a:srgbClr val="FF0000"/>
              </a:solidFill>
            </a:endParaRPr>
          </a:p>
          <a:p>
            <a:r>
              <a:rPr lang="en-IN" dirty="0"/>
              <a:t>Tube agglutination test</a:t>
            </a:r>
          </a:p>
          <a:p>
            <a:r>
              <a:rPr lang="en-IN" dirty="0"/>
              <a:t>Detect O and H antibodies</a:t>
            </a:r>
          </a:p>
          <a:p>
            <a:r>
              <a:rPr lang="en-IN" dirty="0"/>
              <a:t>Diagnosis of typhoid and paratyphoid</a:t>
            </a:r>
          </a:p>
          <a:p>
            <a:r>
              <a:rPr lang="en-IN" dirty="0"/>
              <a:t>Testing for H agglutinin- </a:t>
            </a:r>
            <a:r>
              <a:rPr lang="en-IN" b="1" dirty="0">
                <a:solidFill>
                  <a:srgbClr val="002060"/>
                </a:solidFill>
              </a:rPr>
              <a:t>Dreyer’s tube- </a:t>
            </a:r>
            <a:r>
              <a:rPr lang="en-IN" b="1" dirty="0"/>
              <a:t>floccules at the bottom</a:t>
            </a:r>
          </a:p>
          <a:p>
            <a:r>
              <a:rPr lang="en-IN" dirty="0"/>
              <a:t>O agglutinin- </a:t>
            </a:r>
            <a:r>
              <a:rPr lang="en-IN" b="1" dirty="0">
                <a:solidFill>
                  <a:srgbClr val="002060"/>
                </a:solidFill>
              </a:rPr>
              <a:t>Felix tube- </a:t>
            </a:r>
            <a:r>
              <a:rPr lang="en-IN" b="1" dirty="0"/>
              <a:t>chalky</a:t>
            </a:r>
          </a:p>
          <a:p>
            <a:r>
              <a:rPr lang="en-IN" dirty="0"/>
              <a:t>Incubated at 37*c overnight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Serum antibodies raise abruptly during </a:t>
            </a:r>
            <a:r>
              <a:rPr lang="en-IN" b="1" dirty="0">
                <a:solidFill>
                  <a:srgbClr val="FF0000"/>
                </a:solidFill>
              </a:rPr>
              <a:t>2</a:t>
            </a:r>
            <a:r>
              <a:rPr lang="en-IN" b="1" baseline="30000" dirty="0">
                <a:solidFill>
                  <a:srgbClr val="FF0000"/>
                </a:solidFill>
              </a:rPr>
              <a:t>nd</a:t>
            </a:r>
            <a:r>
              <a:rPr lang="en-IN" b="1" dirty="0">
                <a:solidFill>
                  <a:srgbClr val="FF0000"/>
                </a:solidFill>
              </a:rPr>
              <a:t> or 3</a:t>
            </a:r>
            <a:r>
              <a:rPr lang="en-IN" b="1" baseline="30000" dirty="0">
                <a:solidFill>
                  <a:srgbClr val="FF0000"/>
                </a:solidFill>
              </a:rPr>
              <a:t>rd</a:t>
            </a:r>
            <a:r>
              <a:rPr lang="en-IN" b="1" dirty="0">
                <a:solidFill>
                  <a:srgbClr val="FF0000"/>
                </a:solidFill>
              </a:rPr>
              <a:t> week</a:t>
            </a:r>
          </a:p>
          <a:p>
            <a:r>
              <a:rPr lang="en-IN" dirty="0"/>
              <a:t>Two serum specimen obtained at </a:t>
            </a:r>
            <a:r>
              <a:rPr lang="en-IN" b="1" dirty="0">
                <a:solidFill>
                  <a:srgbClr val="FF0000"/>
                </a:solidFill>
              </a:rPr>
              <a:t>7-10 days </a:t>
            </a:r>
            <a:r>
              <a:rPr lang="en-IN" dirty="0"/>
              <a:t>interval to read rising antibody titre</a:t>
            </a:r>
          </a:p>
          <a:p>
            <a:r>
              <a:rPr lang="en-IN" dirty="0"/>
              <a:t>Interpretative criteria when single sample used may vary</a:t>
            </a:r>
          </a:p>
          <a:p>
            <a:r>
              <a:rPr lang="en-IN" dirty="0"/>
              <a:t>False positive and false negative limits the utility of the test</a:t>
            </a:r>
          </a:p>
          <a:p>
            <a:endParaRPr lang="en-IN" dirty="0"/>
          </a:p>
          <a:p>
            <a:r>
              <a:rPr lang="en-IN" dirty="0"/>
              <a:t>Diagnostic</a:t>
            </a:r>
          </a:p>
          <a:p>
            <a:pPr>
              <a:buNone/>
            </a:pPr>
            <a:r>
              <a:rPr lang="en-IN" b="1" dirty="0">
                <a:solidFill>
                  <a:srgbClr val="FF0000"/>
                </a:solidFill>
              </a:rPr>
              <a:t>    O - &gt;1 in 80</a:t>
            </a:r>
          </a:p>
          <a:p>
            <a:pPr>
              <a:buNone/>
            </a:pPr>
            <a:r>
              <a:rPr lang="en-IN" b="1" dirty="0">
                <a:solidFill>
                  <a:srgbClr val="FF0000"/>
                </a:solidFill>
              </a:rPr>
              <a:t>    H - &gt;1 in 160</a:t>
            </a:r>
          </a:p>
          <a:p>
            <a:r>
              <a:rPr lang="en-IN" dirty="0"/>
              <a:t>H agglutinins appear first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False positive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Unapparent infection</a:t>
            </a:r>
          </a:p>
          <a:p>
            <a:r>
              <a:rPr lang="en-IN" dirty="0"/>
              <a:t>Immunization</a:t>
            </a:r>
          </a:p>
          <a:p>
            <a:r>
              <a:rPr lang="en-IN" dirty="0"/>
              <a:t>Previously infected</a:t>
            </a:r>
          </a:p>
          <a:p>
            <a:endParaRPr lang="en-IN" dirty="0"/>
          </a:p>
          <a:p>
            <a:r>
              <a:rPr lang="en-IN" dirty="0"/>
              <a:t>Hence </a:t>
            </a:r>
            <a:r>
              <a:rPr lang="en-IN" dirty="0" err="1"/>
              <a:t>interpretated</a:t>
            </a:r>
            <a:r>
              <a:rPr lang="en-IN" dirty="0"/>
              <a:t> in the light of baseline titres in a healthy local population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False negative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Early treatment</a:t>
            </a:r>
          </a:p>
          <a:p>
            <a:r>
              <a:rPr lang="en-IN" dirty="0"/>
              <a:t>Hidden organisms in bone and joints</a:t>
            </a:r>
          </a:p>
          <a:p>
            <a:r>
              <a:rPr lang="en-IN" dirty="0"/>
              <a:t>Poorly immunogenic strains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Limitation of </a:t>
            </a:r>
            <a:r>
              <a:rPr lang="en-IN" b="1" dirty="0" err="1"/>
              <a:t>Widal</a:t>
            </a:r>
            <a:r>
              <a:rPr lang="en-IN" b="1" dirty="0"/>
              <a:t> test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Time consuming</a:t>
            </a:r>
          </a:p>
          <a:p>
            <a:r>
              <a:rPr lang="en-IN" dirty="0"/>
              <a:t>Often when diagnosis is reached it is too late to start antibiotics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Diagnosis of carriers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err="1"/>
              <a:t>Fecal</a:t>
            </a:r>
            <a:r>
              <a:rPr lang="en-IN" dirty="0"/>
              <a:t> carriers by isolation from stool sample</a:t>
            </a:r>
          </a:p>
          <a:p>
            <a:r>
              <a:rPr lang="en-IN" dirty="0"/>
              <a:t>Bile aspiration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Sewer swab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Early administration of antibiotics prevent the development of complications</a:t>
            </a:r>
          </a:p>
          <a:p>
            <a:r>
              <a:rPr lang="en-US" dirty="0"/>
              <a:t>Until 1990, </a:t>
            </a:r>
            <a:r>
              <a:rPr lang="en-US" dirty="0" err="1"/>
              <a:t>Chloramphenicol</a:t>
            </a:r>
            <a:r>
              <a:rPr lang="en-US" dirty="0"/>
              <a:t> was the drug of choice</a:t>
            </a:r>
          </a:p>
          <a:p>
            <a:r>
              <a:rPr lang="en-US" dirty="0" err="1"/>
              <a:t>Ampicillin</a:t>
            </a:r>
            <a:r>
              <a:rPr lang="en-US" dirty="0"/>
              <a:t> and </a:t>
            </a:r>
            <a:r>
              <a:rPr lang="en-US" dirty="0" err="1"/>
              <a:t>cotrimoxazole</a:t>
            </a:r>
            <a:r>
              <a:rPr lang="en-US" dirty="0"/>
              <a:t> were also used</a:t>
            </a:r>
          </a:p>
          <a:p>
            <a:r>
              <a:rPr lang="en-US" dirty="0"/>
              <a:t>Due to development of drug resistance and marrow toxicity, these drugs are not commonly used nowadays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   Uncomplicated enteric fever</a:t>
            </a:r>
          </a:p>
          <a:p>
            <a:r>
              <a:rPr lang="en-US" dirty="0"/>
              <a:t>Can be managed at home with oral antibiotics and antipyretics</a:t>
            </a:r>
          </a:p>
          <a:p>
            <a:pPr>
              <a:buNone/>
            </a:pPr>
            <a:r>
              <a:rPr lang="en-US" b="1" dirty="0"/>
              <a:t>    Persistent vomiting, </a:t>
            </a:r>
            <a:r>
              <a:rPr lang="en-US" b="1" dirty="0" err="1"/>
              <a:t>diarrhoea</a:t>
            </a:r>
            <a:r>
              <a:rPr lang="en-US" b="1" dirty="0"/>
              <a:t>, abdominal distension</a:t>
            </a:r>
            <a:endParaRPr lang="en-US" dirty="0"/>
          </a:p>
          <a:p>
            <a:r>
              <a:rPr lang="en-US" dirty="0"/>
              <a:t>Admit the patient</a:t>
            </a:r>
          </a:p>
          <a:p>
            <a:r>
              <a:rPr lang="en-US" dirty="0"/>
              <a:t>Supportive therapy</a:t>
            </a:r>
          </a:p>
          <a:p>
            <a:r>
              <a:rPr lang="en-US" dirty="0" err="1"/>
              <a:t>Parenteral</a:t>
            </a:r>
            <a:r>
              <a:rPr lang="en-US" dirty="0"/>
              <a:t> antibiotics</a:t>
            </a:r>
          </a:p>
          <a:p>
            <a:r>
              <a:rPr lang="en-US" dirty="0"/>
              <a:t>Duration of treatment- </a:t>
            </a:r>
            <a:r>
              <a:rPr lang="en-US" dirty="0" err="1"/>
              <a:t>atleast</a:t>
            </a:r>
            <a:r>
              <a:rPr lang="en-US" dirty="0"/>
              <a:t> 10 days or 5 days after fever resolution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11004-232026_Chrome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357166"/>
            <a:ext cx="8501122" cy="6500834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CHRONIC</a:t>
            </a:r>
            <a:r>
              <a:rPr lang="en-US" dirty="0"/>
              <a:t> CARRIAGE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Oral ciprofloxacin or other </a:t>
            </a:r>
            <a:r>
              <a:rPr lang="en-US" b="1" dirty="0" err="1">
                <a:solidFill>
                  <a:srgbClr val="FF0000"/>
                </a:solidFill>
              </a:rPr>
              <a:t>fluroquinolones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Duration – </a:t>
            </a:r>
            <a:r>
              <a:rPr lang="en-US" b="1" dirty="0">
                <a:solidFill>
                  <a:srgbClr val="00B050"/>
                </a:solidFill>
              </a:rPr>
              <a:t>4 weeks</a:t>
            </a:r>
          </a:p>
          <a:p>
            <a:r>
              <a:rPr lang="en-US" dirty="0"/>
              <a:t>Eradication rate of 80%</a:t>
            </a:r>
          </a:p>
          <a:p>
            <a:r>
              <a:rPr lang="en-US" dirty="0"/>
              <a:t>In case of anatomical abnormality(</a:t>
            </a:r>
            <a:r>
              <a:rPr lang="en-US" dirty="0" err="1"/>
              <a:t>biliary</a:t>
            </a:r>
            <a:r>
              <a:rPr lang="en-US" dirty="0"/>
              <a:t> or kidney stones)- </a:t>
            </a:r>
            <a:r>
              <a:rPr lang="en-US" b="1" dirty="0"/>
              <a:t>both antibiotic therapy and surgical correction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PREVENTION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r>
              <a:rPr lang="en-IN" b="1" dirty="0">
                <a:solidFill>
                  <a:srgbClr val="FF0000"/>
                </a:solidFill>
              </a:rPr>
              <a:t>Ty 21a vaccine</a:t>
            </a:r>
          </a:p>
          <a:p>
            <a:r>
              <a:rPr lang="en-IN" b="1" dirty="0"/>
              <a:t>Live attenuated strain of S</a:t>
            </a:r>
            <a:r>
              <a:rPr lang="en-IN" dirty="0"/>
              <a:t>. </a:t>
            </a:r>
            <a:r>
              <a:rPr lang="en-IN" dirty="0" err="1"/>
              <a:t>typhi</a:t>
            </a:r>
            <a:endParaRPr lang="en-IN" dirty="0"/>
          </a:p>
          <a:p>
            <a:r>
              <a:rPr lang="en-IN" b="1" dirty="0"/>
              <a:t>Given orally </a:t>
            </a:r>
            <a:r>
              <a:rPr lang="en-IN" dirty="0"/>
              <a:t>in capsule form</a:t>
            </a:r>
          </a:p>
          <a:p>
            <a:r>
              <a:rPr lang="en-IN" dirty="0"/>
              <a:t>Minimal age for vaccination </a:t>
            </a:r>
            <a:r>
              <a:rPr lang="en-IN" b="1" dirty="0">
                <a:solidFill>
                  <a:srgbClr val="FF0000"/>
                </a:solidFill>
              </a:rPr>
              <a:t>6 years</a:t>
            </a:r>
          </a:p>
          <a:p>
            <a:r>
              <a:rPr lang="en-IN" dirty="0"/>
              <a:t>Given on days </a:t>
            </a:r>
            <a:r>
              <a:rPr lang="en-IN" b="1" dirty="0">
                <a:solidFill>
                  <a:srgbClr val="FF0000"/>
                </a:solidFill>
              </a:rPr>
              <a:t>1, 3, 5 and 7</a:t>
            </a:r>
          </a:p>
          <a:p>
            <a:r>
              <a:rPr lang="en-IN" dirty="0"/>
              <a:t>With revaccination with a full 4 dose series every </a:t>
            </a:r>
            <a:r>
              <a:rPr lang="en-IN" b="1" dirty="0">
                <a:solidFill>
                  <a:srgbClr val="FF0000"/>
                </a:solidFill>
              </a:rPr>
              <a:t>5 years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Vi Polysaccharide vaccine</a:t>
            </a:r>
          </a:p>
          <a:p>
            <a:r>
              <a:rPr lang="en-IN" dirty="0"/>
              <a:t>Given </a:t>
            </a:r>
            <a:r>
              <a:rPr lang="en-IN" b="1" dirty="0"/>
              <a:t>subcutaneously or intramuscularly as single dose</a:t>
            </a:r>
          </a:p>
          <a:p>
            <a:r>
              <a:rPr lang="en-IN" dirty="0"/>
              <a:t>Consist of purified Vi polysaccharide from bacterial capsule</a:t>
            </a:r>
          </a:p>
          <a:p>
            <a:r>
              <a:rPr lang="en-IN" dirty="0"/>
              <a:t>Children </a:t>
            </a:r>
            <a:r>
              <a:rPr lang="en-IN" b="1" dirty="0">
                <a:solidFill>
                  <a:srgbClr val="FF0000"/>
                </a:solidFill>
              </a:rPr>
              <a:t>above 2 years</a:t>
            </a:r>
          </a:p>
          <a:p>
            <a:r>
              <a:rPr lang="en-IN" dirty="0"/>
              <a:t>Immunity last for 2-3 years</a:t>
            </a:r>
          </a:p>
          <a:p>
            <a:r>
              <a:rPr lang="en-IN" dirty="0"/>
              <a:t>Follow a booster </a:t>
            </a:r>
            <a:r>
              <a:rPr lang="en-IN" b="1" dirty="0">
                <a:solidFill>
                  <a:srgbClr val="FF0000"/>
                </a:solidFill>
              </a:rPr>
              <a:t>every 2 years</a:t>
            </a:r>
          </a:p>
          <a:p>
            <a:r>
              <a:rPr lang="en-IN" dirty="0"/>
              <a:t>Confers protection 7 days after injection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Typhoid vaccine is not required for international travel</a:t>
            </a:r>
          </a:p>
          <a:p>
            <a:r>
              <a:rPr lang="en-US" dirty="0"/>
              <a:t>Recommended to </a:t>
            </a:r>
            <a:r>
              <a:rPr lang="en-US" dirty="0" err="1"/>
              <a:t>travellers</a:t>
            </a:r>
            <a:r>
              <a:rPr lang="en-US" dirty="0"/>
              <a:t> to areas with moderate to high risk of exposure</a:t>
            </a:r>
          </a:p>
          <a:p>
            <a:r>
              <a:rPr lang="en-US" dirty="0"/>
              <a:t>Also laboratory workers and house hold contacts of carriers should be vaccinated</a:t>
            </a:r>
          </a:p>
          <a:p>
            <a:r>
              <a:rPr lang="en-US" dirty="0"/>
              <a:t>Protective efficacy of vaccine can be </a:t>
            </a:r>
            <a:r>
              <a:rPr lang="en-US" dirty="0" err="1"/>
              <a:t>overcomed</a:t>
            </a:r>
            <a:r>
              <a:rPr lang="en-US" dirty="0"/>
              <a:t> by high </a:t>
            </a:r>
            <a:r>
              <a:rPr lang="en-US" dirty="0" err="1"/>
              <a:t>inocula</a:t>
            </a:r>
            <a:endParaRPr lang="en-US" dirty="0"/>
          </a:p>
          <a:p>
            <a:r>
              <a:rPr lang="en-US" dirty="0"/>
              <a:t>Hence it is a adjunct, not a substitute to the avoidance of high risk food and beverages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Not recommended for adults residing in endemic areas or management of persons who have been exposed in a common outbreak</a:t>
            </a:r>
          </a:p>
          <a:p>
            <a:endParaRPr lang="en-US" dirty="0"/>
          </a:p>
          <a:p>
            <a:r>
              <a:rPr lang="en-US" dirty="0"/>
              <a:t>Enteric fever is a </a:t>
            </a:r>
            <a:r>
              <a:rPr lang="en-US" dirty="0" err="1"/>
              <a:t>notifiable</a:t>
            </a:r>
            <a:r>
              <a:rPr lang="en-US" dirty="0"/>
              <a:t> disease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582726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92D050"/>
                </a:solidFill>
              </a:rPr>
              <a:t>A single hand washing has many reasons to prevent Enteric fever</a:t>
            </a:r>
            <a:endParaRPr lang="en-US" b="1" dirty="0">
              <a:solidFill>
                <a:srgbClr val="92D050"/>
              </a:solidFill>
            </a:endParaRPr>
          </a:p>
        </p:txBody>
      </p:sp>
      <p:pic>
        <p:nvPicPr>
          <p:cNvPr id="4" name="Content Placeholder 3" descr="Screenshot_20211003-182143_Adobe Acroba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608907"/>
            <a:ext cx="7467600" cy="2856211"/>
          </a:xfr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hank-you-551467.gif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-142908" y="0"/>
            <a:ext cx="9286908" cy="68580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</TotalTime>
  <Words>1778</Words>
  <Application>Microsoft Office PowerPoint</Application>
  <PresentationFormat>On-screen Show (4:3)</PresentationFormat>
  <Paragraphs>315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Oriel</vt:lpstr>
      <vt:lpstr>ENTERIC (TYPHOID)FEVER</vt:lpstr>
      <vt:lpstr>Typhoid fever is an important communicable disease affects many in the world</vt:lpstr>
      <vt:lpstr>ETIOLOGY- SALMONELLA</vt:lpstr>
      <vt:lpstr>PowerPoint Presentation</vt:lpstr>
      <vt:lpstr>Key points…..</vt:lpstr>
      <vt:lpstr>ENTERIC FEVER</vt:lpstr>
      <vt:lpstr>Typhoid fevers are prevalent in many regions of the world</vt:lpstr>
      <vt:lpstr>Typhoid mary</vt:lpstr>
      <vt:lpstr>Morphology of salmonella</vt:lpstr>
      <vt:lpstr>Culture characters</vt:lpstr>
      <vt:lpstr>PowerPoint Presentation</vt:lpstr>
      <vt:lpstr>Enrichment meDium Liquid medium</vt:lpstr>
      <vt:lpstr>Identifying enteric organisms</vt:lpstr>
      <vt:lpstr>Resistance of salmonella</vt:lpstr>
      <vt:lpstr>Salmonella antigenic structure</vt:lpstr>
      <vt:lpstr>O antigen</vt:lpstr>
      <vt:lpstr>Vi antigen</vt:lpstr>
      <vt:lpstr>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Immunity in Typhoid</vt:lpstr>
      <vt:lpstr>CLINICAL COURSE</vt:lpstr>
      <vt:lpstr>FIRST WEEK  </vt:lpstr>
      <vt:lpstr>PowerPoint Presentation</vt:lpstr>
      <vt:lpstr>Rose spots</vt:lpstr>
      <vt:lpstr>SECOND WEEK</vt:lpstr>
      <vt:lpstr>THIRD WEEK</vt:lpstr>
      <vt:lpstr>ATYPICAL MANIFESTATIONS</vt:lpstr>
      <vt:lpstr>COMPLICATIONS</vt:lpstr>
      <vt:lpstr>PowerPoint Presentation</vt:lpstr>
      <vt:lpstr>Rare complications</vt:lpstr>
      <vt:lpstr>Carriers </vt:lpstr>
      <vt:lpstr>PowerPoint Presentation</vt:lpstr>
      <vt:lpstr>How we diagnose typhoid fever</vt:lpstr>
      <vt:lpstr>BLOOD CULTURE</vt:lpstr>
      <vt:lpstr>CASTANEDA’S METHOD</vt:lpstr>
      <vt:lpstr>PowerPoint Presentation</vt:lpstr>
      <vt:lpstr>Bactec and Radiometric based</vt:lpstr>
      <vt:lpstr>Culturing other specimen</vt:lpstr>
      <vt:lpstr>SEROLOGY</vt:lpstr>
      <vt:lpstr>PowerPoint Presentation</vt:lpstr>
      <vt:lpstr>False positive</vt:lpstr>
      <vt:lpstr>False negative</vt:lpstr>
      <vt:lpstr>Limitation of Widal test</vt:lpstr>
      <vt:lpstr>Diagnosis of carriers</vt:lpstr>
      <vt:lpstr>TREATMENT</vt:lpstr>
      <vt:lpstr>PowerPoint Presentation</vt:lpstr>
      <vt:lpstr>PowerPoint Presentation</vt:lpstr>
      <vt:lpstr>CHRONIC CARRIAGE</vt:lpstr>
      <vt:lpstr>PREVENTION</vt:lpstr>
      <vt:lpstr>PowerPoint Presentation</vt:lpstr>
      <vt:lpstr>PowerPoint Presentation</vt:lpstr>
      <vt:lpstr>PowerPoint Presentation</vt:lpstr>
      <vt:lpstr>A single hand washing has many reasons to prevent Enteric fever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ENTERIC (TYPHOID)FEVER</dc:title>
  <dc:creator>user</dc:creator>
  <cp:lastModifiedBy>Unknown User</cp:lastModifiedBy>
  <cp:revision>46</cp:revision>
  <dcterms:created xsi:type="dcterms:W3CDTF">2021-10-03T05:39:26Z</dcterms:created>
  <dcterms:modified xsi:type="dcterms:W3CDTF">2021-10-12T17:12:27Z</dcterms:modified>
</cp:coreProperties>
</file>