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6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zil Babu" initials="FB" lastIdx="1" clrIdx="0">
    <p:extLst>
      <p:ext uri="{19B8F6BF-5375-455C-9EA6-DF929625EA0E}">
        <p15:presenceInfo xmlns:p15="http://schemas.microsoft.com/office/powerpoint/2012/main" userId="f5c8b0bb629d198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7" autoAdjust="0"/>
    <p:restoredTop sz="94660"/>
  </p:normalViewPr>
  <p:slideViewPr>
    <p:cSldViewPr snapToGrid="0">
      <p:cViewPr varScale="1">
        <p:scale>
          <a:sx n="44" d="100"/>
          <a:sy n="44" d="100"/>
        </p:scale>
        <p:origin x="67" y="9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FCF48-3924-4D4F-8508-BEBAD864A9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ECG OF THE WEEK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BF675-AB95-41FC-9274-962B8DE01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3429000"/>
            <a:ext cx="4572000" cy="1828800"/>
          </a:xfrm>
        </p:spPr>
        <p:txBody>
          <a:bodyPr/>
          <a:lstStyle/>
          <a:p>
            <a:endParaRPr lang="en-US" dirty="0"/>
          </a:p>
          <a:p>
            <a:r>
              <a:rPr lang="en-IN" dirty="0"/>
              <a:t>Mohammed </a:t>
            </a:r>
            <a:r>
              <a:rPr lang="en-IN" dirty="0" err="1"/>
              <a:t>fazil</a:t>
            </a:r>
            <a:r>
              <a:rPr lang="en-IN" dirty="0"/>
              <a:t> k</a:t>
            </a:r>
          </a:p>
          <a:p>
            <a:r>
              <a:rPr lang="en-IN" dirty="0"/>
              <a:t>JR2</a:t>
            </a:r>
          </a:p>
        </p:txBody>
      </p:sp>
    </p:spTree>
    <p:extLst>
      <p:ext uri="{BB962C8B-B14F-4D97-AF65-F5344CB8AC3E}">
        <p14:creationId xmlns:p14="http://schemas.microsoft.com/office/powerpoint/2010/main" val="1931291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5FA1F-5E2B-487A-B042-1F50B0BD1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977CB3-6CA9-4E8C-87C9-045806A799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745" b="34460"/>
          <a:stretch/>
        </p:blipFill>
        <p:spPr>
          <a:xfrm>
            <a:off x="69605" y="1547445"/>
            <a:ext cx="12268364" cy="3569679"/>
          </a:xfrm>
        </p:spPr>
      </p:pic>
    </p:spTree>
    <p:extLst>
      <p:ext uri="{BB962C8B-B14F-4D97-AF65-F5344CB8AC3E}">
        <p14:creationId xmlns:p14="http://schemas.microsoft.com/office/powerpoint/2010/main" val="3268167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39E0-3E24-4FA7-A21C-3F199954A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733A40-ABC3-4B53-AB7A-BEB0695E71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512" b="41734"/>
          <a:stretch/>
        </p:blipFill>
        <p:spPr>
          <a:xfrm>
            <a:off x="1922099" y="0"/>
            <a:ext cx="8684688" cy="22637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116519-1317-4EC0-945E-636D60C60A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205" b="47949"/>
          <a:stretch/>
        </p:blipFill>
        <p:spPr>
          <a:xfrm>
            <a:off x="1692443" y="2205478"/>
            <a:ext cx="9144000" cy="23211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BF699A-F9A4-4EDC-88CB-154F0D9FA5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771" r="6703" b="43077"/>
          <a:stretch/>
        </p:blipFill>
        <p:spPr>
          <a:xfrm>
            <a:off x="2710960" y="4526648"/>
            <a:ext cx="6770079" cy="245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56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2D9EF-0390-4A0E-AA20-786F57D1F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WPW SYNDROME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B340F-2363-4C5E-BFD3-02CA26515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sz="3200" spc="-200" dirty="0">
                <a:solidFill>
                  <a:srgbClr val="C00000"/>
                </a:solidFill>
              </a:rPr>
              <a:t>Stanley </a:t>
            </a:r>
            <a:r>
              <a:rPr lang="en-IN" sz="3200" spc="-80" dirty="0">
                <a:solidFill>
                  <a:srgbClr val="C00000"/>
                </a:solidFill>
              </a:rPr>
              <a:t>Kent</a:t>
            </a:r>
            <a:r>
              <a:rPr lang="en-IN" sz="3200" spc="-80" dirty="0"/>
              <a:t> </a:t>
            </a:r>
            <a:r>
              <a:rPr lang="en-IN" sz="3200" spc="-180" dirty="0"/>
              <a:t>in  </a:t>
            </a:r>
            <a:r>
              <a:rPr lang="en-IN" sz="3200" spc="-75" dirty="0"/>
              <a:t>1893 - </a:t>
            </a:r>
            <a:r>
              <a:rPr lang="en-IN" sz="3200" spc="-165" dirty="0"/>
              <a:t>impulses </a:t>
            </a:r>
            <a:r>
              <a:rPr lang="en-IN" sz="3200" spc="-215" dirty="0"/>
              <a:t>can  </a:t>
            </a:r>
            <a:r>
              <a:rPr lang="en-IN" sz="3200" spc="-190" dirty="0"/>
              <a:t>travel </a:t>
            </a:r>
            <a:r>
              <a:rPr lang="en-IN" sz="3200" spc="-125" dirty="0"/>
              <a:t>from </a:t>
            </a:r>
            <a:r>
              <a:rPr lang="en-IN" sz="3200" spc="-190" dirty="0"/>
              <a:t>the </a:t>
            </a:r>
            <a:r>
              <a:rPr lang="en-IN" sz="3200" spc="-175" dirty="0"/>
              <a:t>atrium </a:t>
            </a:r>
            <a:r>
              <a:rPr lang="en-IN" sz="3200" spc="-80" dirty="0"/>
              <a:t>to </a:t>
            </a:r>
            <a:r>
              <a:rPr lang="en-IN" sz="3200" spc="-190" dirty="0"/>
              <a:t>the </a:t>
            </a:r>
            <a:r>
              <a:rPr lang="en-IN" sz="3200" spc="-175" dirty="0"/>
              <a:t>ventricle  </a:t>
            </a:r>
            <a:r>
              <a:rPr lang="en-IN" sz="3200" spc="-80" dirty="0"/>
              <a:t>over </a:t>
            </a:r>
            <a:r>
              <a:rPr lang="en-IN" sz="3200" spc="-320" dirty="0"/>
              <a:t>a  </a:t>
            </a:r>
            <a:r>
              <a:rPr lang="en-IN" sz="3200" spc="-155" dirty="0"/>
              <a:t>node-like </a:t>
            </a:r>
            <a:r>
              <a:rPr lang="en-IN" sz="3200" spc="-125" dirty="0"/>
              <a:t>structure </a:t>
            </a:r>
            <a:r>
              <a:rPr lang="en-IN" sz="3200" spc="-100" dirty="0"/>
              <a:t>other </a:t>
            </a:r>
            <a:r>
              <a:rPr lang="en-IN" sz="3200" spc="-204" dirty="0"/>
              <a:t>than </a:t>
            </a:r>
            <a:r>
              <a:rPr lang="en-IN" sz="3200" spc="-190" dirty="0"/>
              <a:t>the  </a:t>
            </a:r>
            <a:r>
              <a:rPr lang="en-IN" sz="3200" spc="-155" dirty="0"/>
              <a:t>atrioventricular </a:t>
            </a:r>
            <a:r>
              <a:rPr lang="en-IN" sz="3200" dirty="0"/>
              <a:t>(AV)</a:t>
            </a:r>
            <a:r>
              <a:rPr lang="en-IN" sz="3200" spc="-15" dirty="0"/>
              <a:t> </a:t>
            </a:r>
            <a:r>
              <a:rPr lang="en-IN" sz="3200" spc="-190" dirty="0"/>
              <a:t>node .</a:t>
            </a:r>
          </a:p>
          <a:p>
            <a:r>
              <a:rPr lang="en-IN" sz="3200" spc="20" dirty="0">
                <a:solidFill>
                  <a:srgbClr val="C00000"/>
                </a:solidFill>
              </a:rPr>
              <a:t>Cohn </a:t>
            </a:r>
            <a:r>
              <a:rPr lang="en-IN" sz="3200" spc="-210" dirty="0">
                <a:solidFill>
                  <a:srgbClr val="C00000"/>
                </a:solidFill>
              </a:rPr>
              <a:t>and </a:t>
            </a:r>
            <a:r>
              <a:rPr lang="en-IN" sz="3200" spc="-125" dirty="0">
                <a:solidFill>
                  <a:srgbClr val="C00000"/>
                </a:solidFill>
              </a:rPr>
              <a:t>Fraser </a:t>
            </a:r>
            <a:r>
              <a:rPr lang="en-IN" sz="3200" spc="-110" dirty="0"/>
              <a:t>reported </a:t>
            </a:r>
            <a:r>
              <a:rPr lang="en-IN" sz="3200" spc="-190" dirty="0"/>
              <a:t>the </a:t>
            </a:r>
            <a:r>
              <a:rPr lang="en-IN" sz="3200" spc="-170" dirty="0"/>
              <a:t>first </a:t>
            </a:r>
            <a:r>
              <a:rPr lang="en-IN" sz="3200" spc="-195" dirty="0"/>
              <a:t>case  </a:t>
            </a:r>
            <a:r>
              <a:rPr lang="en-IN" sz="3200" spc="-170" dirty="0"/>
              <a:t>of </a:t>
            </a:r>
            <a:r>
              <a:rPr lang="en-IN" sz="3200" spc="-155" dirty="0"/>
              <a:t>pre-excitation </a:t>
            </a:r>
            <a:r>
              <a:rPr lang="en-IN" sz="3200" spc="-114" dirty="0"/>
              <a:t>syndrome </a:t>
            </a:r>
            <a:r>
              <a:rPr lang="en-IN" sz="3200" spc="-185" dirty="0"/>
              <a:t>in</a:t>
            </a:r>
            <a:r>
              <a:rPr lang="en-IN" sz="3200" spc="120" dirty="0"/>
              <a:t> </a:t>
            </a:r>
            <a:r>
              <a:rPr lang="en-IN" sz="3200" spc="-75" dirty="0"/>
              <a:t>1913.</a:t>
            </a:r>
          </a:p>
          <a:p>
            <a:pPr marL="0" indent="0">
              <a:buNone/>
            </a:pPr>
            <a:endParaRPr lang="en-IN" spc="-75" dirty="0"/>
          </a:p>
          <a:p>
            <a:r>
              <a:rPr lang="en-IN" spc="-10" dirty="0">
                <a:latin typeface="Trebuchet MS" panose="020B0603020202020204"/>
                <a:cs typeface="Trebuchet MS" panose="020B0603020202020204"/>
              </a:rPr>
              <a:t>In </a:t>
            </a:r>
            <a:r>
              <a:rPr lang="en-IN" spc="-125" dirty="0">
                <a:latin typeface="Trebuchet MS" panose="020B0603020202020204"/>
                <a:cs typeface="Trebuchet MS" panose="020B0603020202020204"/>
              </a:rPr>
              <a:t>1930, </a:t>
            </a:r>
            <a:r>
              <a:rPr lang="en-IN" spc="-75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Louis </a:t>
            </a:r>
            <a:r>
              <a:rPr lang="en-IN" spc="-114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Wolff,  </a:t>
            </a:r>
            <a:r>
              <a:rPr lang="en-IN" spc="-70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Sir </a:t>
            </a:r>
            <a:r>
              <a:rPr lang="en-IN" spc="-200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John </a:t>
            </a:r>
            <a:r>
              <a:rPr lang="en-IN" spc="-125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Parkinson, </a:t>
            </a:r>
            <a:r>
              <a:rPr lang="en-IN" spc="-170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and  </a:t>
            </a:r>
            <a:r>
              <a:rPr lang="en-IN" spc="-175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Paul </a:t>
            </a:r>
            <a:r>
              <a:rPr lang="en-IN" spc="-65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Dudley </a:t>
            </a:r>
            <a:r>
              <a:rPr lang="en-IN" spc="-30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White  </a:t>
            </a:r>
            <a:r>
              <a:rPr lang="en-IN" spc="-140" dirty="0">
                <a:latin typeface="Trebuchet MS" panose="020B0603020202020204"/>
                <a:cs typeface="Trebuchet MS" panose="020B0603020202020204"/>
              </a:rPr>
              <a:t>published </a:t>
            </a:r>
            <a:r>
              <a:rPr lang="en-IN" spc="-260" dirty="0">
                <a:latin typeface="Trebuchet MS" panose="020B0603020202020204"/>
                <a:cs typeface="Trebuchet MS" panose="020B0603020202020204"/>
              </a:rPr>
              <a:t>a </a:t>
            </a:r>
            <a:r>
              <a:rPr lang="en-IN" spc="-165" dirty="0">
                <a:latin typeface="Trebuchet MS" panose="020B0603020202020204"/>
                <a:cs typeface="Trebuchet MS" panose="020B0603020202020204"/>
              </a:rPr>
              <a:t>seminal  </a:t>
            </a:r>
            <a:r>
              <a:rPr lang="en-IN" spc="-160" dirty="0">
                <a:latin typeface="Trebuchet MS" panose="020B0603020202020204"/>
                <a:cs typeface="Trebuchet MS" panose="020B0603020202020204"/>
              </a:rPr>
              <a:t>article </a:t>
            </a:r>
            <a:r>
              <a:rPr lang="en-IN" spc="-130" dirty="0">
                <a:latin typeface="Trebuchet MS" panose="020B0603020202020204"/>
                <a:cs typeface="Trebuchet MS" panose="020B0603020202020204"/>
              </a:rPr>
              <a:t>describing </a:t>
            </a:r>
            <a:r>
              <a:rPr lang="en-IN" u="sng" spc="-65" dirty="0">
                <a:latin typeface="Trebuchet MS" panose="020B0603020202020204"/>
                <a:cs typeface="Trebuchet MS" panose="020B0603020202020204"/>
              </a:rPr>
              <a:t>11  </a:t>
            </a:r>
            <a:r>
              <a:rPr lang="en-IN" u="sng" spc="-110" dirty="0">
                <a:latin typeface="Trebuchet MS" panose="020B0603020202020204"/>
                <a:cs typeface="Trebuchet MS" panose="020B0603020202020204"/>
              </a:rPr>
              <a:t>young </a:t>
            </a:r>
            <a:r>
              <a:rPr lang="en-IN" u="sng" spc="-160" dirty="0">
                <a:latin typeface="Trebuchet MS" panose="020B0603020202020204"/>
                <a:cs typeface="Trebuchet MS" panose="020B0603020202020204"/>
              </a:rPr>
              <a:t>patients </a:t>
            </a:r>
            <a:r>
              <a:rPr lang="en-IN" spc="-50" dirty="0">
                <a:latin typeface="Trebuchet MS" panose="020B0603020202020204"/>
                <a:cs typeface="Trebuchet MS" panose="020B0603020202020204"/>
              </a:rPr>
              <a:t>who  </a:t>
            </a:r>
            <a:r>
              <a:rPr lang="en-IN" spc="-160" dirty="0">
                <a:latin typeface="Trebuchet MS" panose="020B0603020202020204"/>
                <a:cs typeface="Trebuchet MS" panose="020B0603020202020204"/>
              </a:rPr>
              <a:t>suffered </a:t>
            </a:r>
            <a:r>
              <a:rPr lang="en-IN" spc="-110" dirty="0">
                <a:latin typeface="Trebuchet MS" panose="020B0603020202020204"/>
                <a:cs typeface="Trebuchet MS" panose="020B0603020202020204"/>
              </a:rPr>
              <a:t>from </a:t>
            </a:r>
            <a:r>
              <a:rPr lang="en-IN" u="sng" spc="-165" dirty="0">
                <a:latin typeface="Trebuchet MS" panose="020B0603020202020204"/>
                <a:cs typeface="Trebuchet MS" panose="020B0603020202020204"/>
              </a:rPr>
              <a:t>attacks  </a:t>
            </a:r>
            <a:r>
              <a:rPr lang="en-IN" u="sng" spc="-140" dirty="0">
                <a:latin typeface="Trebuchet MS" panose="020B0603020202020204"/>
                <a:cs typeface="Trebuchet MS" panose="020B0603020202020204"/>
              </a:rPr>
              <a:t>of </a:t>
            </a:r>
            <a:r>
              <a:rPr lang="en-IN" u="sng" spc="-165" dirty="0">
                <a:latin typeface="Trebuchet MS" panose="020B0603020202020204"/>
                <a:cs typeface="Trebuchet MS" panose="020B0603020202020204"/>
              </a:rPr>
              <a:t>tachycardia  </a:t>
            </a:r>
            <a:r>
              <a:rPr lang="en-IN" spc="-140" dirty="0">
                <a:latin typeface="Trebuchet MS" panose="020B0603020202020204"/>
                <a:cs typeface="Trebuchet MS" panose="020B0603020202020204"/>
              </a:rPr>
              <a:t>associated </a:t>
            </a:r>
            <a:r>
              <a:rPr lang="en-IN" spc="-135" dirty="0">
                <a:latin typeface="Trebuchet MS" panose="020B0603020202020204"/>
                <a:cs typeface="Trebuchet MS" panose="020B0603020202020204"/>
              </a:rPr>
              <a:t>with </a:t>
            </a:r>
            <a:r>
              <a:rPr lang="en-IN" spc="-190" dirty="0">
                <a:latin typeface="Trebuchet MS" panose="020B0603020202020204"/>
                <a:cs typeface="Trebuchet MS" panose="020B0603020202020204"/>
              </a:rPr>
              <a:t>an  </a:t>
            </a:r>
            <a:r>
              <a:rPr lang="en-IN" spc="-125" dirty="0">
                <a:latin typeface="Trebuchet MS" panose="020B0603020202020204"/>
                <a:cs typeface="Trebuchet MS" panose="020B0603020202020204"/>
              </a:rPr>
              <a:t>electrocardiographic  </a:t>
            </a:r>
            <a:r>
              <a:rPr lang="en-IN" spc="-145" dirty="0">
                <a:latin typeface="Trebuchet MS" panose="020B0603020202020204"/>
                <a:cs typeface="Trebuchet MS" panose="020B0603020202020204"/>
              </a:rPr>
              <a:t>pattern </a:t>
            </a:r>
            <a:r>
              <a:rPr lang="en-IN" spc="-140" dirty="0">
                <a:latin typeface="Trebuchet MS" panose="020B0603020202020204"/>
                <a:cs typeface="Trebuchet MS" panose="020B0603020202020204"/>
              </a:rPr>
              <a:t>of </a:t>
            </a:r>
            <a:r>
              <a:rPr lang="en-IN" u="sng" spc="-150" dirty="0">
                <a:latin typeface="Trebuchet MS" panose="020B0603020202020204"/>
                <a:cs typeface="Trebuchet MS" panose="020B0603020202020204"/>
              </a:rPr>
              <a:t>bundle  </a:t>
            </a:r>
            <a:r>
              <a:rPr lang="en-IN" u="sng" spc="-130" dirty="0">
                <a:latin typeface="Trebuchet MS" panose="020B0603020202020204"/>
                <a:cs typeface="Trebuchet MS" panose="020B0603020202020204"/>
              </a:rPr>
              <a:t>branch </a:t>
            </a:r>
            <a:r>
              <a:rPr lang="en-IN" u="sng" spc="-105" dirty="0">
                <a:latin typeface="Trebuchet MS" panose="020B0603020202020204"/>
                <a:cs typeface="Trebuchet MS" panose="020B0603020202020204"/>
              </a:rPr>
              <a:t>block </a:t>
            </a:r>
            <a:r>
              <a:rPr lang="en-IN" u="sng" spc="-135" dirty="0">
                <a:latin typeface="Trebuchet MS" panose="020B0603020202020204"/>
                <a:cs typeface="Trebuchet MS" panose="020B0603020202020204"/>
              </a:rPr>
              <a:t>with </a:t>
            </a:r>
            <a:r>
              <a:rPr lang="en-IN" u="sng" spc="-260" dirty="0">
                <a:latin typeface="Trebuchet MS" panose="020B0603020202020204"/>
                <a:cs typeface="Trebuchet MS" panose="020B0603020202020204"/>
              </a:rPr>
              <a:t>a  </a:t>
            </a:r>
            <a:r>
              <a:rPr lang="en-IN" u="sng" spc="-55" dirty="0">
                <a:latin typeface="Trebuchet MS" panose="020B0603020202020204"/>
                <a:cs typeface="Trebuchet MS" panose="020B0603020202020204"/>
              </a:rPr>
              <a:t>short </a:t>
            </a:r>
            <a:r>
              <a:rPr lang="en-IN" u="sng" spc="-35" dirty="0">
                <a:latin typeface="Trebuchet MS" panose="020B0603020202020204"/>
                <a:cs typeface="Trebuchet MS" panose="020B0603020202020204"/>
              </a:rPr>
              <a:t>PR</a:t>
            </a:r>
            <a:r>
              <a:rPr lang="en-IN" u="sng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n-IN" spc="-155" dirty="0">
                <a:latin typeface="Trebuchet MS" panose="020B0603020202020204"/>
                <a:cs typeface="Trebuchet MS" panose="020B0603020202020204"/>
              </a:rPr>
              <a:t>interval </a:t>
            </a:r>
            <a:endParaRPr lang="en-IN" spc="-75" dirty="0"/>
          </a:p>
          <a:p>
            <a:endParaRPr lang="en-IN" spc="-75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779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51A93-60B8-4525-9886-9B4C7A801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445F1-70FC-45E1-B216-2A16B4DD1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Congenital in origin</a:t>
            </a:r>
          </a:p>
          <a:p>
            <a:r>
              <a:rPr lang="en-US" dirty="0"/>
              <a:t>Familial form as AD</a:t>
            </a:r>
          </a:p>
          <a:p>
            <a:r>
              <a:rPr lang="en-US" dirty="0"/>
              <a:t>Association with familial HCM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BUNDLE OF KENT </a:t>
            </a:r>
            <a:r>
              <a:rPr lang="en-US" dirty="0"/>
              <a:t>– muscular AV </a:t>
            </a:r>
            <a:r>
              <a:rPr lang="en-US" dirty="0" err="1"/>
              <a:t>fibre</a:t>
            </a:r>
            <a:endParaRPr lang="en-US" dirty="0"/>
          </a:p>
          <a:p>
            <a:r>
              <a:rPr lang="en-US" dirty="0"/>
              <a:t>ATRIOVENTRICULAR RING(AV Valve annulus or septum)</a:t>
            </a:r>
          </a:p>
        </p:txBody>
      </p:sp>
    </p:spTree>
    <p:extLst>
      <p:ext uri="{BB962C8B-B14F-4D97-AF65-F5344CB8AC3E}">
        <p14:creationId xmlns:p14="http://schemas.microsoft.com/office/powerpoint/2010/main" val="1324793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092A6-5269-4783-A8A1-4B57B46A2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PATHOPHYSIOLOGY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E17C1-A912-4DD1-82AA-B53C3ADBE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Persistance</a:t>
            </a:r>
            <a:r>
              <a:rPr lang="en-US" dirty="0"/>
              <a:t> of accessory AV muscle </a:t>
            </a:r>
            <a:r>
              <a:rPr lang="en-US" dirty="0" err="1"/>
              <a:t>fibres</a:t>
            </a:r>
            <a:endParaRPr lang="en-US" dirty="0"/>
          </a:p>
          <a:p>
            <a:r>
              <a:rPr lang="en-IN" dirty="0"/>
              <a:t>PRE-EXCITATION OF VENTRICLE</a:t>
            </a:r>
            <a:endParaRPr lang="en-US" dirty="0"/>
          </a:p>
          <a:p>
            <a:endParaRPr lang="en-US" b="1" spc="-5" dirty="0">
              <a:solidFill>
                <a:srgbClr val="C00000"/>
              </a:solidFill>
              <a:latin typeface="Carlito"/>
              <a:cs typeface="Carlito"/>
            </a:endParaRPr>
          </a:p>
          <a:p>
            <a:r>
              <a:rPr lang="en-US" sz="2800" b="1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lang="en-US" sz="2800" b="1" spc="-5" dirty="0">
                <a:solidFill>
                  <a:srgbClr val="C00000"/>
                </a:solidFill>
                <a:latin typeface="Carlito"/>
                <a:cs typeface="Carlito"/>
              </a:rPr>
              <a:t>Fitzpatrick </a:t>
            </a:r>
            <a:r>
              <a:rPr lang="en-US" sz="2800" spc="-5" dirty="0">
                <a:latin typeface="Carlito"/>
                <a:cs typeface="Carlito"/>
              </a:rPr>
              <a:t>described </a:t>
            </a:r>
            <a:r>
              <a:rPr lang="en-US" sz="2800" spc="-5" dirty="0">
                <a:solidFill>
                  <a:srgbClr val="C00000"/>
                </a:solidFill>
                <a:latin typeface="Carlito"/>
                <a:cs typeface="Carlito"/>
              </a:rPr>
              <a:t>eight  </a:t>
            </a:r>
            <a:r>
              <a:rPr lang="en-US" sz="2800" spc="-10" dirty="0">
                <a:solidFill>
                  <a:srgbClr val="C00000"/>
                </a:solidFill>
                <a:latin typeface="Carlito"/>
                <a:cs typeface="Carlito"/>
              </a:rPr>
              <a:t>anatomical locations </a:t>
            </a:r>
            <a:r>
              <a:rPr lang="en-US" sz="2800" spc="-5" dirty="0">
                <a:solidFill>
                  <a:srgbClr val="C00000"/>
                </a:solidFill>
                <a:latin typeface="Carlito"/>
                <a:cs typeface="Carlito"/>
              </a:rPr>
              <a:t>of </a:t>
            </a:r>
            <a:r>
              <a:rPr lang="en-US" sz="2800" spc="-20" dirty="0">
                <a:solidFill>
                  <a:srgbClr val="C00000"/>
                </a:solidFill>
                <a:latin typeface="Carlito"/>
                <a:cs typeface="Carlito"/>
              </a:rPr>
              <a:t>pathways</a:t>
            </a:r>
            <a:r>
              <a:rPr lang="en-US" sz="2800" spc="-20" dirty="0">
                <a:latin typeface="Carlito"/>
                <a:cs typeface="Carlito"/>
              </a:rPr>
              <a:t> </a:t>
            </a:r>
            <a:r>
              <a:rPr lang="en-US" sz="2800" spc="-5" dirty="0">
                <a:latin typeface="Carlito"/>
                <a:cs typeface="Carlito"/>
              </a:rPr>
              <a:t>using </a:t>
            </a:r>
            <a:r>
              <a:rPr lang="en-US" sz="2800" spc="-10" dirty="0">
                <a:latin typeface="Carlito"/>
                <a:cs typeface="Carlito"/>
              </a:rPr>
              <a:t>fluoroscopic  </a:t>
            </a:r>
            <a:r>
              <a:rPr lang="en-US" sz="2800" spc="-5" dirty="0">
                <a:latin typeface="Carlito"/>
                <a:cs typeface="Carlito"/>
              </a:rPr>
              <a:t>landmarks</a:t>
            </a:r>
          </a:p>
          <a:p>
            <a:r>
              <a:rPr lang="en-US" spc="-5" dirty="0">
                <a:latin typeface="Carlito"/>
                <a:cs typeface="Carlito"/>
              </a:rPr>
              <a:t>5 </a:t>
            </a:r>
            <a:r>
              <a:rPr lang="en-US" sz="2800" spc="-5" dirty="0">
                <a:latin typeface="Carlito"/>
                <a:cs typeface="Carlito"/>
              </a:rPr>
              <a:t> – Rt sided along the tricuspid valve annulus</a:t>
            </a:r>
          </a:p>
          <a:p>
            <a:r>
              <a:rPr lang="en-US" spc="-5" dirty="0">
                <a:latin typeface="Carlito"/>
                <a:cs typeface="Carlito"/>
              </a:rPr>
              <a:t>3  -  Lt sided along the mitral valve annulus</a:t>
            </a:r>
            <a:endParaRPr lang="en-US" sz="2800" spc="-5" dirty="0">
              <a:latin typeface="Carlito"/>
              <a:cs typeface="Carlito"/>
            </a:endParaRPr>
          </a:p>
          <a:p>
            <a:endParaRPr lang="en-US" sz="2800" dirty="0">
              <a:latin typeface="Carlito"/>
              <a:cs typeface="Carlito"/>
            </a:endParaRP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71457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2061F-E25F-4F6C-8C7E-04D797E3B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2D5E7-DB8B-4A20-992A-4A57D691B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46876B-5B11-4B78-B205-EC87FB9BA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336" y="0"/>
            <a:ext cx="4753279" cy="676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45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1512F-94C9-4E46-A7A3-FEB8AE59A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C00000"/>
                </a:solidFill>
              </a:rPr>
              <a:t>Conduction and ECG characteristics 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7C396E8-DDA4-4BDE-82E4-4BF8F11401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2966" y="1690688"/>
            <a:ext cx="5700254" cy="40237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5F35B9-20FE-478B-A909-C1DB5AD4DF9D}"/>
              </a:ext>
            </a:extLst>
          </p:cNvPr>
          <p:cNvSpPr txBox="1"/>
          <p:nvPr/>
        </p:nvSpPr>
        <p:spPr>
          <a:xfrm>
            <a:off x="7575430" y="3157268"/>
            <a:ext cx="377837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2400" dirty="0"/>
              <a:t>1. shortened PR interval, </a:t>
            </a:r>
          </a:p>
          <a:p>
            <a:r>
              <a:rPr lang="en-IN" sz="2400" dirty="0"/>
              <a:t>2. a widened QRS, and </a:t>
            </a:r>
          </a:p>
          <a:p>
            <a:r>
              <a:rPr lang="en-IN" sz="2400" dirty="0"/>
              <a:t>3. a delta wave </a:t>
            </a:r>
          </a:p>
        </p:txBody>
      </p:sp>
    </p:spTree>
    <p:extLst>
      <p:ext uri="{BB962C8B-B14F-4D97-AF65-F5344CB8AC3E}">
        <p14:creationId xmlns:p14="http://schemas.microsoft.com/office/powerpoint/2010/main" val="1348053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83314-B14B-4881-B3EF-43BF2A9BD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COMPLICTIONS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F1237-2BAB-49FA-B559-5B6516B53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1) RECIPROCATTING TACHYCARDIA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2) PRE-EXCITED TACHYCARDIA (ATRIAL FIBRILLATION)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1150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B6680-2D20-4D16-BB7A-294591D3E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1) RECIPROCATING TACHYCARDIA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6153178-0D31-44E7-BF51-8AECCC3DF9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28" y="1509102"/>
            <a:ext cx="8429006" cy="473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804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rthodromic AV reciprocating tachycardia | Download Scientific Diagram">
            <a:extLst>
              <a:ext uri="{FF2B5EF4-FFF2-40B4-BE49-F238E27FC236}">
                <a16:creationId xmlns:a16="http://schemas.microsoft.com/office/drawing/2014/main" id="{8827F012-EF46-40EA-82B4-9BB1596C0C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185" y="1278243"/>
            <a:ext cx="7010400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CFDE83A-F373-454D-87EE-C2ED3A0E8F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68261" y="666112"/>
            <a:ext cx="241495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2000" b="1" dirty="0" err="1"/>
              <a:t>Orthodromic</a:t>
            </a:r>
            <a:r>
              <a:rPr lang="en-IN" sz="2000" b="1" dirty="0"/>
              <a:t>   AVRT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4CE247-35C8-4D87-AE0B-3D1A06D392A3}"/>
              </a:ext>
            </a:extLst>
          </p:cNvPr>
          <p:cNvSpPr txBox="1"/>
          <p:nvPr/>
        </p:nvSpPr>
        <p:spPr>
          <a:xfrm>
            <a:off x="1852996" y="4714560"/>
            <a:ext cx="81463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Narrow QRS tachycardia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Regular ventricular rate – 150 to 250 bpm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Short RP tachycardia , but RP interval is usually longer than 70ms . It can be longer if AP is slow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P wave is retrograde in leads </a:t>
            </a:r>
            <a:r>
              <a:rPr lang="en-IN" dirty="0" err="1"/>
              <a:t>II,III,avF</a:t>
            </a:r>
            <a:r>
              <a:rPr lang="en-IN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3011678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6E10349-416D-4E46-AF2B-1A137319A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9290" y="0"/>
            <a:ext cx="4173415" cy="74270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IN" b="1" dirty="0" err="1"/>
              <a:t>Antidromic</a:t>
            </a:r>
            <a:r>
              <a:rPr lang="en-IN" b="1" dirty="0"/>
              <a:t> AVRT</a:t>
            </a:r>
          </a:p>
        </p:txBody>
      </p:sp>
      <p:pic>
        <p:nvPicPr>
          <p:cNvPr id="5" name="Picture 2" descr="Pre-excitation Syndromes • LITFL • ECG Library Diagnosis">
            <a:extLst>
              <a:ext uri="{FF2B5EF4-FFF2-40B4-BE49-F238E27FC236}">
                <a16:creationId xmlns:a16="http://schemas.microsoft.com/office/drawing/2014/main" id="{CB386740-3E52-4D97-99C3-2CF4620EF4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107" y="612775"/>
            <a:ext cx="774977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0A8203-8D12-4353-B687-D636B02BA135}"/>
              </a:ext>
            </a:extLst>
          </p:cNvPr>
          <p:cNvSpPr txBox="1"/>
          <p:nvPr/>
        </p:nvSpPr>
        <p:spPr>
          <a:xfrm>
            <a:off x="2137993" y="4964113"/>
            <a:ext cx="8261840" cy="2039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Wide QRS tachycardia (&gt;120ms) , with Regular ventricular rate – 150 to 250 bpm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Delta waves visible in most cases.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P wave generally not visible , but if visible –just before QRS (long RP tachycardia)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Chance of spotting a delta wave may be maximal on the first QRS complex following the termination of </a:t>
            </a:r>
            <a:r>
              <a:rPr lang="en-IN" dirty="0" err="1"/>
              <a:t>antidromic</a:t>
            </a:r>
            <a:r>
              <a:rPr lang="en-IN" dirty="0"/>
              <a:t> AVRT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93080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2F524-80F1-4F0A-9755-64E72E17F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2) PRE-EXCITED TACHYCARDIA</a:t>
            </a:r>
            <a:br>
              <a:rPr lang="en-US" dirty="0"/>
            </a:br>
            <a:r>
              <a:rPr lang="en-US" dirty="0"/>
              <a:t>           (ATRIAL  FIBRILLATION)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A1821-4212-4E0F-88B8-21AE27F1D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3200" dirty="0"/>
              <a:t>This retrograde return may be so rapid that the atria are stimulated a second time before they have been completely recovered from their antegrade activation by the sinus impulse - Vulnerable to AF</a:t>
            </a:r>
          </a:p>
          <a:p>
            <a:pPr marL="0" indent="0">
              <a:buNone/>
            </a:pPr>
            <a:endParaRPr lang="en-IN" sz="3200" dirty="0"/>
          </a:p>
          <a:p>
            <a:r>
              <a:rPr lang="en-IN" sz="3200" dirty="0"/>
              <a:t>Conducts to the ventricle – 3 ways</a:t>
            </a:r>
          </a:p>
          <a:p>
            <a:endParaRPr lang="en-IN" sz="3200" dirty="0"/>
          </a:p>
          <a:p>
            <a:r>
              <a:rPr lang="en-IN" sz="3200" dirty="0">
                <a:solidFill>
                  <a:srgbClr val="0070C0"/>
                </a:solidFill>
              </a:rPr>
              <a:t>Ventricular fibrillation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4692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AD506-8C5C-4252-BE06-320A60A21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FAFC5-5420-484B-8FBA-F1C17367D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D27AD131-363C-4C0F-96AD-6CE3B96CEE93}"/>
              </a:ext>
            </a:extLst>
          </p:cNvPr>
          <p:cNvSpPr/>
          <p:nvPr/>
        </p:nvSpPr>
        <p:spPr>
          <a:xfrm>
            <a:off x="1155939" y="457201"/>
            <a:ext cx="9506309" cy="5805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7103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5D7C9-C860-41BD-AE7F-2CAD5DDD1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00821-A0EE-4CEC-A2B1-0915C9735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Hemodynamic instability – Direct synchronized </a:t>
            </a:r>
            <a:r>
              <a:rPr lang="en-US" dirty="0" err="1"/>
              <a:t>caedioversion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2"/>
            <a:r>
              <a:rPr lang="en-US" sz="3400" dirty="0"/>
              <a:t>Hemodynamically stable</a:t>
            </a:r>
          </a:p>
          <a:p>
            <a:pPr marL="914400" lvl="2" indent="0">
              <a:buNone/>
            </a:pPr>
            <a:endParaRPr lang="en-US" sz="3400" dirty="0"/>
          </a:p>
          <a:p>
            <a:pPr marL="1371600" lvl="3" indent="0">
              <a:buNone/>
            </a:pPr>
            <a:endParaRPr lang="en-US" sz="3200" dirty="0"/>
          </a:p>
          <a:p>
            <a:pPr marL="1371600" lvl="3" indent="0">
              <a:buNone/>
            </a:pPr>
            <a:endParaRPr lang="en-US" sz="3200" dirty="0"/>
          </a:p>
        </p:txBody>
      </p:sp>
      <p:sp>
        <p:nvSpPr>
          <p:cNvPr id="5" name="Arrow: Left-Right-Up 4">
            <a:extLst>
              <a:ext uri="{FF2B5EF4-FFF2-40B4-BE49-F238E27FC236}">
                <a16:creationId xmlns:a16="http://schemas.microsoft.com/office/drawing/2014/main" id="{69A6466D-A919-4261-BC4B-4611D00D66EA}"/>
              </a:ext>
            </a:extLst>
          </p:cNvPr>
          <p:cNvSpPr/>
          <p:nvPr/>
        </p:nvSpPr>
        <p:spPr>
          <a:xfrm>
            <a:off x="3481755" y="3305907"/>
            <a:ext cx="2338753" cy="527538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36566F-CBAD-4B4F-A14C-0F04CB485529}"/>
              </a:ext>
            </a:extLst>
          </p:cNvPr>
          <p:cNvSpPr/>
          <p:nvPr/>
        </p:nvSpPr>
        <p:spPr>
          <a:xfrm>
            <a:off x="348263" y="3890681"/>
            <a:ext cx="449923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ORTHODROMIC AVRT</a:t>
            </a:r>
            <a:endParaRPr lang="en-IN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D8391F-2F11-45AE-AE72-CECA8CE82714}"/>
              </a:ext>
            </a:extLst>
          </p:cNvPr>
          <p:cNvSpPr/>
          <p:nvPr/>
        </p:nvSpPr>
        <p:spPr>
          <a:xfrm>
            <a:off x="5393815" y="3833445"/>
            <a:ext cx="541366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PRE-EXCITED TACHY(AF –WPW)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92F2A7-CE2B-456A-AEEF-3AF111102280}"/>
              </a:ext>
            </a:extLst>
          </p:cNvPr>
          <p:cNvSpPr/>
          <p:nvPr/>
        </p:nvSpPr>
        <p:spPr>
          <a:xfrm>
            <a:off x="5393815" y="4714925"/>
            <a:ext cx="289996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Elective cardioversion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220E01-1401-403A-B483-9A85164FAD91}"/>
              </a:ext>
            </a:extLst>
          </p:cNvPr>
          <p:cNvSpPr txBox="1"/>
          <p:nvPr/>
        </p:nvSpPr>
        <p:spPr>
          <a:xfrm>
            <a:off x="780801" y="4610393"/>
            <a:ext cx="27607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AV nodal blocking agents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336205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D6750E3-9B19-4FB3-8022-7178142D34E5}"/>
              </a:ext>
            </a:extLst>
          </p:cNvPr>
          <p:cNvSpPr/>
          <p:nvPr/>
        </p:nvSpPr>
        <p:spPr>
          <a:xfrm>
            <a:off x="1795477" y="2606057"/>
            <a:ext cx="35366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 YOU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3358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351</TotalTime>
  <Words>387</Words>
  <Application>Microsoft Office PowerPoint</Application>
  <PresentationFormat>Widescreen</PresentationFormat>
  <Paragraphs>61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Carlito</vt:lpstr>
      <vt:lpstr>Trebuchet MS</vt:lpstr>
      <vt:lpstr>Office Theme</vt:lpstr>
      <vt:lpstr>ECG OF THE WEEK</vt:lpstr>
      <vt:lpstr>PowerPoint Presentation</vt:lpstr>
      <vt:lpstr>PowerPoint Presentation</vt:lpstr>
      <vt:lpstr>WPW SYNDROME</vt:lpstr>
      <vt:lpstr>INTRODUCTION</vt:lpstr>
      <vt:lpstr>PATHOPHYSIOLOGY</vt:lpstr>
      <vt:lpstr>PowerPoint Presentation</vt:lpstr>
      <vt:lpstr>Conduction and ECG characteristics </vt:lpstr>
      <vt:lpstr>COMPLICTIONS</vt:lpstr>
      <vt:lpstr>1) RECIPROCATING TACHYCARDIA</vt:lpstr>
      <vt:lpstr>Orthodromic   AVRT</vt:lpstr>
      <vt:lpstr>Antidromic AVRT</vt:lpstr>
      <vt:lpstr>2) PRE-EXCITED TACHYCARDIA            (ATRIAL  FIBRILLATION)</vt:lpstr>
      <vt:lpstr>PowerPoint Presentation</vt:lpstr>
      <vt:lpstr>TREATMENT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ECG OF THE WEEK</dc:title>
  <dc:creator>Fazil Babu</dc:creator>
  <cp:lastModifiedBy>Fazil Babu</cp:lastModifiedBy>
  <cp:revision>9</cp:revision>
  <dcterms:created xsi:type="dcterms:W3CDTF">2022-05-05T14:12:23Z</dcterms:created>
  <dcterms:modified xsi:type="dcterms:W3CDTF">2022-05-05T20:03:31Z</dcterms:modified>
</cp:coreProperties>
</file>