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257" r:id="rId2"/>
    <p:sldId id="258" r:id="rId3"/>
    <p:sldId id="262" r:id="rId4"/>
    <p:sldId id="294" r:id="rId5"/>
    <p:sldId id="259" r:id="rId6"/>
    <p:sldId id="260" r:id="rId7"/>
    <p:sldId id="261" r:id="rId8"/>
    <p:sldId id="293" r:id="rId9"/>
    <p:sldId id="264" r:id="rId10"/>
    <p:sldId id="265" r:id="rId11"/>
    <p:sldId id="270" r:id="rId12"/>
    <p:sldId id="271" r:id="rId13"/>
    <p:sldId id="272" r:id="rId14"/>
    <p:sldId id="273" r:id="rId15"/>
    <p:sldId id="274" r:id="rId16"/>
    <p:sldId id="275" r:id="rId17"/>
    <p:sldId id="276" r:id="rId18"/>
    <p:sldId id="277" r:id="rId19"/>
    <p:sldId id="278" r:id="rId20"/>
    <p:sldId id="279" r:id="rId21"/>
    <p:sldId id="280" r:id="rId22"/>
    <p:sldId id="295" r:id="rId23"/>
    <p:sldId id="296" r:id="rId24"/>
    <p:sldId id="268" r:id="rId25"/>
    <p:sldId id="297" r:id="rId26"/>
    <p:sldId id="267" r:id="rId27"/>
    <p:sldId id="269" r:id="rId28"/>
    <p:sldId id="281" r:id="rId29"/>
    <p:sldId id="282" r:id="rId30"/>
    <p:sldId id="285" r:id="rId31"/>
    <p:sldId id="286" r:id="rId32"/>
    <p:sldId id="287" r:id="rId33"/>
    <p:sldId id="288" r:id="rId34"/>
    <p:sldId id="289" r:id="rId35"/>
    <p:sldId id="290" r:id="rId36"/>
    <p:sldId id="291" r:id="rId37"/>
    <p:sldId id="292"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458" autoAdjust="0"/>
    <p:restoredTop sz="94718" autoAdjust="0"/>
  </p:normalViewPr>
  <p:slideViewPr>
    <p:cSldViewPr>
      <p:cViewPr varScale="1">
        <p:scale>
          <a:sx n="78" d="100"/>
          <a:sy n="78" d="100"/>
        </p:scale>
        <p:origin x="1555" y="67"/>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8729"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1048730"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A2B0264-EF6B-4304-970C-F23A40726791}" type="datetimeFigureOut">
              <a:rPr lang="en-US" smtClean="0"/>
              <a:pPr/>
              <a:t>4/4/2021</a:t>
            </a:fld>
            <a:endParaRPr lang="en-US"/>
          </a:p>
        </p:txBody>
      </p:sp>
      <p:sp>
        <p:nvSpPr>
          <p:cNvPr id="1048731"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1048732"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733"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1048734"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0EDDDAE-7B77-4C75-A800-8B9955C715D3}"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3" name="Slide Image Placeholder 1"/>
          <p:cNvSpPr>
            <a:spLocks noGrp="1" noRot="1" noChangeAspect="1"/>
          </p:cNvSpPr>
          <p:nvPr>
            <p:ph type="sldImg"/>
          </p:nvPr>
        </p:nvSpPr>
        <p:spPr/>
      </p:sp>
      <p:sp>
        <p:nvSpPr>
          <p:cNvPr id="1048614" name="Notes Placeholder 2"/>
          <p:cNvSpPr>
            <a:spLocks noGrp="1"/>
          </p:cNvSpPr>
          <p:nvPr>
            <p:ph type="body" idx="1"/>
          </p:nvPr>
        </p:nvSpPr>
        <p:spPr/>
        <p:txBody>
          <a:bodyPr>
            <a:normAutofit/>
          </a:bodyPr>
          <a:lstStyle/>
          <a:p>
            <a:pPr>
              <a:buNone/>
            </a:pPr>
            <a:r>
              <a:rPr lang="en-IN" b="1" dirty="0"/>
              <a:t>Indian study by </a:t>
            </a:r>
            <a:r>
              <a:rPr lang="en-IN" b="1" dirty="0" err="1"/>
              <a:t>Srikanth</a:t>
            </a:r>
            <a:r>
              <a:rPr lang="en-IN" b="1" dirty="0"/>
              <a:t> et al, 2007</a:t>
            </a:r>
          </a:p>
          <a:p>
            <a:pPr lvl="1"/>
            <a:r>
              <a:rPr lang="en-IN" dirty="0"/>
              <a:t>account for 18% of all dementias</a:t>
            </a:r>
          </a:p>
          <a:p>
            <a:endParaRPr lang="en-US" dirty="0"/>
          </a:p>
        </p:txBody>
      </p:sp>
      <p:sp>
        <p:nvSpPr>
          <p:cNvPr id="1048615" name="Slide Number Placeholder 3"/>
          <p:cNvSpPr>
            <a:spLocks noGrp="1"/>
          </p:cNvSpPr>
          <p:nvPr>
            <p:ph type="sldNum" sz="quarter" idx="10"/>
          </p:nvPr>
        </p:nvSpPr>
        <p:spPr/>
        <p:txBody>
          <a:bodyPr/>
          <a:lstStyle/>
          <a:p>
            <a:fld id="{00EDDDAE-7B77-4C75-A800-8B9955C715D3}" type="slidenum">
              <a:rPr lang="en-US" smtClean="0"/>
              <a:pPr/>
              <a:t>10</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54" name="Slide Image Placeholder 1"/>
          <p:cNvSpPr>
            <a:spLocks noGrp="1" noRot="1" noChangeAspect="1"/>
          </p:cNvSpPr>
          <p:nvPr>
            <p:ph type="sldImg"/>
          </p:nvPr>
        </p:nvSpPr>
        <p:spPr/>
      </p:sp>
      <p:sp>
        <p:nvSpPr>
          <p:cNvPr id="1048655" name="Notes Placeholder 2"/>
          <p:cNvSpPr>
            <a:spLocks noGrp="1"/>
          </p:cNvSpPr>
          <p:nvPr>
            <p:ph type="body" idx="1"/>
          </p:nvPr>
        </p:nvSpPr>
        <p:spPr/>
        <p:txBody>
          <a:bodyPr>
            <a:normAutofit/>
          </a:bodyPr>
          <a:lstStyle/>
          <a:p>
            <a:r>
              <a:rPr lang="en-US" dirty="0"/>
              <a:t>A rare but important effect of chronic alcohol misuse is the </a:t>
            </a:r>
            <a:r>
              <a:rPr lang="en-US" dirty="0" err="1"/>
              <a:t>Wernicke</a:t>
            </a:r>
            <a:r>
              <a:rPr lang="en-US" dirty="0"/>
              <a:t>– </a:t>
            </a:r>
            <a:r>
              <a:rPr lang="en-US" dirty="0" err="1"/>
              <a:t>Korsakoff</a:t>
            </a:r>
            <a:r>
              <a:rPr lang="en-US" dirty="0"/>
              <a:t> syndrome. This organic brain disorder results from damage to the </a:t>
            </a:r>
            <a:r>
              <a:rPr lang="en-US" dirty="0" err="1"/>
              <a:t>mamillary</a:t>
            </a:r>
            <a:r>
              <a:rPr lang="en-US" dirty="0"/>
              <a:t> bodies, </a:t>
            </a:r>
            <a:r>
              <a:rPr lang="en-US" dirty="0" err="1"/>
              <a:t>dorsomedial</a:t>
            </a:r>
            <a:r>
              <a:rPr lang="en-US" dirty="0"/>
              <a:t> nuclei of the thalamus and adjacent areas of </a:t>
            </a:r>
            <a:r>
              <a:rPr lang="en-US" dirty="0" err="1"/>
              <a:t>periventricular</a:t>
            </a:r>
            <a:r>
              <a:rPr lang="en-US" dirty="0"/>
              <a:t> grey matter; it is caused by a deficiency of thiamine (vitamin B1), most commonly from longstanding heavy drinking and an inadequate diet. It can also arise from </a:t>
            </a:r>
            <a:r>
              <a:rPr lang="en-US" dirty="0" err="1"/>
              <a:t>malabsorption</a:t>
            </a:r>
            <a:r>
              <a:rPr lang="en-US" dirty="0"/>
              <a:t> or even protracted vomiting. Without prompt treatment, the acute presentation of </a:t>
            </a:r>
            <a:r>
              <a:rPr lang="en-US" dirty="0" err="1"/>
              <a:t>Wernicke’s</a:t>
            </a:r>
            <a:r>
              <a:rPr lang="en-US" dirty="0"/>
              <a:t> encephalopathy (</a:t>
            </a:r>
            <a:r>
              <a:rPr lang="en-US" dirty="0" err="1"/>
              <a:t>nystagmus</a:t>
            </a:r>
            <a:r>
              <a:rPr lang="en-US" dirty="0"/>
              <a:t>, </a:t>
            </a:r>
            <a:r>
              <a:rPr lang="en-US" dirty="0" err="1"/>
              <a:t>ophthalmoplegia</a:t>
            </a:r>
            <a:r>
              <a:rPr lang="en-US" dirty="0"/>
              <a:t>, ataxia and confusion) can progress to the irreversible deficits of </a:t>
            </a:r>
            <a:r>
              <a:rPr lang="en-US" dirty="0" err="1"/>
              <a:t>Korsakoff’s</a:t>
            </a:r>
            <a:r>
              <a:rPr lang="en-US" dirty="0"/>
              <a:t> syndrome (severe short-term memory deficits and confabulation, and also reduced red blood cell </a:t>
            </a:r>
            <a:r>
              <a:rPr lang="en-US" dirty="0" err="1"/>
              <a:t>transketolase</a:t>
            </a:r>
            <a:r>
              <a:rPr lang="en-US" dirty="0"/>
              <a:t>). It must be considered in any confused patient; if in doubt, treat anyway. Prevention of the </a:t>
            </a:r>
            <a:r>
              <a:rPr lang="en-US" dirty="0" err="1"/>
              <a:t>Wernicke–Korsakoff</a:t>
            </a:r>
            <a:r>
              <a:rPr lang="en-US" dirty="0"/>
              <a:t> syndrome requires the immediate use of high doses of thiamine, which is initially given • 16 N E U R O L O G I C A L D I S E A S E 655 </a:t>
            </a:r>
            <a:r>
              <a:rPr lang="en-US" dirty="0" err="1"/>
              <a:t>parenterally</a:t>
            </a:r>
            <a:r>
              <a:rPr lang="en-US" dirty="0"/>
              <a:t> in the form of </a:t>
            </a:r>
            <a:r>
              <a:rPr lang="en-US" dirty="0" err="1"/>
              <a:t>Pabrinex</a:t>
            </a:r>
            <a:r>
              <a:rPr lang="en-US" dirty="0"/>
              <a:t> (two vials 3 times daily for 48 hrs) and then orally (100 mg 3 times daily). There is no treatment for </a:t>
            </a:r>
            <a:r>
              <a:rPr lang="en-US" dirty="0" err="1"/>
              <a:t>Korsakoff’s</a:t>
            </a:r>
            <a:r>
              <a:rPr lang="en-US" dirty="0"/>
              <a:t> syndrome once it has arisen.</a:t>
            </a:r>
          </a:p>
        </p:txBody>
      </p:sp>
      <p:sp>
        <p:nvSpPr>
          <p:cNvPr id="1048656" name="Slide Number Placeholder 3"/>
          <p:cNvSpPr>
            <a:spLocks noGrp="1"/>
          </p:cNvSpPr>
          <p:nvPr>
            <p:ph type="sldNum" sz="quarter" idx="10"/>
          </p:nvPr>
        </p:nvSpPr>
        <p:spPr/>
        <p:txBody>
          <a:bodyPr/>
          <a:lstStyle/>
          <a:p>
            <a:fld id="{00EDDDAE-7B77-4C75-A800-8B9955C715D3}" type="slidenum">
              <a:rPr lang="en-US" smtClean="0"/>
              <a:pPr/>
              <a:t>30</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63" name="Slide Image Placeholder 1"/>
          <p:cNvSpPr>
            <a:spLocks noGrp="1" noRot="1" noChangeAspect="1"/>
          </p:cNvSpPr>
          <p:nvPr>
            <p:ph type="sldImg"/>
          </p:nvPr>
        </p:nvSpPr>
        <p:spPr/>
      </p:sp>
      <p:sp>
        <p:nvSpPr>
          <p:cNvPr id="1048664" name="Notes Placeholder 2"/>
          <p:cNvSpPr>
            <a:spLocks noGrp="1"/>
          </p:cNvSpPr>
          <p:nvPr>
            <p:ph type="body" idx="1"/>
          </p:nvPr>
        </p:nvSpPr>
        <p:spPr/>
        <p:txBody>
          <a:bodyPr>
            <a:normAutofit/>
          </a:bodyPr>
          <a:lstStyle/>
          <a:p>
            <a:r>
              <a:rPr lang="en-US" dirty="0"/>
              <a:t>This is an </a:t>
            </a:r>
            <a:r>
              <a:rPr lang="en-US" dirty="0" err="1"/>
              <a:t>autosomal</a:t>
            </a:r>
            <a:r>
              <a:rPr lang="en-US" dirty="0"/>
              <a:t> dominant inherited disorder, usually presenting in adult life. It is due to expansion of a </a:t>
            </a:r>
            <a:r>
              <a:rPr lang="en-US" dirty="0" err="1"/>
              <a:t>trinucleotide</a:t>
            </a:r>
            <a:r>
              <a:rPr lang="en-US" dirty="0"/>
              <a:t> repeat on chromosome 4 and frequently demonstrates anticipation (younger age of onset in subsequent generations). Clinical features: Gradually progressive chorea and </a:t>
            </a:r>
            <a:r>
              <a:rPr lang="en-US" dirty="0" err="1"/>
              <a:t>behavioural</a:t>
            </a:r>
            <a:r>
              <a:rPr lang="en-US" dirty="0"/>
              <a:t> disturbance are the earliest symptoms. There is cognitive impairment, which later becomes frank dementia. Seizures may occur late in the disease. Investigations: The diagnosis is confirmed by genetic testing; </a:t>
            </a:r>
            <a:r>
              <a:rPr lang="en-US" dirty="0" err="1"/>
              <a:t>presymptomatic</a:t>
            </a:r>
            <a:r>
              <a:rPr lang="en-US" dirty="0"/>
              <a:t> testing for other family members is available but must be preceded by appropriate </a:t>
            </a:r>
            <a:r>
              <a:rPr lang="en-US" dirty="0" err="1"/>
              <a:t>counselling</a:t>
            </a:r>
            <a:r>
              <a:rPr lang="en-US" dirty="0"/>
              <a:t>. Brain imaging may show caudate atrophy but is not reliable. Management: Chorea may respond to </a:t>
            </a:r>
            <a:r>
              <a:rPr lang="en-US" dirty="0" err="1"/>
              <a:t>risperidone</a:t>
            </a:r>
            <a:r>
              <a:rPr lang="en-US" dirty="0"/>
              <a:t> or </a:t>
            </a:r>
            <a:r>
              <a:rPr lang="en-US" dirty="0" err="1"/>
              <a:t>tetrabenazine</a:t>
            </a:r>
            <a:r>
              <a:rPr lang="en-US" dirty="0"/>
              <a:t>. Depression is common and may be helped by antidepressant medication. Long-term psychological support and eventually institutional care are often needed</a:t>
            </a:r>
          </a:p>
        </p:txBody>
      </p:sp>
      <p:sp>
        <p:nvSpPr>
          <p:cNvPr id="1048665" name="Slide Number Placeholder 3"/>
          <p:cNvSpPr>
            <a:spLocks noGrp="1"/>
          </p:cNvSpPr>
          <p:nvPr>
            <p:ph type="sldNum" sz="quarter" idx="10"/>
          </p:nvPr>
        </p:nvSpPr>
        <p:spPr/>
        <p:txBody>
          <a:bodyPr/>
          <a:lstStyle/>
          <a:p>
            <a:fld id="{00EDDDAE-7B77-4C75-A800-8B9955C715D3}" type="slidenum">
              <a:rPr lang="en-US" smtClean="0"/>
              <a:pPr/>
              <a:t>33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68" name="Slide Image Placeholder 1"/>
          <p:cNvSpPr>
            <a:spLocks noGrp="1" noRot="1" noChangeAspect="1"/>
          </p:cNvSpPr>
          <p:nvPr>
            <p:ph type="sldImg"/>
          </p:nvPr>
        </p:nvSpPr>
        <p:spPr/>
      </p:sp>
      <p:sp>
        <p:nvSpPr>
          <p:cNvPr id="1048669" name="Notes Placeholder 2"/>
          <p:cNvSpPr>
            <a:spLocks noGrp="1"/>
          </p:cNvSpPr>
          <p:nvPr>
            <p:ph type="body" idx="1"/>
          </p:nvPr>
        </p:nvSpPr>
        <p:spPr/>
        <p:txBody>
          <a:bodyPr>
            <a:normAutofit/>
          </a:bodyPr>
          <a:lstStyle/>
          <a:p>
            <a:r>
              <a:rPr lang="en-US" dirty="0"/>
              <a:t>This is a rare, chronic, progressive and eventually fatal complication of measles. It occurs in children and adolescents, usually many years after the primary virus infection. The onset is insidious, with intellectual deterioration, apathy and clumsiness, followed by </a:t>
            </a:r>
            <a:r>
              <a:rPr lang="en-US" dirty="0" err="1"/>
              <a:t>myoclonic</a:t>
            </a:r>
            <a:r>
              <a:rPr lang="en-US" dirty="0"/>
              <a:t> jerks, rigidity and dementia. The EEG is distinctive, with periodic bursts of </a:t>
            </a:r>
            <a:r>
              <a:rPr lang="en-US" dirty="0" err="1"/>
              <a:t>triphasic</a:t>
            </a:r>
            <a:r>
              <a:rPr lang="en-US" dirty="0"/>
              <a:t> waves. Antiviral therapy is ineffective and death ensues within years</a:t>
            </a:r>
          </a:p>
        </p:txBody>
      </p:sp>
      <p:sp>
        <p:nvSpPr>
          <p:cNvPr id="1048670" name="Slide Number Placeholder 3"/>
          <p:cNvSpPr>
            <a:spLocks noGrp="1"/>
          </p:cNvSpPr>
          <p:nvPr>
            <p:ph type="sldNum" sz="quarter" idx="10"/>
          </p:nvPr>
        </p:nvSpPr>
        <p:spPr/>
        <p:txBody>
          <a:bodyPr/>
          <a:lstStyle/>
          <a:p>
            <a:fld id="{00EDDDAE-7B77-4C75-A800-8B9955C715D3}" type="slidenum">
              <a:rPr lang="en-US" smtClean="0"/>
              <a:pPr/>
              <a:t>34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1048594"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1048595"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1048596" name="Date Placeholder 29"/>
          <p:cNvSpPr>
            <a:spLocks noGrp="1"/>
          </p:cNvSpPr>
          <p:nvPr>
            <p:ph type="dt" sz="half" idx="10"/>
          </p:nvPr>
        </p:nvSpPr>
        <p:spPr/>
        <p:txBody>
          <a:bodyPr/>
          <a:lstStyle/>
          <a:p>
            <a:fld id="{1D8BD707-D9CF-40AE-B4C6-C98DA3205C09}" type="datetimeFigureOut">
              <a:rPr lang="en-US" smtClean="0"/>
              <a:pPr/>
              <a:t>4/4/2021</a:t>
            </a:fld>
            <a:endParaRPr lang="en-US"/>
          </a:p>
        </p:txBody>
      </p:sp>
      <p:sp>
        <p:nvSpPr>
          <p:cNvPr id="1048597" name="Footer Placeholder 18"/>
          <p:cNvSpPr>
            <a:spLocks noGrp="1"/>
          </p:cNvSpPr>
          <p:nvPr>
            <p:ph type="ftr" sz="quarter" idx="11"/>
          </p:nvPr>
        </p:nvSpPr>
        <p:spPr/>
        <p:txBody>
          <a:bodyPr/>
          <a:lstStyle/>
          <a:p>
            <a:endParaRPr lang="en-US"/>
          </a:p>
        </p:txBody>
      </p:sp>
      <p:sp>
        <p:nvSpPr>
          <p:cNvPr id="1048598" name="Slide Number Placeholder 26"/>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048585" name="Title 1"/>
          <p:cNvSpPr>
            <a:spLocks noGrp="1"/>
          </p:cNvSpPr>
          <p:nvPr>
            <p:ph type="title"/>
          </p:nvPr>
        </p:nvSpPr>
        <p:spPr/>
        <p:txBody>
          <a:bodyPr/>
          <a:lstStyle/>
          <a:p>
            <a:r>
              <a:rPr kumimoji="0" lang="en-US"/>
              <a:t>Click to edit Master title style</a:t>
            </a:r>
          </a:p>
        </p:txBody>
      </p:sp>
      <p:sp>
        <p:nvSpPr>
          <p:cNvPr id="1048586"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048587" name="Date Placeholder 3"/>
          <p:cNvSpPr>
            <a:spLocks noGrp="1"/>
          </p:cNvSpPr>
          <p:nvPr>
            <p:ph type="dt" sz="half" idx="10"/>
          </p:nvPr>
        </p:nvSpPr>
        <p:spPr/>
        <p:txBody>
          <a:bodyPr/>
          <a:lstStyle/>
          <a:p>
            <a:fld id="{1D8BD707-D9CF-40AE-B4C6-C98DA3205C09}" type="datetimeFigureOut">
              <a:rPr lang="en-US" smtClean="0"/>
              <a:pPr/>
              <a:t>4/4/2021</a:t>
            </a:fld>
            <a:endParaRPr lang="en-US"/>
          </a:p>
        </p:txBody>
      </p:sp>
      <p:sp>
        <p:nvSpPr>
          <p:cNvPr id="1048588" name="Footer Placeholder 4"/>
          <p:cNvSpPr>
            <a:spLocks noGrp="1"/>
          </p:cNvSpPr>
          <p:nvPr>
            <p:ph type="ftr" sz="quarter" idx="11"/>
          </p:nvPr>
        </p:nvSpPr>
        <p:spPr/>
        <p:txBody>
          <a:bodyPr/>
          <a:lstStyle/>
          <a:p>
            <a:endParaRPr lang="en-US"/>
          </a:p>
        </p:txBody>
      </p:sp>
      <p:sp>
        <p:nvSpPr>
          <p:cNvPr id="1048589"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1048713"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1048714"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1048715" name="Date Placeholder 3"/>
          <p:cNvSpPr>
            <a:spLocks noGrp="1"/>
          </p:cNvSpPr>
          <p:nvPr>
            <p:ph type="dt" sz="half" idx="10"/>
          </p:nvPr>
        </p:nvSpPr>
        <p:spPr/>
        <p:txBody>
          <a:bodyPr/>
          <a:lstStyle/>
          <a:p>
            <a:fld id="{1D8BD707-D9CF-40AE-B4C6-C98DA3205C09}" type="datetimeFigureOut">
              <a:rPr lang="en-US" smtClean="0"/>
              <a:pPr/>
              <a:t>4/4/2021</a:t>
            </a:fld>
            <a:endParaRPr lang="en-US"/>
          </a:p>
        </p:txBody>
      </p:sp>
      <p:sp>
        <p:nvSpPr>
          <p:cNvPr id="1048716" name="Footer Placeholder 4"/>
          <p:cNvSpPr>
            <a:spLocks noGrp="1"/>
          </p:cNvSpPr>
          <p:nvPr>
            <p:ph type="ftr" sz="quarter" idx="11"/>
          </p:nvPr>
        </p:nvSpPr>
        <p:spPr/>
        <p:txBody>
          <a:bodyPr/>
          <a:lstStyle/>
          <a:p>
            <a:endParaRPr lang="en-US"/>
          </a:p>
        </p:txBody>
      </p:sp>
      <p:sp>
        <p:nvSpPr>
          <p:cNvPr id="1048717"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048677" name="Title 1"/>
          <p:cNvSpPr>
            <a:spLocks noGrp="1"/>
          </p:cNvSpPr>
          <p:nvPr>
            <p:ph type="title"/>
          </p:nvPr>
        </p:nvSpPr>
        <p:spPr>
          <a:xfrm>
            <a:off x="457200" y="704088"/>
            <a:ext cx="8229600" cy="1143000"/>
          </a:xfrm>
        </p:spPr>
        <p:txBody>
          <a:bodyPr/>
          <a:lstStyle/>
          <a:p>
            <a:r>
              <a:rPr kumimoji="0" lang="en-US"/>
              <a:t>Click to edit Master title style</a:t>
            </a:r>
          </a:p>
        </p:txBody>
      </p:sp>
      <p:sp>
        <p:nvSpPr>
          <p:cNvPr id="1048678"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048679"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048680" name="Date Placeholder 4"/>
          <p:cNvSpPr>
            <a:spLocks noGrp="1"/>
          </p:cNvSpPr>
          <p:nvPr>
            <p:ph type="dt" sz="half" idx="10"/>
          </p:nvPr>
        </p:nvSpPr>
        <p:spPr/>
        <p:txBody>
          <a:bodyPr/>
          <a:lstStyle/>
          <a:p>
            <a:fld id="{1D8BD707-D9CF-40AE-B4C6-C98DA3205C09}" type="datetimeFigureOut">
              <a:rPr lang="en-US" smtClean="0"/>
              <a:pPr/>
              <a:t>4/4/2021</a:t>
            </a:fld>
            <a:endParaRPr lang="en-US"/>
          </a:p>
        </p:txBody>
      </p:sp>
      <p:sp>
        <p:nvSpPr>
          <p:cNvPr id="1048681" name="Footer Placeholder 5"/>
          <p:cNvSpPr>
            <a:spLocks noGrp="1"/>
          </p:cNvSpPr>
          <p:nvPr>
            <p:ph type="ftr" sz="quarter" idx="11"/>
          </p:nvPr>
        </p:nvSpPr>
        <p:spPr/>
        <p:txBody>
          <a:bodyPr/>
          <a:lstStyle/>
          <a:p>
            <a:endParaRPr lang="en-US"/>
          </a:p>
        </p:txBody>
      </p:sp>
      <p:sp>
        <p:nvSpPr>
          <p:cNvPr id="1048682"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48683" name="Title 1"/>
          <p:cNvSpPr>
            <a:spLocks noGrp="1"/>
          </p:cNvSpPr>
          <p:nvPr>
            <p:ph type="title"/>
          </p:nvPr>
        </p:nvSpPr>
        <p:spPr>
          <a:xfrm>
            <a:off x="457200" y="704088"/>
            <a:ext cx="8229600" cy="1143000"/>
          </a:xfrm>
        </p:spPr>
        <p:txBody>
          <a:bodyPr tIns="45720" anchor="b"/>
          <a:lstStyle/>
          <a:p>
            <a:r>
              <a:rPr kumimoji="0" lang="en-US"/>
              <a:t>Click to edit Master title style</a:t>
            </a:r>
          </a:p>
        </p:txBody>
      </p:sp>
      <p:sp>
        <p:nvSpPr>
          <p:cNvPr id="1048684"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1048685"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1048686"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048687"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048688" name="Date Placeholder 6"/>
          <p:cNvSpPr>
            <a:spLocks noGrp="1"/>
          </p:cNvSpPr>
          <p:nvPr>
            <p:ph type="dt" sz="half" idx="10"/>
          </p:nvPr>
        </p:nvSpPr>
        <p:spPr/>
        <p:txBody>
          <a:bodyPr/>
          <a:lstStyle/>
          <a:p>
            <a:fld id="{1D8BD707-D9CF-40AE-B4C6-C98DA3205C09}" type="datetimeFigureOut">
              <a:rPr lang="en-US" smtClean="0"/>
              <a:pPr/>
              <a:t>4/4/2021</a:t>
            </a:fld>
            <a:endParaRPr lang="en-US"/>
          </a:p>
        </p:txBody>
      </p:sp>
      <p:sp>
        <p:nvSpPr>
          <p:cNvPr id="1048689" name="Footer Placeholder 7"/>
          <p:cNvSpPr>
            <a:spLocks noGrp="1"/>
          </p:cNvSpPr>
          <p:nvPr>
            <p:ph type="ftr" sz="quarter" idx="11"/>
          </p:nvPr>
        </p:nvSpPr>
        <p:spPr/>
        <p:txBody>
          <a:bodyPr/>
          <a:lstStyle/>
          <a:p>
            <a:endParaRPr lang="en-US"/>
          </a:p>
        </p:txBody>
      </p:sp>
      <p:sp>
        <p:nvSpPr>
          <p:cNvPr id="1048690"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048691"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1048692" name="Date Placeholder 2"/>
          <p:cNvSpPr>
            <a:spLocks noGrp="1"/>
          </p:cNvSpPr>
          <p:nvPr>
            <p:ph type="dt" sz="half" idx="10"/>
          </p:nvPr>
        </p:nvSpPr>
        <p:spPr/>
        <p:txBody>
          <a:bodyPr/>
          <a:lstStyle/>
          <a:p>
            <a:fld id="{1D8BD707-D9CF-40AE-B4C6-C98DA3205C09}" type="datetimeFigureOut">
              <a:rPr lang="en-US" smtClean="0"/>
              <a:pPr/>
              <a:t>4/4/2021</a:t>
            </a:fld>
            <a:endParaRPr lang="en-US"/>
          </a:p>
        </p:txBody>
      </p:sp>
      <p:sp>
        <p:nvSpPr>
          <p:cNvPr id="1048693" name="Footer Placeholder 3"/>
          <p:cNvSpPr>
            <a:spLocks noGrp="1"/>
          </p:cNvSpPr>
          <p:nvPr>
            <p:ph type="ftr" sz="quarter" idx="11"/>
          </p:nvPr>
        </p:nvSpPr>
        <p:spPr/>
        <p:txBody>
          <a:bodyPr/>
          <a:lstStyle/>
          <a:p>
            <a:endParaRPr lang="en-US"/>
          </a:p>
        </p:txBody>
      </p:sp>
      <p:sp>
        <p:nvSpPr>
          <p:cNvPr id="1048694"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048700" name="Date Placeholder 1"/>
          <p:cNvSpPr>
            <a:spLocks noGrp="1"/>
          </p:cNvSpPr>
          <p:nvPr>
            <p:ph type="dt" sz="half" idx="10"/>
          </p:nvPr>
        </p:nvSpPr>
        <p:spPr/>
        <p:txBody>
          <a:bodyPr/>
          <a:lstStyle/>
          <a:p>
            <a:fld id="{1D8BD707-D9CF-40AE-B4C6-C98DA3205C09}" type="datetimeFigureOut">
              <a:rPr lang="en-US" smtClean="0"/>
              <a:pPr/>
              <a:t>4/4/2021</a:t>
            </a:fld>
            <a:endParaRPr lang="en-US"/>
          </a:p>
        </p:txBody>
      </p:sp>
      <p:sp>
        <p:nvSpPr>
          <p:cNvPr id="1048701" name="Footer Placeholder 2"/>
          <p:cNvSpPr>
            <a:spLocks noGrp="1"/>
          </p:cNvSpPr>
          <p:nvPr>
            <p:ph type="ftr" sz="quarter" idx="11"/>
          </p:nvPr>
        </p:nvSpPr>
        <p:spPr/>
        <p:txBody>
          <a:bodyPr/>
          <a:lstStyle/>
          <a:p>
            <a:endParaRPr lang="en-US"/>
          </a:p>
        </p:txBody>
      </p:sp>
      <p:sp>
        <p:nvSpPr>
          <p:cNvPr id="1048702"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048723"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1048724"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1048725"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048726" name="Date Placeholder 4"/>
          <p:cNvSpPr>
            <a:spLocks noGrp="1"/>
          </p:cNvSpPr>
          <p:nvPr>
            <p:ph type="dt" sz="half" idx="10"/>
          </p:nvPr>
        </p:nvSpPr>
        <p:spPr/>
        <p:txBody>
          <a:bodyPr/>
          <a:lstStyle/>
          <a:p>
            <a:fld id="{1D8BD707-D9CF-40AE-B4C6-C98DA3205C09}" type="datetimeFigureOut">
              <a:rPr lang="en-US" smtClean="0"/>
              <a:pPr/>
              <a:t>4/4/2021</a:t>
            </a:fld>
            <a:endParaRPr lang="en-US"/>
          </a:p>
        </p:txBody>
      </p:sp>
      <p:sp>
        <p:nvSpPr>
          <p:cNvPr id="1048727" name="Footer Placeholder 5"/>
          <p:cNvSpPr>
            <a:spLocks noGrp="1"/>
          </p:cNvSpPr>
          <p:nvPr>
            <p:ph type="ftr" sz="quarter" idx="11"/>
          </p:nvPr>
        </p:nvSpPr>
        <p:spPr/>
        <p:txBody>
          <a:bodyPr/>
          <a:lstStyle/>
          <a:p>
            <a:endParaRPr lang="en-US"/>
          </a:p>
        </p:txBody>
      </p:sp>
      <p:sp>
        <p:nvSpPr>
          <p:cNvPr id="1048728"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048703"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048704"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048705"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1048706"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1048707" name="Date Placeholder 4"/>
          <p:cNvSpPr>
            <a:spLocks noGrp="1"/>
          </p:cNvSpPr>
          <p:nvPr>
            <p:ph type="dt" sz="half" idx="10"/>
          </p:nvPr>
        </p:nvSpPr>
        <p:spPr/>
        <p:txBody>
          <a:bodyPr/>
          <a:lstStyle/>
          <a:p>
            <a:fld id="{1D8BD707-D9CF-40AE-B4C6-C98DA3205C09}" type="datetimeFigureOut">
              <a:rPr lang="en-US" smtClean="0"/>
              <a:pPr/>
              <a:t>4/4/2021</a:t>
            </a:fld>
            <a:endParaRPr lang="en-US"/>
          </a:p>
        </p:txBody>
      </p:sp>
      <p:sp>
        <p:nvSpPr>
          <p:cNvPr id="1048708" name="Footer Placeholder 5"/>
          <p:cNvSpPr>
            <a:spLocks noGrp="1"/>
          </p:cNvSpPr>
          <p:nvPr>
            <p:ph type="ftr" sz="quarter" idx="11"/>
          </p:nvPr>
        </p:nvSpPr>
        <p:spPr/>
        <p:txBody>
          <a:bodyPr/>
          <a:lstStyle/>
          <a:p>
            <a:endParaRPr lang="en-US"/>
          </a:p>
        </p:txBody>
      </p:sp>
      <p:sp>
        <p:nvSpPr>
          <p:cNvPr id="1048709" name="Slide Number Placeholder 6"/>
          <p:cNvSpPr>
            <a:spLocks noGrp="1"/>
          </p:cNvSpPr>
          <p:nvPr>
            <p:ph type="sldNum" sz="quarter" idx="12"/>
          </p:nvPr>
        </p:nvSpPr>
        <p:spPr>
          <a:xfrm>
            <a:off x="8077200" y="6356350"/>
            <a:ext cx="609600" cy="365125"/>
          </a:xfrm>
        </p:spPr>
        <p:txBody>
          <a:bodyPr/>
          <a:lstStyle/>
          <a:p>
            <a:fld id="{B6F15528-21DE-4FAA-801E-634DDDAF4B2B}" type="slidenum">
              <a:rPr lang="en-US" smtClean="0"/>
              <a:pPr/>
              <a:t>‹#›</a:t>
            </a:fld>
            <a:endParaRPr lang="en-US"/>
          </a:p>
        </p:txBody>
      </p:sp>
      <p:sp>
        <p:nvSpPr>
          <p:cNvPr id="1048710"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1048711" name="Freeform 9"/>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048712" name="Freeform 10"/>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048718" name="Title 1"/>
          <p:cNvSpPr>
            <a:spLocks noGrp="1"/>
          </p:cNvSpPr>
          <p:nvPr>
            <p:ph type="title"/>
          </p:nvPr>
        </p:nvSpPr>
        <p:spPr/>
        <p:txBody>
          <a:bodyPr/>
          <a:lstStyle/>
          <a:p>
            <a:r>
              <a:rPr kumimoji="0" lang="en-US"/>
              <a:t>Click to edit Master title style</a:t>
            </a:r>
          </a:p>
        </p:txBody>
      </p:sp>
      <p:sp>
        <p:nvSpPr>
          <p:cNvPr id="1048719"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048720" name="Date Placeholder 3"/>
          <p:cNvSpPr>
            <a:spLocks noGrp="1"/>
          </p:cNvSpPr>
          <p:nvPr>
            <p:ph type="dt" sz="half" idx="10"/>
          </p:nvPr>
        </p:nvSpPr>
        <p:spPr/>
        <p:txBody>
          <a:bodyPr/>
          <a:lstStyle/>
          <a:p>
            <a:fld id="{1D8BD707-D9CF-40AE-B4C6-C98DA3205C09}" type="datetimeFigureOut">
              <a:rPr lang="en-US" smtClean="0"/>
              <a:pPr/>
              <a:t>4/4/2021</a:t>
            </a:fld>
            <a:endParaRPr lang="en-US"/>
          </a:p>
        </p:txBody>
      </p:sp>
      <p:sp>
        <p:nvSpPr>
          <p:cNvPr id="1048721" name="Footer Placeholder 4"/>
          <p:cNvSpPr>
            <a:spLocks noGrp="1"/>
          </p:cNvSpPr>
          <p:nvPr>
            <p:ph type="ftr" sz="quarter" idx="11"/>
          </p:nvPr>
        </p:nvSpPr>
        <p:spPr/>
        <p:txBody>
          <a:bodyPr/>
          <a:lstStyle/>
          <a:p>
            <a:endParaRPr lang="en-US"/>
          </a:p>
        </p:txBody>
      </p:sp>
      <p:sp>
        <p:nvSpPr>
          <p:cNvPr id="1048722"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048695" name="Vertical Title 1"/>
          <p:cNvSpPr>
            <a:spLocks noGrp="1"/>
          </p:cNvSpPr>
          <p:nvPr>
            <p:ph type="title" orient="vert"/>
          </p:nvPr>
        </p:nvSpPr>
        <p:spPr>
          <a:xfrm>
            <a:off x="6629400" y="914401"/>
            <a:ext cx="2057400" cy="5211763"/>
          </a:xfrm>
        </p:spPr>
        <p:txBody>
          <a:bodyPr vert="eaVert"/>
          <a:lstStyle/>
          <a:p>
            <a:r>
              <a:rPr kumimoji="0" lang="en-US"/>
              <a:t>Click to edit Master title style</a:t>
            </a:r>
          </a:p>
        </p:txBody>
      </p:sp>
      <p:sp>
        <p:nvSpPr>
          <p:cNvPr id="1048696"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048697" name="Date Placeholder 3"/>
          <p:cNvSpPr>
            <a:spLocks noGrp="1"/>
          </p:cNvSpPr>
          <p:nvPr>
            <p:ph type="dt" sz="half" idx="10"/>
          </p:nvPr>
        </p:nvSpPr>
        <p:spPr/>
        <p:txBody>
          <a:bodyPr/>
          <a:lstStyle/>
          <a:p>
            <a:fld id="{1D8BD707-D9CF-40AE-B4C6-C98DA3205C09}" type="datetimeFigureOut">
              <a:rPr lang="en-US" smtClean="0"/>
              <a:pPr/>
              <a:t>4/4/2021</a:t>
            </a:fld>
            <a:endParaRPr lang="en-US"/>
          </a:p>
        </p:txBody>
      </p:sp>
      <p:sp>
        <p:nvSpPr>
          <p:cNvPr id="1048698" name="Footer Placeholder 4"/>
          <p:cNvSpPr>
            <a:spLocks noGrp="1"/>
          </p:cNvSpPr>
          <p:nvPr>
            <p:ph type="ftr" sz="quarter" idx="11"/>
          </p:nvPr>
        </p:nvSpPr>
        <p:spPr/>
        <p:txBody>
          <a:bodyPr/>
          <a:lstStyle/>
          <a:p>
            <a:endParaRPr lang="en-US"/>
          </a:p>
        </p:txBody>
      </p:sp>
      <p:sp>
        <p:nvSpPr>
          <p:cNvPr id="1048699"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048576" name="Freeform 6"/>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048577" name="Freeform 7"/>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048578"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a:t>Click to edit Master title style</a:t>
            </a:r>
          </a:p>
        </p:txBody>
      </p:sp>
      <p:sp>
        <p:nvSpPr>
          <p:cNvPr id="1048579"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4858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1D8BD707-D9CF-40AE-B4C6-C98DA3205C09}" type="datetimeFigureOut">
              <a:rPr lang="en-US" smtClean="0"/>
              <a:pPr/>
              <a:t>4/4/2021</a:t>
            </a:fld>
            <a:endParaRPr lang="en-US"/>
          </a:p>
        </p:txBody>
      </p:sp>
      <p:sp>
        <p:nvSpPr>
          <p:cNvPr id="1048581"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048582"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6F15528-21DE-4FAA-801E-634DDDAF4B2B}" type="slidenum">
              <a:rPr lang="en-US" smtClean="0"/>
              <a:pPr/>
              <a:t>‹#›</a:t>
            </a:fld>
            <a:endParaRPr lang="en-US"/>
          </a:p>
        </p:txBody>
      </p:sp>
      <p:grpSp>
        <p:nvGrpSpPr>
          <p:cNvPr id="13" name="Group 1"/>
          <p:cNvGrpSpPr/>
          <p:nvPr/>
        </p:nvGrpSpPr>
        <p:grpSpPr>
          <a:xfrm>
            <a:off x="-19017" y="202408"/>
            <a:ext cx="9180548" cy="649224"/>
            <a:chOff x="-19045" y="216550"/>
            <a:chExt cx="9180548" cy="649224"/>
          </a:xfrm>
        </p:grpSpPr>
        <p:sp>
          <p:nvSpPr>
            <p:cNvPr id="1048583" name="Freeform 11"/>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16000">
                    <a:schemeClr val="accent2">
                      <a:shade val="75000"/>
                      <a:alpha val="56000"/>
                    </a:schemeClr>
                  </a:gs>
                  <a:gs pos="74000">
                    <a:schemeClr val="accent3">
                      <a:shade val="75000"/>
                    </a:schemeClr>
                  </a:gs>
                  <a:gs pos="86000">
                    <a:schemeClr val="tx1">
                      <a:alpha val="29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48584" name="Freeform 12"/>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33000">
                    <a:schemeClr val="accent2">
                      <a:alpha val="56000"/>
                    </a:schemeClr>
                  </a:gs>
                  <a:gs pos="44000">
                    <a:schemeClr val="accent1"/>
                  </a:gs>
                  <a:gs pos="74000">
                    <a:schemeClr val="accent4"/>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9" name="Title 1"/>
          <p:cNvSpPr>
            <a:spLocks noGrp="1"/>
          </p:cNvSpPr>
          <p:nvPr>
            <p:ph type="ctrTitle"/>
          </p:nvPr>
        </p:nvSpPr>
        <p:spPr/>
        <p:txBody>
          <a:bodyPr/>
          <a:lstStyle/>
          <a:p>
            <a:r>
              <a:rPr lang="en-US" dirty="0"/>
              <a:t>APPROACH TO DEMENTIA</a:t>
            </a:r>
          </a:p>
        </p:txBody>
      </p:sp>
      <p:sp>
        <p:nvSpPr>
          <p:cNvPr id="1048600" name="Subtitle 2"/>
          <p:cNvSpPr>
            <a:spLocks noGrp="1"/>
          </p:cNvSpPr>
          <p:nvPr>
            <p:ph type="subTitle" idx="1"/>
          </p:nvPr>
        </p:nvSpPr>
        <p:spPr>
          <a:xfrm>
            <a:off x="530352" y="3200400"/>
            <a:ext cx="7854696" cy="1752600"/>
          </a:xfrm>
        </p:spPr>
        <p:txBody>
          <a:bodyPr/>
          <a:lstStyle/>
          <a:p>
            <a:r>
              <a:rPr lang="en-US" dirty="0"/>
              <a:t> MOHAMMED FAZIL 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0" name="Title 1"/>
          <p:cNvSpPr>
            <a:spLocks noGrp="1"/>
          </p:cNvSpPr>
          <p:nvPr>
            <p:ph type="title"/>
          </p:nvPr>
        </p:nvSpPr>
        <p:spPr/>
        <p:txBody>
          <a:bodyPr/>
          <a:lstStyle/>
          <a:p>
            <a:r>
              <a:rPr lang="en-US" sz="6000" b="1" dirty="0"/>
              <a:t>               Dementia</a:t>
            </a:r>
            <a:endParaRPr lang="en-US" b="1" dirty="0"/>
          </a:p>
        </p:txBody>
      </p:sp>
      <p:sp>
        <p:nvSpPr>
          <p:cNvPr id="1048591" name="Content Placeholder 2"/>
          <p:cNvSpPr>
            <a:spLocks noGrp="1"/>
          </p:cNvSpPr>
          <p:nvPr>
            <p:ph idx="1"/>
          </p:nvPr>
        </p:nvSpPr>
        <p:spPr/>
        <p:txBody>
          <a:bodyPr>
            <a:normAutofit/>
          </a:bodyPr>
          <a:lstStyle/>
          <a:p>
            <a:r>
              <a:rPr lang="en-US" dirty="0"/>
              <a:t>Is defined as an acquired deterioration in cognitive abilities that impairs the successful performance of activities of daily living(social /occupational)</a:t>
            </a:r>
          </a:p>
          <a:p>
            <a:endParaRPr lang="en-US" dirty="0"/>
          </a:p>
          <a:p>
            <a:r>
              <a:rPr lang="en-US" dirty="0"/>
              <a:t> Progressive </a:t>
            </a:r>
          </a:p>
          <a:p>
            <a:r>
              <a:rPr lang="en-US" dirty="0"/>
              <a:t>Non-reversible</a:t>
            </a:r>
          </a:p>
          <a:p>
            <a:r>
              <a:rPr lang="en-US" dirty="0"/>
              <a:t>Reversible causes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5" name="Title 1"/>
          <p:cNvSpPr>
            <a:spLocks noGrp="1"/>
          </p:cNvSpPr>
          <p:nvPr>
            <p:ph type="title"/>
          </p:nvPr>
        </p:nvSpPr>
        <p:spPr/>
        <p:txBody>
          <a:bodyPr/>
          <a:lstStyle/>
          <a:p>
            <a:r>
              <a:rPr lang="en-US" dirty="0"/>
              <a:t>                COGNITION</a:t>
            </a:r>
          </a:p>
        </p:txBody>
      </p:sp>
      <p:sp>
        <p:nvSpPr>
          <p:cNvPr id="1048606" name="Content Placeholder 2"/>
          <p:cNvSpPr>
            <a:spLocks noGrp="1"/>
          </p:cNvSpPr>
          <p:nvPr>
            <p:ph idx="1"/>
          </p:nvPr>
        </p:nvSpPr>
        <p:spPr/>
        <p:txBody>
          <a:bodyPr>
            <a:normAutofit lnSpcReduction="10000"/>
          </a:bodyPr>
          <a:lstStyle/>
          <a:p>
            <a:r>
              <a:rPr lang="en-US" dirty="0"/>
              <a:t>Memory</a:t>
            </a:r>
          </a:p>
          <a:p>
            <a:r>
              <a:rPr lang="en-US" dirty="0"/>
              <a:t>Language</a:t>
            </a:r>
          </a:p>
          <a:p>
            <a:r>
              <a:rPr lang="en-US" dirty="0" err="1"/>
              <a:t>Visuospatial</a:t>
            </a:r>
            <a:r>
              <a:rPr lang="en-US" dirty="0"/>
              <a:t> skills</a:t>
            </a:r>
          </a:p>
          <a:p>
            <a:r>
              <a:rPr lang="en-US" dirty="0"/>
              <a:t>Executive functions planning, judgement, reasoning.</a:t>
            </a:r>
          </a:p>
          <a:p>
            <a:endParaRPr lang="en-US" dirty="0"/>
          </a:p>
          <a:p>
            <a:r>
              <a:rPr lang="en-US" dirty="0"/>
              <a:t>Memory  :  cholinergic system</a:t>
            </a:r>
          </a:p>
          <a:p>
            <a:r>
              <a:rPr lang="en-US" dirty="0" err="1"/>
              <a:t>Behaviour</a:t>
            </a:r>
            <a:r>
              <a:rPr lang="en-US" dirty="0"/>
              <a:t> ,mood  :   NA,DA, Serotonin </a:t>
            </a:r>
          </a:p>
          <a:p>
            <a:endParaRPr lang="en-US" dirty="0"/>
          </a:p>
          <a:p>
            <a:endParaRPr lang="en-US" dirty="0"/>
          </a:p>
          <a:p>
            <a:r>
              <a:rPr lang="en-US" dirty="0"/>
              <a:t>20 billion neurons</a:t>
            </a: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a:t>When specific group of neurons are reactivated</a:t>
            </a:r>
          </a:p>
          <a:p>
            <a:r>
              <a:rPr lang="en-US" dirty="0"/>
              <a:t>Short term memory</a:t>
            </a:r>
          </a:p>
          <a:p>
            <a:pPr lvl="1">
              <a:buFont typeface="Wingdings" panose="05000000000000000000" pitchFamily="2" charset="2"/>
              <a:buChar char="ü"/>
            </a:pPr>
            <a:r>
              <a:rPr lang="en-US" dirty="0"/>
              <a:t>      Working memory  :  prefrontal cortex</a:t>
            </a:r>
          </a:p>
          <a:p>
            <a:r>
              <a:rPr lang="en-US" dirty="0"/>
              <a:t>Long term memory </a:t>
            </a:r>
          </a:p>
          <a:p>
            <a:pPr lvl="1">
              <a:buFont typeface="Wingdings" panose="05000000000000000000" pitchFamily="2" charset="2"/>
              <a:buChar char="ü"/>
            </a:pPr>
            <a:r>
              <a:rPr lang="en-US" dirty="0"/>
              <a:t>      Explicit memory </a:t>
            </a:r>
          </a:p>
          <a:p>
            <a:pPr marL="0" indent="0">
              <a:buNone/>
            </a:pPr>
            <a:r>
              <a:rPr lang="en-US" dirty="0"/>
              <a:t>               </a:t>
            </a:r>
            <a:r>
              <a:rPr lang="en-US" sz="2200" dirty="0"/>
              <a:t>Episodic memory  formed and indexed in hippocampus</a:t>
            </a:r>
          </a:p>
          <a:p>
            <a:pPr marL="0" indent="0">
              <a:buNone/>
            </a:pPr>
            <a:r>
              <a:rPr lang="en-US" dirty="0"/>
              <a:t>               Semantic memory</a:t>
            </a:r>
          </a:p>
          <a:p>
            <a:pPr marL="0" indent="0">
              <a:buNone/>
            </a:pPr>
            <a:r>
              <a:rPr lang="en-US" dirty="0"/>
              <a:t>               Emotional memory :  </a:t>
            </a:r>
            <a:r>
              <a:rPr lang="en-US" dirty="0" err="1"/>
              <a:t>amygdala</a:t>
            </a:r>
            <a:endParaRPr lang="en-US" dirty="0"/>
          </a:p>
          <a:p>
            <a:pPr marL="0" indent="0">
              <a:buNone/>
            </a:pPr>
            <a:r>
              <a:rPr lang="en-US" sz="2200" dirty="0"/>
              <a:t>             Transferred to neocortex from hippocampus    during sleep</a:t>
            </a:r>
          </a:p>
          <a:p>
            <a:pPr lvl="1">
              <a:buFont typeface="Wingdings" panose="05000000000000000000" pitchFamily="2" charset="2"/>
              <a:buChar char="ü"/>
            </a:pPr>
            <a:r>
              <a:rPr lang="en-US" dirty="0"/>
              <a:t>      Implicit memory : basal ganglia, cerebellum.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2" name="Content Placeholder 2"/>
          <p:cNvSpPr>
            <a:spLocks noGrp="1"/>
          </p:cNvSpPr>
          <p:nvPr>
            <p:ph idx="1"/>
          </p:nvPr>
        </p:nvSpPr>
        <p:spPr/>
        <p:txBody>
          <a:bodyPr>
            <a:normAutofit fontScale="92500"/>
          </a:bodyPr>
          <a:lstStyle/>
          <a:p>
            <a:r>
              <a:rPr lang="en-US" dirty="0"/>
              <a:t>FRONTAL LOBE:      </a:t>
            </a:r>
            <a:r>
              <a:rPr lang="en-US" dirty="0" err="1"/>
              <a:t>Personality,behavior,language,insight</a:t>
            </a:r>
            <a:r>
              <a:rPr lang="en-US" dirty="0"/>
              <a:t>, abstract thinking, control of </a:t>
            </a:r>
            <a:r>
              <a:rPr lang="en-US" dirty="0" err="1"/>
              <a:t>emotionns</a:t>
            </a:r>
            <a:r>
              <a:rPr lang="en-US" dirty="0"/>
              <a:t>, ability to inhibit responses, motor control, micturition.</a:t>
            </a:r>
          </a:p>
          <a:p>
            <a:pPr marL="0" indent="0">
              <a:buNone/>
            </a:pPr>
            <a:r>
              <a:rPr lang="en-US" dirty="0"/>
              <a:t>           </a:t>
            </a:r>
            <a:endParaRPr lang="en-US" dirty="0">
              <a:solidFill>
                <a:schemeClr val="accent6">
                  <a:lumMod val="50000"/>
                </a:schemeClr>
              </a:solidFill>
            </a:endParaRPr>
          </a:p>
          <a:p>
            <a:endParaRPr lang="en-US" dirty="0"/>
          </a:p>
          <a:p>
            <a:endParaRPr lang="en-US" dirty="0"/>
          </a:p>
          <a:p>
            <a:r>
              <a:rPr lang="en-US" dirty="0"/>
              <a:t>TEMPORAL LOBE :  auditory perception, language, verbal memory</a:t>
            </a:r>
          </a:p>
          <a:p>
            <a:endParaRPr lang="en-US" dirty="0"/>
          </a:p>
          <a:p>
            <a:r>
              <a:rPr lang="en-US" dirty="0"/>
              <a:t>OCCIPITAL LOBE :             visual</a:t>
            </a:r>
          </a:p>
          <a:p>
            <a:endParaRPr lang="en-US" dirty="0"/>
          </a:p>
          <a:p>
            <a:endParaRPr lang="en-US" dirty="0"/>
          </a:p>
        </p:txBody>
      </p:sp>
      <p:sp>
        <p:nvSpPr>
          <p:cNvPr id="1048593" name="Title 3"/>
          <p:cNvSpPr>
            <a:spLocks noGrp="1"/>
          </p:cNvSpPr>
          <p:nvPr>
            <p:ph type="title"/>
          </p:nvPr>
        </p:nvSpPr>
        <p:spPr/>
        <p:txBody>
          <a:bodyPr>
            <a:normAutofit/>
          </a:bodyPr>
          <a:lstStyle/>
          <a:p>
            <a:r>
              <a:rPr lang="en-US" sz="4000" dirty="0"/>
              <a:t>FUNCTIONS OF THE LOBES OF BRAIN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1" name="Title 1"/>
          <p:cNvSpPr>
            <a:spLocks noGrp="1"/>
          </p:cNvSpPr>
          <p:nvPr>
            <p:ph type="title"/>
          </p:nvPr>
        </p:nvSpPr>
        <p:spPr/>
        <p:txBody>
          <a:bodyPr>
            <a:normAutofit/>
          </a:bodyPr>
          <a:lstStyle/>
          <a:p>
            <a:r>
              <a:rPr lang="en-US" sz="3600" dirty="0"/>
              <a:t>FUNCTIONS OF THE LOBES OF BRAIN</a:t>
            </a:r>
          </a:p>
        </p:txBody>
      </p:sp>
      <p:sp>
        <p:nvSpPr>
          <p:cNvPr id="1048602" name="Content Placeholder 2"/>
          <p:cNvSpPr>
            <a:spLocks noGrp="1"/>
          </p:cNvSpPr>
          <p:nvPr>
            <p:ph idx="1"/>
          </p:nvPr>
        </p:nvSpPr>
        <p:spPr/>
        <p:txBody>
          <a:bodyPr>
            <a:normAutofit/>
          </a:bodyPr>
          <a:lstStyle/>
          <a:p>
            <a:r>
              <a:rPr lang="en-US" dirty="0"/>
              <a:t>PARIETAL dominant:  Calculation,  sensory</a:t>
            </a:r>
          </a:p>
          <a:p>
            <a:pPr marL="0" indent="0">
              <a:buNone/>
            </a:pPr>
            <a:r>
              <a:rPr lang="en-US" dirty="0"/>
              <a:t> Lesion causes :  Acalculia, Alexia, Finger agnosia.</a:t>
            </a:r>
          </a:p>
          <a:p>
            <a:endParaRPr lang="en-US" dirty="0"/>
          </a:p>
          <a:p>
            <a:endParaRPr lang="en-US" dirty="0"/>
          </a:p>
          <a:p>
            <a:r>
              <a:rPr lang="en-US" dirty="0"/>
              <a:t>PARIETAL non dominant: construction skills, spatial orientation</a:t>
            </a:r>
          </a:p>
          <a:p>
            <a:pPr marL="0" indent="0">
              <a:buNone/>
            </a:pPr>
            <a:r>
              <a:rPr lang="en-US" dirty="0"/>
              <a:t>        Drawing a 2d diagram, drawing a clock face.</a:t>
            </a: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3" name="Title 1"/>
          <p:cNvSpPr>
            <a:spLocks noGrp="1"/>
          </p:cNvSpPr>
          <p:nvPr>
            <p:ph type="title"/>
          </p:nvPr>
        </p:nvSpPr>
        <p:spPr/>
        <p:txBody>
          <a:bodyPr/>
          <a:lstStyle/>
          <a:p>
            <a:r>
              <a:rPr lang="en-US" dirty="0"/>
              <a:t>     THE NEURAL NETWORKS</a:t>
            </a:r>
          </a:p>
        </p:txBody>
      </p:sp>
      <p:sp>
        <p:nvSpPr>
          <p:cNvPr id="1048604" name="Content Placeholder 2"/>
          <p:cNvSpPr>
            <a:spLocks noGrp="1"/>
          </p:cNvSpPr>
          <p:nvPr>
            <p:ph idx="1"/>
          </p:nvPr>
        </p:nvSpPr>
        <p:spPr/>
        <p:txBody>
          <a:bodyPr/>
          <a:lstStyle/>
          <a:p>
            <a:r>
              <a:rPr lang="en-US" dirty="0"/>
              <a:t>The left </a:t>
            </a:r>
            <a:r>
              <a:rPr lang="en-US" dirty="0" err="1"/>
              <a:t>perisylvian</a:t>
            </a:r>
            <a:r>
              <a:rPr lang="en-US" dirty="0"/>
              <a:t>  for language</a:t>
            </a:r>
          </a:p>
          <a:p>
            <a:r>
              <a:rPr lang="en-US" dirty="0"/>
              <a:t>The </a:t>
            </a:r>
            <a:r>
              <a:rPr lang="en-US" dirty="0" err="1"/>
              <a:t>pareitofrontal</a:t>
            </a:r>
            <a:r>
              <a:rPr lang="en-US" dirty="0"/>
              <a:t>  for spatial orientation</a:t>
            </a:r>
          </a:p>
          <a:p>
            <a:r>
              <a:rPr lang="en-US" dirty="0"/>
              <a:t>The </a:t>
            </a:r>
            <a:r>
              <a:rPr lang="en-US" dirty="0" err="1"/>
              <a:t>occipitotemporal</a:t>
            </a:r>
            <a:r>
              <a:rPr lang="en-US" dirty="0"/>
              <a:t>  for face/object recognition</a:t>
            </a:r>
          </a:p>
          <a:p>
            <a:r>
              <a:rPr lang="en-US" dirty="0"/>
              <a:t>The limbic for  memory</a:t>
            </a:r>
          </a:p>
          <a:p>
            <a:r>
              <a:rPr lang="en-US" dirty="0"/>
              <a:t>The prefrontal for executive functions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cortex.jpg"/>
          <p:cNvPicPr>
            <a:picLocks noGrp="1" noChangeAspect="1"/>
          </p:cNvPicPr>
          <p:nvPr>
            <p:ph idx="1"/>
          </p:nvPr>
        </p:nvPicPr>
        <p:blipFill>
          <a:blip r:embed="rId2"/>
          <a:stretch>
            <a:fillRect/>
          </a:stretch>
        </p:blipFill>
        <p:spPr>
          <a:xfrm>
            <a:off x="457200" y="0"/>
            <a:ext cx="8000999" cy="6857999"/>
          </a:xfr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9" name="Title 1"/>
          <p:cNvSpPr>
            <a:spLocks noGrp="1"/>
          </p:cNvSpPr>
          <p:nvPr>
            <p:ph type="title"/>
          </p:nvPr>
        </p:nvSpPr>
        <p:spPr/>
        <p:txBody>
          <a:bodyPr>
            <a:normAutofit fontScale="90000"/>
          </a:bodyPr>
          <a:lstStyle/>
          <a:p>
            <a:r>
              <a:rPr lang="en-US" dirty="0"/>
              <a:t>Degenerative/ Irreversible  dementias</a:t>
            </a:r>
          </a:p>
        </p:txBody>
      </p:sp>
      <p:sp>
        <p:nvSpPr>
          <p:cNvPr id="1048610" name="Content Placeholder 2"/>
          <p:cNvSpPr>
            <a:spLocks noGrp="1"/>
          </p:cNvSpPr>
          <p:nvPr>
            <p:ph idx="1"/>
          </p:nvPr>
        </p:nvSpPr>
        <p:spPr/>
        <p:txBody>
          <a:bodyPr>
            <a:normAutofit lnSpcReduction="10000"/>
          </a:bodyPr>
          <a:lstStyle/>
          <a:p>
            <a:pPr>
              <a:buNone/>
            </a:pPr>
            <a:r>
              <a:rPr lang="en-US" dirty="0"/>
              <a:t>1. Alzheimer’s disease (AD)</a:t>
            </a:r>
          </a:p>
          <a:p>
            <a:pPr>
              <a:buNone/>
            </a:pPr>
            <a:r>
              <a:rPr lang="en-US" dirty="0"/>
              <a:t>2. Vascular dementia</a:t>
            </a:r>
          </a:p>
          <a:p>
            <a:pPr>
              <a:buNone/>
            </a:pPr>
            <a:r>
              <a:rPr lang="en-US" dirty="0"/>
              <a:t>3. </a:t>
            </a:r>
            <a:r>
              <a:rPr lang="en-US" dirty="0" err="1"/>
              <a:t>Fronto</a:t>
            </a:r>
            <a:r>
              <a:rPr lang="en-US" dirty="0"/>
              <a:t>-temporal dementia (FTD) </a:t>
            </a:r>
            <a:r>
              <a:rPr lang="en-US" sz="2400" dirty="0"/>
              <a:t>more common &lt;65</a:t>
            </a:r>
          </a:p>
          <a:p>
            <a:pPr>
              <a:buNone/>
            </a:pPr>
            <a:r>
              <a:rPr lang="en-US" dirty="0"/>
              <a:t>4. </a:t>
            </a:r>
            <a:r>
              <a:rPr lang="en-US" dirty="0" err="1"/>
              <a:t>Lewy</a:t>
            </a:r>
            <a:r>
              <a:rPr lang="en-US" dirty="0"/>
              <a:t> body dementia (DLB)</a:t>
            </a:r>
          </a:p>
          <a:p>
            <a:pPr>
              <a:buNone/>
            </a:pPr>
            <a:endParaRPr lang="en-US" dirty="0"/>
          </a:p>
          <a:p>
            <a:r>
              <a:rPr lang="en-US" dirty="0" err="1"/>
              <a:t>Prion</a:t>
            </a:r>
            <a:r>
              <a:rPr lang="en-US" dirty="0"/>
              <a:t> diseases - </a:t>
            </a:r>
            <a:r>
              <a:rPr lang="en-US" dirty="0" err="1"/>
              <a:t>Cruetzfeldt</a:t>
            </a:r>
            <a:r>
              <a:rPr lang="en-US" dirty="0"/>
              <a:t> Jacob Disease (CJD)</a:t>
            </a:r>
          </a:p>
          <a:p>
            <a:r>
              <a:rPr lang="en-US" dirty="0"/>
              <a:t>Huntington’s disease (HD)</a:t>
            </a:r>
          </a:p>
          <a:p>
            <a:endParaRPr lang="en-US" dirty="0"/>
          </a:p>
          <a:p>
            <a:r>
              <a:rPr lang="en-US" dirty="0" err="1"/>
              <a:t>Aggregration</a:t>
            </a:r>
            <a:r>
              <a:rPr lang="en-US" dirty="0"/>
              <a:t> of specific proteins : ab42/tau, alpha-</a:t>
            </a:r>
            <a:r>
              <a:rPr lang="en-US" dirty="0" err="1"/>
              <a:t>synnuclein</a:t>
            </a:r>
            <a:r>
              <a:rPr lang="en-US" dirty="0"/>
              <a:t>(DLB), </a:t>
            </a:r>
            <a:r>
              <a:rPr lang="en-US" dirty="0" err="1"/>
              <a:t>fus</a:t>
            </a:r>
            <a:r>
              <a:rPr lang="en-US" dirty="0"/>
              <a:t> (FTD), Prion protein</a:t>
            </a:r>
          </a:p>
          <a:p>
            <a:endParaRPr lang="en-US" dirty="0"/>
          </a:p>
          <a:p>
            <a:pPr>
              <a:buNone/>
            </a:pP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1" name="Title 1"/>
          <p:cNvSpPr>
            <a:spLocks noGrp="1"/>
          </p:cNvSpPr>
          <p:nvPr>
            <p:ph type="title"/>
          </p:nvPr>
        </p:nvSpPr>
        <p:spPr>
          <a:xfrm>
            <a:off x="533400" y="274638"/>
            <a:ext cx="8001000" cy="1143000"/>
          </a:xfrm>
        </p:spPr>
        <p:txBody>
          <a:bodyPr>
            <a:noAutofit/>
          </a:bodyPr>
          <a:lstStyle/>
          <a:p>
            <a:r>
              <a:rPr lang="en-IN" sz="5400" b="1" dirty="0">
                <a:solidFill>
                  <a:srgbClr val="000066"/>
                </a:solidFill>
              </a:rPr>
              <a:t>Reversible causes should be ruled out first</a:t>
            </a:r>
            <a:endParaRPr lang="en-IN" sz="5400" dirty="0">
              <a:solidFill>
                <a:srgbClr val="000066"/>
              </a:solidFill>
            </a:endParaRPr>
          </a:p>
        </p:txBody>
      </p:sp>
      <p:sp>
        <p:nvSpPr>
          <p:cNvPr id="1048612" name="Content Placeholder 2"/>
          <p:cNvSpPr>
            <a:spLocks noGrp="1"/>
          </p:cNvSpPr>
          <p:nvPr>
            <p:ph idx="1"/>
          </p:nvPr>
        </p:nvSpPr>
        <p:spPr>
          <a:xfrm>
            <a:off x="381000" y="1752600"/>
            <a:ext cx="8305800" cy="4800599"/>
          </a:xfrm>
        </p:spPr>
        <p:txBody>
          <a:bodyPr>
            <a:normAutofit fontScale="88654" lnSpcReduction="10000"/>
          </a:bodyPr>
          <a:lstStyle/>
          <a:p>
            <a:pPr>
              <a:buFont typeface="Wingdings" pitchFamily="2" charset="2"/>
              <a:buChar char="q"/>
            </a:pPr>
            <a:r>
              <a:rPr lang="en-IN" dirty="0"/>
              <a:t>Hypothyroidism</a:t>
            </a:r>
          </a:p>
          <a:p>
            <a:pPr>
              <a:buFont typeface="Wingdings" pitchFamily="2" charset="2"/>
              <a:buChar char="q"/>
            </a:pPr>
            <a:r>
              <a:rPr lang="en-IN" dirty="0"/>
              <a:t>Vitamin B12 deficiency, Thiamine deficiency</a:t>
            </a:r>
          </a:p>
          <a:p>
            <a:pPr>
              <a:buFont typeface="Wingdings" pitchFamily="2" charset="2"/>
              <a:buChar char="q"/>
            </a:pPr>
            <a:r>
              <a:rPr lang="en-IN" dirty="0"/>
              <a:t>Normal pressure hydrocephalus</a:t>
            </a:r>
          </a:p>
          <a:p>
            <a:pPr>
              <a:buFont typeface="Wingdings" pitchFamily="2" charset="2"/>
              <a:buChar char="q"/>
            </a:pPr>
            <a:r>
              <a:rPr lang="en-IN" dirty="0"/>
              <a:t>Chronic  SDH</a:t>
            </a:r>
          </a:p>
          <a:p>
            <a:pPr lvl="0">
              <a:buFont typeface="Wingdings" pitchFamily="2" charset="2"/>
              <a:buChar char="q"/>
            </a:pPr>
            <a:r>
              <a:rPr lang="en-IN" dirty="0"/>
              <a:t>Drugs and alcohol</a:t>
            </a:r>
          </a:p>
          <a:p>
            <a:pPr lvl="0">
              <a:buFont typeface="Wingdings" pitchFamily="2" charset="2"/>
              <a:buChar char="q"/>
            </a:pPr>
            <a:r>
              <a:rPr lang="en-IN" dirty="0" err="1"/>
              <a:t>Neoplasms</a:t>
            </a:r>
            <a:r>
              <a:rPr lang="en-IN" dirty="0"/>
              <a:t> of CNS</a:t>
            </a:r>
          </a:p>
          <a:p>
            <a:pPr lvl="0">
              <a:buFont typeface="Wingdings" pitchFamily="2" charset="2"/>
              <a:buChar char="q"/>
            </a:pPr>
            <a:r>
              <a:rPr lang="en-IN" dirty="0" err="1"/>
              <a:t>Neuroinfections</a:t>
            </a:r>
            <a:r>
              <a:rPr lang="en-IN" dirty="0"/>
              <a:t>  HIV</a:t>
            </a:r>
          </a:p>
          <a:p>
            <a:pPr lvl="0">
              <a:buFont typeface="Wingdings" pitchFamily="2" charset="2"/>
              <a:buChar char="q"/>
            </a:pPr>
            <a:r>
              <a:rPr lang="en-IN" dirty="0"/>
              <a:t>Autoimmune encephalitis</a:t>
            </a:r>
          </a:p>
          <a:p>
            <a:pPr lvl="0">
              <a:buFont typeface="Wingdings" pitchFamily="2" charset="2"/>
              <a:buChar char="q"/>
            </a:pPr>
            <a:r>
              <a:rPr lang="en-IN" dirty="0" err="1"/>
              <a:t>Paraneoplastic</a:t>
            </a:r>
            <a:r>
              <a:rPr lang="en-IN" dirty="0"/>
              <a:t> limbic </a:t>
            </a:r>
            <a:r>
              <a:rPr lang="en-IN" dirty="0" err="1"/>
              <a:t>encephelitis</a:t>
            </a:r>
            <a:r>
              <a:rPr lang="en-IN" dirty="0"/>
              <a:t> : </a:t>
            </a:r>
          </a:p>
          <a:p>
            <a:pPr lvl="0">
              <a:buFont typeface="Wingdings" pitchFamily="2" charset="2"/>
              <a:buChar char="q"/>
            </a:pPr>
            <a:r>
              <a:rPr lang="en-IN" dirty="0"/>
              <a:t>Depression, </a:t>
            </a:r>
          </a:p>
          <a:p>
            <a:pPr lvl="0">
              <a:buFont typeface="Wingdings" pitchFamily="2" charset="2"/>
              <a:buChar char="q"/>
            </a:pPr>
            <a:r>
              <a:rPr lang="en-IN" dirty="0"/>
              <a:t>Non convulsive seizure disorder</a:t>
            </a:r>
          </a:p>
          <a:p>
            <a:pPr lvl="0">
              <a:buFont typeface="Wingdings" pitchFamily="2" charset="2"/>
              <a:buChar char="q"/>
            </a:pPr>
            <a:r>
              <a:rPr lang="en-IN" dirty="0"/>
              <a:t>Poor vision and poor hearing</a:t>
            </a:r>
          </a:p>
          <a:p>
            <a:pPr lvl="0">
              <a:buFont typeface="Wingdings" pitchFamily="2" charset="2"/>
              <a:buChar char="q"/>
            </a:pPr>
            <a:endParaRPr lang="en-IN" dirty="0"/>
          </a:p>
          <a:p>
            <a:pPr>
              <a:buFont typeface="Wingdings" pitchFamily="2" charset="2"/>
              <a:buChar char="q"/>
            </a:pPr>
            <a:endParaRPr lang="en-IN"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Title 1"/>
          <p:cNvSpPr>
            <a:spLocks noGrp="1"/>
          </p:cNvSpPr>
          <p:nvPr>
            <p:ph type="title"/>
          </p:nvPr>
        </p:nvSpPr>
        <p:spPr/>
        <p:txBody>
          <a:bodyPr/>
          <a:lstStyle/>
          <a:p>
            <a:r>
              <a:rPr lang="en-US" dirty="0"/>
              <a:t>                    History</a:t>
            </a:r>
          </a:p>
        </p:txBody>
      </p:sp>
      <p:sp>
        <p:nvSpPr>
          <p:cNvPr id="1048625" name="Content Placeholder 2"/>
          <p:cNvSpPr>
            <a:spLocks noGrp="1"/>
          </p:cNvSpPr>
          <p:nvPr>
            <p:ph idx="1"/>
          </p:nvPr>
        </p:nvSpPr>
        <p:spPr/>
        <p:txBody>
          <a:bodyPr>
            <a:normAutofit fontScale="88654"/>
          </a:bodyPr>
          <a:lstStyle/>
          <a:p>
            <a:r>
              <a:rPr lang="en-US" dirty="0"/>
              <a:t>Dementia is a clinical diagnosis</a:t>
            </a:r>
          </a:p>
          <a:p>
            <a:r>
              <a:rPr lang="en-US" dirty="0"/>
              <a:t>Onset, duration  : acute, </a:t>
            </a:r>
            <a:r>
              <a:rPr lang="en-US" dirty="0" err="1"/>
              <a:t>subacute</a:t>
            </a:r>
            <a:r>
              <a:rPr lang="en-US" dirty="0"/>
              <a:t>, chronic</a:t>
            </a:r>
          </a:p>
          <a:p>
            <a:r>
              <a:rPr lang="en-US" dirty="0"/>
              <a:t> Tempo of progression : slow (AD), Fluctuating (DLB)</a:t>
            </a:r>
          </a:p>
          <a:p>
            <a:r>
              <a:rPr lang="en-US" dirty="0"/>
              <a:t> Age</a:t>
            </a:r>
          </a:p>
          <a:p>
            <a:r>
              <a:rPr lang="en-US" dirty="0"/>
              <a:t> stroke, irregular stepwise progression – vascular dementia</a:t>
            </a:r>
          </a:p>
          <a:p>
            <a:r>
              <a:rPr lang="en-US" dirty="0"/>
              <a:t>Seizures – stroke, neoplasm, AD</a:t>
            </a:r>
          </a:p>
          <a:p>
            <a:r>
              <a:rPr lang="en-US" dirty="0"/>
              <a:t>Gait disturbance, falls    :    NPH, PD/DLB, Vascular</a:t>
            </a:r>
          </a:p>
          <a:p>
            <a:r>
              <a:rPr lang="en-US" dirty="0"/>
              <a:t>High risk </a:t>
            </a:r>
            <a:r>
              <a:rPr lang="en-US" dirty="0" err="1"/>
              <a:t>behaviour</a:t>
            </a:r>
            <a:r>
              <a:rPr lang="en-US" dirty="0"/>
              <a:t> – HIV</a:t>
            </a:r>
          </a:p>
          <a:p>
            <a:r>
              <a:rPr lang="en-US" dirty="0"/>
              <a:t>H/o recurrent head trauma  chronic traumatic encephalopathy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6" name="Title 1"/>
          <p:cNvSpPr>
            <a:spLocks noGrp="1"/>
          </p:cNvSpPr>
          <p:nvPr>
            <p:ph type="title"/>
          </p:nvPr>
        </p:nvSpPr>
        <p:spPr/>
        <p:txBody>
          <a:bodyPr/>
          <a:lstStyle/>
          <a:p>
            <a:r>
              <a:rPr lang="en-US" dirty="0"/>
              <a:t>                HISTORY</a:t>
            </a:r>
          </a:p>
        </p:txBody>
      </p:sp>
      <p:sp>
        <p:nvSpPr>
          <p:cNvPr id="1048627" name="Content Placeholder 2"/>
          <p:cNvSpPr>
            <a:spLocks noGrp="1"/>
          </p:cNvSpPr>
          <p:nvPr>
            <p:ph idx="1"/>
          </p:nvPr>
        </p:nvSpPr>
        <p:spPr/>
        <p:txBody>
          <a:bodyPr/>
          <a:lstStyle/>
          <a:p>
            <a:pPr lvl="1">
              <a:buFont typeface="Arial" pitchFamily="34" charset="0"/>
              <a:buChar char="•"/>
            </a:pPr>
            <a:r>
              <a:rPr lang="en-US" dirty="0"/>
              <a:t> </a:t>
            </a:r>
            <a:r>
              <a:rPr lang="en-US" dirty="0" err="1"/>
              <a:t>Paraneoplastic</a:t>
            </a:r>
            <a:r>
              <a:rPr lang="en-US" dirty="0"/>
              <a:t> limbic encephalitis : </a:t>
            </a:r>
            <a:r>
              <a:rPr lang="en-US" dirty="0" err="1"/>
              <a:t>suba</a:t>
            </a:r>
            <a:r>
              <a:rPr lang="en-US" dirty="0"/>
              <a:t>/c amnesia, psychoses</a:t>
            </a:r>
          </a:p>
          <a:p>
            <a:pPr lvl="1">
              <a:buFont typeface="Arial" pitchFamily="34" charset="0"/>
              <a:buChar char="•"/>
            </a:pPr>
            <a:r>
              <a:rPr lang="en-IN" dirty="0"/>
              <a:t>Drugs : </a:t>
            </a:r>
            <a:r>
              <a:rPr lang="en-IN" dirty="0" err="1"/>
              <a:t>Anticholinergics</a:t>
            </a:r>
            <a:r>
              <a:rPr lang="en-IN" dirty="0"/>
              <a:t>, </a:t>
            </a:r>
            <a:r>
              <a:rPr lang="en-IN" dirty="0" err="1"/>
              <a:t>Psychotropicmedications</a:t>
            </a:r>
            <a:r>
              <a:rPr lang="en-IN" dirty="0"/>
              <a:t>,</a:t>
            </a:r>
          </a:p>
          <a:p>
            <a:pPr marL="393192" lvl="1" indent="0">
              <a:buNone/>
            </a:pPr>
            <a:r>
              <a:rPr lang="en-IN" dirty="0"/>
              <a:t>                </a:t>
            </a:r>
            <a:r>
              <a:rPr lang="en-IN" dirty="0" err="1"/>
              <a:t>benzodiazapines</a:t>
            </a:r>
            <a:endParaRPr lang="en-IN" dirty="0"/>
          </a:p>
          <a:p>
            <a:pPr marL="274320" lvl="1" indent="-274320">
              <a:buClr>
                <a:schemeClr val="accent3"/>
              </a:buClr>
              <a:buSzPct val="95000"/>
              <a:buFont typeface="Arial" pitchFamily="34" charset="0"/>
              <a:buChar char="•"/>
            </a:pPr>
            <a:r>
              <a:rPr lang="en-US" dirty="0"/>
              <a:t>Batteries, chemical factories : Heavy metal intoxication </a:t>
            </a:r>
          </a:p>
          <a:p>
            <a:pPr marL="274320" lvl="1" indent="-274320">
              <a:buClr>
                <a:schemeClr val="accent3"/>
              </a:buClr>
              <a:buSzPct val="95000"/>
              <a:buFont typeface="Arial" pitchFamily="34" charset="0"/>
              <a:buChar char="•"/>
            </a:pPr>
            <a:r>
              <a:rPr lang="en-IN" dirty="0"/>
              <a:t>Depression : Patients them self are more likely to complain about memory loss than those with dementia</a:t>
            </a:r>
          </a:p>
          <a:p>
            <a:pPr>
              <a:buFont typeface="Arial" pitchFamily="34" charset="0"/>
              <a:buChar char="•"/>
            </a:pPr>
            <a:r>
              <a:rPr lang="en-US" dirty="0"/>
              <a:t>Vegetarian, irradiation  of bowel, gastric surgery, autoimmunity, PPIs</a:t>
            </a:r>
          </a:p>
          <a:p>
            <a:pPr>
              <a:buFont typeface="Arial" pitchFamily="34" charset="0"/>
              <a:buChar char="•"/>
            </a:pPr>
            <a:r>
              <a:rPr lang="en-US" dirty="0"/>
              <a:t>Family history</a:t>
            </a:r>
          </a:p>
          <a:p>
            <a:pPr marL="274320" lvl="1" indent="-274320">
              <a:buClr>
                <a:schemeClr val="accent3"/>
              </a:buClr>
              <a:buSzPct val="95000"/>
            </a:pPr>
            <a:endParaRPr lang="en-IN" dirty="0"/>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8" name="Title 1"/>
          <p:cNvSpPr>
            <a:spLocks noGrp="1"/>
          </p:cNvSpPr>
          <p:nvPr>
            <p:ph type="title"/>
          </p:nvPr>
        </p:nvSpPr>
        <p:spPr/>
        <p:txBody>
          <a:bodyPr>
            <a:normAutofit/>
          </a:bodyPr>
          <a:lstStyle/>
          <a:p>
            <a:r>
              <a:rPr lang="en-US" dirty="0"/>
              <a:t>HIGHER MENTAL FUNCTIONS</a:t>
            </a:r>
          </a:p>
        </p:txBody>
      </p:sp>
      <p:sp>
        <p:nvSpPr>
          <p:cNvPr id="1048629" name="Content Placeholder 2"/>
          <p:cNvSpPr>
            <a:spLocks noGrp="1"/>
          </p:cNvSpPr>
          <p:nvPr>
            <p:ph idx="1"/>
          </p:nvPr>
        </p:nvSpPr>
        <p:spPr/>
        <p:txBody>
          <a:bodyPr>
            <a:normAutofit lnSpcReduction="10000"/>
          </a:bodyPr>
          <a:lstStyle/>
          <a:p>
            <a:pPr marL="0" indent="0">
              <a:buNone/>
            </a:pPr>
            <a:r>
              <a:rPr lang="en-US" dirty="0"/>
              <a:t>1. Consciousness :  alert, drowsy, stupor, coma.</a:t>
            </a:r>
          </a:p>
          <a:p>
            <a:pPr marL="0" indent="0">
              <a:buNone/>
            </a:pPr>
            <a:r>
              <a:rPr lang="en-US" dirty="0"/>
              <a:t>2. Orientation : (1) time,(2) place, (3)person.</a:t>
            </a:r>
          </a:p>
          <a:p>
            <a:pPr marL="0" indent="0">
              <a:buNone/>
            </a:pPr>
            <a:r>
              <a:rPr lang="en-US" dirty="0"/>
              <a:t>3. Memory</a:t>
            </a:r>
          </a:p>
          <a:p>
            <a:pPr marL="0" indent="0">
              <a:buNone/>
            </a:pPr>
            <a:r>
              <a:rPr lang="en-US" dirty="0"/>
              <a:t>             immediate                :   registration</a:t>
            </a:r>
          </a:p>
          <a:p>
            <a:pPr marL="0" indent="0">
              <a:buNone/>
            </a:pPr>
            <a:r>
              <a:rPr lang="en-US" dirty="0"/>
              <a:t>             short term                 :   recall, recent</a:t>
            </a:r>
          </a:p>
          <a:p>
            <a:pPr marL="0" indent="0">
              <a:buNone/>
            </a:pPr>
            <a:r>
              <a:rPr lang="en-US" dirty="0"/>
              <a:t>             long term                  :    remote </a:t>
            </a:r>
          </a:p>
          <a:p>
            <a:pPr marL="0" indent="0">
              <a:buNone/>
            </a:pPr>
            <a:r>
              <a:rPr lang="en-US" dirty="0"/>
              <a:t>4. Language</a:t>
            </a:r>
          </a:p>
          <a:p>
            <a:pPr marL="0" indent="0">
              <a:buNone/>
            </a:pPr>
            <a:r>
              <a:rPr lang="en-US" dirty="0"/>
              <a:t>5. Delusions, hallucinations </a:t>
            </a:r>
          </a:p>
          <a:p>
            <a:pPr marL="0" indent="0">
              <a:buNone/>
            </a:pPr>
            <a:r>
              <a:rPr lang="en-US" dirty="0"/>
              <a:t>6. Emotional state  : anxious, depressed, excited, fearful</a:t>
            </a:r>
          </a:p>
          <a:p>
            <a:pPr marL="0" indent="0">
              <a:buNone/>
            </a:pPr>
            <a:r>
              <a:rPr lang="en-US" dirty="0"/>
              <a:t>                                apathetic, emotional incontinence.</a:t>
            </a:r>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0" name="Title 1"/>
          <p:cNvSpPr>
            <a:spLocks noGrp="1"/>
          </p:cNvSpPr>
          <p:nvPr>
            <p:ph type="title"/>
          </p:nvPr>
        </p:nvSpPr>
        <p:spPr/>
        <p:txBody>
          <a:bodyPr/>
          <a:lstStyle/>
          <a:p>
            <a:endParaRPr lang="en-US"/>
          </a:p>
        </p:txBody>
      </p:sp>
      <p:sp>
        <p:nvSpPr>
          <p:cNvPr id="1048631" name="Content Placeholder 2"/>
          <p:cNvSpPr>
            <a:spLocks noGrp="1"/>
          </p:cNvSpPr>
          <p:nvPr>
            <p:ph idx="1"/>
          </p:nvPr>
        </p:nvSpPr>
        <p:spPr/>
        <p:txBody>
          <a:bodyPr/>
          <a:lstStyle/>
          <a:p>
            <a:r>
              <a:rPr lang="en-IN" b="1" dirty="0"/>
              <a:t>Cognitive testing</a:t>
            </a:r>
          </a:p>
          <a:p>
            <a:pPr lvl="1"/>
            <a:r>
              <a:rPr lang="en-IN" sz="2600" dirty="0"/>
              <a:t> The Mini-Mental State Exam </a:t>
            </a:r>
            <a:r>
              <a:rPr lang="en-IN" sz="2600" dirty="0">
                <a:solidFill>
                  <a:srgbClr val="C00000"/>
                </a:solidFill>
              </a:rPr>
              <a:t>(MMSE) </a:t>
            </a:r>
            <a:r>
              <a:rPr lang="en-IN" sz="2600" dirty="0"/>
              <a:t>is the most widely used cognitive test for dementia</a:t>
            </a:r>
          </a:p>
          <a:p>
            <a:pPr lvl="1"/>
            <a:r>
              <a:rPr lang="en-IN" sz="2600" dirty="0"/>
              <a:t>Maximum score is 30 points.</a:t>
            </a:r>
          </a:p>
          <a:p>
            <a:pPr lvl="1"/>
            <a:r>
              <a:rPr lang="en-IN" sz="2600" dirty="0">
                <a:solidFill>
                  <a:srgbClr val="FF0000"/>
                </a:solidFill>
              </a:rPr>
              <a:t>Score of less than 24 points is suggestive of dementia</a:t>
            </a:r>
            <a:endParaRPr lang="en-IN" sz="2600" b="1" dirty="0"/>
          </a:p>
          <a:p>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52" name="Picture 2" descr="https://s-media-cache-ak0.pinimg.com/736x/3f/62/93/3f629306d736c1e4479715d23dce2b0e.jpg"/>
          <p:cNvPicPr>
            <a:picLocks noChangeAspect="1" noChangeArrowheads="1"/>
          </p:cNvPicPr>
          <p:nvPr/>
        </p:nvPicPr>
        <p:blipFill>
          <a:blip r:embed="rId2"/>
          <a:srcRect t="2168"/>
          <a:stretch>
            <a:fillRect/>
          </a:stretch>
        </p:blipFill>
        <p:spPr bwMode="auto">
          <a:xfrm>
            <a:off x="152400" y="228600"/>
            <a:ext cx="7010400" cy="6324600"/>
          </a:xfrm>
          <a:prstGeom prst="rect">
            <a:avLst/>
          </a:prstGeom>
          <a:noFill/>
          <a:ln>
            <a:solidFill>
              <a:schemeClr val="tx1"/>
            </a:solidFill>
          </a:ln>
        </p:spPr>
      </p:pic>
      <p:sp>
        <p:nvSpPr>
          <p:cNvPr id="1048632" name="TextBox 2"/>
          <p:cNvSpPr txBox="1"/>
          <p:nvPr/>
        </p:nvSpPr>
        <p:spPr>
          <a:xfrm>
            <a:off x="7315200" y="2209800"/>
            <a:ext cx="1676400" cy="3291840"/>
          </a:xfrm>
          <a:prstGeom prst="rect">
            <a:avLst/>
          </a:prstGeom>
          <a:solidFill>
            <a:srgbClr val="000066"/>
          </a:solidFill>
        </p:spPr>
        <p:txBody>
          <a:bodyPr wrap="square" rtlCol="0">
            <a:spAutoFit/>
          </a:bodyPr>
          <a:lstStyle/>
          <a:p>
            <a:r>
              <a:rPr lang="en-US" sz="2400" b="1" dirty="0">
                <a:solidFill>
                  <a:schemeClr val="bg1"/>
                </a:solidFill>
              </a:rPr>
              <a:t>Score range</a:t>
            </a:r>
          </a:p>
          <a:p>
            <a:r>
              <a:rPr lang="en-US" sz="2400" b="1" dirty="0">
                <a:solidFill>
                  <a:schemeClr val="bg1"/>
                </a:solidFill>
              </a:rPr>
              <a:t>24-30-Normal</a:t>
            </a:r>
          </a:p>
          <a:p>
            <a:r>
              <a:rPr lang="en-US" sz="2400" b="1" dirty="0">
                <a:solidFill>
                  <a:schemeClr val="bg1"/>
                </a:solidFill>
              </a:rPr>
              <a:t>18-23-Mild</a:t>
            </a:r>
          </a:p>
          <a:p>
            <a:r>
              <a:rPr lang="en-US" sz="2400" b="1" dirty="0">
                <a:solidFill>
                  <a:schemeClr val="bg1"/>
                </a:solidFill>
              </a:rPr>
              <a:t>10-17-Moderate</a:t>
            </a:r>
          </a:p>
          <a:p>
            <a:r>
              <a:rPr lang="en-US" sz="2400" b="1" dirty="0">
                <a:solidFill>
                  <a:schemeClr val="bg1"/>
                </a:solidFill>
              </a:rPr>
              <a:t>&lt;10-Severe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3" name="Title 1"/>
          <p:cNvSpPr>
            <a:spLocks noGrp="1"/>
          </p:cNvSpPr>
          <p:nvPr>
            <p:ph type="title"/>
          </p:nvPr>
        </p:nvSpPr>
        <p:spPr/>
        <p:txBody>
          <a:bodyPr/>
          <a:lstStyle/>
          <a:p>
            <a:r>
              <a:rPr lang="en-US" dirty="0"/>
              <a:t>        Physical examination</a:t>
            </a:r>
          </a:p>
        </p:txBody>
      </p:sp>
      <p:sp>
        <p:nvSpPr>
          <p:cNvPr id="1048634" name="Content Placeholder 2"/>
          <p:cNvSpPr>
            <a:spLocks noGrp="1"/>
          </p:cNvSpPr>
          <p:nvPr>
            <p:ph idx="1"/>
          </p:nvPr>
        </p:nvSpPr>
        <p:spPr/>
        <p:txBody>
          <a:bodyPr/>
          <a:lstStyle/>
          <a:p>
            <a:r>
              <a:rPr lang="en-US" dirty="0"/>
              <a:t>Spasticity</a:t>
            </a:r>
          </a:p>
          <a:p>
            <a:r>
              <a:rPr lang="en-US" dirty="0"/>
              <a:t>Focal neurological deficits</a:t>
            </a:r>
          </a:p>
          <a:p>
            <a:r>
              <a:rPr lang="en-US" dirty="0"/>
              <a:t>Resting tremors, cogwheel rigidity, </a:t>
            </a:r>
            <a:r>
              <a:rPr lang="en-US" dirty="0" err="1"/>
              <a:t>bradykinesia</a:t>
            </a:r>
            <a:r>
              <a:rPr lang="en-US" dirty="0"/>
              <a:t>,</a:t>
            </a:r>
          </a:p>
          <a:p>
            <a:r>
              <a:rPr lang="en-US" dirty="0" err="1"/>
              <a:t>Supranuclear</a:t>
            </a:r>
            <a:r>
              <a:rPr lang="en-US" dirty="0"/>
              <a:t> gaze palsy</a:t>
            </a:r>
          </a:p>
          <a:p>
            <a:r>
              <a:rPr lang="en-US" dirty="0"/>
              <a:t>Motor neuron disease</a:t>
            </a:r>
          </a:p>
          <a:p>
            <a:r>
              <a:rPr lang="en-US" dirty="0" err="1"/>
              <a:t>Myoclonus</a:t>
            </a:r>
            <a:endParaRPr lang="en-US" dirty="0"/>
          </a:p>
          <a:p>
            <a:r>
              <a:rPr lang="en-US" dirty="0"/>
              <a:t>Released reflexes</a:t>
            </a:r>
          </a:p>
          <a:p>
            <a:r>
              <a:rPr lang="en-US" dirty="0" err="1"/>
              <a:t>Myelopathy</a:t>
            </a:r>
            <a:endParaRPr lang="en-US" dirty="0"/>
          </a:p>
          <a:p>
            <a:r>
              <a:rPr lang="en-US" dirty="0"/>
              <a:t>Peripheral neuropathy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5" name="Title 1"/>
          <p:cNvSpPr>
            <a:spLocks noGrp="1"/>
          </p:cNvSpPr>
          <p:nvPr>
            <p:ph type="title"/>
          </p:nvPr>
        </p:nvSpPr>
        <p:spPr>
          <a:xfrm>
            <a:off x="457200" y="274638"/>
            <a:ext cx="8229600" cy="1477962"/>
          </a:xfrm>
        </p:spPr>
        <p:txBody>
          <a:bodyPr>
            <a:noAutofit/>
          </a:bodyPr>
          <a:lstStyle/>
          <a:p>
            <a:r>
              <a:rPr lang="en-US" sz="4800" b="1" dirty="0">
                <a:solidFill>
                  <a:srgbClr val="000066"/>
                </a:solidFill>
              </a:rPr>
              <a:t>Released reflexes in dementia </a:t>
            </a:r>
          </a:p>
        </p:txBody>
      </p:sp>
      <p:sp>
        <p:nvSpPr>
          <p:cNvPr id="1048636" name="Content Placeholder 2"/>
          <p:cNvSpPr>
            <a:spLocks noGrp="1"/>
          </p:cNvSpPr>
          <p:nvPr>
            <p:ph idx="1"/>
          </p:nvPr>
        </p:nvSpPr>
        <p:spPr>
          <a:xfrm>
            <a:off x="457200" y="2057400"/>
            <a:ext cx="8229600" cy="4068763"/>
          </a:xfrm>
        </p:spPr>
        <p:txBody>
          <a:bodyPr/>
          <a:lstStyle/>
          <a:p>
            <a:r>
              <a:rPr lang="en-US" b="1" dirty="0"/>
              <a:t>Released from the control of higher </a:t>
            </a:r>
            <a:r>
              <a:rPr lang="en-US" b="1" dirty="0" err="1"/>
              <a:t>centres</a:t>
            </a:r>
            <a:endParaRPr lang="en-US" b="1" dirty="0"/>
          </a:p>
          <a:p>
            <a:r>
              <a:rPr lang="en-US" b="1" dirty="0"/>
              <a:t>Grasp reflex</a:t>
            </a:r>
          </a:p>
          <a:p>
            <a:r>
              <a:rPr lang="en-US" b="1" dirty="0"/>
              <a:t>The </a:t>
            </a:r>
            <a:r>
              <a:rPr lang="en-US" b="1" dirty="0" err="1"/>
              <a:t>palmomental</a:t>
            </a:r>
            <a:r>
              <a:rPr lang="en-US" b="1" dirty="0"/>
              <a:t> reflex</a:t>
            </a:r>
          </a:p>
          <a:p>
            <a:r>
              <a:rPr lang="en-US" b="1" dirty="0"/>
              <a:t>Sucking reflex</a:t>
            </a:r>
          </a:p>
          <a:p>
            <a:r>
              <a:rPr lang="en-US" b="1" dirty="0" err="1"/>
              <a:t>Glabellar</a:t>
            </a:r>
            <a:r>
              <a:rPr lang="en-US" b="1" dirty="0"/>
              <a:t> tap reflex</a:t>
            </a:r>
          </a:p>
          <a:p>
            <a:endParaRPr lang="en-US" b="1"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7" name="Title 1"/>
          <p:cNvSpPr>
            <a:spLocks noGrp="1"/>
          </p:cNvSpPr>
          <p:nvPr>
            <p:ph type="title"/>
          </p:nvPr>
        </p:nvSpPr>
        <p:spPr/>
        <p:txBody>
          <a:bodyPr>
            <a:normAutofit/>
          </a:bodyPr>
          <a:lstStyle/>
          <a:p>
            <a:r>
              <a:rPr lang="en-US" dirty="0"/>
              <a:t>   LABORATORY EVALUATION</a:t>
            </a:r>
          </a:p>
        </p:txBody>
      </p:sp>
      <p:sp>
        <p:nvSpPr>
          <p:cNvPr id="1048638" name="Content Placeholder 2"/>
          <p:cNvSpPr>
            <a:spLocks noGrp="1"/>
          </p:cNvSpPr>
          <p:nvPr>
            <p:ph idx="1"/>
          </p:nvPr>
        </p:nvSpPr>
        <p:spPr/>
        <p:txBody>
          <a:bodyPr/>
          <a:lstStyle/>
          <a:p>
            <a:r>
              <a:rPr lang="en-US" dirty="0"/>
              <a:t>CBC, RFT, LFT, TFT, </a:t>
            </a:r>
          </a:p>
          <a:p>
            <a:r>
              <a:rPr lang="en-US" dirty="0"/>
              <a:t>Vitamin B12 level</a:t>
            </a:r>
          </a:p>
          <a:p>
            <a:r>
              <a:rPr lang="en-US" dirty="0"/>
              <a:t>MRI :  regional pattern of atrophy</a:t>
            </a:r>
          </a:p>
          <a:p>
            <a:pPr marL="0" indent="0">
              <a:buNone/>
            </a:pPr>
            <a:r>
              <a:rPr lang="en-US" dirty="0"/>
              <a:t>               neoplasms, inflammation, infarction, NPH,</a:t>
            </a:r>
          </a:p>
          <a:p>
            <a:pPr marL="0" indent="0">
              <a:buNone/>
            </a:pPr>
            <a:r>
              <a:rPr lang="en-US" dirty="0"/>
              <a:t>               SDH</a:t>
            </a:r>
          </a:p>
          <a:p>
            <a:pPr>
              <a:buFont typeface="Arial" panose="020B0604020202020204" pitchFamily="34" charset="0"/>
              <a:buChar char="•"/>
            </a:pPr>
            <a:r>
              <a:rPr lang="en-US" dirty="0"/>
              <a:t>MR ANGIOGRAPHY</a:t>
            </a:r>
          </a:p>
          <a:p>
            <a:r>
              <a:rPr lang="en-US" dirty="0"/>
              <a:t>EEG </a:t>
            </a:r>
          </a:p>
          <a:p>
            <a:r>
              <a:rPr lang="en-US" dirty="0"/>
              <a:t>LUMBAR PUNCTURE</a:t>
            </a:r>
          </a:p>
          <a:p>
            <a:r>
              <a:rPr lang="en-US" dirty="0"/>
              <a:t>BRAIN BIOPSY</a:t>
            </a:r>
          </a:p>
          <a:p>
            <a:pPr marL="0" indent="0">
              <a:buNone/>
            </a:pP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9" name="Title 1"/>
          <p:cNvSpPr>
            <a:spLocks noGrp="1"/>
          </p:cNvSpPr>
          <p:nvPr>
            <p:ph type="title"/>
          </p:nvPr>
        </p:nvSpPr>
        <p:spPr/>
        <p:txBody>
          <a:bodyPr/>
          <a:lstStyle/>
          <a:p>
            <a:r>
              <a:rPr lang="en-US" dirty="0"/>
              <a:t>          </a:t>
            </a:r>
            <a:r>
              <a:rPr lang="en-US" dirty="0" err="1"/>
              <a:t>Alzheimers</a:t>
            </a:r>
            <a:r>
              <a:rPr lang="en-US" dirty="0"/>
              <a:t> disease</a:t>
            </a:r>
          </a:p>
        </p:txBody>
      </p:sp>
      <p:sp>
        <p:nvSpPr>
          <p:cNvPr id="1048640" name="Content Placeholder 2"/>
          <p:cNvSpPr>
            <a:spLocks noGrp="1"/>
          </p:cNvSpPr>
          <p:nvPr>
            <p:ph idx="1"/>
          </p:nvPr>
        </p:nvSpPr>
        <p:spPr/>
        <p:txBody>
          <a:bodyPr/>
          <a:lstStyle/>
          <a:p>
            <a:r>
              <a:rPr lang="en-US" dirty="0"/>
              <a:t>50 % of dementias</a:t>
            </a:r>
          </a:p>
          <a:p>
            <a:r>
              <a:rPr lang="en-US" dirty="0"/>
              <a:t>Females</a:t>
            </a:r>
          </a:p>
          <a:p>
            <a:r>
              <a:rPr lang="en-US" altLang="en-IN" dirty="0"/>
              <a:t>Family history</a:t>
            </a:r>
            <a:endParaRPr lang="zh-CN" altLang="en-US" dirty="0"/>
          </a:p>
          <a:p>
            <a:r>
              <a:rPr lang="en-US" dirty="0"/>
              <a:t>Low educational attainment</a:t>
            </a:r>
          </a:p>
          <a:p>
            <a:r>
              <a:rPr lang="en-US" dirty="0"/>
              <a:t>Insidious</a:t>
            </a:r>
          </a:p>
          <a:p>
            <a:r>
              <a:rPr lang="en-US" dirty="0"/>
              <a:t>Evolves over years</a:t>
            </a:r>
          </a:p>
          <a:p>
            <a:r>
              <a:rPr lang="en-US" dirty="0"/>
              <a:t>Benign forgetfulness of elderly</a:t>
            </a:r>
          </a:p>
          <a:p>
            <a:r>
              <a:rPr lang="en-US" dirty="0"/>
              <a:t>Mild cognitive impairment ( early AD)</a:t>
            </a:r>
          </a:p>
          <a:p>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41" name="Title 1"/>
          <p:cNvSpPr>
            <a:spLocks noGrp="1"/>
          </p:cNvSpPr>
          <p:nvPr>
            <p:ph type="title"/>
          </p:nvPr>
        </p:nvSpPr>
        <p:spPr/>
        <p:txBody>
          <a:bodyPr/>
          <a:lstStyle/>
          <a:p>
            <a:r>
              <a:rPr lang="en-US" dirty="0"/>
              <a:t>        ALZHEIMER’S DISEASE</a:t>
            </a:r>
          </a:p>
        </p:txBody>
      </p:sp>
      <p:sp>
        <p:nvSpPr>
          <p:cNvPr id="1048642" name="Content Placeholder 2"/>
          <p:cNvSpPr>
            <a:spLocks noGrp="1"/>
          </p:cNvSpPr>
          <p:nvPr>
            <p:ph idx="1"/>
          </p:nvPr>
        </p:nvSpPr>
        <p:spPr/>
        <p:txBody>
          <a:bodyPr>
            <a:normAutofit/>
          </a:bodyPr>
          <a:lstStyle/>
          <a:p>
            <a:r>
              <a:rPr lang="en-US" dirty="0"/>
              <a:t>Episodic Memory symptoms :Repeatedly asking questions, Forgetting conversations</a:t>
            </a:r>
          </a:p>
          <a:p>
            <a:r>
              <a:rPr lang="en-US" altLang="en-IN" dirty="0"/>
              <a:t> </a:t>
            </a:r>
            <a:r>
              <a:rPr lang="en-US" dirty="0"/>
              <a:t>Managing </a:t>
            </a:r>
            <a:r>
              <a:rPr lang="en-US" altLang="en-IN" dirty="0"/>
              <a:t>finances, Keeping</a:t>
            </a:r>
            <a:r>
              <a:rPr lang="en-US" dirty="0"/>
              <a:t> job</a:t>
            </a:r>
          </a:p>
          <a:p>
            <a:r>
              <a:rPr lang="en-US" dirty="0"/>
              <a:t>Progresses to language &amp; </a:t>
            </a:r>
            <a:r>
              <a:rPr lang="en-US" dirty="0" err="1"/>
              <a:t>visuo</a:t>
            </a:r>
            <a:r>
              <a:rPr lang="en-US" dirty="0"/>
              <a:t>-spatial deficits</a:t>
            </a:r>
            <a:endParaRPr lang="zh-CN" altLang="en-US" dirty="0"/>
          </a:p>
          <a:p>
            <a:r>
              <a:rPr lang="en-US" altLang="en-IN" dirty="0"/>
              <a:t>Language. : Naming, comprehension, word finding.</a:t>
            </a:r>
            <a:endParaRPr lang="zh-CN" altLang="en-US" dirty="0"/>
          </a:p>
          <a:p>
            <a:r>
              <a:rPr lang="en-US" altLang="en-IN" dirty="0"/>
              <a:t>Visuspatial deficits :  dressing, eating, walking,  apraxia, </a:t>
            </a:r>
            <a:r>
              <a:rPr lang="en-US" dirty="0"/>
              <a:t>Driving, shopping, housekeeping</a:t>
            </a:r>
            <a:endParaRPr lang="zh-CN" altLang="en-US" dirty="0"/>
          </a:p>
          <a:p>
            <a:r>
              <a:rPr lang="en-US" dirty="0"/>
              <a:t>Lost on walks, wanders aimlessly</a:t>
            </a:r>
          </a:p>
          <a:p>
            <a:r>
              <a:rPr lang="en-US" dirty="0"/>
              <a:t>Social </a:t>
            </a:r>
            <a:r>
              <a:rPr lang="en-US" dirty="0" err="1"/>
              <a:t>behaviour</a:t>
            </a:r>
            <a:r>
              <a:rPr lang="en-US" dirty="0"/>
              <a:t>, superficial conversation : intact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43" name="Title 1"/>
          <p:cNvSpPr>
            <a:spLocks noGrp="1"/>
          </p:cNvSpPr>
          <p:nvPr>
            <p:ph type="title"/>
          </p:nvPr>
        </p:nvSpPr>
        <p:spPr/>
        <p:txBody>
          <a:bodyPr/>
          <a:lstStyle/>
          <a:p>
            <a:r>
              <a:rPr lang="en-US" dirty="0"/>
              <a:t>       ALZHEIMER’S DISEASE</a:t>
            </a:r>
          </a:p>
        </p:txBody>
      </p:sp>
      <p:sp>
        <p:nvSpPr>
          <p:cNvPr id="1048644" name="Content Placeholder 2"/>
          <p:cNvSpPr>
            <a:spLocks noGrp="1"/>
          </p:cNvSpPr>
          <p:nvPr>
            <p:ph idx="1"/>
          </p:nvPr>
        </p:nvSpPr>
        <p:spPr/>
        <p:txBody>
          <a:bodyPr>
            <a:normAutofit fontScale="87500"/>
          </a:bodyPr>
          <a:lstStyle/>
          <a:p>
            <a:r>
              <a:rPr lang="en-US" dirty="0"/>
              <a:t>MRI </a:t>
            </a:r>
            <a:r>
              <a:rPr lang="en-US" dirty="0" err="1"/>
              <a:t>Entorhinalcortex</a:t>
            </a:r>
            <a:r>
              <a:rPr lang="en-US" dirty="0"/>
              <a:t> of medial temporal lobe &gt;hippocampus</a:t>
            </a:r>
          </a:p>
          <a:p>
            <a:r>
              <a:rPr lang="en-US" altLang="en-IN" dirty="0" err="1"/>
              <a:t>Posteriorly</a:t>
            </a:r>
            <a:r>
              <a:rPr lang="en-US" altLang="en-IN" dirty="0"/>
              <a:t> predominant cortical atrophy</a:t>
            </a:r>
            <a:endParaRPr lang="en-US" dirty="0"/>
          </a:p>
          <a:p>
            <a:r>
              <a:rPr lang="en-US" dirty="0"/>
              <a:t>AB42 &amp; tau </a:t>
            </a:r>
            <a:r>
              <a:rPr lang="en-US" dirty="0" err="1"/>
              <a:t>aggregrate</a:t>
            </a:r>
            <a:r>
              <a:rPr lang="en-US" dirty="0"/>
              <a:t> in the brain &amp; form </a:t>
            </a:r>
            <a:r>
              <a:rPr lang="en-US" dirty="0" err="1"/>
              <a:t>neurofibrillary</a:t>
            </a:r>
            <a:r>
              <a:rPr lang="en-US" dirty="0"/>
              <a:t> tangles, </a:t>
            </a:r>
            <a:r>
              <a:rPr lang="en-US" dirty="0" err="1"/>
              <a:t>neuritic</a:t>
            </a:r>
            <a:r>
              <a:rPr lang="en-US" dirty="0"/>
              <a:t> plaques in brain</a:t>
            </a:r>
          </a:p>
          <a:p>
            <a:r>
              <a:rPr lang="en-US" dirty="0"/>
              <a:t>PET </a:t>
            </a:r>
            <a:r>
              <a:rPr lang="en-US" dirty="0" err="1"/>
              <a:t>amyloid</a:t>
            </a:r>
            <a:r>
              <a:rPr lang="en-US" dirty="0"/>
              <a:t> imaging positive</a:t>
            </a:r>
          </a:p>
          <a:p>
            <a:r>
              <a:rPr lang="en-US" dirty="0"/>
              <a:t>Biochemically decrease in acetyl </a:t>
            </a:r>
            <a:r>
              <a:rPr lang="en-US" dirty="0" err="1"/>
              <a:t>choline</a:t>
            </a:r>
            <a:endParaRPr lang="en-US" dirty="0"/>
          </a:p>
          <a:p>
            <a:r>
              <a:rPr lang="en-US" dirty="0"/>
              <a:t>Rx</a:t>
            </a:r>
          </a:p>
          <a:p>
            <a:r>
              <a:rPr lang="en-US" dirty="0"/>
              <a:t>Cholinesterase inhibitors</a:t>
            </a:r>
          </a:p>
          <a:p>
            <a:pPr lvl="3">
              <a:buNone/>
            </a:pPr>
            <a:r>
              <a:rPr lang="en-US" dirty="0" err="1"/>
              <a:t>Donepezil</a:t>
            </a:r>
            <a:r>
              <a:rPr lang="en-US" dirty="0"/>
              <a:t> </a:t>
            </a:r>
            <a:r>
              <a:rPr lang="en-US" sz="2400" dirty="0"/>
              <a:t>, </a:t>
            </a:r>
            <a:r>
              <a:rPr lang="en-IN" sz="2400" dirty="0" err="1"/>
              <a:t>Rivastigmine</a:t>
            </a:r>
            <a:r>
              <a:rPr lang="en-IN" sz="2400" dirty="0"/>
              <a:t> , and </a:t>
            </a:r>
            <a:r>
              <a:rPr lang="en-IN" sz="2400" dirty="0" err="1"/>
              <a:t>Galantamine</a:t>
            </a:r>
            <a:endParaRPr lang="en-IN" sz="2400" dirty="0"/>
          </a:p>
          <a:p>
            <a:pPr lvl="2"/>
            <a:r>
              <a:rPr lang="en-IN" sz="2400" dirty="0"/>
              <a:t> </a:t>
            </a:r>
            <a:r>
              <a:rPr lang="en-IN" sz="2400" dirty="0" err="1"/>
              <a:t>Memantine</a:t>
            </a:r>
            <a:r>
              <a:rPr lang="en-IN" sz="2400" dirty="0"/>
              <a:t> </a:t>
            </a:r>
          </a:p>
          <a:p>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57C4E-DDC0-4354-A52A-3A0F07CC2C43}"/>
              </a:ext>
            </a:extLst>
          </p:cNvPr>
          <p:cNvSpPr>
            <a:spLocks noGrp="1"/>
          </p:cNvSpPr>
          <p:nvPr>
            <p:ph type="title"/>
          </p:nvPr>
        </p:nvSpPr>
        <p:spPr/>
        <p:txBody>
          <a:bodyPr/>
          <a:lstStyle/>
          <a:p>
            <a:endParaRPr lang="en-IN"/>
          </a:p>
        </p:txBody>
      </p:sp>
      <p:pic>
        <p:nvPicPr>
          <p:cNvPr id="7" name="Picture 6">
            <a:extLst>
              <a:ext uri="{FF2B5EF4-FFF2-40B4-BE49-F238E27FC236}">
                <a16:creationId xmlns:a16="http://schemas.microsoft.com/office/drawing/2014/main" id="{65674DA1-C4D9-4D6A-ACF5-408FD1264EFD}"/>
              </a:ext>
            </a:extLst>
          </p:cNvPr>
          <p:cNvPicPr>
            <a:picLocks noChangeAspect="1"/>
          </p:cNvPicPr>
          <p:nvPr/>
        </p:nvPicPr>
        <p:blipFill rotWithShape="1">
          <a:blip r:embed="rId2">
            <a:extLst>
              <a:ext uri="{28A0092B-C50C-407E-A947-70E740481C1C}">
                <a14:useLocalDpi xmlns:a14="http://schemas.microsoft.com/office/drawing/2010/main" val="0"/>
              </a:ext>
            </a:extLst>
          </a:blip>
          <a:srcRect t="39410" b="33846"/>
          <a:stretch/>
        </p:blipFill>
        <p:spPr>
          <a:xfrm>
            <a:off x="345385" y="1028700"/>
            <a:ext cx="8453230" cy="4800600"/>
          </a:xfrm>
          <a:prstGeom prst="rect">
            <a:avLst/>
          </a:prstGeom>
        </p:spPr>
      </p:pic>
    </p:spTree>
    <p:extLst>
      <p:ext uri="{BB962C8B-B14F-4D97-AF65-F5344CB8AC3E}">
        <p14:creationId xmlns:p14="http://schemas.microsoft.com/office/powerpoint/2010/main" val="31384564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354A2-9865-4F54-AA17-76CE4D918CF1}"/>
              </a:ext>
            </a:extLst>
          </p:cNvPr>
          <p:cNvSpPr>
            <a:spLocks noGrp="1"/>
          </p:cNvSpPr>
          <p:nvPr>
            <p:ph type="title"/>
          </p:nvPr>
        </p:nvSpPr>
        <p:spPr/>
        <p:txBody>
          <a:bodyPr/>
          <a:lstStyle/>
          <a:p>
            <a:endParaRPr lang="en-IN"/>
          </a:p>
        </p:txBody>
      </p:sp>
      <p:pic>
        <p:nvPicPr>
          <p:cNvPr id="5" name="Content Placeholder 4">
            <a:extLst>
              <a:ext uri="{FF2B5EF4-FFF2-40B4-BE49-F238E27FC236}">
                <a16:creationId xmlns:a16="http://schemas.microsoft.com/office/drawing/2014/main" id="{675AFB0F-7DF4-4ADF-BAD6-F3C1C18C86A8}"/>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51392" b="31247"/>
          <a:stretch/>
        </p:blipFill>
        <p:spPr>
          <a:xfrm>
            <a:off x="0" y="1869742"/>
            <a:ext cx="9144000" cy="3627379"/>
          </a:xfrm>
        </p:spPr>
      </p:pic>
    </p:spTree>
    <p:extLst>
      <p:ext uri="{BB962C8B-B14F-4D97-AF65-F5344CB8AC3E}">
        <p14:creationId xmlns:p14="http://schemas.microsoft.com/office/powerpoint/2010/main" val="29236114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0" name="Title 1"/>
          <p:cNvSpPr>
            <a:spLocks noGrp="1"/>
          </p:cNvSpPr>
          <p:nvPr>
            <p:ph type="title"/>
          </p:nvPr>
        </p:nvSpPr>
        <p:spPr/>
        <p:txBody>
          <a:bodyPr>
            <a:normAutofit/>
          </a:bodyPr>
          <a:lstStyle/>
          <a:p>
            <a:r>
              <a:rPr lang="en-US" sz="5400" dirty="0">
                <a:solidFill>
                  <a:schemeClr val="tx1"/>
                </a:solidFill>
              </a:rPr>
              <a:t>VASCULAR DEMENTIA</a:t>
            </a:r>
          </a:p>
        </p:txBody>
      </p:sp>
      <p:sp>
        <p:nvSpPr>
          <p:cNvPr id="1048621" name="Content Placeholder 2"/>
          <p:cNvSpPr>
            <a:spLocks noGrp="1"/>
          </p:cNvSpPr>
          <p:nvPr>
            <p:ph idx="1"/>
          </p:nvPr>
        </p:nvSpPr>
        <p:spPr/>
        <p:txBody>
          <a:bodyPr/>
          <a:lstStyle/>
          <a:p>
            <a:r>
              <a:rPr lang="en-US" dirty="0"/>
              <a:t>History of stroke, HTN, DM, AF, POVD</a:t>
            </a:r>
          </a:p>
          <a:p>
            <a:r>
              <a:rPr lang="en-US" dirty="0"/>
              <a:t>Sudden, stepwise deterioration</a:t>
            </a:r>
          </a:p>
          <a:p>
            <a:r>
              <a:rPr lang="en-US" dirty="0"/>
              <a:t>Spasticity</a:t>
            </a:r>
          </a:p>
          <a:p>
            <a:r>
              <a:rPr lang="en-US" dirty="0"/>
              <a:t>Focal neurological deficits</a:t>
            </a:r>
          </a:p>
          <a:p>
            <a:r>
              <a:rPr lang="en-US" dirty="0"/>
              <a:t>MRI : cortical, </a:t>
            </a:r>
            <a:r>
              <a:rPr lang="en-US" dirty="0" err="1"/>
              <a:t>subcortical</a:t>
            </a:r>
            <a:r>
              <a:rPr lang="en-US" dirty="0"/>
              <a:t> infarctions, diffuse white matter disease</a:t>
            </a:r>
          </a:p>
          <a:p>
            <a:pPr marL="0" indent="0">
              <a:buNone/>
            </a:pP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4ECB09-F0A9-4A97-AE2A-8CFDB5A0A727}"/>
              </a:ext>
            </a:extLst>
          </p:cNvPr>
          <p:cNvSpPr>
            <a:spLocks noGrp="1"/>
          </p:cNvSpPr>
          <p:nvPr>
            <p:ph type="title"/>
          </p:nvPr>
        </p:nvSpPr>
        <p:spPr/>
        <p:txBody>
          <a:bodyPr/>
          <a:lstStyle/>
          <a:p>
            <a:endParaRPr lang="en-IN"/>
          </a:p>
        </p:txBody>
      </p:sp>
      <p:pic>
        <p:nvPicPr>
          <p:cNvPr id="5" name="Content Placeholder 4">
            <a:extLst>
              <a:ext uri="{FF2B5EF4-FFF2-40B4-BE49-F238E27FC236}">
                <a16:creationId xmlns:a16="http://schemas.microsoft.com/office/drawing/2014/main" id="{86D01356-092D-4D4F-B128-BC4D75DAFD40}"/>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30603" b="17045"/>
          <a:stretch/>
        </p:blipFill>
        <p:spPr>
          <a:xfrm>
            <a:off x="2514600" y="533400"/>
            <a:ext cx="4645223" cy="5404210"/>
          </a:xfrm>
        </p:spPr>
      </p:pic>
    </p:spTree>
    <p:extLst>
      <p:ext uri="{BB962C8B-B14F-4D97-AF65-F5344CB8AC3E}">
        <p14:creationId xmlns:p14="http://schemas.microsoft.com/office/powerpoint/2010/main" val="25584338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8" name="Title 1"/>
          <p:cNvSpPr>
            <a:spLocks noGrp="1"/>
          </p:cNvSpPr>
          <p:nvPr>
            <p:ph type="title"/>
          </p:nvPr>
        </p:nvSpPr>
        <p:spPr/>
        <p:txBody>
          <a:bodyPr>
            <a:normAutofit/>
          </a:bodyPr>
          <a:lstStyle/>
          <a:p>
            <a:r>
              <a:rPr lang="en-US" dirty="0"/>
              <a:t>DEMENTIA WITH LEWY BODIES</a:t>
            </a:r>
          </a:p>
        </p:txBody>
      </p:sp>
      <p:sp>
        <p:nvSpPr>
          <p:cNvPr id="1048619" name="Content Placeholder 2"/>
          <p:cNvSpPr>
            <a:spLocks noGrp="1"/>
          </p:cNvSpPr>
          <p:nvPr>
            <p:ph idx="1"/>
          </p:nvPr>
        </p:nvSpPr>
        <p:spPr/>
        <p:txBody>
          <a:bodyPr/>
          <a:lstStyle/>
          <a:p>
            <a:r>
              <a:rPr lang="en-US" dirty="0"/>
              <a:t>Parkinsonism</a:t>
            </a:r>
          </a:p>
          <a:p>
            <a:r>
              <a:rPr lang="en-US" dirty="0"/>
              <a:t>Visual hallucinations, delusions</a:t>
            </a:r>
          </a:p>
          <a:p>
            <a:r>
              <a:rPr lang="en-US" dirty="0" err="1"/>
              <a:t>Capgrass</a:t>
            </a:r>
            <a:r>
              <a:rPr lang="en-US" dirty="0"/>
              <a:t> syndrome</a:t>
            </a:r>
          </a:p>
          <a:p>
            <a:r>
              <a:rPr lang="en-US" dirty="0"/>
              <a:t>Proneness to </a:t>
            </a:r>
            <a:r>
              <a:rPr lang="en-US" dirty="0" err="1"/>
              <a:t>delerium</a:t>
            </a:r>
            <a:endParaRPr lang="en-US" dirty="0"/>
          </a:p>
          <a:p>
            <a:r>
              <a:rPr lang="en-US" altLang="en-IN" dirty="0"/>
              <a:t>Fluctuating alertness</a:t>
            </a:r>
            <a:endParaRPr lang="en-US" dirty="0"/>
          </a:p>
          <a:p>
            <a:r>
              <a:rPr lang="en-US" dirty="0"/>
              <a:t>MRI :  Posterior parietal atrophy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2" name="Title 1"/>
          <p:cNvSpPr>
            <a:spLocks noGrp="1"/>
          </p:cNvSpPr>
          <p:nvPr>
            <p:ph type="title"/>
          </p:nvPr>
        </p:nvSpPr>
        <p:spPr/>
        <p:txBody>
          <a:bodyPr>
            <a:normAutofit/>
          </a:bodyPr>
          <a:lstStyle/>
          <a:p>
            <a:r>
              <a:rPr lang="en-US" dirty="0"/>
              <a:t>FRONTOTEMPORAL DEMENTIA</a:t>
            </a:r>
          </a:p>
        </p:txBody>
      </p:sp>
      <p:sp>
        <p:nvSpPr>
          <p:cNvPr id="1048623" name="Content Placeholder 2"/>
          <p:cNvSpPr>
            <a:spLocks noGrp="1"/>
          </p:cNvSpPr>
          <p:nvPr>
            <p:ph idx="1"/>
          </p:nvPr>
        </p:nvSpPr>
        <p:spPr/>
        <p:txBody>
          <a:bodyPr/>
          <a:lstStyle/>
          <a:p>
            <a:r>
              <a:rPr lang="en-US" dirty="0"/>
              <a:t>Personality change</a:t>
            </a:r>
          </a:p>
          <a:p>
            <a:r>
              <a:rPr lang="en-US" dirty="0" err="1"/>
              <a:t>Disinhibition</a:t>
            </a:r>
            <a:endParaRPr lang="en-US" dirty="0"/>
          </a:p>
          <a:p>
            <a:r>
              <a:rPr lang="en-US" dirty="0"/>
              <a:t>Compulsive eating, weight gain</a:t>
            </a:r>
          </a:p>
          <a:p>
            <a:r>
              <a:rPr lang="en-US" dirty="0"/>
              <a:t>Apathy</a:t>
            </a:r>
          </a:p>
          <a:p>
            <a:r>
              <a:rPr lang="en-US" dirty="0"/>
              <a:t>Aphasia</a:t>
            </a:r>
          </a:p>
          <a:p>
            <a:r>
              <a:rPr lang="en-US" dirty="0"/>
              <a:t>Sparing of memory, </a:t>
            </a:r>
            <a:r>
              <a:rPr lang="en-US" dirty="0" err="1"/>
              <a:t>visuo</a:t>
            </a:r>
            <a:r>
              <a:rPr lang="en-US" dirty="0"/>
              <a:t>-spatial abilities</a:t>
            </a:r>
          </a:p>
          <a:p>
            <a:r>
              <a:rPr lang="en-US" dirty="0"/>
              <a:t>MRI : frontal, temporal atrophy</a:t>
            </a:r>
          </a:p>
          <a:p>
            <a:pPr marL="0" indent="0">
              <a:buNone/>
            </a:pPr>
            <a:r>
              <a:rPr lang="en-US" altLang="en-IN" dirty="0"/>
              <a:t>              Anteriorly predominant cortical atrophy.</a:t>
            </a:r>
            <a:endParaRPr lang="zh-CN" alt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45" name="Title 1"/>
          <p:cNvSpPr>
            <a:spLocks noGrp="1"/>
          </p:cNvSpPr>
          <p:nvPr>
            <p:ph type="title"/>
          </p:nvPr>
        </p:nvSpPr>
        <p:spPr>
          <a:xfrm>
            <a:off x="457200" y="457200"/>
            <a:ext cx="8229600" cy="1143000"/>
          </a:xfrm>
        </p:spPr>
        <p:txBody>
          <a:bodyPr>
            <a:normAutofit/>
          </a:bodyPr>
          <a:lstStyle/>
          <a:p>
            <a:r>
              <a:rPr lang="en-IN" sz="3600" b="1" dirty="0">
                <a:solidFill>
                  <a:srgbClr val="C00000"/>
                </a:solidFill>
              </a:rPr>
              <a:t>                Vitamin B12 deficiency</a:t>
            </a:r>
          </a:p>
        </p:txBody>
      </p:sp>
      <p:sp>
        <p:nvSpPr>
          <p:cNvPr id="1048646" name="Content Placeholder 2"/>
          <p:cNvSpPr>
            <a:spLocks noGrp="1"/>
          </p:cNvSpPr>
          <p:nvPr>
            <p:ph idx="1"/>
          </p:nvPr>
        </p:nvSpPr>
        <p:spPr>
          <a:xfrm>
            <a:off x="6019800" y="2057400"/>
            <a:ext cx="3124200" cy="3962400"/>
          </a:xfrm>
        </p:spPr>
        <p:txBody>
          <a:bodyPr>
            <a:normAutofit/>
          </a:bodyPr>
          <a:lstStyle/>
          <a:p>
            <a:r>
              <a:rPr lang="en-IN" sz="2400" dirty="0"/>
              <a:t>Pallor</a:t>
            </a:r>
          </a:p>
          <a:p>
            <a:r>
              <a:rPr lang="en-IN" sz="2400" dirty="0"/>
              <a:t>Beefy tongue</a:t>
            </a:r>
          </a:p>
          <a:p>
            <a:r>
              <a:rPr lang="en-IN" sz="2400" dirty="0"/>
              <a:t>Knuckle </a:t>
            </a:r>
            <a:r>
              <a:rPr lang="en-IN" sz="2400" dirty="0" err="1"/>
              <a:t>hyperpigmentation</a:t>
            </a:r>
            <a:endParaRPr lang="en-IN" sz="2400" dirty="0"/>
          </a:p>
          <a:p>
            <a:r>
              <a:rPr lang="en-IN" sz="2400" dirty="0"/>
              <a:t>Pyramidal signs</a:t>
            </a:r>
          </a:p>
          <a:p>
            <a:r>
              <a:rPr lang="en-IN" sz="2400" dirty="0"/>
              <a:t>Posterior column sensations</a:t>
            </a:r>
          </a:p>
          <a:p>
            <a:r>
              <a:rPr lang="en-IN" sz="2400" dirty="0" err="1"/>
              <a:t>Rhombergs</a:t>
            </a:r>
            <a:r>
              <a:rPr lang="en-IN" sz="2400" dirty="0"/>
              <a:t> sign</a:t>
            </a:r>
          </a:p>
          <a:p>
            <a:pPr marL="0" indent="0">
              <a:buNone/>
            </a:pPr>
            <a:endParaRPr lang="en-IN" sz="2400" dirty="0"/>
          </a:p>
        </p:txBody>
      </p:sp>
      <p:pic>
        <p:nvPicPr>
          <p:cNvPr id="2097153" name="Picture 2" descr="http://www.atmph.org/articles/2013/6/5/images/AnnTropMedPublicHealth_2013_6_5_586_133754_u3.jpg"/>
          <p:cNvPicPr>
            <a:picLocks noChangeAspect="1" noChangeArrowheads="1"/>
          </p:cNvPicPr>
          <p:nvPr/>
        </p:nvPicPr>
        <p:blipFill>
          <a:blip r:embed="rId2"/>
          <a:srcRect l="2652" r="48279"/>
          <a:stretch>
            <a:fillRect/>
          </a:stretch>
        </p:blipFill>
        <p:spPr bwMode="auto">
          <a:xfrm>
            <a:off x="228600" y="2133600"/>
            <a:ext cx="2819400" cy="3810000"/>
          </a:xfrm>
          <a:prstGeom prst="rect">
            <a:avLst/>
          </a:prstGeom>
          <a:noFill/>
        </p:spPr>
      </p:pic>
      <p:pic>
        <p:nvPicPr>
          <p:cNvPr id="2097154" name="Picture 4" descr="http://pocketdentistry.com/wp-content/uploads/285/B9781455737659000178_f017-002-9781455737659.jpg"/>
          <p:cNvPicPr>
            <a:picLocks noChangeAspect="1" noChangeArrowheads="1"/>
          </p:cNvPicPr>
          <p:nvPr/>
        </p:nvPicPr>
        <p:blipFill>
          <a:blip r:embed="rId3"/>
          <a:srcRect l="10000"/>
          <a:stretch>
            <a:fillRect/>
          </a:stretch>
        </p:blipFill>
        <p:spPr bwMode="auto">
          <a:xfrm>
            <a:off x="3124200" y="2133600"/>
            <a:ext cx="2743200" cy="3810000"/>
          </a:xfrm>
          <a:prstGeom prst="rect">
            <a:avLst/>
          </a:prstGeom>
          <a:noFill/>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48" name="Content Placeholder 2"/>
          <p:cNvSpPr>
            <a:spLocks noGrp="1"/>
          </p:cNvSpPr>
          <p:nvPr>
            <p:ph idx="1"/>
          </p:nvPr>
        </p:nvSpPr>
        <p:spPr>
          <a:xfrm>
            <a:off x="5334000" y="2209800"/>
            <a:ext cx="2514600" cy="3200400"/>
          </a:xfrm>
        </p:spPr>
        <p:txBody>
          <a:bodyPr>
            <a:noAutofit/>
          </a:bodyPr>
          <a:lstStyle/>
          <a:p>
            <a:pPr>
              <a:buNone/>
            </a:pPr>
            <a:r>
              <a:rPr lang="en-IN" sz="2400" dirty="0"/>
              <a:t>1. Early  ataxia</a:t>
            </a:r>
          </a:p>
          <a:p>
            <a:pPr>
              <a:buNone/>
            </a:pPr>
            <a:r>
              <a:rPr lang="en-IN" sz="2400" dirty="0"/>
              <a:t>    Magnetic Gait</a:t>
            </a:r>
          </a:p>
          <a:p>
            <a:pPr>
              <a:buNone/>
            </a:pPr>
            <a:r>
              <a:rPr lang="en-IN" sz="2400" dirty="0"/>
              <a:t>2. Dementia</a:t>
            </a:r>
          </a:p>
          <a:p>
            <a:pPr>
              <a:buNone/>
            </a:pPr>
            <a:r>
              <a:rPr lang="en-IN" sz="2400" dirty="0"/>
              <a:t> 3. Urinary incontinence</a:t>
            </a:r>
          </a:p>
          <a:p>
            <a:pPr>
              <a:buNone/>
            </a:pPr>
            <a:r>
              <a:rPr lang="en-IN" sz="2400" dirty="0"/>
              <a:t>Therapeutic LP</a:t>
            </a:r>
          </a:p>
          <a:p>
            <a:pPr>
              <a:buNone/>
            </a:pPr>
            <a:r>
              <a:rPr lang="en-IN" sz="2400" dirty="0"/>
              <a:t>VP shunt</a:t>
            </a:r>
          </a:p>
          <a:p>
            <a:endParaRPr lang="en-IN" sz="2400" dirty="0"/>
          </a:p>
        </p:txBody>
      </p:sp>
      <p:pic>
        <p:nvPicPr>
          <p:cNvPr id="3" name="Picture 2">
            <a:extLst>
              <a:ext uri="{FF2B5EF4-FFF2-40B4-BE49-F238E27FC236}">
                <a16:creationId xmlns:a16="http://schemas.microsoft.com/office/drawing/2014/main" id="{D8B0A33A-4398-4C4D-B87F-83D6FC61E0AF}"/>
              </a:ext>
            </a:extLst>
          </p:cNvPr>
          <p:cNvPicPr>
            <a:picLocks noChangeAspect="1"/>
          </p:cNvPicPr>
          <p:nvPr/>
        </p:nvPicPr>
        <p:blipFill rotWithShape="1">
          <a:blip r:embed="rId2">
            <a:extLst>
              <a:ext uri="{28A0092B-C50C-407E-A947-70E740481C1C}">
                <a14:useLocalDpi xmlns:a14="http://schemas.microsoft.com/office/drawing/2010/main" val="0"/>
              </a:ext>
            </a:extLst>
          </a:blip>
          <a:srcRect t="47778" b="23333"/>
          <a:stretch/>
        </p:blipFill>
        <p:spPr>
          <a:xfrm>
            <a:off x="0" y="1288288"/>
            <a:ext cx="5334000" cy="4191000"/>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52" name="Title 1"/>
          <p:cNvSpPr>
            <a:spLocks noGrp="1"/>
          </p:cNvSpPr>
          <p:nvPr>
            <p:ph type="title"/>
          </p:nvPr>
        </p:nvSpPr>
        <p:spPr/>
        <p:txBody>
          <a:bodyPr>
            <a:normAutofit/>
          </a:bodyPr>
          <a:lstStyle/>
          <a:p>
            <a:r>
              <a:rPr lang="en-US" dirty="0"/>
              <a:t>WERNICKE ENCEPHELOPATHY</a:t>
            </a:r>
          </a:p>
        </p:txBody>
      </p:sp>
      <p:sp>
        <p:nvSpPr>
          <p:cNvPr id="1048653" name="Content Placeholder 2"/>
          <p:cNvSpPr>
            <a:spLocks noGrp="1"/>
          </p:cNvSpPr>
          <p:nvPr>
            <p:ph idx="1"/>
          </p:nvPr>
        </p:nvSpPr>
        <p:spPr/>
        <p:txBody>
          <a:bodyPr>
            <a:noAutofit/>
          </a:bodyPr>
          <a:lstStyle/>
          <a:p>
            <a:pPr>
              <a:buNone/>
            </a:pPr>
            <a:endParaRPr lang="en-US" sz="2400" dirty="0"/>
          </a:p>
          <a:p>
            <a:r>
              <a:rPr lang="en-US" sz="2400" dirty="0"/>
              <a:t>Deficiency of thiamine (vitamin B1) from chronic alcoholism, inadequate diet &amp; protracted vomiting </a:t>
            </a:r>
          </a:p>
          <a:p>
            <a:r>
              <a:rPr lang="en-US" sz="2400" dirty="0"/>
              <a:t>consider in </a:t>
            </a:r>
            <a:r>
              <a:rPr lang="en-US" sz="2400" dirty="0" err="1"/>
              <a:t>delerious</a:t>
            </a:r>
            <a:r>
              <a:rPr lang="en-US" sz="2400" dirty="0"/>
              <a:t> alcoholics, </a:t>
            </a:r>
            <a:r>
              <a:rPr lang="en-US" sz="2400" dirty="0" err="1"/>
              <a:t>hyperemesis</a:t>
            </a:r>
            <a:r>
              <a:rPr lang="en-US" sz="2400" dirty="0"/>
              <a:t> </a:t>
            </a:r>
            <a:r>
              <a:rPr lang="en-US" sz="2400" dirty="0" err="1"/>
              <a:t>gravidarum</a:t>
            </a:r>
            <a:endParaRPr lang="en-US" sz="2400" dirty="0"/>
          </a:p>
          <a:p>
            <a:r>
              <a:rPr lang="en-US" sz="2400" dirty="0"/>
              <a:t>Damage to the </a:t>
            </a:r>
            <a:r>
              <a:rPr lang="en-US" sz="2400" dirty="0" err="1"/>
              <a:t>mamillary</a:t>
            </a:r>
            <a:r>
              <a:rPr lang="en-US" sz="2400" dirty="0"/>
              <a:t> bodies, </a:t>
            </a:r>
            <a:r>
              <a:rPr lang="en-US" sz="2400" dirty="0" err="1"/>
              <a:t>dorsomedial</a:t>
            </a:r>
            <a:r>
              <a:rPr lang="en-US" sz="2400" dirty="0"/>
              <a:t> nuclei of the thalamus,  </a:t>
            </a:r>
            <a:r>
              <a:rPr lang="en-US" sz="2400" dirty="0" err="1"/>
              <a:t>periaqueductal</a:t>
            </a:r>
            <a:r>
              <a:rPr lang="en-US" sz="2400" dirty="0"/>
              <a:t> grey matter </a:t>
            </a:r>
          </a:p>
          <a:p>
            <a:r>
              <a:rPr lang="en-US" sz="2400" dirty="0"/>
              <a:t> Acute presentation : </a:t>
            </a:r>
            <a:r>
              <a:rPr lang="en-US" sz="2400" dirty="0" err="1"/>
              <a:t>nystagmus</a:t>
            </a:r>
            <a:r>
              <a:rPr lang="en-US" sz="2400" dirty="0"/>
              <a:t>, </a:t>
            </a:r>
            <a:r>
              <a:rPr lang="en-US" sz="2400" dirty="0" err="1"/>
              <a:t>ophthalmoplegia</a:t>
            </a:r>
            <a:r>
              <a:rPr lang="en-US" sz="2400" dirty="0"/>
              <a:t>, ataxia and confusion</a:t>
            </a:r>
          </a:p>
          <a:p>
            <a:r>
              <a:rPr lang="en-US" sz="2400" dirty="0"/>
              <a:t> </a:t>
            </a:r>
            <a:r>
              <a:rPr lang="en-US" sz="2400" dirty="0" err="1"/>
              <a:t>parenterally</a:t>
            </a:r>
            <a:r>
              <a:rPr lang="en-US" sz="2400" dirty="0"/>
              <a:t> 200 mg 3 times daily for 48 hrs and then orally 100 mg 3 times daily. </a:t>
            </a:r>
          </a:p>
          <a:p>
            <a:endParaRPr lang="en-US" sz="2400" dirty="0"/>
          </a:p>
          <a:p>
            <a:pPr>
              <a:buNone/>
            </a:pPr>
            <a:endParaRPr lang="en-US" sz="24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57" name="Title 1"/>
          <p:cNvSpPr>
            <a:spLocks noGrp="1"/>
          </p:cNvSpPr>
          <p:nvPr>
            <p:ph type="title"/>
          </p:nvPr>
        </p:nvSpPr>
        <p:spPr/>
        <p:txBody>
          <a:bodyPr/>
          <a:lstStyle/>
          <a:p>
            <a:r>
              <a:rPr lang="en-US" dirty="0"/>
              <a:t>       </a:t>
            </a:r>
            <a:r>
              <a:rPr lang="en-US" dirty="0" err="1"/>
              <a:t>Korsakoff’s</a:t>
            </a:r>
            <a:r>
              <a:rPr lang="en-US" dirty="0"/>
              <a:t> syndrome</a:t>
            </a:r>
          </a:p>
        </p:txBody>
      </p:sp>
      <p:sp>
        <p:nvSpPr>
          <p:cNvPr id="1048658" name="Content Placeholder 2"/>
          <p:cNvSpPr>
            <a:spLocks noGrp="1"/>
          </p:cNvSpPr>
          <p:nvPr>
            <p:ph idx="1"/>
          </p:nvPr>
        </p:nvSpPr>
        <p:spPr/>
        <p:txBody>
          <a:bodyPr>
            <a:normAutofit/>
          </a:bodyPr>
          <a:lstStyle/>
          <a:p>
            <a:r>
              <a:rPr lang="en-US" sz="2800" dirty="0"/>
              <a:t>Severe short-term memory deficits </a:t>
            </a:r>
          </a:p>
          <a:p>
            <a:r>
              <a:rPr lang="en-US" sz="2800" dirty="0"/>
              <a:t>Unable to recall new information</a:t>
            </a:r>
          </a:p>
          <a:p>
            <a:r>
              <a:rPr lang="en-US" sz="2800" dirty="0"/>
              <a:t>Prior acquired knowledge is intact</a:t>
            </a:r>
          </a:p>
          <a:p>
            <a:r>
              <a:rPr lang="en-US" sz="2800" dirty="0"/>
              <a:t>Confabulation.</a:t>
            </a:r>
          </a:p>
          <a:p>
            <a:r>
              <a:rPr lang="en-US" sz="2800" dirty="0" err="1"/>
              <a:t>Mammillary</a:t>
            </a:r>
            <a:r>
              <a:rPr lang="en-US" sz="2800" dirty="0"/>
              <a:t> body atrophy</a:t>
            </a:r>
            <a:endParaRPr lang="en-US" dirty="0"/>
          </a:p>
          <a:p>
            <a:r>
              <a:rPr lang="en-US" dirty="0"/>
              <a:t>No treatment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59" name="Title 1"/>
          <p:cNvSpPr>
            <a:spLocks noGrp="1"/>
          </p:cNvSpPr>
          <p:nvPr>
            <p:ph type="title"/>
          </p:nvPr>
        </p:nvSpPr>
        <p:spPr/>
        <p:txBody>
          <a:bodyPr>
            <a:normAutofit fontScale="90000"/>
          </a:bodyPr>
          <a:lstStyle/>
          <a:p>
            <a:r>
              <a:rPr lang="en-US" dirty="0"/>
              <a:t>CRUETZFELDT JACOB DISEASE</a:t>
            </a:r>
            <a:br>
              <a:rPr lang="en-US" dirty="0"/>
            </a:br>
            <a:endParaRPr lang="en-US" dirty="0"/>
          </a:p>
        </p:txBody>
      </p:sp>
      <p:sp>
        <p:nvSpPr>
          <p:cNvPr id="1048660" name="Content Placeholder 2"/>
          <p:cNvSpPr>
            <a:spLocks noGrp="1"/>
          </p:cNvSpPr>
          <p:nvPr>
            <p:ph idx="1"/>
          </p:nvPr>
        </p:nvSpPr>
        <p:spPr/>
        <p:txBody>
          <a:bodyPr>
            <a:normAutofit/>
          </a:bodyPr>
          <a:lstStyle/>
          <a:p>
            <a:r>
              <a:rPr lang="en-US" dirty="0"/>
              <a:t> Neurodegenerative </a:t>
            </a:r>
            <a:r>
              <a:rPr lang="en-US" dirty="0" err="1"/>
              <a:t>prion</a:t>
            </a:r>
            <a:r>
              <a:rPr lang="en-US" dirty="0"/>
              <a:t> disease</a:t>
            </a:r>
          </a:p>
          <a:p>
            <a:r>
              <a:rPr lang="en-US" dirty="0"/>
              <a:t> Rapidly progressing dementia  :  weeks to months </a:t>
            </a:r>
          </a:p>
          <a:p>
            <a:r>
              <a:rPr lang="en-US" dirty="0"/>
              <a:t>personality changes</a:t>
            </a:r>
          </a:p>
          <a:p>
            <a:r>
              <a:rPr lang="en-US" dirty="0"/>
              <a:t>Rigidity</a:t>
            </a:r>
          </a:p>
          <a:p>
            <a:r>
              <a:rPr lang="en-US" dirty="0"/>
              <a:t>90% have myoclonus </a:t>
            </a:r>
          </a:p>
          <a:p>
            <a:r>
              <a:rPr lang="en-US" dirty="0"/>
              <a:t>Death &lt; One year from first symptom</a:t>
            </a:r>
          </a:p>
          <a:p>
            <a:r>
              <a:rPr lang="en-US" dirty="0"/>
              <a:t>EEG – Repetitive bursts of periodic complexes</a:t>
            </a:r>
          </a:p>
          <a:p>
            <a:r>
              <a:rPr lang="en-US" dirty="0"/>
              <a:t>MRI – Basal ganglia </a:t>
            </a:r>
            <a:r>
              <a:rPr lang="en-US" dirty="0" err="1"/>
              <a:t>hyperintensity</a:t>
            </a:r>
            <a:endParaRPr lang="en-US" dirty="0"/>
          </a:p>
          <a:p>
            <a:endParaRPr lang="en-US" dirty="0"/>
          </a:p>
          <a:p>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61" name="Title 1"/>
          <p:cNvSpPr>
            <a:spLocks noGrp="1"/>
          </p:cNvSpPr>
          <p:nvPr>
            <p:ph type="title"/>
          </p:nvPr>
        </p:nvSpPr>
        <p:spPr/>
        <p:txBody>
          <a:bodyPr/>
          <a:lstStyle/>
          <a:p>
            <a:r>
              <a:rPr lang="en-US" dirty="0"/>
              <a:t>Huntington’s disease</a:t>
            </a:r>
          </a:p>
        </p:txBody>
      </p:sp>
      <p:sp>
        <p:nvSpPr>
          <p:cNvPr id="1048662" name="Content Placeholder 2"/>
          <p:cNvSpPr>
            <a:spLocks noGrp="1"/>
          </p:cNvSpPr>
          <p:nvPr>
            <p:ph idx="1"/>
          </p:nvPr>
        </p:nvSpPr>
        <p:spPr/>
        <p:txBody>
          <a:bodyPr>
            <a:normAutofit/>
          </a:bodyPr>
          <a:lstStyle/>
          <a:p>
            <a:r>
              <a:rPr lang="en-US" b="1" u="sng" dirty="0" err="1"/>
              <a:t>Autosomal</a:t>
            </a:r>
            <a:r>
              <a:rPr lang="en-US" b="1" u="sng" dirty="0"/>
              <a:t> dominant </a:t>
            </a:r>
            <a:r>
              <a:rPr lang="en-US" dirty="0"/>
              <a:t>inherited disorder, usually presenting in adult life. </a:t>
            </a:r>
          </a:p>
          <a:p>
            <a:endParaRPr lang="en-US" dirty="0"/>
          </a:p>
          <a:p>
            <a:pPr>
              <a:buFont typeface="Wingdings" pitchFamily="2" charset="2"/>
              <a:buChar char="Ø"/>
            </a:pPr>
            <a:r>
              <a:rPr lang="en-US" dirty="0"/>
              <a:t>Gradually progressive chorea and </a:t>
            </a:r>
            <a:r>
              <a:rPr lang="en-US" dirty="0" err="1"/>
              <a:t>behavioural</a:t>
            </a:r>
            <a:r>
              <a:rPr lang="en-US" dirty="0"/>
              <a:t> disturbance are the earliest symptoms. </a:t>
            </a:r>
          </a:p>
          <a:p>
            <a:pPr>
              <a:buFont typeface="Wingdings" pitchFamily="2" charset="2"/>
              <a:buChar char="Ø"/>
            </a:pPr>
            <a:r>
              <a:rPr lang="en-US" dirty="0"/>
              <a:t>Cognitive impairment, which later becomes frank dementia. </a:t>
            </a:r>
          </a:p>
          <a:p>
            <a:pPr>
              <a:buFont typeface="Wingdings" pitchFamily="2" charset="2"/>
              <a:buChar char="Ø"/>
            </a:pPr>
            <a:r>
              <a:rPr lang="en-US" dirty="0"/>
              <a:t> Seizures may occur late in the disease.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66" name="Title 1"/>
          <p:cNvSpPr>
            <a:spLocks noGrp="1"/>
          </p:cNvSpPr>
          <p:nvPr>
            <p:ph type="title"/>
          </p:nvPr>
        </p:nvSpPr>
        <p:spPr/>
        <p:txBody>
          <a:bodyPr>
            <a:normAutofit fontScale="90000"/>
          </a:bodyPr>
          <a:lstStyle/>
          <a:p>
            <a:r>
              <a:rPr lang="en-US" dirty="0" err="1"/>
              <a:t>Subacute</a:t>
            </a:r>
            <a:r>
              <a:rPr lang="en-US" dirty="0"/>
              <a:t> </a:t>
            </a:r>
            <a:r>
              <a:rPr lang="en-US" dirty="0" err="1"/>
              <a:t>sclerosing</a:t>
            </a:r>
            <a:r>
              <a:rPr lang="en-US" dirty="0"/>
              <a:t> </a:t>
            </a:r>
            <a:r>
              <a:rPr lang="en-US" dirty="0" err="1"/>
              <a:t>panencephalitis</a:t>
            </a:r>
            <a:endParaRPr lang="en-US" dirty="0"/>
          </a:p>
        </p:txBody>
      </p:sp>
      <p:sp>
        <p:nvSpPr>
          <p:cNvPr id="1048667" name="Content Placeholder 2"/>
          <p:cNvSpPr>
            <a:spLocks noGrp="1"/>
          </p:cNvSpPr>
          <p:nvPr>
            <p:ph idx="1"/>
          </p:nvPr>
        </p:nvSpPr>
        <p:spPr/>
        <p:txBody>
          <a:bodyPr>
            <a:normAutofit fontScale="96154" lnSpcReduction="10000"/>
          </a:bodyPr>
          <a:lstStyle/>
          <a:p>
            <a:r>
              <a:rPr lang="en-US" dirty="0"/>
              <a:t>A rare, chronic, progressive and eventually fatal complication of measles.</a:t>
            </a:r>
          </a:p>
          <a:p>
            <a:r>
              <a:rPr lang="en-US" dirty="0"/>
              <a:t>Occurs in children and adolescents, usually many years after the primary virus infection. </a:t>
            </a:r>
          </a:p>
          <a:p>
            <a:r>
              <a:rPr lang="en-US" dirty="0"/>
              <a:t>The onset is insidious, with intellectual deterioration, apathy and clumsiness, followed by </a:t>
            </a:r>
            <a:r>
              <a:rPr lang="en-US" dirty="0" err="1"/>
              <a:t>myoclonic</a:t>
            </a:r>
            <a:r>
              <a:rPr lang="en-US" dirty="0"/>
              <a:t> jerks, rigidity and dementia. </a:t>
            </a:r>
          </a:p>
          <a:p>
            <a:r>
              <a:rPr lang="en-US" dirty="0"/>
              <a:t>The EEG is distinctive, with periodic bursts of </a:t>
            </a:r>
            <a:r>
              <a:rPr lang="en-US" dirty="0" err="1"/>
              <a:t>triphasic</a:t>
            </a:r>
            <a:r>
              <a:rPr lang="en-US" dirty="0"/>
              <a:t> waves. </a:t>
            </a:r>
          </a:p>
          <a:p>
            <a:r>
              <a:rPr lang="en-US" dirty="0"/>
              <a:t>Antiviral therapy is ineffective and death ensues within years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71" name="Title 1"/>
          <p:cNvSpPr>
            <a:spLocks noGrp="1"/>
          </p:cNvSpPr>
          <p:nvPr>
            <p:ph type="title"/>
          </p:nvPr>
        </p:nvSpPr>
        <p:spPr/>
        <p:txBody>
          <a:bodyPr/>
          <a:lstStyle/>
          <a:p>
            <a:r>
              <a:rPr lang="en-US" dirty="0" err="1"/>
              <a:t>Treatmnt</a:t>
            </a:r>
            <a:r>
              <a:rPr lang="en-US" dirty="0"/>
              <a:t> of Dementia</a:t>
            </a:r>
          </a:p>
        </p:txBody>
      </p:sp>
      <p:sp>
        <p:nvSpPr>
          <p:cNvPr id="1048672" name="Content Placeholder 2"/>
          <p:cNvSpPr>
            <a:spLocks noGrp="1"/>
          </p:cNvSpPr>
          <p:nvPr>
            <p:ph idx="1"/>
          </p:nvPr>
        </p:nvSpPr>
        <p:spPr/>
        <p:txBody>
          <a:bodyPr/>
          <a:lstStyle/>
          <a:p>
            <a:r>
              <a:rPr lang="en-US" dirty="0"/>
              <a:t>Treat reversible causes</a:t>
            </a:r>
          </a:p>
          <a:p>
            <a:r>
              <a:rPr lang="en-US" dirty="0"/>
              <a:t>Provide support &amp; comfort to the care givers &amp; patient</a:t>
            </a:r>
          </a:p>
          <a:p>
            <a:pPr marL="0" indent="0">
              <a:buNone/>
            </a:pPr>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73" name="Title 1"/>
          <p:cNvSpPr>
            <a:spLocks noGrp="1"/>
          </p:cNvSpPr>
          <p:nvPr>
            <p:ph type="title"/>
          </p:nvPr>
        </p:nvSpPr>
        <p:spPr/>
        <p:txBody>
          <a:bodyPr/>
          <a:lstStyle/>
          <a:p>
            <a:r>
              <a:rPr lang="en-US" dirty="0"/>
              <a:t>Reversible causes</a:t>
            </a:r>
          </a:p>
        </p:txBody>
      </p:sp>
      <p:sp>
        <p:nvSpPr>
          <p:cNvPr id="1048674" name="Content Placeholder 2"/>
          <p:cNvSpPr>
            <a:spLocks noGrp="1"/>
          </p:cNvSpPr>
          <p:nvPr>
            <p:ph idx="1"/>
          </p:nvPr>
        </p:nvSpPr>
        <p:spPr/>
        <p:txBody>
          <a:bodyPr/>
          <a:lstStyle/>
          <a:p>
            <a:r>
              <a:rPr lang="en-US" dirty="0"/>
              <a:t>Hypothyroidism</a:t>
            </a:r>
          </a:p>
          <a:p>
            <a:r>
              <a:rPr lang="en-US" dirty="0"/>
              <a:t>B12, Thiamine deficiency</a:t>
            </a:r>
          </a:p>
          <a:p>
            <a:r>
              <a:rPr lang="en-US" dirty="0"/>
              <a:t>HIV : Antiretroviral therapy</a:t>
            </a:r>
          </a:p>
          <a:p>
            <a:r>
              <a:rPr lang="en-US" dirty="0"/>
              <a:t> Normal Pressure Hydrocephalus       VP shunt</a:t>
            </a:r>
          </a:p>
          <a:p>
            <a:r>
              <a:rPr lang="en-US" dirty="0"/>
              <a:t>Treatment of CNS neoplasm</a:t>
            </a:r>
          </a:p>
          <a:p>
            <a:r>
              <a:rPr lang="en-US" dirty="0"/>
              <a:t>Removal of cognition impairing drugs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75" name="Title 3"/>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8DA2E00-7EF6-40EB-8D8E-8890F9AAA1E8}"/>
              </a:ext>
            </a:extLst>
          </p:cNvPr>
          <p:cNvSpPr>
            <a:spLocks noGrp="1"/>
          </p:cNvSpPr>
          <p:nvPr>
            <p:ph idx="1"/>
          </p:nvPr>
        </p:nvSpPr>
        <p:spPr>
          <a:xfrm>
            <a:off x="457200" y="2667000"/>
            <a:ext cx="8229600" cy="3657600"/>
          </a:xfrm>
        </p:spPr>
        <p:txBody>
          <a:bodyPr>
            <a:normAutofit/>
          </a:bodyPr>
          <a:lstStyle/>
          <a:p>
            <a:pPr lvl="3"/>
            <a:r>
              <a:rPr lang="en-US" sz="3800" dirty="0"/>
              <a:t>THANK YOU</a:t>
            </a:r>
            <a:endParaRPr lang="en-IN" sz="3800"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11004</TotalTime>
  <Words>1701</Words>
  <Application>Microsoft Office PowerPoint</Application>
  <PresentationFormat>On-screen Show (4:3)</PresentationFormat>
  <Paragraphs>254</Paragraphs>
  <Slides>37</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37</vt:i4>
      </vt:variant>
    </vt:vector>
  </HeadingPairs>
  <TitlesOfParts>
    <vt:vector size="43" baseType="lpstr">
      <vt:lpstr>Arial</vt:lpstr>
      <vt:lpstr>Calibri</vt:lpstr>
      <vt:lpstr>Constantia</vt:lpstr>
      <vt:lpstr>Wingdings</vt:lpstr>
      <vt:lpstr>Wingdings 2</vt:lpstr>
      <vt:lpstr>Flow</vt:lpstr>
      <vt:lpstr>APPROACH TO DEMENTIA</vt:lpstr>
      <vt:lpstr>               Dementia</vt:lpstr>
      <vt:lpstr>                COGNITION</vt:lpstr>
      <vt:lpstr>PowerPoint Presentation</vt:lpstr>
      <vt:lpstr>FUNCTIONS OF THE LOBES OF BRAIN</vt:lpstr>
      <vt:lpstr>FUNCTIONS OF THE LOBES OF BRAIN</vt:lpstr>
      <vt:lpstr>     THE NEURAL NETWORKS</vt:lpstr>
      <vt:lpstr>PowerPoint Presentation</vt:lpstr>
      <vt:lpstr>Degenerative/ Irreversible  dementias</vt:lpstr>
      <vt:lpstr>Reversible causes should be ruled out first</vt:lpstr>
      <vt:lpstr>                    History</vt:lpstr>
      <vt:lpstr>                HISTORY</vt:lpstr>
      <vt:lpstr>HIGHER MENTAL FUNCTIONS</vt:lpstr>
      <vt:lpstr>PowerPoint Presentation</vt:lpstr>
      <vt:lpstr>PowerPoint Presentation</vt:lpstr>
      <vt:lpstr>        Physical examination</vt:lpstr>
      <vt:lpstr>Released reflexes in dementia </vt:lpstr>
      <vt:lpstr>   LABORATORY EVALUATION</vt:lpstr>
      <vt:lpstr>          Alzheimers disease</vt:lpstr>
      <vt:lpstr>        ALZHEIMER’S DISEASE</vt:lpstr>
      <vt:lpstr>       ALZHEIMER’S DISEASE</vt:lpstr>
      <vt:lpstr>PowerPoint Presentation</vt:lpstr>
      <vt:lpstr>PowerPoint Presentation</vt:lpstr>
      <vt:lpstr>VASCULAR DEMENTIA</vt:lpstr>
      <vt:lpstr>PowerPoint Presentation</vt:lpstr>
      <vt:lpstr>DEMENTIA WITH LEWY BODIES</vt:lpstr>
      <vt:lpstr>FRONTOTEMPORAL DEMENTIA</vt:lpstr>
      <vt:lpstr>                Vitamin B12 deficiency</vt:lpstr>
      <vt:lpstr>PowerPoint Presentation</vt:lpstr>
      <vt:lpstr>WERNICKE ENCEPHELOPATHY</vt:lpstr>
      <vt:lpstr>       Korsakoff’s syndrome</vt:lpstr>
      <vt:lpstr>CRUETZFELDT JACOB DISEASE </vt:lpstr>
      <vt:lpstr>Huntington’s disease</vt:lpstr>
      <vt:lpstr>Subacute sclerosing panencephalitis</vt:lpstr>
      <vt:lpstr>Treatmnt of Dementia</vt:lpstr>
      <vt:lpstr>Reversible causes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Approach to Dementia</dc:title>
  <dc:creator>Ebin</dc:creator>
  <cp:lastModifiedBy>Fazil Babu</cp:lastModifiedBy>
  <cp:revision>44</cp:revision>
  <dcterms:created xsi:type="dcterms:W3CDTF">2006-08-15T13:00:00Z</dcterms:created>
  <dcterms:modified xsi:type="dcterms:W3CDTF">2021-04-06T01:37:39Z</dcterms:modified>
</cp:coreProperties>
</file>