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21"/>
  </p:notesMasterIdLst>
  <p:sldIdLst>
    <p:sldId id="275" r:id="rId2"/>
    <p:sldId id="276" r:id="rId3"/>
    <p:sldId id="277" r:id="rId4"/>
    <p:sldId id="278" r:id="rId5"/>
    <p:sldId id="293" r:id="rId6"/>
    <p:sldId id="279" r:id="rId7"/>
    <p:sldId id="280" r:id="rId8"/>
    <p:sldId id="294" r:id="rId9"/>
    <p:sldId id="281" r:id="rId10"/>
    <p:sldId id="282" r:id="rId11"/>
    <p:sldId id="292" r:id="rId12"/>
    <p:sldId id="283" r:id="rId13"/>
    <p:sldId id="284" r:id="rId14"/>
    <p:sldId id="285" r:id="rId15"/>
    <p:sldId id="286" r:id="rId16"/>
    <p:sldId id="288" r:id="rId17"/>
    <p:sldId id="289" r:id="rId18"/>
    <p:sldId id="290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2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" max="2" units="cm"/>
          <inkml:channel name="Y" type="integer" min="-2" max="2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3T18:15:39.6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7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5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5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57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8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0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2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6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3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29B8C-B342-4601-A616-05A583FD3631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C24DA-B0D2-4974-B441-111FA1EE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 /><Relationship Id="rId3" Type="http://schemas.openxmlformats.org/officeDocument/2006/relationships/image" Target="../media/image1.png" /><Relationship Id="rId7" Type="http://schemas.openxmlformats.org/officeDocument/2006/relationships/customXml" Target="../ink/ink5.xml" /><Relationship Id="rId12" Type="http://schemas.openxmlformats.org/officeDocument/2006/relationships/customXml" Target="../ink/ink9.xml" /><Relationship Id="rId2" Type="http://schemas.openxmlformats.org/officeDocument/2006/relationships/customXml" Target="../ink/ink1.xml" /><Relationship Id="rId1" Type="http://schemas.openxmlformats.org/officeDocument/2006/relationships/slideLayout" Target="../slideLayouts/slideLayout1.xml" /><Relationship Id="rId6" Type="http://schemas.openxmlformats.org/officeDocument/2006/relationships/customXml" Target="../ink/ink4.xml" /><Relationship Id="rId11" Type="http://schemas.openxmlformats.org/officeDocument/2006/relationships/image" Target="../media/image2.png" /><Relationship Id="rId5" Type="http://schemas.openxmlformats.org/officeDocument/2006/relationships/customXml" Target="../ink/ink3.xml" /><Relationship Id="rId10" Type="http://schemas.openxmlformats.org/officeDocument/2006/relationships/customXml" Target="../ink/ink8.xml" /><Relationship Id="rId4" Type="http://schemas.openxmlformats.org/officeDocument/2006/relationships/customXml" Target="../ink/ink2.xml" /><Relationship Id="rId9" Type="http://schemas.openxmlformats.org/officeDocument/2006/relationships/customXml" Target="../ink/ink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customXml" Target="../ink/ink10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TALKING ABOUT MADNESS!!</a:t>
            </a:r>
            <a:endParaRPr lang="en-US" sz="3200" dirty="0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3630386" y="4728709"/>
            <a:ext cx="9144000" cy="1655762"/>
          </a:xfrm>
        </p:spPr>
        <p:txBody>
          <a:bodyPr/>
          <a:lstStyle/>
          <a:p>
            <a:r>
              <a:rPr lang="en-GB" dirty="0"/>
              <a:t>Dr  </a:t>
            </a:r>
            <a:r>
              <a:rPr lang="en-GB" dirty="0" err="1"/>
              <a:t>Sooryalekshmi</a:t>
            </a:r>
            <a:r>
              <a:rPr lang="en-GB" dirty="0"/>
              <a:t> VS </a:t>
            </a:r>
          </a:p>
          <a:p>
            <a:r>
              <a:rPr lang="en-GB" dirty="0"/>
              <a:t>JR1</a:t>
            </a:r>
          </a:p>
          <a:p>
            <a:r>
              <a:rPr lang="en-GB" dirty="0"/>
              <a:t>M5 UNIT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97152" name="Ink 3"/>
              <p14:cNvContentPartPr/>
              <p14:nvPr/>
            </p14:nvContentPartPr>
            <p14:xfrm>
              <a:off x="3274122" y="1977159"/>
              <a:ext cx="360" cy="360"/>
            </p14:xfrm>
          </p:contentPart>
        </mc:Choice>
        <mc:Fallback xmlns="">
          <p:pic>
            <p:nvPicPr>
              <p:cNvPr id="2097152" name="Ink 3"/>
              <p:cNvPicPr>
                <a:picLocks/>
              </p:cNvPicPr>
              <p:nvPr/>
            </p:nvPicPr>
            <p:blipFill>
              <a:blip r:embed="rId3"/>
            </p:blipFill>
            <p:spPr>
              <a:xfrm>
                <a:off x="3274122" y="1977159"/>
                <a:ext cx="360" cy="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97153" name="Ink 4"/>
              <p14:cNvContentPartPr/>
              <p14:nvPr/>
            </p14:nvContentPartPr>
            <p14:xfrm>
              <a:off x="3298602" y="2817039"/>
              <a:ext cx="360" cy="360"/>
            </p14:xfrm>
          </p:contentPart>
        </mc:Choice>
        <mc:Fallback xmlns="">
          <p:pic>
            <p:nvPicPr>
              <p:cNvPr id="2097153" name="Ink 4"/>
              <p:cNvPicPr>
                <a:picLocks/>
              </p:cNvPicPr>
              <p:nvPr/>
            </p:nvPicPr>
            <p:blipFill>
              <a:blip r:embed="rId3"/>
            </p:blipFill>
            <p:spPr>
              <a:xfrm>
                <a:off x="3298602" y="2817039"/>
                <a:ext cx="360" cy="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8"/>
          <p:cNvGrpSpPr/>
          <p:nvPr/>
        </p:nvGrpSpPr>
        <p:grpSpPr>
          <a:xfrm>
            <a:off x="2125362" y="3212679"/>
            <a:ext cx="360" cy="360"/>
            <a:chOff x="2125362" y="3212679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97154" name="Ink 5"/>
                <p14:cNvContentPartPr/>
                <p14:nvPr/>
              </p14:nvContentPartPr>
              <p14:xfrm>
                <a:off x="2125362" y="3212679"/>
                <a:ext cx="360" cy="360"/>
              </p14:xfrm>
            </p:contentPart>
          </mc:Choice>
          <mc:Fallback xmlns="">
            <p:pic>
              <p:nvPicPr>
                <p:cNvPr id="2097154" name="Ink 5"/>
                <p:cNvPicPr>
                  <a:picLocks/>
                </p:cNvPicPr>
                <p:nvPr/>
              </p:nvPicPr>
              <p:blipFill>
                <a:blip r:embed="rId3"/>
              </p:blipFill>
              <p:spPr>
                <a:xfrm>
                  <a:off x="2125362" y="3212679"/>
                  <a:ext cx="360" cy="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97155" name="Ink 6"/>
                <p14:cNvContentPartPr/>
                <p14:nvPr/>
              </p14:nvContentPartPr>
              <p14:xfrm>
                <a:off x="2125362" y="3212679"/>
                <a:ext cx="360" cy="360"/>
              </p14:xfrm>
            </p:contentPart>
          </mc:Choice>
          <mc:Fallback xmlns="">
            <p:pic>
              <p:nvPicPr>
                <p:cNvPr id="2097155" name="Ink 6"/>
                <p:cNvPicPr>
                  <a:picLocks/>
                </p:cNvPicPr>
                <p:nvPr/>
              </p:nvPicPr>
              <p:blipFill>
                <a:blip r:embed="rId3"/>
              </p:blipFill>
              <p:spPr>
                <a:xfrm>
                  <a:off x="2125362" y="3212679"/>
                  <a:ext cx="360" cy="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097156" name="Ink 7"/>
                <p14:cNvContentPartPr/>
                <p14:nvPr/>
              </p14:nvContentPartPr>
              <p14:xfrm>
                <a:off x="2125362" y="3212679"/>
                <a:ext cx="360" cy="360"/>
              </p14:xfrm>
            </p:contentPart>
          </mc:Choice>
          <mc:Fallback xmlns="">
            <p:pic>
              <p:nvPicPr>
                <p:cNvPr id="2097156" name="Ink 7"/>
                <p:cNvPicPr>
                  <a:picLocks/>
                </p:cNvPicPr>
                <p:nvPr/>
              </p:nvPicPr>
              <p:blipFill>
                <a:blip r:embed="rId3"/>
              </p:blipFill>
              <p:spPr>
                <a:xfrm>
                  <a:off x="2125362" y="3212679"/>
                  <a:ext cx="360" cy="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97157" name="Ink 9"/>
              <p14:cNvContentPartPr/>
              <p14:nvPr/>
            </p14:nvContentPartPr>
            <p14:xfrm>
              <a:off x="2656362" y="3064359"/>
              <a:ext cx="360" cy="360"/>
            </p14:xfrm>
          </p:contentPart>
        </mc:Choice>
        <mc:Fallback xmlns="">
          <p:pic>
            <p:nvPicPr>
              <p:cNvPr id="2097157" name="Ink 9"/>
              <p:cNvPicPr>
                <a:picLocks/>
              </p:cNvPicPr>
              <p:nvPr/>
            </p:nvPicPr>
            <p:blipFill>
              <a:blip r:embed="rId3"/>
            </p:blipFill>
            <p:spPr>
              <a:xfrm>
                <a:off x="2656362" y="3064359"/>
                <a:ext cx="360" cy="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97158" name="Ink 10"/>
              <p14:cNvContentPartPr/>
              <p14:nvPr/>
            </p14:nvContentPartPr>
            <p14:xfrm>
              <a:off x="4930482" y="2161839"/>
              <a:ext cx="360" cy="360"/>
            </p14:xfrm>
          </p:contentPart>
        </mc:Choice>
        <mc:Fallback xmlns="">
          <p:pic>
            <p:nvPicPr>
              <p:cNvPr id="2097158" name="Ink 10"/>
              <p:cNvPicPr>
                <a:picLocks/>
              </p:cNvPicPr>
              <p:nvPr/>
            </p:nvPicPr>
            <p:blipFill>
              <a:blip r:embed="rId3"/>
            </p:blipFill>
            <p:spPr>
              <a:xfrm>
                <a:off x="4930482" y="2161839"/>
                <a:ext cx="360" cy="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13"/>
          <p:cNvGrpSpPr/>
          <p:nvPr/>
        </p:nvGrpSpPr>
        <p:grpSpPr>
          <a:xfrm>
            <a:off x="4670562" y="4275399"/>
            <a:ext cx="25560" cy="12240"/>
            <a:chOff x="4670562" y="4275399"/>
            <a:chExt cx="25560" cy="1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97159" name="Ink 11"/>
                <p14:cNvContentPartPr/>
                <p14:nvPr/>
              </p14:nvContentPartPr>
              <p14:xfrm>
                <a:off x="4695762" y="4287279"/>
                <a:ext cx="360" cy="360"/>
              </p14:xfrm>
            </p:contentPart>
          </mc:Choice>
          <mc:Fallback xmlns="">
            <p:pic>
              <p:nvPicPr>
                <p:cNvPr id="2097159" name="Ink 11"/>
                <p:cNvPicPr>
                  <a:picLocks/>
                </p:cNvPicPr>
                <p:nvPr/>
              </p:nvPicPr>
              <p:blipFill>
                <a:blip r:embed="rId11"/>
              </p:blipFill>
              <p:spPr>
                <a:xfrm>
                  <a:off x="4695762" y="4287279"/>
                  <a:ext cx="360" cy="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97160" name="Ink 12"/>
                <p14:cNvContentPartPr/>
                <p14:nvPr/>
              </p14:nvContentPartPr>
              <p14:xfrm>
                <a:off x="4670562" y="4275399"/>
                <a:ext cx="360" cy="360"/>
              </p14:xfrm>
            </p:contentPart>
          </mc:Choice>
          <mc:Fallback xmlns="">
            <p:pic>
              <p:nvPicPr>
                <p:cNvPr id="2097160" name="Ink 12"/>
                <p:cNvPicPr>
                  <a:picLocks/>
                </p:cNvPicPr>
                <p:nvPr/>
              </p:nvPicPr>
              <p:blipFill>
                <a:blip r:embed="rId3"/>
              </p:blipFill>
              <p:spPr>
                <a:xfrm>
                  <a:off x="4670562" y="4275399"/>
                  <a:ext cx="360" cy="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summary </a:t>
            </a:r>
            <a:endParaRPr lang="en-US" dirty="0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60  </a:t>
            </a:r>
            <a:r>
              <a:rPr lang="en-GB" dirty="0" err="1"/>
              <a:t>yr</a:t>
            </a:r>
            <a:r>
              <a:rPr lang="en-GB" dirty="0"/>
              <a:t> old male </a:t>
            </a:r>
          </a:p>
          <a:p>
            <a:r>
              <a:rPr lang="en-GB" dirty="0"/>
              <a:t>C/c alcoholic </a:t>
            </a:r>
          </a:p>
          <a:p>
            <a:r>
              <a:rPr lang="en-GB" dirty="0"/>
              <a:t>Known c/o  T2DM / ALCOHOLIC LIVER DISEASE</a:t>
            </a:r>
          </a:p>
          <a:p>
            <a:r>
              <a:rPr lang="en-GB" dirty="0"/>
              <a:t>Recent hospital admission 1 month back with hepatic encephalopathy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He needs assistance for his day-to-day activities , confined to home , </a:t>
            </a:r>
          </a:p>
          <a:p>
            <a:pPr marL="0" indent="0">
              <a:buNone/>
            </a:pPr>
            <a:r>
              <a:rPr lang="en-GB" dirty="0"/>
              <a:t>Decreased  interaction with family members * last 1 month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On the day  of admission </a:t>
            </a:r>
          </a:p>
          <a:p>
            <a:pPr marL="0" indent="0">
              <a:buNone/>
            </a:pPr>
            <a:r>
              <a:rPr lang="en-GB" dirty="0"/>
              <a:t>He had 1 e/o  seizure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H/o constipation +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8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 err="1"/>
              <a:t>Afebrile,jaundiced</a:t>
            </a:r>
            <a:endParaRPr lang="en-GB" dirty="0"/>
          </a:p>
          <a:p>
            <a:r>
              <a:rPr lang="en-GB" dirty="0"/>
              <a:t>Bp -140/90 </a:t>
            </a:r>
            <a:r>
              <a:rPr lang="en-GB" dirty="0" err="1"/>
              <a:t>mmhg</a:t>
            </a:r>
            <a:r>
              <a:rPr lang="en-GB" dirty="0"/>
              <a:t> </a:t>
            </a:r>
          </a:p>
          <a:p>
            <a:r>
              <a:rPr lang="en-GB" dirty="0"/>
              <a:t>PR-96/’</a:t>
            </a:r>
          </a:p>
          <a:p>
            <a:r>
              <a:rPr lang="en-GB" dirty="0"/>
              <a:t>GRBS 456  mg/dl 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Drowsy </a:t>
            </a:r>
          </a:p>
          <a:p>
            <a:r>
              <a:rPr lang="en-GB" dirty="0"/>
              <a:t>PEARL </a:t>
            </a:r>
          </a:p>
          <a:p>
            <a:r>
              <a:rPr lang="en-GB" dirty="0"/>
              <a:t>Rigidity noted in both UL&amp;LL </a:t>
            </a:r>
          </a:p>
          <a:p>
            <a:r>
              <a:rPr lang="en-GB" dirty="0"/>
              <a:t>B/L plantar flexor</a:t>
            </a:r>
          </a:p>
          <a:p>
            <a:r>
              <a:rPr lang="en-GB" dirty="0"/>
              <a:t>No neck stiffness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 for few stigmata of CLD(</a:t>
            </a:r>
            <a:r>
              <a:rPr lang="en-US" dirty="0" err="1"/>
              <a:t>clubbing,spider</a:t>
            </a:r>
            <a:r>
              <a:rPr lang="en-US" dirty="0"/>
              <a:t> </a:t>
            </a:r>
            <a:r>
              <a:rPr lang="en-US" dirty="0" err="1"/>
              <a:t>naevi</a:t>
            </a:r>
            <a:r>
              <a:rPr lang="en-US" dirty="0"/>
              <a:t>) Patient did not have any other clinical findings of portal hypertension</a:t>
            </a:r>
          </a:p>
          <a:p>
            <a:r>
              <a:rPr lang="en-US" dirty="0"/>
              <a:t>Patient was remaining in the encephalopathy state even after correcting his high blood sugars</a:t>
            </a:r>
          </a:p>
          <a:p>
            <a:endParaRPr lang="en-US" dirty="0"/>
          </a:p>
          <a:p>
            <a:r>
              <a:rPr lang="en-US" sz="3600" b="1" dirty="0">
                <a:latin typeface="Baskerville Old Face" pitchFamily="18" charset="0"/>
              </a:rPr>
              <a:t>He was having a disproportionate encephalopathy which was recurrent (&gt;2 episodes/yr)</a:t>
            </a:r>
            <a:r>
              <a:rPr lang="en-US" sz="4400" b="1" dirty="0">
                <a:latin typeface="Baskerville Old Face" pitchFamily="18" charset="0"/>
              </a:rPr>
              <a:t> !!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INVESTIGATIONS </a:t>
            </a:r>
            <a:endParaRPr lang="en-US" sz="3200" dirty="0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357" lnSpcReduction="20000"/>
          </a:bodyPr>
          <a:lstStyle/>
          <a:p>
            <a:pPr marL="0" indent="0">
              <a:buNone/>
            </a:pPr>
            <a:r>
              <a:rPr lang="en-GB" dirty="0"/>
              <a:t>BRE –HB 14.2 mg/dl                  LFT  </a:t>
            </a:r>
            <a:r>
              <a:rPr lang="en-GB" dirty="0" err="1"/>
              <a:t>Sbil</a:t>
            </a:r>
            <a:r>
              <a:rPr lang="en-GB" dirty="0"/>
              <a:t>- 4.4 </a:t>
            </a:r>
          </a:p>
          <a:p>
            <a:pPr marL="0" indent="0">
              <a:buNone/>
            </a:pPr>
            <a:r>
              <a:rPr lang="en-GB" dirty="0"/>
              <a:t>        TC -9800/mm                             T protein -6.6</a:t>
            </a:r>
          </a:p>
          <a:p>
            <a:pPr marL="0" indent="0">
              <a:buNone/>
            </a:pPr>
            <a:r>
              <a:rPr lang="en-GB" dirty="0"/>
              <a:t>         </a:t>
            </a:r>
            <a:r>
              <a:rPr lang="en-GB" dirty="0" err="1"/>
              <a:t>Plt</a:t>
            </a:r>
            <a:r>
              <a:rPr lang="en-GB" dirty="0"/>
              <a:t> -3.6L                                     S.alb-3.6</a:t>
            </a:r>
          </a:p>
          <a:p>
            <a:pPr marL="0" indent="0">
              <a:buNone/>
            </a:pPr>
            <a:r>
              <a:rPr lang="en-GB" dirty="0"/>
              <a:t>RFT-18/0.6</a:t>
            </a:r>
          </a:p>
          <a:p>
            <a:pPr marL="0" indent="0">
              <a:buNone/>
            </a:pPr>
            <a:r>
              <a:rPr lang="en-GB" dirty="0"/>
              <a:t>SE -143/3.9                                    OT/PT/ALP-42/54/109</a:t>
            </a:r>
          </a:p>
          <a:p>
            <a:pPr marL="0" indent="0">
              <a:buNone/>
            </a:pPr>
            <a:r>
              <a:rPr lang="en-GB" dirty="0" err="1"/>
              <a:t>S.Ca</a:t>
            </a:r>
            <a:r>
              <a:rPr lang="en-GB" dirty="0"/>
              <a:t> -8.5 </a:t>
            </a:r>
          </a:p>
          <a:p>
            <a:pPr marL="0" indent="0">
              <a:buNone/>
            </a:pPr>
            <a:r>
              <a:rPr lang="en-GB" dirty="0" err="1"/>
              <a:t>s.Mg</a:t>
            </a:r>
            <a:r>
              <a:rPr lang="en-GB" dirty="0"/>
              <a:t> -2.1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PT (INR)???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Meld score??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USS ABD - ???</a:t>
            </a:r>
          </a:p>
          <a:p>
            <a:r>
              <a:rPr lang="en-GB" dirty="0"/>
              <a:t>CT BRAIN – WNL </a:t>
            </a:r>
          </a:p>
          <a:p>
            <a:r>
              <a:rPr lang="en-GB" dirty="0"/>
              <a:t>CSF TUDY –WNL </a:t>
            </a:r>
          </a:p>
          <a:p>
            <a:r>
              <a:rPr lang="en-GB" dirty="0"/>
              <a:t>S. CERULOPLASMIN- 70 </a:t>
            </a:r>
            <a:r>
              <a:rPr lang="en-GB" dirty="0" err="1"/>
              <a:t>iu</a:t>
            </a:r>
            <a:r>
              <a:rPr lang="en-GB" dirty="0"/>
              <a:t>/l </a:t>
            </a:r>
          </a:p>
          <a:p>
            <a:r>
              <a:rPr lang="en-GB" dirty="0"/>
              <a:t>S.AMMONIA – 180 </a:t>
            </a:r>
            <a:r>
              <a:rPr lang="en-GB" dirty="0" err="1"/>
              <a:t>micromol</a:t>
            </a:r>
            <a:r>
              <a:rPr lang="en-GB" dirty="0"/>
              <a:t>/l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THAT WAS HAPPENING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GB" dirty="0"/>
              <a:t>  Recurrent &amp; persistent </a:t>
            </a:r>
            <a:r>
              <a:rPr lang="en-GB" dirty="0"/>
              <a:t>hepatic encephalopathy – frequently associated with large </a:t>
            </a:r>
            <a:r>
              <a:rPr lang="en-GB" sz="3200" b="1" dirty="0">
                <a:latin typeface="Baskerville Old Face" pitchFamily="18" charset="0"/>
              </a:rPr>
              <a:t>spontaneous </a:t>
            </a:r>
            <a:r>
              <a:rPr lang="en-GB" sz="3200" b="1" dirty="0" err="1">
                <a:latin typeface="Baskerville Old Face" pitchFamily="18" charset="0"/>
              </a:rPr>
              <a:t>portosystemic</a:t>
            </a:r>
            <a:r>
              <a:rPr lang="en-GB" sz="3200" b="1" dirty="0">
                <a:latin typeface="Baskerville Old Face" pitchFamily="18" charset="0"/>
              </a:rPr>
              <a:t> shunts(SPSS)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HEPATIC ENCEPHALOPATHY</a:t>
            </a:r>
            <a:endParaRPr lang="en-US" b="1" u="sng" dirty="0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>
          <a:xfrm>
            <a:off x="838200" y="627017"/>
            <a:ext cx="10515600" cy="5549946"/>
          </a:xfrm>
        </p:spPr>
        <p:txBody>
          <a:bodyPr/>
          <a:lstStyle/>
          <a:p>
            <a:pPr>
              <a:buNone/>
            </a:pPr>
            <a:r>
              <a:rPr lang="en-GB" dirty="0"/>
              <a:t> </a:t>
            </a:r>
          </a:p>
          <a:p>
            <a:endParaRPr lang="en-US" dirty="0"/>
          </a:p>
        </p:txBody>
      </p:sp>
      <p:pic>
        <p:nvPicPr>
          <p:cNvPr id="2097161" name="Picture 2097164"/>
          <p:cNvPicPr>
            <a:picLocks/>
          </p:cNvPicPr>
          <p:nvPr/>
        </p:nvPicPr>
        <p:blipFill>
          <a:blip r:embed="rId2"/>
          <a:srcRect l="5668" t="1930" r="5553" b="1430"/>
          <a:stretch>
            <a:fillRect/>
          </a:stretch>
        </p:blipFill>
        <p:spPr>
          <a:xfrm>
            <a:off x="2690949" y="1502229"/>
            <a:ext cx="6283234" cy="43760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PATHOPHYSIOLOGY</a:t>
            </a:r>
            <a:endParaRPr lang="en-US" b="1" u="sng" dirty="0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97162" name="Picture 209716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04867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Baskerville Old Face" pitchFamily="18" charset="0"/>
              </a:rPr>
              <a:t>Suspect SPSS </a:t>
            </a:r>
            <a:r>
              <a:rPr lang="en-IN" sz="3200" dirty="0"/>
              <a:t>if encephalopathy associated with</a:t>
            </a:r>
          </a:p>
        </p:txBody>
      </p:sp>
      <p:sp>
        <p:nvSpPr>
          <p:cNvPr id="1048680" name="Content Placeholder 104867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meld score 14 </a:t>
            </a:r>
            <a:endParaRPr lang="en-IN" dirty="0"/>
          </a:p>
          <a:p>
            <a:r>
              <a:rPr lang="en-US" dirty="0"/>
              <a:t>Less derangement of synthetic liver function</a:t>
            </a:r>
            <a:endParaRPr lang="en-IN" dirty="0"/>
          </a:p>
          <a:p>
            <a:r>
              <a:rPr lang="en-US" dirty="0"/>
              <a:t>Less portal hypertension  related complications</a:t>
            </a:r>
            <a:endParaRPr lang="en-IN" dirty="0"/>
          </a:p>
          <a:p>
            <a:r>
              <a:rPr lang="en-US" dirty="0"/>
              <a:t>Recurrent hepatic encephalopathy</a:t>
            </a:r>
            <a:endParaRPr lang="en-IN" dirty="0"/>
          </a:p>
          <a:p>
            <a:endParaRPr lang="en-IN" dirty="0"/>
          </a:p>
          <a:p>
            <a:r>
              <a:rPr lang="en-US" dirty="0"/>
              <a:t>Disproportionate encephalopathy compared to liver dysfunction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diagnosis..</a:t>
            </a:r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b="1" dirty="0">
                <a:latin typeface="Baskerville Old Face" pitchFamily="18" charset="0"/>
              </a:rPr>
              <a:t>We requested for a portal </a:t>
            </a:r>
            <a:r>
              <a:rPr lang="en-US" sz="4800" b="1" dirty="0" err="1">
                <a:latin typeface="Baskerville Old Face" pitchFamily="18" charset="0"/>
              </a:rPr>
              <a:t>venogram</a:t>
            </a:r>
            <a:endParaRPr lang="en-US" sz="4800" b="1" dirty="0">
              <a:latin typeface="Baskerville Old Face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97163" name="Ink 3"/>
              <p14:cNvContentPartPr/>
              <p14:nvPr/>
            </p14:nvContentPartPr>
            <p14:xfrm>
              <a:off x="2903682" y="3669519"/>
              <a:ext cx="360" cy="360"/>
            </p14:xfrm>
          </p:contentPart>
        </mc:Choice>
        <mc:Fallback xmlns="">
          <p:pic>
            <p:nvPicPr>
              <p:cNvPr id="2097163" name="Ink 3"/>
              <p:cNvPicPr>
                <a:picLocks/>
              </p:cNvPicPr>
              <p:nvPr/>
            </p:nvPicPr>
            <p:blipFill>
              <a:blip r:embed="rId3"/>
            </p:blipFill>
            <p:spPr>
              <a:xfrm>
                <a:off x="2903682" y="3669519"/>
                <a:ext cx="360" cy="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SPSS 2 types</a:t>
            </a:r>
          </a:p>
          <a:p>
            <a:pPr marL="0" indent="0">
              <a:buNone/>
            </a:pPr>
            <a:r>
              <a:rPr lang="en-GB" dirty="0"/>
              <a:t>              Large  &gt;  8 mm </a:t>
            </a:r>
          </a:p>
          <a:p>
            <a:pPr marL="0" indent="0">
              <a:buNone/>
            </a:pPr>
            <a:r>
              <a:rPr lang="en-GB" dirty="0"/>
              <a:t>              Small  &lt; 8mm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Our patient had : ??? </a:t>
            </a:r>
          </a:p>
          <a:p>
            <a:endParaRPr lang="en-US" dirty="0"/>
          </a:p>
        </p:txBody>
      </p:sp>
      <p:pic>
        <p:nvPicPr>
          <p:cNvPr id="2097164" name="Picture 2097166"/>
          <p:cNvPicPr>
            <a:picLocks/>
          </p:cNvPicPr>
          <p:nvPr/>
        </p:nvPicPr>
        <p:blipFill>
          <a:blip r:embed="rId2"/>
          <a:srcRect b="8684"/>
          <a:stretch>
            <a:fillRect/>
          </a:stretch>
        </p:blipFill>
        <p:spPr>
          <a:xfrm rot="21585930">
            <a:off x="5265049" y="1543"/>
            <a:ext cx="6927647" cy="685652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6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57" y="170892"/>
            <a:ext cx="9955427" cy="57356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PORTOSYSTEMIC SHUNTS </a:t>
            </a:r>
            <a:endParaRPr lang="en-US" b="1" u="sng" dirty="0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Malformation  of vessels – shunting of blood from portal vein to inferior </a:t>
            </a:r>
            <a:r>
              <a:rPr lang="en-GB" dirty="0" err="1"/>
              <a:t>venacava</a:t>
            </a:r>
            <a:r>
              <a:rPr lang="en-US" altLang="en-GB" dirty="0" err="1"/>
              <a:t> due to portal hypertension </a:t>
            </a:r>
          </a:p>
          <a:p>
            <a:r>
              <a:rPr lang="en-US" altLang="en-GB" dirty="0" err="1"/>
              <a:t>Intrahepatic</a:t>
            </a:r>
            <a:r>
              <a:rPr lang="en-US" altLang="en-GB" dirty="0"/>
              <a:t> &amp; extra hepatic </a:t>
            </a:r>
          </a:p>
          <a:p>
            <a:r>
              <a:rPr lang="en-US" altLang="en-GB" dirty="0" err="1"/>
              <a:t>In liver cirrhosis - even in initial stages opening of embryologic extrahepatic portosystemic shunts </a:t>
            </a:r>
          </a:p>
          <a:p>
            <a:r>
              <a:rPr lang="en-US" altLang="en-GB" dirty="0"/>
              <a:t>Release valves to reduce portal hypertension</a:t>
            </a:r>
          </a:p>
          <a:p>
            <a:r>
              <a:rPr lang="en-US" altLang="en-GB" dirty="0"/>
              <a:t> </a:t>
            </a:r>
            <a:r>
              <a:rPr lang="en-US" dirty="0"/>
              <a:t>By passes normal liver flow </a:t>
            </a:r>
          </a:p>
          <a:p>
            <a:r>
              <a:rPr lang="en-US" dirty="0"/>
              <a:t>Contribute to progression of liver disease </a:t>
            </a:r>
          </a:p>
          <a:p>
            <a:endParaRPr lang="en-US" alt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1" dirty="0"/>
              <a:t>Common shunts are</a:t>
            </a:r>
            <a:br>
              <a:rPr lang="en-GB" dirty="0"/>
            </a:br>
            <a:br>
              <a:rPr lang="en-GB" dirty="0"/>
            </a:br>
            <a:r>
              <a:rPr lang="en-GB" sz="3100" b="1" u="sng" dirty="0"/>
              <a:t>LEFT SIDED SHUNTS</a:t>
            </a:r>
            <a:endParaRPr lang="en-US" sz="3100" b="1" u="sng" dirty="0"/>
          </a:p>
        </p:txBody>
      </p:sp>
      <p:sp>
        <p:nvSpPr>
          <p:cNvPr id="104861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75217" cy="4351338"/>
          </a:xfrm>
        </p:spPr>
        <p:txBody>
          <a:bodyPr>
            <a:normAutofit fontScale="70714" lnSpcReduction="20000"/>
          </a:bodyPr>
          <a:lstStyle/>
          <a:p>
            <a:r>
              <a:rPr lang="en-GB" dirty="0" err="1"/>
              <a:t>Gastrorenal</a:t>
            </a:r>
            <a:r>
              <a:rPr lang="en-GB" dirty="0"/>
              <a:t>   - 80-85% patient with gastric varices </a:t>
            </a:r>
          </a:p>
          <a:p>
            <a:pPr marL="0" indent="0">
              <a:buNone/>
            </a:pPr>
            <a:r>
              <a:rPr lang="en-GB" dirty="0"/>
              <a:t>                           - Frequently associated with gastric variceal bleeding </a:t>
            </a:r>
          </a:p>
          <a:p>
            <a:r>
              <a:rPr lang="en-GB" dirty="0" err="1"/>
              <a:t>Gastrocaval</a:t>
            </a:r>
            <a:r>
              <a:rPr lang="en-GB" dirty="0"/>
              <a:t>  - gastric variceal bleeding </a:t>
            </a:r>
          </a:p>
          <a:p>
            <a:r>
              <a:rPr lang="en-GB" dirty="0"/>
              <a:t>Splenorenal  -14-21% of  patients with cirrhosis </a:t>
            </a:r>
          </a:p>
          <a:p>
            <a:pPr marL="0" indent="0">
              <a:buNone/>
            </a:pPr>
            <a:r>
              <a:rPr lang="en-GB" dirty="0"/>
              <a:t>                          -Hepatic encephalopathy &amp; portal vein thrombosis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000" u="sng" dirty="0"/>
              <a:t>CENTRAL</a:t>
            </a:r>
          </a:p>
          <a:p>
            <a:pPr marL="0" indent="0">
              <a:buNone/>
            </a:pPr>
            <a:r>
              <a:rPr lang="en-GB" dirty="0"/>
              <a:t>. </a:t>
            </a:r>
            <a:r>
              <a:rPr lang="en-GB" dirty="0" err="1"/>
              <a:t>Mesorenal</a:t>
            </a:r>
            <a:r>
              <a:rPr lang="en-GB" dirty="0"/>
              <a:t> – Uncommon </a:t>
            </a:r>
          </a:p>
          <a:p>
            <a:pPr marL="0" indent="0">
              <a:buNone/>
            </a:pPr>
            <a:r>
              <a:rPr lang="en-GB" dirty="0"/>
              <a:t>                       -Hepatic encephalopathy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1246" y="587829"/>
            <a:ext cx="4859383" cy="561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u="sng" dirty="0"/>
              <a:t>RIGHT SIDED SHUNTS </a:t>
            </a:r>
            <a:endParaRPr lang="en-US" sz="3600" u="sng" dirty="0"/>
          </a:p>
        </p:txBody>
      </p:sp>
      <p:sp>
        <p:nvSpPr>
          <p:cNvPr id="10486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Paraumbilical shunt – 6-30%  of the patients with portal hyper tension </a:t>
            </a:r>
          </a:p>
          <a:p>
            <a:pPr marL="0" indent="0">
              <a:buNone/>
            </a:pPr>
            <a:r>
              <a:rPr lang="en-GB" dirty="0"/>
              <a:t>                                       -Hepatic encephalopathy and portal vein              thrombosis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Rectal varices          - rare ;  lower  GI bleeding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 err="1"/>
              <a:t>Esophageal</a:t>
            </a:r>
            <a:r>
              <a:rPr lang="en-GB" dirty="0"/>
              <a:t> varices- 40-80% patient with cirrhosis </a:t>
            </a:r>
          </a:p>
          <a:p>
            <a:pPr marL="0" indent="0">
              <a:buNone/>
            </a:pPr>
            <a:r>
              <a:rPr lang="en-GB" dirty="0"/>
              <a:t>                                    - hematemesis &amp; </a:t>
            </a:r>
            <a:r>
              <a:rPr lang="en-GB" dirty="0" err="1"/>
              <a:t>malena</a:t>
            </a:r>
            <a:r>
              <a:rPr lang="en-GB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 </a:t>
            </a:r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857"/>
          </a:bodyPr>
          <a:lstStyle/>
          <a:p>
            <a:r>
              <a:rPr lang="en-US" u="sng" dirty="0">
                <a:highlight>
                  <a:srgbClr val="FFFF00"/>
                </a:highlight>
              </a:rPr>
              <a:t>EARLY STAGE</a:t>
            </a:r>
            <a:r>
              <a:rPr lang="en-US" dirty="0"/>
              <a:t> - MELD  score &lt; 11  no significant portal hypertension related complications ( refractory / severe </a:t>
            </a:r>
            <a:r>
              <a:rPr lang="en-US" dirty="0" err="1"/>
              <a:t>acites</a:t>
            </a:r>
            <a:r>
              <a:rPr lang="en-US" dirty="0"/>
              <a:t>    or  recent </a:t>
            </a:r>
            <a:r>
              <a:rPr lang="en-US" dirty="0" err="1"/>
              <a:t>variceal</a:t>
            </a:r>
            <a:r>
              <a:rPr lang="en-US" dirty="0"/>
              <a:t> bleeding )    - </a:t>
            </a:r>
            <a:r>
              <a:rPr lang="en-US" b="1" i="1" dirty="0"/>
              <a:t> </a:t>
            </a:r>
            <a:r>
              <a:rPr lang="en-US" b="1" i="1" dirty="0" err="1"/>
              <a:t>embolisation</a:t>
            </a:r>
            <a:r>
              <a:rPr lang="en-US" b="1" i="1" dirty="0"/>
              <a:t> </a:t>
            </a:r>
          </a:p>
          <a:p>
            <a:endParaRPr lang="en-US" dirty="0"/>
          </a:p>
          <a:p>
            <a:r>
              <a:rPr lang="en-US" u="sng" dirty="0">
                <a:highlight>
                  <a:srgbClr val="FFFF00"/>
                </a:highlight>
              </a:rPr>
              <a:t>LATE STAGES</a:t>
            </a:r>
            <a:r>
              <a:rPr lang="en-US" dirty="0"/>
              <a:t>  - MELD  score 12-14  , </a:t>
            </a:r>
            <a:r>
              <a:rPr lang="en-US" dirty="0" err="1"/>
              <a:t>cosider</a:t>
            </a:r>
            <a:r>
              <a:rPr lang="en-US" dirty="0"/>
              <a:t> each case individually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u="sng" dirty="0">
                <a:highlight>
                  <a:srgbClr val="FFFF00"/>
                </a:highlight>
              </a:rPr>
              <a:t>END STAGE </a:t>
            </a:r>
            <a:r>
              <a:rPr lang="en-US" dirty="0"/>
              <a:t>- MELD Score &gt;14 , PH  related complications + </a:t>
            </a:r>
          </a:p>
          <a:p>
            <a:pPr marL="0" indent="0">
              <a:buNone/>
            </a:pPr>
            <a:r>
              <a:rPr lang="en-US" dirty="0"/>
              <a:t>                        - severe hepatic </a:t>
            </a:r>
            <a:r>
              <a:rPr lang="en-US" dirty="0" err="1"/>
              <a:t>dysfuction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                   - consider </a:t>
            </a:r>
            <a:r>
              <a:rPr lang="en-US" b="1" i="1" dirty="0"/>
              <a:t>liver transplantation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     </a:t>
            </a:r>
            <a:r>
              <a:rPr lang="en-GB" dirty="0">
                <a:latin typeface="Footlight MT Light" panose="0204060206030A020304" pitchFamily="18" charset="0"/>
              </a:rPr>
              <a:t>THANK YOU</a:t>
            </a:r>
            <a:endParaRPr lang="en-US" dirty="0">
              <a:latin typeface="Footlight MT Light" panose="0204060206030A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492</Words>
  <Application>Microsoft Office PowerPoint</Application>
  <PresentationFormat>Widescreen</PresentationFormat>
  <Paragraphs>104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TALKING ABOUT MADNESS!!</vt:lpstr>
      <vt:lpstr>Case summary </vt:lpstr>
      <vt:lpstr>PowerPoint Presentation</vt:lpstr>
      <vt:lpstr>PowerPoint Presentation</vt:lpstr>
      <vt:lpstr>PowerPoint Presentation</vt:lpstr>
      <vt:lpstr>INVESTIGATIONS </vt:lpstr>
      <vt:lpstr>PowerPoint Presentation</vt:lpstr>
      <vt:lpstr>WHY THAT WAS HAPPENING ?</vt:lpstr>
      <vt:lpstr>HEPATIC ENCEPHALOPATHY</vt:lpstr>
      <vt:lpstr>PATHOPHYSIOLOGY</vt:lpstr>
      <vt:lpstr>Suspect SPSS if encephalopathy associated with</vt:lpstr>
      <vt:lpstr>For a diagnosis..</vt:lpstr>
      <vt:lpstr>PowerPoint Presentation</vt:lpstr>
      <vt:lpstr>PowerPoint Presentation</vt:lpstr>
      <vt:lpstr>PORTOSYSTEMIC SHUNTS </vt:lpstr>
      <vt:lpstr>Common shunts are  LEFT SIDED SHUNTS</vt:lpstr>
      <vt:lpstr>RIGHT SIDED SHUNTS </vt:lpstr>
      <vt:lpstr>MANAGEMENT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club</dc:title>
  <dc:creator>pooja venu</dc:creator>
  <cp:lastModifiedBy>sooryalekshmivs@gmail.com</cp:lastModifiedBy>
  <cp:revision>3</cp:revision>
  <dcterms:created xsi:type="dcterms:W3CDTF">2023-02-22T07:38:28Z</dcterms:created>
  <dcterms:modified xsi:type="dcterms:W3CDTF">2023-02-23T18:16:17Z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44353CFA53DE48AC86E96A839E3D6553</vt:lpwstr>
  </property>
  <property fmtid="{D5CDD505-2E9C-101B-9397-08002B2CF9AE}" pid="3" name="KSOProductBuildVer">
    <vt:lpwstr>1033-11.2.0.11440</vt:lpwstr>
  </property>
</Properties>
</file>