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9" r:id="rId4"/>
    <p:sldId id="319" r:id="rId5"/>
    <p:sldId id="332" r:id="rId6"/>
    <p:sldId id="320" r:id="rId7"/>
    <p:sldId id="318" r:id="rId8"/>
    <p:sldId id="258" r:id="rId9"/>
    <p:sldId id="279" r:id="rId10"/>
    <p:sldId id="263" r:id="rId11"/>
    <p:sldId id="306" r:id="rId12"/>
    <p:sldId id="307" r:id="rId13"/>
    <p:sldId id="308" r:id="rId14"/>
    <p:sldId id="331" r:id="rId15"/>
    <p:sldId id="309" r:id="rId16"/>
    <p:sldId id="310" r:id="rId17"/>
    <p:sldId id="311" r:id="rId18"/>
    <p:sldId id="312" r:id="rId19"/>
    <p:sldId id="313" r:id="rId20"/>
    <p:sldId id="314" r:id="rId21"/>
    <p:sldId id="315" r:id="rId22"/>
    <p:sldId id="316" r:id="rId23"/>
    <p:sldId id="317" r:id="rId24"/>
    <p:sldId id="336" r:id="rId25"/>
    <p:sldId id="338" r:id="rId26"/>
    <p:sldId id="339" r:id="rId27"/>
    <p:sldId id="260" r:id="rId28"/>
    <p:sldId id="264" r:id="rId29"/>
    <p:sldId id="265" r:id="rId30"/>
    <p:sldId id="261" r:id="rId31"/>
    <p:sldId id="266" r:id="rId32"/>
    <p:sldId id="267" r:id="rId33"/>
    <p:sldId id="268" r:id="rId34"/>
    <p:sldId id="269" r:id="rId35"/>
    <p:sldId id="270" r:id="rId36"/>
    <p:sldId id="272" r:id="rId37"/>
    <p:sldId id="271" r:id="rId38"/>
    <p:sldId id="273" r:id="rId39"/>
    <p:sldId id="274" r:id="rId40"/>
    <p:sldId id="275" r:id="rId41"/>
    <p:sldId id="277" r:id="rId42"/>
    <p:sldId id="276" r:id="rId43"/>
    <p:sldId id="283" r:id="rId44"/>
    <p:sldId id="278" r:id="rId45"/>
    <p:sldId id="281" r:id="rId46"/>
    <p:sldId id="334" r:id="rId47"/>
    <p:sldId id="282" r:id="rId48"/>
    <p:sldId id="284" r:id="rId49"/>
    <p:sldId id="285" r:id="rId50"/>
    <p:sldId id="286" r:id="rId51"/>
    <p:sldId id="287" r:id="rId52"/>
    <p:sldId id="335" r:id="rId53"/>
    <p:sldId id="288" r:id="rId54"/>
    <p:sldId id="289" r:id="rId55"/>
    <p:sldId id="290" r:id="rId56"/>
    <p:sldId id="292" r:id="rId57"/>
    <p:sldId id="291" r:id="rId58"/>
    <p:sldId id="293" r:id="rId59"/>
    <p:sldId id="294" r:id="rId60"/>
    <p:sldId id="295" r:id="rId61"/>
    <p:sldId id="296" r:id="rId62"/>
    <p:sldId id="297" r:id="rId63"/>
    <p:sldId id="298" r:id="rId64"/>
    <p:sldId id="299" r:id="rId65"/>
    <p:sldId id="300" r:id="rId66"/>
    <p:sldId id="333" r:id="rId67"/>
    <p:sldId id="301" r:id="rId68"/>
    <p:sldId id="302" r:id="rId69"/>
    <p:sldId id="303" r:id="rId70"/>
    <p:sldId id="304" r:id="rId71"/>
    <p:sldId id="305" r:id="rId72"/>
    <p:sldId id="326" r:id="rId7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82" d="100"/>
          <a:sy n="82" d="100"/>
        </p:scale>
        <p:origin x="72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theme" Target="theme/theme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9996EC7-44B1-4998-9CF2-B7E4AB4D7085}" type="doc">
      <dgm:prSet loTypeId="urn:microsoft.com/office/officeart/2005/8/layout/pyramid2" loCatId="pyramid" qsTypeId="urn:microsoft.com/office/officeart/2005/8/quickstyle/simple1" qsCatId="simple" csTypeId="urn:microsoft.com/office/officeart/2005/8/colors/accent1_2" csCatId="accent1" phldr="1"/>
      <dgm:spPr/>
    </dgm:pt>
    <dgm:pt modelId="{2980B4EF-B1CA-4534-8091-34FBEB23D66C}">
      <dgm:prSet phldrT="[Text]"/>
      <dgm:spPr/>
      <dgm:t>
        <a:bodyPr/>
        <a:lstStyle/>
        <a:p>
          <a:r>
            <a:rPr lang="en-US" dirty="0"/>
            <a:t>&lt;25yrs</a:t>
          </a:r>
        </a:p>
        <a:p>
          <a:r>
            <a:rPr lang="en-US" dirty="0"/>
            <a:t>Not yet treated with insulin</a:t>
          </a:r>
        </a:p>
      </dgm:t>
    </dgm:pt>
    <dgm:pt modelId="{31FD1DF3-A402-4127-836A-F617A0365D33}" type="parTrans" cxnId="{34BA165C-60C8-4DC3-A98E-0B9E4A317AFE}">
      <dgm:prSet/>
      <dgm:spPr/>
      <dgm:t>
        <a:bodyPr/>
        <a:lstStyle/>
        <a:p>
          <a:endParaRPr lang="en-US"/>
        </a:p>
      </dgm:t>
    </dgm:pt>
    <dgm:pt modelId="{7119BE2F-4298-4237-8EDA-B257DC88B1C5}" type="sibTrans" cxnId="{34BA165C-60C8-4DC3-A98E-0B9E4A317AFE}">
      <dgm:prSet/>
      <dgm:spPr/>
      <dgm:t>
        <a:bodyPr/>
        <a:lstStyle/>
        <a:p>
          <a:endParaRPr lang="en-US"/>
        </a:p>
      </dgm:t>
    </dgm:pt>
    <dgm:pt modelId="{633D3E55-98A1-4B6A-A4A3-7303DE204B93}">
      <dgm:prSet phldrT="[Text]"/>
      <dgm:spPr/>
      <dgm:t>
        <a:bodyPr/>
        <a:lstStyle/>
        <a:p>
          <a:r>
            <a:rPr lang="en-US" dirty="0"/>
            <a:t>One of the parents is diabetic</a:t>
          </a:r>
        </a:p>
      </dgm:t>
    </dgm:pt>
    <dgm:pt modelId="{60DD36F7-0657-492B-88D9-E801C743FC84}" type="parTrans" cxnId="{32EF3447-6D57-485B-B19C-C1ECEA6C8A51}">
      <dgm:prSet/>
      <dgm:spPr/>
      <dgm:t>
        <a:bodyPr/>
        <a:lstStyle/>
        <a:p>
          <a:endParaRPr lang="en-US"/>
        </a:p>
      </dgm:t>
    </dgm:pt>
    <dgm:pt modelId="{26EA1389-5BD7-4A76-9296-2A218EB8E5B5}" type="sibTrans" cxnId="{32EF3447-6D57-485B-B19C-C1ECEA6C8A51}">
      <dgm:prSet/>
      <dgm:spPr/>
      <dgm:t>
        <a:bodyPr/>
        <a:lstStyle/>
        <a:p>
          <a:endParaRPr lang="en-US"/>
        </a:p>
      </dgm:t>
    </dgm:pt>
    <dgm:pt modelId="{8B77E9E3-55E8-43C3-92BD-6A9AFC0C38FC}">
      <dgm:prSet phldrT="[Text]"/>
      <dgm:spPr/>
      <dgm:t>
        <a:bodyPr/>
        <a:lstStyle/>
        <a:p>
          <a:r>
            <a:rPr lang="en-US" dirty="0"/>
            <a:t>In suspected cases get a genetic testing done</a:t>
          </a:r>
        </a:p>
      </dgm:t>
    </dgm:pt>
    <dgm:pt modelId="{A536DC39-DE4E-423E-A2DC-118C0D5231C7}" type="parTrans" cxnId="{D5036744-5E69-4038-8C86-7F71E4803B92}">
      <dgm:prSet/>
      <dgm:spPr/>
      <dgm:t>
        <a:bodyPr/>
        <a:lstStyle/>
        <a:p>
          <a:endParaRPr lang="en-US"/>
        </a:p>
      </dgm:t>
    </dgm:pt>
    <dgm:pt modelId="{21F6EB5C-4439-45E1-B4CF-E463B654F4AD}" type="sibTrans" cxnId="{D5036744-5E69-4038-8C86-7F71E4803B92}">
      <dgm:prSet/>
      <dgm:spPr/>
      <dgm:t>
        <a:bodyPr/>
        <a:lstStyle/>
        <a:p>
          <a:endParaRPr lang="en-US"/>
        </a:p>
      </dgm:t>
    </dgm:pt>
    <dgm:pt modelId="{19C42456-CB23-40EC-AE3D-60A883405604}" type="pres">
      <dgm:prSet presAssocID="{E9996EC7-44B1-4998-9CF2-B7E4AB4D7085}" presName="compositeShape" presStyleCnt="0">
        <dgm:presLayoutVars>
          <dgm:dir/>
          <dgm:resizeHandles/>
        </dgm:presLayoutVars>
      </dgm:prSet>
      <dgm:spPr/>
    </dgm:pt>
    <dgm:pt modelId="{DDF10F03-0A1D-415C-A274-C4179BB6DF03}" type="pres">
      <dgm:prSet presAssocID="{E9996EC7-44B1-4998-9CF2-B7E4AB4D7085}" presName="pyramid" presStyleLbl="node1" presStyleIdx="0" presStyleCnt="1"/>
      <dgm:spPr/>
    </dgm:pt>
    <dgm:pt modelId="{B70E9C28-E11B-45B6-B5E2-2E4BA1A3A57F}" type="pres">
      <dgm:prSet presAssocID="{E9996EC7-44B1-4998-9CF2-B7E4AB4D7085}" presName="theList" presStyleCnt="0"/>
      <dgm:spPr/>
    </dgm:pt>
    <dgm:pt modelId="{ADBCC096-4DF9-4559-B018-4BF9E08AEDFA}" type="pres">
      <dgm:prSet presAssocID="{2980B4EF-B1CA-4534-8091-34FBEB23D66C}" presName="aNode" presStyleLbl="fgAcc1" presStyleIdx="0" presStyleCnt="3">
        <dgm:presLayoutVars>
          <dgm:bulletEnabled val="1"/>
        </dgm:presLayoutVars>
      </dgm:prSet>
      <dgm:spPr/>
    </dgm:pt>
    <dgm:pt modelId="{6ADD755C-CA18-4EBA-83D6-ABDEA669D8B3}" type="pres">
      <dgm:prSet presAssocID="{2980B4EF-B1CA-4534-8091-34FBEB23D66C}" presName="aSpace" presStyleCnt="0"/>
      <dgm:spPr/>
    </dgm:pt>
    <dgm:pt modelId="{2B3AEA4D-BA03-4F4A-8D95-5F4F65D80150}" type="pres">
      <dgm:prSet presAssocID="{633D3E55-98A1-4B6A-A4A3-7303DE204B93}" presName="aNode" presStyleLbl="fgAcc1" presStyleIdx="1" presStyleCnt="3">
        <dgm:presLayoutVars>
          <dgm:bulletEnabled val="1"/>
        </dgm:presLayoutVars>
      </dgm:prSet>
      <dgm:spPr/>
    </dgm:pt>
    <dgm:pt modelId="{48643CFC-37A3-4DFC-8F1C-577FA2134F0C}" type="pres">
      <dgm:prSet presAssocID="{633D3E55-98A1-4B6A-A4A3-7303DE204B93}" presName="aSpace" presStyleCnt="0"/>
      <dgm:spPr/>
    </dgm:pt>
    <dgm:pt modelId="{62673E0A-6809-40B5-BC58-501E0C3EAB0D}" type="pres">
      <dgm:prSet presAssocID="{8B77E9E3-55E8-43C3-92BD-6A9AFC0C38FC}" presName="aNode" presStyleLbl="fgAcc1" presStyleIdx="2" presStyleCnt="3">
        <dgm:presLayoutVars>
          <dgm:bulletEnabled val="1"/>
        </dgm:presLayoutVars>
      </dgm:prSet>
      <dgm:spPr/>
    </dgm:pt>
    <dgm:pt modelId="{6EC86392-7F8D-4FD3-8079-A2EF12B3AC5F}" type="pres">
      <dgm:prSet presAssocID="{8B77E9E3-55E8-43C3-92BD-6A9AFC0C38FC}" presName="aSpace" presStyleCnt="0"/>
      <dgm:spPr/>
    </dgm:pt>
  </dgm:ptLst>
  <dgm:cxnLst>
    <dgm:cxn modelId="{E790770E-5DC8-4133-9AC4-F3625FC1F5FE}" type="presOf" srcId="{8B77E9E3-55E8-43C3-92BD-6A9AFC0C38FC}" destId="{62673E0A-6809-40B5-BC58-501E0C3EAB0D}" srcOrd="0" destOrd="0" presId="urn:microsoft.com/office/officeart/2005/8/layout/pyramid2"/>
    <dgm:cxn modelId="{31FFE011-7F80-4117-B673-37E83803B89E}" type="presOf" srcId="{2980B4EF-B1CA-4534-8091-34FBEB23D66C}" destId="{ADBCC096-4DF9-4559-B018-4BF9E08AEDFA}" srcOrd="0" destOrd="0" presId="urn:microsoft.com/office/officeart/2005/8/layout/pyramid2"/>
    <dgm:cxn modelId="{0149341C-542B-4137-8AB9-F022F0BAA6F7}" type="presOf" srcId="{E9996EC7-44B1-4998-9CF2-B7E4AB4D7085}" destId="{19C42456-CB23-40EC-AE3D-60A883405604}" srcOrd="0" destOrd="0" presId="urn:microsoft.com/office/officeart/2005/8/layout/pyramid2"/>
    <dgm:cxn modelId="{BC02BE5B-9DBA-4F84-9B62-E6D492E52314}" type="presOf" srcId="{633D3E55-98A1-4B6A-A4A3-7303DE204B93}" destId="{2B3AEA4D-BA03-4F4A-8D95-5F4F65D80150}" srcOrd="0" destOrd="0" presId="urn:microsoft.com/office/officeart/2005/8/layout/pyramid2"/>
    <dgm:cxn modelId="{34BA165C-60C8-4DC3-A98E-0B9E4A317AFE}" srcId="{E9996EC7-44B1-4998-9CF2-B7E4AB4D7085}" destId="{2980B4EF-B1CA-4534-8091-34FBEB23D66C}" srcOrd="0" destOrd="0" parTransId="{31FD1DF3-A402-4127-836A-F617A0365D33}" sibTransId="{7119BE2F-4298-4237-8EDA-B257DC88B1C5}"/>
    <dgm:cxn modelId="{D5036744-5E69-4038-8C86-7F71E4803B92}" srcId="{E9996EC7-44B1-4998-9CF2-B7E4AB4D7085}" destId="{8B77E9E3-55E8-43C3-92BD-6A9AFC0C38FC}" srcOrd="2" destOrd="0" parTransId="{A536DC39-DE4E-423E-A2DC-118C0D5231C7}" sibTransId="{21F6EB5C-4439-45E1-B4CF-E463B654F4AD}"/>
    <dgm:cxn modelId="{32EF3447-6D57-485B-B19C-C1ECEA6C8A51}" srcId="{E9996EC7-44B1-4998-9CF2-B7E4AB4D7085}" destId="{633D3E55-98A1-4B6A-A4A3-7303DE204B93}" srcOrd="1" destOrd="0" parTransId="{60DD36F7-0657-492B-88D9-E801C743FC84}" sibTransId="{26EA1389-5BD7-4A76-9296-2A218EB8E5B5}"/>
    <dgm:cxn modelId="{4D025C76-5058-4704-9EA0-06B7CBB5A83C}" type="presParOf" srcId="{19C42456-CB23-40EC-AE3D-60A883405604}" destId="{DDF10F03-0A1D-415C-A274-C4179BB6DF03}" srcOrd="0" destOrd="0" presId="urn:microsoft.com/office/officeart/2005/8/layout/pyramid2"/>
    <dgm:cxn modelId="{84BE56CD-23A7-425D-B97A-331CAC18460B}" type="presParOf" srcId="{19C42456-CB23-40EC-AE3D-60A883405604}" destId="{B70E9C28-E11B-45B6-B5E2-2E4BA1A3A57F}" srcOrd="1" destOrd="0" presId="urn:microsoft.com/office/officeart/2005/8/layout/pyramid2"/>
    <dgm:cxn modelId="{655A3CD6-EBDD-4E04-A940-0AA9F07EC2D5}" type="presParOf" srcId="{B70E9C28-E11B-45B6-B5E2-2E4BA1A3A57F}" destId="{ADBCC096-4DF9-4559-B018-4BF9E08AEDFA}" srcOrd="0" destOrd="0" presId="urn:microsoft.com/office/officeart/2005/8/layout/pyramid2"/>
    <dgm:cxn modelId="{14D38429-110F-46A1-A047-5175AB7D36FB}" type="presParOf" srcId="{B70E9C28-E11B-45B6-B5E2-2E4BA1A3A57F}" destId="{6ADD755C-CA18-4EBA-83D6-ABDEA669D8B3}" srcOrd="1" destOrd="0" presId="urn:microsoft.com/office/officeart/2005/8/layout/pyramid2"/>
    <dgm:cxn modelId="{529CA929-6196-4AF0-BCD7-D6AA169FA22F}" type="presParOf" srcId="{B70E9C28-E11B-45B6-B5E2-2E4BA1A3A57F}" destId="{2B3AEA4D-BA03-4F4A-8D95-5F4F65D80150}" srcOrd="2" destOrd="0" presId="urn:microsoft.com/office/officeart/2005/8/layout/pyramid2"/>
    <dgm:cxn modelId="{254DA051-7804-4534-B1DF-D317BC536C3B}" type="presParOf" srcId="{B70E9C28-E11B-45B6-B5E2-2E4BA1A3A57F}" destId="{48643CFC-37A3-4DFC-8F1C-577FA2134F0C}" srcOrd="3" destOrd="0" presId="urn:microsoft.com/office/officeart/2005/8/layout/pyramid2"/>
    <dgm:cxn modelId="{929E7D12-FD12-4863-BFE3-08AC2E594224}" type="presParOf" srcId="{B70E9C28-E11B-45B6-B5E2-2E4BA1A3A57F}" destId="{62673E0A-6809-40B5-BC58-501E0C3EAB0D}" srcOrd="4" destOrd="0" presId="urn:microsoft.com/office/officeart/2005/8/layout/pyramid2"/>
    <dgm:cxn modelId="{3E4CC5FB-A450-48C2-AFDF-7EE76451E5E9}" type="presParOf" srcId="{B70E9C28-E11B-45B6-B5E2-2E4BA1A3A57F}" destId="{6EC86392-7F8D-4FD3-8079-A2EF12B3AC5F}" srcOrd="5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224ABE0-4ED9-41CC-94FE-3C33060090BD}" type="doc">
      <dgm:prSet loTypeId="urn:microsoft.com/office/officeart/2005/8/layout/pyramid2" loCatId="pyramid" qsTypeId="urn:microsoft.com/office/officeart/2005/8/quickstyle/simple4" qsCatId="simple" csTypeId="urn:microsoft.com/office/officeart/2005/8/colors/accent1_2" csCatId="accent1" phldr="1"/>
      <dgm:spPr/>
    </dgm:pt>
    <dgm:pt modelId="{5E23B408-B85D-4748-B0A1-03890142E016}">
      <dgm:prSet phldrT="[Text]"/>
      <dgm:spPr/>
      <dgm:t>
        <a:bodyPr/>
        <a:lstStyle/>
        <a:p>
          <a:r>
            <a:rPr lang="en-US" dirty="0"/>
            <a:t>Age 30-35 </a:t>
          </a:r>
          <a:r>
            <a:rPr lang="en-US" dirty="0" err="1"/>
            <a:t>yrs</a:t>
          </a:r>
          <a:endParaRPr lang="en-US" dirty="0"/>
        </a:p>
      </dgm:t>
    </dgm:pt>
    <dgm:pt modelId="{F6989A1D-7E1D-4C0C-942B-D6816C8AAF04}" type="parTrans" cxnId="{18C5C199-C844-4973-8405-C49D370A49DB}">
      <dgm:prSet/>
      <dgm:spPr/>
      <dgm:t>
        <a:bodyPr/>
        <a:lstStyle/>
        <a:p>
          <a:endParaRPr lang="en-US"/>
        </a:p>
      </dgm:t>
    </dgm:pt>
    <dgm:pt modelId="{CBBA61E0-5F31-4DE9-90C5-AF1F856406B1}" type="sibTrans" cxnId="{18C5C199-C844-4973-8405-C49D370A49DB}">
      <dgm:prSet/>
      <dgm:spPr/>
      <dgm:t>
        <a:bodyPr/>
        <a:lstStyle/>
        <a:p>
          <a:endParaRPr lang="en-US"/>
        </a:p>
      </dgm:t>
    </dgm:pt>
    <dgm:pt modelId="{90B48992-55D6-48B2-BFFE-3799B7778457}">
      <dgm:prSet phldrT="[Text]"/>
      <dgm:spPr/>
      <dgm:t>
        <a:bodyPr/>
        <a:lstStyle/>
        <a:p>
          <a:r>
            <a:rPr lang="en-US" dirty="0"/>
            <a:t>Presence of Autoantibodies(GAD-65)</a:t>
          </a:r>
        </a:p>
      </dgm:t>
    </dgm:pt>
    <dgm:pt modelId="{7ED95791-8B7D-471B-AA1C-D4AF9C770B9B}" type="parTrans" cxnId="{E217F6E7-3D81-4B33-A4EC-084E05EA4798}">
      <dgm:prSet/>
      <dgm:spPr/>
      <dgm:t>
        <a:bodyPr/>
        <a:lstStyle/>
        <a:p>
          <a:endParaRPr lang="en-US"/>
        </a:p>
      </dgm:t>
    </dgm:pt>
    <dgm:pt modelId="{F4074862-CD33-4EBF-9609-B57470962A30}" type="sibTrans" cxnId="{E217F6E7-3D81-4B33-A4EC-084E05EA4798}">
      <dgm:prSet/>
      <dgm:spPr/>
      <dgm:t>
        <a:bodyPr/>
        <a:lstStyle/>
        <a:p>
          <a:endParaRPr lang="en-US"/>
        </a:p>
      </dgm:t>
    </dgm:pt>
    <dgm:pt modelId="{227780B1-E29D-429F-8040-DCA33CB5300A}">
      <dgm:prSet phldrT="[Text]"/>
      <dgm:spPr/>
      <dgm:t>
        <a:bodyPr/>
        <a:lstStyle/>
        <a:p>
          <a:r>
            <a:rPr lang="en-US" dirty="0"/>
            <a:t>Patient not requiring insulin for </a:t>
          </a:r>
          <a:r>
            <a:rPr lang="en-US" dirty="0" err="1"/>
            <a:t>atleast</a:t>
          </a:r>
          <a:r>
            <a:rPr lang="en-US" dirty="0"/>
            <a:t> 6 months after diagnosis</a:t>
          </a:r>
        </a:p>
        <a:p>
          <a:r>
            <a:rPr lang="en-US" dirty="0"/>
            <a:t>Autoimmune diseases(+)</a:t>
          </a:r>
        </a:p>
        <a:p>
          <a:endParaRPr lang="en-US" dirty="0"/>
        </a:p>
      </dgm:t>
    </dgm:pt>
    <dgm:pt modelId="{54EED29D-8ECA-4F76-9C07-F72480659F56}" type="parTrans" cxnId="{73626698-494D-4637-AB7D-3C0459713257}">
      <dgm:prSet/>
      <dgm:spPr/>
      <dgm:t>
        <a:bodyPr/>
        <a:lstStyle/>
        <a:p>
          <a:endParaRPr lang="en-US"/>
        </a:p>
      </dgm:t>
    </dgm:pt>
    <dgm:pt modelId="{29948259-69F1-468F-BE79-D7327612DF89}" type="sibTrans" cxnId="{73626698-494D-4637-AB7D-3C0459713257}">
      <dgm:prSet/>
      <dgm:spPr/>
      <dgm:t>
        <a:bodyPr/>
        <a:lstStyle/>
        <a:p>
          <a:endParaRPr lang="en-US"/>
        </a:p>
      </dgm:t>
    </dgm:pt>
    <dgm:pt modelId="{0CCD2C96-990B-477E-A53E-70956E89BFC8}" type="pres">
      <dgm:prSet presAssocID="{8224ABE0-4ED9-41CC-94FE-3C33060090BD}" presName="compositeShape" presStyleCnt="0">
        <dgm:presLayoutVars>
          <dgm:dir/>
          <dgm:resizeHandles/>
        </dgm:presLayoutVars>
      </dgm:prSet>
      <dgm:spPr/>
    </dgm:pt>
    <dgm:pt modelId="{86C8B6F2-2D89-4FD3-8AC1-BEE7ADDA556A}" type="pres">
      <dgm:prSet presAssocID="{8224ABE0-4ED9-41CC-94FE-3C33060090BD}" presName="pyramid" presStyleLbl="node1" presStyleIdx="0" presStyleCnt="1"/>
      <dgm:spPr/>
    </dgm:pt>
    <dgm:pt modelId="{C6747BC1-68DD-4564-BD15-B7E9D9FA6794}" type="pres">
      <dgm:prSet presAssocID="{8224ABE0-4ED9-41CC-94FE-3C33060090BD}" presName="theList" presStyleCnt="0"/>
      <dgm:spPr/>
    </dgm:pt>
    <dgm:pt modelId="{A3D03CAC-77ED-4778-9836-EB3ABA6C6FAE}" type="pres">
      <dgm:prSet presAssocID="{5E23B408-B85D-4748-B0A1-03890142E016}" presName="aNode" presStyleLbl="fgAcc1" presStyleIdx="0" presStyleCnt="3">
        <dgm:presLayoutVars>
          <dgm:bulletEnabled val="1"/>
        </dgm:presLayoutVars>
      </dgm:prSet>
      <dgm:spPr/>
    </dgm:pt>
    <dgm:pt modelId="{4A211D07-5CC7-434A-885E-513FD773A271}" type="pres">
      <dgm:prSet presAssocID="{5E23B408-B85D-4748-B0A1-03890142E016}" presName="aSpace" presStyleCnt="0"/>
      <dgm:spPr/>
    </dgm:pt>
    <dgm:pt modelId="{A3C2560A-4DE9-4220-A5D4-3781618C9032}" type="pres">
      <dgm:prSet presAssocID="{90B48992-55D6-48B2-BFFE-3799B7778457}" presName="aNode" presStyleLbl="fgAcc1" presStyleIdx="1" presStyleCnt="3">
        <dgm:presLayoutVars>
          <dgm:bulletEnabled val="1"/>
        </dgm:presLayoutVars>
      </dgm:prSet>
      <dgm:spPr/>
    </dgm:pt>
    <dgm:pt modelId="{6FEE705B-8583-4CBA-A4F5-6F1F3D7C0E49}" type="pres">
      <dgm:prSet presAssocID="{90B48992-55D6-48B2-BFFE-3799B7778457}" presName="aSpace" presStyleCnt="0"/>
      <dgm:spPr/>
    </dgm:pt>
    <dgm:pt modelId="{57B1D82C-86E6-42F1-8700-FC3D421493BF}" type="pres">
      <dgm:prSet presAssocID="{227780B1-E29D-429F-8040-DCA33CB5300A}" presName="aNode" presStyleLbl="fgAcc1" presStyleIdx="2" presStyleCnt="3" custScaleY="189995">
        <dgm:presLayoutVars>
          <dgm:bulletEnabled val="1"/>
        </dgm:presLayoutVars>
      </dgm:prSet>
      <dgm:spPr/>
    </dgm:pt>
    <dgm:pt modelId="{9CDC9F05-E5F8-44F3-9AA9-1FB995994B79}" type="pres">
      <dgm:prSet presAssocID="{227780B1-E29D-429F-8040-DCA33CB5300A}" presName="aSpace" presStyleCnt="0"/>
      <dgm:spPr/>
    </dgm:pt>
  </dgm:ptLst>
  <dgm:cxnLst>
    <dgm:cxn modelId="{B5130419-FBF5-486A-8B74-C2DB8707251B}" type="presOf" srcId="{5E23B408-B85D-4748-B0A1-03890142E016}" destId="{A3D03CAC-77ED-4778-9836-EB3ABA6C6FAE}" srcOrd="0" destOrd="0" presId="urn:microsoft.com/office/officeart/2005/8/layout/pyramid2"/>
    <dgm:cxn modelId="{C47AB168-7728-43C4-8EC3-5D8150E78409}" type="presOf" srcId="{8224ABE0-4ED9-41CC-94FE-3C33060090BD}" destId="{0CCD2C96-990B-477E-A53E-70956E89BFC8}" srcOrd="0" destOrd="0" presId="urn:microsoft.com/office/officeart/2005/8/layout/pyramid2"/>
    <dgm:cxn modelId="{73626698-494D-4637-AB7D-3C0459713257}" srcId="{8224ABE0-4ED9-41CC-94FE-3C33060090BD}" destId="{227780B1-E29D-429F-8040-DCA33CB5300A}" srcOrd="2" destOrd="0" parTransId="{54EED29D-8ECA-4F76-9C07-F72480659F56}" sibTransId="{29948259-69F1-468F-BE79-D7327612DF89}"/>
    <dgm:cxn modelId="{18C5C199-C844-4973-8405-C49D370A49DB}" srcId="{8224ABE0-4ED9-41CC-94FE-3C33060090BD}" destId="{5E23B408-B85D-4748-B0A1-03890142E016}" srcOrd="0" destOrd="0" parTransId="{F6989A1D-7E1D-4C0C-942B-D6816C8AAF04}" sibTransId="{CBBA61E0-5F31-4DE9-90C5-AF1F856406B1}"/>
    <dgm:cxn modelId="{F0774DC8-B8F4-44AC-9E88-C494ADA25FAA}" type="presOf" srcId="{90B48992-55D6-48B2-BFFE-3799B7778457}" destId="{A3C2560A-4DE9-4220-A5D4-3781618C9032}" srcOrd="0" destOrd="0" presId="urn:microsoft.com/office/officeart/2005/8/layout/pyramid2"/>
    <dgm:cxn modelId="{B521B4E5-A06C-4782-AAD3-8B7536AE4AD0}" type="presOf" srcId="{227780B1-E29D-429F-8040-DCA33CB5300A}" destId="{57B1D82C-86E6-42F1-8700-FC3D421493BF}" srcOrd="0" destOrd="0" presId="urn:microsoft.com/office/officeart/2005/8/layout/pyramid2"/>
    <dgm:cxn modelId="{E217F6E7-3D81-4B33-A4EC-084E05EA4798}" srcId="{8224ABE0-4ED9-41CC-94FE-3C33060090BD}" destId="{90B48992-55D6-48B2-BFFE-3799B7778457}" srcOrd="1" destOrd="0" parTransId="{7ED95791-8B7D-471B-AA1C-D4AF9C770B9B}" sibTransId="{F4074862-CD33-4EBF-9609-B57470962A30}"/>
    <dgm:cxn modelId="{B76752F0-88F3-474F-AF7D-EC8C5BF40F7B}" type="presParOf" srcId="{0CCD2C96-990B-477E-A53E-70956E89BFC8}" destId="{86C8B6F2-2D89-4FD3-8AC1-BEE7ADDA556A}" srcOrd="0" destOrd="0" presId="urn:microsoft.com/office/officeart/2005/8/layout/pyramid2"/>
    <dgm:cxn modelId="{DB14E1DC-7B5B-46A1-B76E-162542F6FDF8}" type="presParOf" srcId="{0CCD2C96-990B-477E-A53E-70956E89BFC8}" destId="{C6747BC1-68DD-4564-BD15-B7E9D9FA6794}" srcOrd="1" destOrd="0" presId="urn:microsoft.com/office/officeart/2005/8/layout/pyramid2"/>
    <dgm:cxn modelId="{621FF45D-FC0C-4B0B-944A-F725D95FA96A}" type="presParOf" srcId="{C6747BC1-68DD-4564-BD15-B7E9D9FA6794}" destId="{A3D03CAC-77ED-4778-9836-EB3ABA6C6FAE}" srcOrd="0" destOrd="0" presId="urn:microsoft.com/office/officeart/2005/8/layout/pyramid2"/>
    <dgm:cxn modelId="{1AFAC91D-0250-4DCC-96D3-65D69A5F503A}" type="presParOf" srcId="{C6747BC1-68DD-4564-BD15-B7E9D9FA6794}" destId="{4A211D07-5CC7-434A-885E-513FD773A271}" srcOrd="1" destOrd="0" presId="urn:microsoft.com/office/officeart/2005/8/layout/pyramid2"/>
    <dgm:cxn modelId="{271CE47F-FD82-4BF9-82EE-60ECD97DA32A}" type="presParOf" srcId="{C6747BC1-68DD-4564-BD15-B7E9D9FA6794}" destId="{A3C2560A-4DE9-4220-A5D4-3781618C9032}" srcOrd="2" destOrd="0" presId="urn:microsoft.com/office/officeart/2005/8/layout/pyramid2"/>
    <dgm:cxn modelId="{27F84FA0-A165-40CC-9C8D-083F9BBAA4A2}" type="presParOf" srcId="{C6747BC1-68DD-4564-BD15-B7E9D9FA6794}" destId="{6FEE705B-8583-4CBA-A4F5-6F1F3D7C0E49}" srcOrd="3" destOrd="0" presId="urn:microsoft.com/office/officeart/2005/8/layout/pyramid2"/>
    <dgm:cxn modelId="{932DE2E6-88FE-465C-9AC7-FBB12FE6BD7E}" type="presParOf" srcId="{C6747BC1-68DD-4564-BD15-B7E9D9FA6794}" destId="{57B1D82C-86E6-42F1-8700-FC3D421493BF}" srcOrd="4" destOrd="0" presId="urn:microsoft.com/office/officeart/2005/8/layout/pyramid2"/>
    <dgm:cxn modelId="{2C3056A7-00F7-4E19-A8CF-28CFF4CBA2D7}" type="presParOf" srcId="{C6747BC1-68DD-4564-BD15-B7E9D9FA6794}" destId="{9CDC9F05-E5F8-44F3-9AA9-1FB995994B79}" srcOrd="5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B36A967F-3F42-42AE-94A8-B9041B395A65}" type="doc">
      <dgm:prSet loTypeId="urn:microsoft.com/office/officeart/2005/8/layout/cycle4" loCatId="matrix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C7D20539-4E09-4A95-A6D6-92F91F4114D0}">
      <dgm:prSet phldrT="[Text]"/>
      <dgm:spPr/>
      <dgm:t>
        <a:bodyPr/>
        <a:lstStyle/>
        <a:p>
          <a:r>
            <a:rPr lang="en-US" dirty="0"/>
            <a:t>Coxsackie, rubella, enterovirus</a:t>
          </a:r>
        </a:p>
      </dgm:t>
    </dgm:pt>
    <dgm:pt modelId="{006CFA36-B7FE-4180-847C-041B7640384D}" type="parTrans" cxnId="{45831189-35CF-47B3-9D13-F151520D7720}">
      <dgm:prSet/>
      <dgm:spPr/>
      <dgm:t>
        <a:bodyPr/>
        <a:lstStyle/>
        <a:p>
          <a:endParaRPr lang="en-US"/>
        </a:p>
      </dgm:t>
    </dgm:pt>
    <dgm:pt modelId="{EE0CCB7D-7343-40AD-97E9-CD57CE3910B7}" type="sibTrans" cxnId="{45831189-35CF-47B3-9D13-F151520D7720}">
      <dgm:prSet/>
      <dgm:spPr/>
      <dgm:t>
        <a:bodyPr/>
        <a:lstStyle/>
        <a:p>
          <a:endParaRPr lang="en-US"/>
        </a:p>
      </dgm:t>
    </dgm:pt>
    <dgm:pt modelId="{C64631E7-A4AE-436E-8E68-D4576F2BAA89}">
      <dgm:prSet phldrT="[Text]"/>
      <dgm:spPr>
        <a:solidFill>
          <a:srgbClr val="FFC000"/>
        </a:solidFill>
      </dgm:spPr>
      <dgm:t>
        <a:bodyPr/>
        <a:lstStyle/>
        <a:p>
          <a:r>
            <a:rPr lang="en-US" dirty="0"/>
            <a:t>Bovine milk proteins</a:t>
          </a:r>
        </a:p>
      </dgm:t>
    </dgm:pt>
    <dgm:pt modelId="{3456C898-7D9A-42C4-934F-FC9D4EC6560C}" type="parTrans" cxnId="{9E5DBCB5-E7B2-4FEB-B38C-C776411B55BF}">
      <dgm:prSet/>
      <dgm:spPr/>
      <dgm:t>
        <a:bodyPr/>
        <a:lstStyle/>
        <a:p>
          <a:endParaRPr lang="en-US"/>
        </a:p>
      </dgm:t>
    </dgm:pt>
    <dgm:pt modelId="{7D4908CC-C3D6-4FAC-8789-8D6FC3D0C87C}" type="sibTrans" cxnId="{9E5DBCB5-E7B2-4FEB-B38C-C776411B55BF}">
      <dgm:prSet/>
      <dgm:spPr/>
      <dgm:t>
        <a:bodyPr/>
        <a:lstStyle/>
        <a:p>
          <a:endParaRPr lang="en-US"/>
        </a:p>
      </dgm:t>
    </dgm:pt>
    <dgm:pt modelId="{E36BB1EF-126E-42A3-8877-433565C74CA1}">
      <dgm:prSet phldrT="[Text]"/>
      <dgm:spPr/>
      <dgm:t>
        <a:bodyPr/>
        <a:lstStyle/>
        <a:p>
          <a:r>
            <a:rPr lang="en-US" dirty="0"/>
            <a:t>Vitamin D deficiency, environmental toxins</a:t>
          </a:r>
        </a:p>
      </dgm:t>
    </dgm:pt>
    <dgm:pt modelId="{A12A544B-6D90-49DE-846A-B26CC043F28B}" type="parTrans" cxnId="{834E9C67-185D-43C1-B376-1B805B151925}">
      <dgm:prSet/>
      <dgm:spPr/>
      <dgm:t>
        <a:bodyPr/>
        <a:lstStyle/>
        <a:p>
          <a:endParaRPr lang="en-US"/>
        </a:p>
      </dgm:t>
    </dgm:pt>
    <dgm:pt modelId="{B5E0AD7D-8D4D-46FA-BEEA-3CDB820B5AAE}" type="sibTrans" cxnId="{834E9C67-185D-43C1-B376-1B805B151925}">
      <dgm:prSet/>
      <dgm:spPr/>
      <dgm:t>
        <a:bodyPr/>
        <a:lstStyle/>
        <a:p>
          <a:endParaRPr lang="en-US"/>
        </a:p>
      </dgm:t>
    </dgm:pt>
    <dgm:pt modelId="{B3389837-F2A6-446C-BDE6-2F5D7A6D56A5}">
      <dgm:prSet phldrT="[Text]"/>
      <dgm:spPr>
        <a:solidFill>
          <a:srgbClr val="FFC000"/>
        </a:solidFill>
      </dgm:spPr>
      <dgm:t>
        <a:bodyPr/>
        <a:lstStyle/>
        <a:p>
          <a:r>
            <a:rPr lang="en-US" dirty="0" err="1"/>
            <a:t>Nitrosourea</a:t>
          </a:r>
          <a:r>
            <a:rPr lang="en-US" dirty="0"/>
            <a:t> compounds</a:t>
          </a:r>
        </a:p>
      </dgm:t>
    </dgm:pt>
    <dgm:pt modelId="{7F905A8B-785F-4296-A2D1-2125742284C6}" type="parTrans" cxnId="{7433364D-4701-4605-BD3F-365F29660F49}">
      <dgm:prSet/>
      <dgm:spPr/>
      <dgm:t>
        <a:bodyPr/>
        <a:lstStyle/>
        <a:p>
          <a:endParaRPr lang="en-US"/>
        </a:p>
      </dgm:t>
    </dgm:pt>
    <dgm:pt modelId="{1EED0A5D-4B04-405A-9075-093A2EB1CC07}" type="sibTrans" cxnId="{7433364D-4701-4605-BD3F-365F29660F49}">
      <dgm:prSet/>
      <dgm:spPr/>
      <dgm:t>
        <a:bodyPr/>
        <a:lstStyle/>
        <a:p>
          <a:endParaRPr lang="en-US"/>
        </a:p>
      </dgm:t>
    </dgm:pt>
    <dgm:pt modelId="{6100A499-5DD4-4751-8A0F-6665FA6BC02A}" type="pres">
      <dgm:prSet presAssocID="{B36A967F-3F42-42AE-94A8-B9041B395A65}" presName="cycleMatrixDiagram" presStyleCnt="0">
        <dgm:presLayoutVars>
          <dgm:chMax val="1"/>
          <dgm:dir/>
          <dgm:animLvl val="lvl"/>
          <dgm:resizeHandles val="exact"/>
        </dgm:presLayoutVars>
      </dgm:prSet>
      <dgm:spPr/>
    </dgm:pt>
    <dgm:pt modelId="{03FDF23A-41D7-4EF0-B10A-3283961E17FB}" type="pres">
      <dgm:prSet presAssocID="{B36A967F-3F42-42AE-94A8-B9041B395A65}" presName="children" presStyleCnt="0"/>
      <dgm:spPr/>
    </dgm:pt>
    <dgm:pt modelId="{32445E26-F8FA-4817-90BE-D8162723B1A2}" type="pres">
      <dgm:prSet presAssocID="{B36A967F-3F42-42AE-94A8-B9041B395A65}" presName="childPlaceholder" presStyleCnt="0"/>
      <dgm:spPr/>
    </dgm:pt>
    <dgm:pt modelId="{C46F372F-2EC3-4A17-970D-236A6F78E75B}" type="pres">
      <dgm:prSet presAssocID="{B36A967F-3F42-42AE-94A8-B9041B395A65}" presName="circle" presStyleCnt="0"/>
      <dgm:spPr/>
    </dgm:pt>
    <dgm:pt modelId="{594D4F09-7421-43C3-89FA-C9033442B9C4}" type="pres">
      <dgm:prSet presAssocID="{B36A967F-3F42-42AE-94A8-B9041B395A65}" presName="quadrant1" presStyleLbl="node1" presStyleIdx="0" presStyleCnt="4">
        <dgm:presLayoutVars>
          <dgm:chMax val="1"/>
          <dgm:bulletEnabled val="1"/>
        </dgm:presLayoutVars>
      </dgm:prSet>
      <dgm:spPr/>
    </dgm:pt>
    <dgm:pt modelId="{F9F63711-E12D-41D9-A1E3-1FD5FBE0E116}" type="pres">
      <dgm:prSet presAssocID="{B36A967F-3F42-42AE-94A8-B9041B395A65}" presName="quadrant2" presStyleLbl="node1" presStyleIdx="1" presStyleCnt="4">
        <dgm:presLayoutVars>
          <dgm:chMax val="1"/>
          <dgm:bulletEnabled val="1"/>
        </dgm:presLayoutVars>
      </dgm:prSet>
      <dgm:spPr/>
    </dgm:pt>
    <dgm:pt modelId="{1FC44BD1-6AEA-4AD6-BA4E-FF70A93C4622}" type="pres">
      <dgm:prSet presAssocID="{B36A967F-3F42-42AE-94A8-B9041B395A65}" presName="quadrant3" presStyleLbl="node1" presStyleIdx="2" presStyleCnt="4">
        <dgm:presLayoutVars>
          <dgm:chMax val="1"/>
          <dgm:bulletEnabled val="1"/>
        </dgm:presLayoutVars>
      </dgm:prSet>
      <dgm:spPr/>
    </dgm:pt>
    <dgm:pt modelId="{A5E4BA70-77CF-494F-BE2B-3708EA3D3E9A}" type="pres">
      <dgm:prSet presAssocID="{B36A967F-3F42-42AE-94A8-B9041B395A65}" presName="quadrant4" presStyleLbl="node1" presStyleIdx="3" presStyleCnt="4">
        <dgm:presLayoutVars>
          <dgm:chMax val="1"/>
          <dgm:bulletEnabled val="1"/>
        </dgm:presLayoutVars>
      </dgm:prSet>
      <dgm:spPr/>
    </dgm:pt>
    <dgm:pt modelId="{C668578F-340D-4F8E-8633-8A095B9E0CF7}" type="pres">
      <dgm:prSet presAssocID="{B36A967F-3F42-42AE-94A8-B9041B395A65}" presName="quadrantPlaceholder" presStyleCnt="0"/>
      <dgm:spPr/>
    </dgm:pt>
    <dgm:pt modelId="{1B2E141F-0563-4D71-8BA6-CC7EC034496B}" type="pres">
      <dgm:prSet presAssocID="{B36A967F-3F42-42AE-94A8-B9041B395A65}" presName="center1" presStyleLbl="fgShp" presStyleIdx="0" presStyleCnt="2"/>
      <dgm:spPr/>
    </dgm:pt>
    <dgm:pt modelId="{8ED8C3FB-FBCD-41B3-BCF1-7EE6E641F07F}" type="pres">
      <dgm:prSet presAssocID="{B36A967F-3F42-42AE-94A8-B9041B395A65}" presName="center2" presStyleLbl="fgShp" presStyleIdx="1" presStyleCnt="2"/>
      <dgm:spPr/>
    </dgm:pt>
  </dgm:ptLst>
  <dgm:cxnLst>
    <dgm:cxn modelId="{60E1AC5C-B218-474F-B59C-51C8513B90F4}" type="presOf" srcId="{C64631E7-A4AE-436E-8E68-D4576F2BAA89}" destId="{F9F63711-E12D-41D9-A1E3-1FD5FBE0E116}" srcOrd="0" destOrd="0" presId="urn:microsoft.com/office/officeart/2005/8/layout/cycle4"/>
    <dgm:cxn modelId="{834E9C67-185D-43C1-B376-1B805B151925}" srcId="{B36A967F-3F42-42AE-94A8-B9041B395A65}" destId="{E36BB1EF-126E-42A3-8877-433565C74CA1}" srcOrd="2" destOrd="0" parTransId="{A12A544B-6D90-49DE-846A-B26CC043F28B}" sibTransId="{B5E0AD7D-8D4D-46FA-BEEA-3CDB820B5AAE}"/>
    <dgm:cxn modelId="{7433364D-4701-4605-BD3F-365F29660F49}" srcId="{B36A967F-3F42-42AE-94A8-B9041B395A65}" destId="{B3389837-F2A6-446C-BDE6-2F5D7A6D56A5}" srcOrd="3" destOrd="0" parTransId="{7F905A8B-785F-4296-A2D1-2125742284C6}" sibTransId="{1EED0A5D-4B04-405A-9075-093A2EB1CC07}"/>
    <dgm:cxn modelId="{3B492488-F59E-44E1-BE61-49B3F3174E55}" type="presOf" srcId="{B36A967F-3F42-42AE-94A8-B9041B395A65}" destId="{6100A499-5DD4-4751-8A0F-6665FA6BC02A}" srcOrd="0" destOrd="0" presId="urn:microsoft.com/office/officeart/2005/8/layout/cycle4"/>
    <dgm:cxn modelId="{45831189-35CF-47B3-9D13-F151520D7720}" srcId="{B36A967F-3F42-42AE-94A8-B9041B395A65}" destId="{C7D20539-4E09-4A95-A6D6-92F91F4114D0}" srcOrd="0" destOrd="0" parTransId="{006CFA36-B7FE-4180-847C-041B7640384D}" sibTransId="{EE0CCB7D-7343-40AD-97E9-CD57CE3910B7}"/>
    <dgm:cxn modelId="{B3568E99-C595-480F-BB6F-AAA9911F7EE9}" type="presOf" srcId="{B3389837-F2A6-446C-BDE6-2F5D7A6D56A5}" destId="{A5E4BA70-77CF-494F-BE2B-3708EA3D3E9A}" srcOrd="0" destOrd="0" presId="urn:microsoft.com/office/officeart/2005/8/layout/cycle4"/>
    <dgm:cxn modelId="{DF2150A7-D6BB-459A-ABCB-681E0A49BA20}" type="presOf" srcId="{C7D20539-4E09-4A95-A6D6-92F91F4114D0}" destId="{594D4F09-7421-43C3-89FA-C9033442B9C4}" srcOrd="0" destOrd="0" presId="urn:microsoft.com/office/officeart/2005/8/layout/cycle4"/>
    <dgm:cxn modelId="{9E5DBCB5-E7B2-4FEB-B38C-C776411B55BF}" srcId="{B36A967F-3F42-42AE-94A8-B9041B395A65}" destId="{C64631E7-A4AE-436E-8E68-D4576F2BAA89}" srcOrd="1" destOrd="0" parTransId="{3456C898-7D9A-42C4-934F-FC9D4EC6560C}" sibTransId="{7D4908CC-C3D6-4FAC-8789-8D6FC3D0C87C}"/>
    <dgm:cxn modelId="{E5DE92D6-2774-44DC-ADC7-BB889CF0D3A3}" type="presOf" srcId="{E36BB1EF-126E-42A3-8877-433565C74CA1}" destId="{1FC44BD1-6AEA-4AD6-BA4E-FF70A93C4622}" srcOrd="0" destOrd="0" presId="urn:microsoft.com/office/officeart/2005/8/layout/cycle4"/>
    <dgm:cxn modelId="{C76BFAFE-65AE-48F8-9882-6CC06B8BC685}" type="presParOf" srcId="{6100A499-5DD4-4751-8A0F-6665FA6BC02A}" destId="{03FDF23A-41D7-4EF0-B10A-3283961E17FB}" srcOrd="0" destOrd="0" presId="urn:microsoft.com/office/officeart/2005/8/layout/cycle4"/>
    <dgm:cxn modelId="{7791F41E-A325-468F-B19F-D2DCBC91D22B}" type="presParOf" srcId="{03FDF23A-41D7-4EF0-B10A-3283961E17FB}" destId="{32445E26-F8FA-4817-90BE-D8162723B1A2}" srcOrd="0" destOrd="0" presId="urn:microsoft.com/office/officeart/2005/8/layout/cycle4"/>
    <dgm:cxn modelId="{D4B606DD-55F1-4F3F-96C1-7BC128A61E39}" type="presParOf" srcId="{6100A499-5DD4-4751-8A0F-6665FA6BC02A}" destId="{C46F372F-2EC3-4A17-970D-236A6F78E75B}" srcOrd="1" destOrd="0" presId="urn:microsoft.com/office/officeart/2005/8/layout/cycle4"/>
    <dgm:cxn modelId="{996D6224-C2B4-4142-A629-1CA158E8B8C2}" type="presParOf" srcId="{C46F372F-2EC3-4A17-970D-236A6F78E75B}" destId="{594D4F09-7421-43C3-89FA-C9033442B9C4}" srcOrd="0" destOrd="0" presId="urn:microsoft.com/office/officeart/2005/8/layout/cycle4"/>
    <dgm:cxn modelId="{548DA840-F1E7-47E7-B1F6-E8663C308B29}" type="presParOf" srcId="{C46F372F-2EC3-4A17-970D-236A6F78E75B}" destId="{F9F63711-E12D-41D9-A1E3-1FD5FBE0E116}" srcOrd="1" destOrd="0" presId="urn:microsoft.com/office/officeart/2005/8/layout/cycle4"/>
    <dgm:cxn modelId="{6AA89FA6-EA77-4586-B7D2-498FBF236B7C}" type="presParOf" srcId="{C46F372F-2EC3-4A17-970D-236A6F78E75B}" destId="{1FC44BD1-6AEA-4AD6-BA4E-FF70A93C4622}" srcOrd="2" destOrd="0" presId="urn:microsoft.com/office/officeart/2005/8/layout/cycle4"/>
    <dgm:cxn modelId="{5D4F05B4-60A8-4C25-AF87-FC44A0151B9F}" type="presParOf" srcId="{C46F372F-2EC3-4A17-970D-236A6F78E75B}" destId="{A5E4BA70-77CF-494F-BE2B-3708EA3D3E9A}" srcOrd="3" destOrd="0" presId="urn:microsoft.com/office/officeart/2005/8/layout/cycle4"/>
    <dgm:cxn modelId="{B8EB9FFC-1F8A-435D-A4CC-7BA0C94B335C}" type="presParOf" srcId="{C46F372F-2EC3-4A17-970D-236A6F78E75B}" destId="{C668578F-340D-4F8E-8633-8A095B9E0CF7}" srcOrd="4" destOrd="0" presId="urn:microsoft.com/office/officeart/2005/8/layout/cycle4"/>
    <dgm:cxn modelId="{3EEA1E09-F069-4B47-966C-46BE34CE15D0}" type="presParOf" srcId="{6100A499-5DD4-4751-8A0F-6665FA6BC02A}" destId="{1B2E141F-0563-4D71-8BA6-CC7EC034496B}" srcOrd="2" destOrd="0" presId="urn:microsoft.com/office/officeart/2005/8/layout/cycle4"/>
    <dgm:cxn modelId="{65A750F8-101D-4CBA-A952-F774BADDDC79}" type="presParOf" srcId="{6100A499-5DD4-4751-8A0F-6665FA6BC02A}" destId="{8ED8C3FB-FBCD-41B3-BCF1-7EE6E641F07F}" srcOrd="3" destOrd="0" presId="urn:microsoft.com/office/officeart/2005/8/layout/cycle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A85340D8-51AC-4D4E-A567-054075F62441}" type="doc">
      <dgm:prSet loTypeId="urn:microsoft.com/office/officeart/2005/8/layout/pyramid1" loCatId="pyramid" qsTypeId="urn:microsoft.com/office/officeart/2005/8/quickstyle/simple1" qsCatId="simple" csTypeId="urn:microsoft.com/office/officeart/2005/8/colors/accent1_2" csCatId="accent1" phldr="1"/>
      <dgm:spPr/>
    </dgm:pt>
    <dgm:pt modelId="{23159C9B-3F2C-4F00-82EF-A0774758EE97}">
      <dgm:prSet phldrT="[Text]" custT="1"/>
      <dgm:spPr/>
      <dgm:t>
        <a:bodyPr/>
        <a:lstStyle/>
        <a:p>
          <a:r>
            <a:rPr lang="en-US" sz="2800" i="1" dirty="0">
              <a:solidFill>
                <a:srgbClr val="C00000"/>
              </a:solidFill>
            </a:rPr>
            <a:t>Anti Gad 65 antibodies</a:t>
          </a:r>
        </a:p>
        <a:p>
          <a:r>
            <a:rPr lang="en-US" sz="2800" i="1" dirty="0">
              <a:solidFill>
                <a:srgbClr val="C00000"/>
              </a:solidFill>
            </a:rPr>
            <a:t>Anti insulin antibodies</a:t>
          </a:r>
        </a:p>
        <a:p>
          <a:r>
            <a:rPr lang="en-US" sz="2800" dirty="0"/>
            <a:t>Anti IA-2/ICA 512 antibodies(tyrosine phosphatases)</a:t>
          </a:r>
        </a:p>
        <a:p>
          <a:r>
            <a:rPr lang="en-US" sz="2800" dirty="0"/>
            <a:t>Anti ZnT8 antibody</a:t>
          </a:r>
        </a:p>
        <a:p>
          <a:endParaRPr lang="en-US" sz="2800" dirty="0"/>
        </a:p>
        <a:p>
          <a:endParaRPr lang="en-US" sz="2800" dirty="0"/>
        </a:p>
        <a:p>
          <a:r>
            <a:rPr lang="en-US" sz="2800" dirty="0"/>
            <a:t>Islet antibodies are present in 85% patients with type 1 DM, 5-10% in type 2 DM and  5% in GDM</a:t>
          </a:r>
        </a:p>
      </dgm:t>
    </dgm:pt>
    <dgm:pt modelId="{AC5D1099-BE86-4291-BF53-08AB8A5DECDD}" type="parTrans" cxnId="{C74A65BA-7FEE-4728-BBFE-D85FF3A5CAD1}">
      <dgm:prSet/>
      <dgm:spPr/>
      <dgm:t>
        <a:bodyPr/>
        <a:lstStyle/>
        <a:p>
          <a:endParaRPr lang="en-US"/>
        </a:p>
      </dgm:t>
    </dgm:pt>
    <dgm:pt modelId="{3662289B-4CA5-4CB6-BC27-2F504199DAB5}" type="sibTrans" cxnId="{C74A65BA-7FEE-4728-BBFE-D85FF3A5CAD1}">
      <dgm:prSet/>
      <dgm:spPr/>
      <dgm:t>
        <a:bodyPr/>
        <a:lstStyle/>
        <a:p>
          <a:endParaRPr lang="en-US"/>
        </a:p>
      </dgm:t>
    </dgm:pt>
    <dgm:pt modelId="{3BD09BA1-EA76-449E-98A1-B61AB2D2BEA0}" type="pres">
      <dgm:prSet presAssocID="{A85340D8-51AC-4D4E-A567-054075F62441}" presName="Name0" presStyleCnt="0">
        <dgm:presLayoutVars>
          <dgm:dir/>
          <dgm:animLvl val="lvl"/>
          <dgm:resizeHandles val="exact"/>
        </dgm:presLayoutVars>
      </dgm:prSet>
      <dgm:spPr/>
    </dgm:pt>
    <dgm:pt modelId="{77559942-E481-46F7-A179-56F0F1381BCF}" type="pres">
      <dgm:prSet presAssocID="{23159C9B-3F2C-4F00-82EF-A0774758EE97}" presName="Name8" presStyleCnt="0"/>
      <dgm:spPr/>
    </dgm:pt>
    <dgm:pt modelId="{108A34CE-7FBB-4309-9974-12E801635347}" type="pres">
      <dgm:prSet presAssocID="{23159C9B-3F2C-4F00-82EF-A0774758EE97}" presName="level" presStyleLbl="node1" presStyleIdx="0" presStyleCnt="1" custScaleX="105615" custScaleY="143620">
        <dgm:presLayoutVars>
          <dgm:chMax val="1"/>
          <dgm:bulletEnabled val="1"/>
        </dgm:presLayoutVars>
      </dgm:prSet>
      <dgm:spPr/>
    </dgm:pt>
    <dgm:pt modelId="{3ADEFEE0-878F-4BC1-84C4-1B20B3845BEB}" type="pres">
      <dgm:prSet presAssocID="{23159C9B-3F2C-4F00-82EF-A0774758EE97}" presName="levelTx" presStyleLbl="revTx" presStyleIdx="0" presStyleCnt="0">
        <dgm:presLayoutVars>
          <dgm:chMax val="1"/>
          <dgm:bulletEnabled val="1"/>
        </dgm:presLayoutVars>
      </dgm:prSet>
      <dgm:spPr/>
    </dgm:pt>
  </dgm:ptLst>
  <dgm:cxnLst>
    <dgm:cxn modelId="{1029639E-04A1-4D9E-B6D9-95C20357BF8F}" type="presOf" srcId="{A85340D8-51AC-4D4E-A567-054075F62441}" destId="{3BD09BA1-EA76-449E-98A1-B61AB2D2BEA0}" srcOrd="0" destOrd="0" presId="urn:microsoft.com/office/officeart/2005/8/layout/pyramid1"/>
    <dgm:cxn modelId="{FCB0279F-04D3-4066-89A7-F8ADCCC44713}" type="presOf" srcId="{23159C9B-3F2C-4F00-82EF-A0774758EE97}" destId="{3ADEFEE0-878F-4BC1-84C4-1B20B3845BEB}" srcOrd="1" destOrd="0" presId="urn:microsoft.com/office/officeart/2005/8/layout/pyramid1"/>
    <dgm:cxn modelId="{548DCCB6-C2D0-4E32-AF17-81F5F2ED06BA}" type="presOf" srcId="{23159C9B-3F2C-4F00-82EF-A0774758EE97}" destId="{108A34CE-7FBB-4309-9974-12E801635347}" srcOrd="0" destOrd="0" presId="urn:microsoft.com/office/officeart/2005/8/layout/pyramid1"/>
    <dgm:cxn modelId="{C74A65BA-7FEE-4728-BBFE-D85FF3A5CAD1}" srcId="{A85340D8-51AC-4D4E-A567-054075F62441}" destId="{23159C9B-3F2C-4F00-82EF-A0774758EE97}" srcOrd="0" destOrd="0" parTransId="{AC5D1099-BE86-4291-BF53-08AB8A5DECDD}" sibTransId="{3662289B-4CA5-4CB6-BC27-2F504199DAB5}"/>
    <dgm:cxn modelId="{094789A7-287B-4935-B924-D266CE4DCEB0}" type="presParOf" srcId="{3BD09BA1-EA76-449E-98A1-B61AB2D2BEA0}" destId="{77559942-E481-46F7-A179-56F0F1381BCF}" srcOrd="0" destOrd="0" presId="urn:microsoft.com/office/officeart/2005/8/layout/pyramid1"/>
    <dgm:cxn modelId="{CE243A9C-95B8-42EA-995C-5BBC528A3B7D}" type="presParOf" srcId="{77559942-E481-46F7-A179-56F0F1381BCF}" destId="{108A34CE-7FBB-4309-9974-12E801635347}" srcOrd="0" destOrd="0" presId="urn:microsoft.com/office/officeart/2005/8/layout/pyramid1"/>
    <dgm:cxn modelId="{7B4089FB-4EB3-40F5-813C-3845C8770194}" type="presParOf" srcId="{77559942-E481-46F7-A179-56F0F1381BCF}" destId="{3ADEFEE0-878F-4BC1-84C4-1B20B3845BEB}" srcOrd="1" destOrd="0" presId="urn:microsoft.com/office/officeart/2005/8/layout/pyramid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3EF91070-8162-4700-9376-6E2A6C9AF763}" type="doc">
      <dgm:prSet loTypeId="urn:microsoft.com/office/officeart/2005/8/layout/venn2" loCatId="relationship" qsTypeId="urn:microsoft.com/office/officeart/2005/8/quickstyle/simple3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0796D0EC-4B11-4E50-B12E-F7B821E2CDD3}">
      <dgm:prSet phldrT="[Text]" custT="1"/>
      <dgm:spPr/>
      <dgm:t>
        <a:bodyPr/>
        <a:lstStyle/>
        <a:p>
          <a:r>
            <a:rPr lang="en-US" sz="1800" dirty="0"/>
            <a:t>Decrease in adiponectin also contributes to hepatic insulin resistance</a:t>
          </a:r>
        </a:p>
      </dgm:t>
    </dgm:pt>
    <dgm:pt modelId="{B7854DD6-F655-4BCE-BBD2-261DC70E08EC}" type="parTrans" cxnId="{427D231A-9AA3-4F33-9F54-AD9D95C3E0D5}">
      <dgm:prSet/>
      <dgm:spPr/>
      <dgm:t>
        <a:bodyPr/>
        <a:lstStyle/>
        <a:p>
          <a:endParaRPr lang="en-US"/>
        </a:p>
      </dgm:t>
    </dgm:pt>
    <dgm:pt modelId="{6FA97EC3-3E20-43C6-92AA-4F393F048B10}" type="sibTrans" cxnId="{427D231A-9AA3-4F33-9F54-AD9D95C3E0D5}">
      <dgm:prSet/>
      <dgm:spPr/>
      <dgm:t>
        <a:bodyPr/>
        <a:lstStyle/>
        <a:p>
          <a:endParaRPr lang="en-US"/>
        </a:p>
      </dgm:t>
    </dgm:pt>
    <dgm:pt modelId="{B3F90716-6D1E-47D0-9657-2FCDD8BD9E57}">
      <dgm:prSet phldrT="[Text]" custT="1"/>
      <dgm:spPr/>
      <dgm:t>
        <a:bodyPr/>
        <a:lstStyle/>
        <a:p>
          <a:r>
            <a:rPr lang="en-US" sz="1600" dirty="0"/>
            <a:t>FFA impair glucose utilization by skeletal muscle, promote glucose prod by liver</a:t>
          </a:r>
        </a:p>
      </dgm:t>
    </dgm:pt>
    <dgm:pt modelId="{AE8C3F7D-606E-4301-BF3B-B089EBE553C2}" type="parTrans" cxnId="{36DF2043-D13E-4940-A878-3070A4EEE9C5}">
      <dgm:prSet/>
      <dgm:spPr/>
      <dgm:t>
        <a:bodyPr/>
        <a:lstStyle/>
        <a:p>
          <a:endParaRPr lang="en-US"/>
        </a:p>
      </dgm:t>
    </dgm:pt>
    <dgm:pt modelId="{879EBE19-D514-4CF6-BF5F-1CB68F9F7751}" type="sibTrans" cxnId="{36DF2043-D13E-4940-A878-3070A4EEE9C5}">
      <dgm:prSet/>
      <dgm:spPr/>
      <dgm:t>
        <a:bodyPr/>
        <a:lstStyle/>
        <a:p>
          <a:endParaRPr lang="en-US"/>
        </a:p>
      </dgm:t>
    </dgm:pt>
    <dgm:pt modelId="{338F376A-1D61-4639-B624-7388BFD16204}">
      <dgm:prSet phldrT="[Text]"/>
      <dgm:spPr/>
      <dgm:t>
        <a:bodyPr/>
        <a:lstStyle/>
        <a:p>
          <a:r>
            <a:rPr lang="en-US" dirty="0"/>
            <a:t>NEFFA, retinol binding protein 4 leptin, TNF </a:t>
          </a:r>
          <a:r>
            <a:rPr lang="en-US" dirty="0" err="1"/>
            <a:t>alfa</a:t>
          </a:r>
          <a:endParaRPr lang="en-US" dirty="0"/>
        </a:p>
      </dgm:t>
    </dgm:pt>
    <dgm:pt modelId="{0E8697B5-CEDE-4055-93D4-BE7767CB9A69}" type="parTrans" cxnId="{4E4F7FCE-4234-49DC-8E2F-81D314E0246A}">
      <dgm:prSet/>
      <dgm:spPr/>
      <dgm:t>
        <a:bodyPr/>
        <a:lstStyle/>
        <a:p>
          <a:endParaRPr lang="en-US"/>
        </a:p>
      </dgm:t>
    </dgm:pt>
    <dgm:pt modelId="{EB309CF3-37B1-49C6-92AE-4F0F47049431}" type="sibTrans" cxnId="{4E4F7FCE-4234-49DC-8E2F-81D314E0246A}">
      <dgm:prSet/>
      <dgm:spPr/>
      <dgm:t>
        <a:bodyPr/>
        <a:lstStyle/>
        <a:p>
          <a:endParaRPr lang="en-US"/>
        </a:p>
      </dgm:t>
    </dgm:pt>
    <dgm:pt modelId="{B6A01099-8C1C-430C-B5A0-354EF3857C0E}">
      <dgm:prSet phldrT="[Text]"/>
      <dgm:spPr/>
      <dgm:t>
        <a:bodyPr/>
        <a:lstStyle/>
        <a:p>
          <a:r>
            <a:rPr lang="en-US" dirty="0"/>
            <a:t>Increased adipocyte mass</a:t>
          </a:r>
        </a:p>
      </dgm:t>
    </dgm:pt>
    <dgm:pt modelId="{451A9B67-3ABA-4180-8A33-C74BBF199950}" type="parTrans" cxnId="{AD6EBBFB-09F3-42ED-ACF0-0896F086E99A}">
      <dgm:prSet/>
      <dgm:spPr/>
      <dgm:t>
        <a:bodyPr/>
        <a:lstStyle/>
        <a:p>
          <a:endParaRPr lang="en-US"/>
        </a:p>
      </dgm:t>
    </dgm:pt>
    <dgm:pt modelId="{F6BD7306-0FB1-4238-B67E-70D4B8546234}" type="sibTrans" cxnId="{AD6EBBFB-09F3-42ED-ACF0-0896F086E99A}">
      <dgm:prSet/>
      <dgm:spPr/>
      <dgm:t>
        <a:bodyPr/>
        <a:lstStyle/>
        <a:p>
          <a:endParaRPr lang="en-US"/>
        </a:p>
      </dgm:t>
    </dgm:pt>
    <dgm:pt modelId="{9928FA8E-9A11-49A6-B97F-8C5EFDEA0EFE}" type="pres">
      <dgm:prSet presAssocID="{3EF91070-8162-4700-9376-6E2A6C9AF763}" presName="Name0" presStyleCnt="0">
        <dgm:presLayoutVars>
          <dgm:chMax val="7"/>
          <dgm:resizeHandles val="exact"/>
        </dgm:presLayoutVars>
      </dgm:prSet>
      <dgm:spPr/>
    </dgm:pt>
    <dgm:pt modelId="{749292BB-76C9-4A2B-BE5A-CE09B54C8CA7}" type="pres">
      <dgm:prSet presAssocID="{3EF91070-8162-4700-9376-6E2A6C9AF763}" presName="comp1" presStyleCnt="0"/>
      <dgm:spPr/>
    </dgm:pt>
    <dgm:pt modelId="{AC6C2AF1-8934-46E0-9168-9D9EE8DE5238}" type="pres">
      <dgm:prSet presAssocID="{3EF91070-8162-4700-9376-6E2A6C9AF763}" presName="circle1" presStyleLbl="node1" presStyleIdx="0" presStyleCnt="4" custScaleX="140985"/>
      <dgm:spPr/>
    </dgm:pt>
    <dgm:pt modelId="{FFB711F6-DD92-46B5-BB11-F61C91AB99BD}" type="pres">
      <dgm:prSet presAssocID="{3EF91070-8162-4700-9376-6E2A6C9AF763}" presName="c1text" presStyleLbl="node1" presStyleIdx="0" presStyleCnt="4">
        <dgm:presLayoutVars>
          <dgm:bulletEnabled val="1"/>
        </dgm:presLayoutVars>
      </dgm:prSet>
      <dgm:spPr/>
    </dgm:pt>
    <dgm:pt modelId="{C07163A5-F0C3-4E8C-8FF8-6182E2360E70}" type="pres">
      <dgm:prSet presAssocID="{3EF91070-8162-4700-9376-6E2A6C9AF763}" presName="comp2" presStyleCnt="0"/>
      <dgm:spPr/>
    </dgm:pt>
    <dgm:pt modelId="{A4CB7A64-27D2-4625-A624-95A4DEA090A6}" type="pres">
      <dgm:prSet presAssocID="{3EF91070-8162-4700-9376-6E2A6C9AF763}" presName="circle2" presStyleLbl="node1" presStyleIdx="1" presStyleCnt="4"/>
      <dgm:spPr/>
    </dgm:pt>
    <dgm:pt modelId="{A364024C-9216-452E-8324-0D0A8A221ABC}" type="pres">
      <dgm:prSet presAssocID="{3EF91070-8162-4700-9376-6E2A6C9AF763}" presName="c2text" presStyleLbl="node1" presStyleIdx="1" presStyleCnt="4">
        <dgm:presLayoutVars>
          <dgm:bulletEnabled val="1"/>
        </dgm:presLayoutVars>
      </dgm:prSet>
      <dgm:spPr/>
    </dgm:pt>
    <dgm:pt modelId="{8783C346-BB60-43CE-8B6B-6065A886EF65}" type="pres">
      <dgm:prSet presAssocID="{3EF91070-8162-4700-9376-6E2A6C9AF763}" presName="comp3" presStyleCnt="0"/>
      <dgm:spPr/>
    </dgm:pt>
    <dgm:pt modelId="{D2981BC1-143E-40F5-B231-685F1BA88D92}" type="pres">
      <dgm:prSet presAssocID="{3EF91070-8162-4700-9376-6E2A6C9AF763}" presName="circle3" presStyleLbl="node1" presStyleIdx="2" presStyleCnt="4"/>
      <dgm:spPr/>
    </dgm:pt>
    <dgm:pt modelId="{0384443A-762F-4A91-B092-CC57F547AAB8}" type="pres">
      <dgm:prSet presAssocID="{3EF91070-8162-4700-9376-6E2A6C9AF763}" presName="c3text" presStyleLbl="node1" presStyleIdx="2" presStyleCnt="4">
        <dgm:presLayoutVars>
          <dgm:bulletEnabled val="1"/>
        </dgm:presLayoutVars>
      </dgm:prSet>
      <dgm:spPr/>
    </dgm:pt>
    <dgm:pt modelId="{95E3BBDF-5575-462A-BFB2-ED1048AF18F9}" type="pres">
      <dgm:prSet presAssocID="{3EF91070-8162-4700-9376-6E2A6C9AF763}" presName="comp4" presStyleCnt="0"/>
      <dgm:spPr/>
    </dgm:pt>
    <dgm:pt modelId="{FEDDCF4C-4751-4A46-B21B-1AE32C73E88E}" type="pres">
      <dgm:prSet presAssocID="{3EF91070-8162-4700-9376-6E2A6C9AF763}" presName="circle4" presStyleLbl="node1" presStyleIdx="3" presStyleCnt="4"/>
      <dgm:spPr/>
    </dgm:pt>
    <dgm:pt modelId="{489EC3FB-A65B-4002-B2B9-84FF58C85CC3}" type="pres">
      <dgm:prSet presAssocID="{3EF91070-8162-4700-9376-6E2A6C9AF763}" presName="c4text" presStyleLbl="node1" presStyleIdx="3" presStyleCnt="4">
        <dgm:presLayoutVars>
          <dgm:bulletEnabled val="1"/>
        </dgm:presLayoutVars>
      </dgm:prSet>
      <dgm:spPr/>
    </dgm:pt>
  </dgm:ptLst>
  <dgm:cxnLst>
    <dgm:cxn modelId="{427D231A-9AA3-4F33-9F54-AD9D95C3E0D5}" srcId="{3EF91070-8162-4700-9376-6E2A6C9AF763}" destId="{0796D0EC-4B11-4E50-B12E-F7B821E2CDD3}" srcOrd="0" destOrd="0" parTransId="{B7854DD6-F655-4BCE-BBD2-261DC70E08EC}" sibTransId="{6FA97EC3-3E20-43C6-92AA-4F393F048B10}"/>
    <dgm:cxn modelId="{AAB19124-4F7F-49A8-80F7-C638AEF25B99}" type="presOf" srcId="{B3F90716-6D1E-47D0-9657-2FCDD8BD9E57}" destId="{A4CB7A64-27D2-4625-A624-95A4DEA090A6}" srcOrd="0" destOrd="0" presId="urn:microsoft.com/office/officeart/2005/8/layout/venn2"/>
    <dgm:cxn modelId="{FB05E161-AA04-4C46-9505-9364C1AE918C}" type="presOf" srcId="{B3F90716-6D1E-47D0-9657-2FCDD8BD9E57}" destId="{A364024C-9216-452E-8324-0D0A8A221ABC}" srcOrd="1" destOrd="0" presId="urn:microsoft.com/office/officeart/2005/8/layout/venn2"/>
    <dgm:cxn modelId="{36DF2043-D13E-4940-A878-3070A4EEE9C5}" srcId="{3EF91070-8162-4700-9376-6E2A6C9AF763}" destId="{B3F90716-6D1E-47D0-9657-2FCDD8BD9E57}" srcOrd="1" destOrd="0" parTransId="{AE8C3F7D-606E-4301-BF3B-B089EBE553C2}" sibTransId="{879EBE19-D514-4CF6-BF5F-1CB68F9F7751}"/>
    <dgm:cxn modelId="{DFB15866-2F1A-4D36-8F7B-235D9C68D219}" type="presOf" srcId="{338F376A-1D61-4639-B624-7388BFD16204}" destId="{D2981BC1-143E-40F5-B231-685F1BA88D92}" srcOrd="0" destOrd="0" presId="urn:microsoft.com/office/officeart/2005/8/layout/venn2"/>
    <dgm:cxn modelId="{2DE5C352-6F70-45EF-A7B2-DD229AEBA538}" type="presOf" srcId="{3EF91070-8162-4700-9376-6E2A6C9AF763}" destId="{9928FA8E-9A11-49A6-B97F-8C5EFDEA0EFE}" srcOrd="0" destOrd="0" presId="urn:microsoft.com/office/officeart/2005/8/layout/venn2"/>
    <dgm:cxn modelId="{0D614154-26B9-4920-933E-90EFAEF22F53}" type="presOf" srcId="{0796D0EC-4B11-4E50-B12E-F7B821E2CDD3}" destId="{FFB711F6-DD92-46B5-BB11-F61C91AB99BD}" srcOrd="1" destOrd="0" presId="urn:microsoft.com/office/officeart/2005/8/layout/venn2"/>
    <dgm:cxn modelId="{2DFB497A-D449-4801-A879-EFAF414A0837}" type="presOf" srcId="{338F376A-1D61-4639-B624-7388BFD16204}" destId="{0384443A-762F-4A91-B092-CC57F547AAB8}" srcOrd="1" destOrd="0" presId="urn:microsoft.com/office/officeart/2005/8/layout/venn2"/>
    <dgm:cxn modelId="{4E4F7FCE-4234-49DC-8E2F-81D314E0246A}" srcId="{3EF91070-8162-4700-9376-6E2A6C9AF763}" destId="{338F376A-1D61-4639-B624-7388BFD16204}" srcOrd="2" destOrd="0" parTransId="{0E8697B5-CEDE-4055-93D4-BE7767CB9A69}" sibTransId="{EB309CF3-37B1-49C6-92AE-4F0F47049431}"/>
    <dgm:cxn modelId="{069105E0-D65B-4394-AAF0-0197E670CFEE}" type="presOf" srcId="{0796D0EC-4B11-4E50-B12E-F7B821E2CDD3}" destId="{AC6C2AF1-8934-46E0-9168-9D9EE8DE5238}" srcOrd="0" destOrd="0" presId="urn:microsoft.com/office/officeart/2005/8/layout/venn2"/>
    <dgm:cxn modelId="{262FEEEE-DD6D-47A2-933F-48DE295D1274}" type="presOf" srcId="{B6A01099-8C1C-430C-B5A0-354EF3857C0E}" destId="{489EC3FB-A65B-4002-B2B9-84FF58C85CC3}" srcOrd="1" destOrd="0" presId="urn:microsoft.com/office/officeart/2005/8/layout/venn2"/>
    <dgm:cxn modelId="{215E8BF8-8469-4A6B-91DC-F11D42FB368B}" type="presOf" srcId="{B6A01099-8C1C-430C-B5A0-354EF3857C0E}" destId="{FEDDCF4C-4751-4A46-B21B-1AE32C73E88E}" srcOrd="0" destOrd="0" presId="urn:microsoft.com/office/officeart/2005/8/layout/venn2"/>
    <dgm:cxn modelId="{AD6EBBFB-09F3-42ED-ACF0-0896F086E99A}" srcId="{3EF91070-8162-4700-9376-6E2A6C9AF763}" destId="{B6A01099-8C1C-430C-B5A0-354EF3857C0E}" srcOrd="3" destOrd="0" parTransId="{451A9B67-3ABA-4180-8A33-C74BBF199950}" sibTransId="{F6BD7306-0FB1-4238-B67E-70D4B8546234}"/>
    <dgm:cxn modelId="{8B144503-C2C3-46A4-8711-7884C0B5B695}" type="presParOf" srcId="{9928FA8E-9A11-49A6-B97F-8C5EFDEA0EFE}" destId="{749292BB-76C9-4A2B-BE5A-CE09B54C8CA7}" srcOrd="0" destOrd="0" presId="urn:microsoft.com/office/officeart/2005/8/layout/venn2"/>
    <dgm:cxn modelId="{D0BFBA5C-9E52-470C-8175-051DA339A1D0}" type="presParOf" srcId="{749292BB-76C9-4A2B-BE5A-CE09B54C8CA7}" destId="{AC6C2AF1-8934-46E0-9168-9D9EE8DE5238}" srcOrd="0" destOrd="0" presId="urn:microsoft.com/office/officeart/2005/8/layout/venn2"/>
    <dgm:cxn modelId="{7EA263E7-BD1D-4CBE-849D-7FCBF4668A7B}" type="presParOf" srcId="{749292BB-76C9-4A2B-BE5A-CE09B54C8CA7}" destId="{FFB711F6-DD92-46B5-BB11-F61C91AB99BD}" srcOrd="1" destOrd="0" presId="urn:microsoft.com/office/officeart/2005/8/layout/venn2"/>
    <dgm:cxn modelId="{84DF3AA8-E891-4BED-8B6C-CC279BAFA32F}" type="presParOf" srcId="{9928FA8E-9A11-49A6-B97F-8C5EFDEA0EFE}" destId="{C07163A5-F0C3-4E8C-8FF8-6182E2360E70}" srcOrd="1" destOrd="0" presId="urn:microsoft.com/office/officeart/2005/8/layout/venn2"/>
    <dgm:cxn modelId="{99C30344-40E8-438E-B6E1-2B6DE9FBD166}" type="presParOf" srcId="{C07163A5-F0C3-4E8C-8FF8-6182E2360E70}" destId="{A4CB7A64-27D2-4625-A624-95A4DEA090A6}" srcOrd="0" destOrd="0" presId="urn:microsoft.com/office/officeart/2005/8/layout/venn2"/>
    <dgm:cxn modelId="{218DD3B9-4C39-4670-B64E-FB72A3AB2F96}" type="presParOf" srcId="{C07163A5-F0C3-4E8C-8FF8-6182E2360E70}" destId="{A364024C-9216-452E-8324-0D0A8A221ABC}" srcOrd="1" destOrd="0" presId="urn:microsoft.com/office/officeart/2005/8/layout/venn2"/>
    <dgm:cxn modelId="{C7F4D376-26E1-4567-B64A-4E0602F63458}" type="presParOf" srcId="{9928FA8E-9A11-49A6-B97F-8C5EFDEA0EFE}" destId="{8783C346-BB60-43CE-8B6B-6065A886EF65}" srcOrd="2" destOrd="0" presId="urn:microsoft.com/office/officeart/2005/8/layout/venn2"/>
    <dgm:cxn modelId="{92C68CB2-C907-428B-9D9E-636C2090D4FB}" type="presParOf" srcId="{8783C346-BB60-43CE-8B6B-6065A886EF65}" destId="{D2981BC1-143E-40F5-B231-685F1BA88D92}" srcOrd="0" destOrd="0" presId="urn:microsoft.com/office/officeart/2005/8/layout/venn2"/>
    <dgm:cxn modelId="{F57CAAA5-EC48-42C6-8E46-AEBB2541E599}" type="presParOf" srcId="{8783C346-BB60-43CE-8B6B-6065A886EF65}" destId="{0384443A-762F-4A91-B092-CC57F547AAB8}" srcOrd="1" destOrd="0" presId="urn:microsoft.com/office/officeart/2005/8/layout/venn2"/>
    <dgm:cxn modelId="{A01FA3B0-3596-49F9-8CEA-6AE35E923759}" type="presParOf" srcId="{9928FA8E-9A11-49A6-B97F-8C5EFDEA0EFE}" destId="{95E3BBDF-5575-462A-BFB2-ED1048AF18F9}" srcOrd="3" destOrd="0" presId="urn:microsoft.com/office/officeart/2005/8/layout/venn2"/>
    <dgm:cxn modelId="{06B31F92-9073-42FE-BDAF-86E5DF464ACA}" type="presParOf" srcId="{95E3BBDF-5575-462A-BFB2-ED1048AF18F9}" destId="{FEDDCF4C-4751-4A46-B21B-1AE32C73E88E}" srcOrd="0" destOrd="0" presId="urn:microsoft.com/office/officeart/2005/8/layout/venn2"/>
    <dgm:cxn modelId="{88FD17B8-4D0F-48FA-9E5A-1036A63D4422}" type="presParOf" srcId="{95E3BBDF-5575-462A-BFB2-ED1048AF18F9}" destId="{489EC3FB-A65B-4002-B2B9-84FF58C85CC3}" srcOrd="1" destOrd="0" presId="urn:microsoft.com/office/officeart/2005/8/layout/ven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7896173E-106E-4ABA-9F28-D34A49641F8E}" type="doc">
      <dgm:prSet loTypeId="urn:microsoft.com/office/officeart/2005/8/layout/hProcess7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E6DE99E-EBBE-4883-9B28-6A5F1E998154}">
      <dgm:prSet phldrT="[Text]" phldr="1"/>
      <dgm:spPr/>
      <dgm:t>
        <a:bodyPr/>
        <a:lstStyle/>
        <a:p>
          <a:endParaRPr lang="en-US" dirty="0"/>
        </a:p>
      </dgm:t>
    </dgm:pt>
    <dgm:pt modelId="{F09FE79C-56B5-4732-B5CE-EFC951B6E4D0}" type="parTrans" cxnId="{275EFD0B-29AC-408F-A894-D1CB75850EE4}">
      <dgm:prSet/>
      <dgm:spPr/>
      <dgm:t>
        <a:bodyPr/>
        <a:lstStyle/>
        <a:p>
          <a:endParaRPr lang="en-US"/>
        </a:p>
      </dgm:t>
    </dgm:pt>
    <dgm:pt modelId="{0C3CEEDE-C7B8-4B98-A1C0-10B0D79497F2}" type="sibTrans" cxnId="{275EFD0B-29AC-408F-A894-D1CB75850EE4}">
      <dgm:prSet/>
      <dgm:spPr/>
      <dgm:t>
        <a:bodyPr/>
        <a:lstStyle/>
        <a:p>
          <a:endParaRPr lang="en-US"/>
        </a:p>
      </dgm:t>
    </dgm:pt>
    <dgm:pt modelId="{014C91B8-2BD2-4031-83C2-AAE2E4E19A37}">
      <dgm:prSet phldrT="[Text]" custT="1"/>
      <dgm:spPr/>
      <dgm:t>
        <a:bodyPr/>
        <a:lstStyle/>
        <a:p>
          <a:r>
            <a:rPr lang="en-US" sz="2800" dirty="0"/>
            <a:t>Age of onset</a:t>
          </a:r>
        </a:p>
        <a:p>
          <a:r>
            <a:rPr lang="en-US" sz="2800" dirty="0"/>
            <a:t>Family history</a:t>
          </a:r>
        </a:p>
        <a:p>
          <a:r>
            <a:rPr lang="en-US" sz="2800" dirty="0"/>
            <a:t>Sleep history</a:t>
          </a:r>
        </a:p>
        <a:p>
          <a:r>
            <a:rPr lang="en-US" sz="2800" dirty="0"/>
            <a:t>Cardiovascular</a:t>
          </a:r>
        </a:p>
        <a:p>
          <a:r>
            <a:rPr lang="en-US" sz="2800" dirty="0"/>
            <a:t>Exercise</a:t>
          </a:r>
        </a:p>
        <a:p>
          <a:r>
            <a:rPr lang="en-US" sz="2800" dirty="0"/>
            <a:t>Smoking habits</a:t>
          </a:r>
        </a:p>
        <a:p>
          <a:r>
            <a:rPr lang="en-US" sz="2800" dirty="0"/>
            <a:t>Pancreatic disease</a:t>
          </a:r>
        </a:p>
        <a:p>
          <a:r>
            <a:rPr lang="en-US" sz="2800" dirty="0"/>
            <a:t>Ethanol use</a:t>
          </a:r>
        </a:p>
        <a:p>
          <a:endParaRPr lang="en-US" sz="2800" dirty="0"/>
        </a:p>
        <a:p>
          <a:endParaRPr lang="en-US" sz="2800" dirty="0"/>
        </a:p>
        <a:p>
          <a:endParaRPr lang="en-US" sz="2800" dirty="0"/>
        </a:p>
      </dgm:t>
    </dgm:pt>
    <dgm:pt modelId="{E2CBBE43-A1DD-42D1-8E5E-7E6A0A0E5F10}" type="parTrans" cxnId="{3ADFD4EA-7089-4502-A5C8-0FE70E8D5FE4}">
      <dgm:prSet/>
      <dgm:spPr/>
      <dgm:t>
        <a:bodyPr/>
        <a:lstStyle/>
        <a:p>
          <a:endParaRPr lang="en-US"/>
        </a:p>
      </dgm:t>
    </dgm:pt>
    <dgm:pt modelId="{2457632A-F99D-41F8-AFA9-146C61A4B695}" type="sibTrans" cxnId="{3ADFD4EA-7089-4502-A5C8-0FE70E8D5FE4}">
      <dgm:prSet/>
      <dgm:spPr/>
      <dgm:t>
        <a:bodyPr/>
        <a:lstStyle/>
        <a:p>
          <a:endParaRPr lang="en-US"/>
        </a:p>
      </dgm:t>
    </dgm:pt>
    <dgm:pt modelId="{265AA9E3-64A5-4D7F-9F70-0FA0BFFF6672}">
      <dgm:prSet phldrT="[Text]" phldr="1"/>
      <dgm:spPr/>
      <dgm:t>
        <a:bodyPr/>
        <a:lstStyle/>
        <a:p>
          <a:endParaRPr lang="en-US" dirty="0"/>
        </a:p>
      </dgm:t>
    </dgm:pt>
    <dgm:pt modelId="{DFF72150-364B-46B8-ABB9-3E478A833FFF}" type="parTrans" cxnId="{4B10AEA8-773D-4B68-AC0C-EA14FA75CA14}">
      <dgm:prSet/>
      <dgm:spPr/>
      <dgm:t>
        <a:bodyPr/>
        <a:lstStyle/>
        <a:p>
          <a:endParaRPr lang="en-US"/>
        </a:p>
      </dgm:t>
    </dgm:pt>
    <dgm:pt modelId="{9ED94E2A-6D6C-4F66-AE45-9386AE849381}" type="sibTrans" cxnId="{4B10AEA8-773D-4B68-AC0C-EA14FA75CA14}">
      <dgm:prSet/>
      <dgm:spPr/>
      <dgm:t>
        <a:bodyPr/>
        <a:lstStyle/>
        <a:p>
          <a:endParaRPr lang="en-US"/>
        </a:p>
      </dgm:t>
    </dgm:pt>
    <dgm:pt modelId="{101ADEDC-3848-4FF9-BFC3-79A65A895B44}">
      <dgm:prSet phldrT="[Text]"/>
      <dgm:spPr/>
      <dgm:t>
        <a:bodyPr/>
        <a:lstStyle/>
        <a:p>
          <a:r>
            <a:rPr lang="en-US" dirty="0"/>
            <a:t>Symptoms of hyperglycemia</a:t>
          </a:r>
        </a:p>
        <a:p>
          <a:r>
            <a:rPr lang="en-US" dirty="0"/>
            <a:t>Visual problems</a:t>
          </a:r>
        </a:p>
        <a:p>
          <a:r>
            <a:rPr lang="en-US" dirty="0"/>
            <a:t>Any recurrent infections like vaginitis, skin infections, slow healing of infections</a:t>
          </a:r>
        </a:p>
      </dgm:t>
    </dgm:pt>
    <dgm:pt modelId="{ED6F73BF-B789-4E1B-9883-0E0FA7F48E5D}" type="parTrans" cxnId="{38E5C18C-0C20-4F61-B853-BE3D29C72C59}">
      <dgm:prSet/>
      <dgm:spPr/>
      <dgm:t>
        <a:bodyPr/>
        <a:lstStyle/>
        <a:p>
          <a:endParaRPr lang="en-US"/>
        </a:p>
      </dgm:t>
    </dgm:pt>
    <dgm:pt modelId="{59F5F6EF-7AA0-4818-86E9-CC7577BC773D}" type="sibTrans" cxnId="{38E5C18C-0C20-4F61-B853-BE3D29C72C59}">
      <dgm:prSet/>
      <dgm:spPr/>
      <dgm:t>
        <a:bodyPr/>
        <a:lstStyle/>
        <a:p>
          <a:endParaRPr lang="en-US"/>
        </a:p>
      </dgm:t>
    </dgm:pt>
    <dgm:pt modelId="{FBB9F924-1581-45EF-B3C6-F2B32FF2F877}" type="pres">
      <dgm:prSet presAssocID="{7896173E-106E-4ABA-9F28-D34A49641F8E}" presName="Name0" presStyleCnt="0">
        <dgm:presLayoutVars>
          <dgm:dir/>
          <dgm:animLvl val="lvl"/>
          <dgm:resizeHandles val="exact"/>
        </dgm:presLayoutVars>
      </dgm:prSet>
      <dgm:spPr/>
    </dgm:pt>
    <dgm:pt modelId="{559CDC25-9DEC-47AB-AFAC-B3E04B3E129E}" type="pres">
      <dgm:prSet presAssocID="{1E6DE99E-EBBE-4883-9B28-6A5F1E998154}" presName="compositeNode" presStyleCnt="0">
        <dgm:presLayoutVars>
          <dgm:bulletEnabled val="1"/>
        </dgm:presLayoutVars>
      </dgm:prSet>
      <dgm:spPr/>
    </dgm:pt>
    <dgm:pt modelId="{22AE1BE6-30B0-4766-ACB4-04B69101F801}" type="pres">
      <dgm:prSet presAssocID="{1E6DE99E-EBBE-4883-9B28-6A5F1E998154}" presName="bgRect" presStyleLbl="node1" presStyleIdx="0" presStyleCnt="2" custScaleX="155161" custScaleY="142045" custLinFactNeighborX="11122" custLinFactNeighborY="14101"/>
      <dgm:spPr/>
    </dgm:pt>
    <dgm:pt modelId="{9CA94239-09F7-4478-9F97-77AD18DC5D60}" type="pres">
      <dgm:prSet presAssocID="{1E6DE99E-EBBE-4883-9B28-6A5F1E998154}" presName="parentNode" presStyleLbl="node1" presStyleIdx="0" presStyleCnt="2">
        <dgm:presLayoutVars>
          <dgm:chMax val="0"/>
          <dgm:bulletEnabled val="1"/>
        </dgm:presLayoutVars>
      </dgm:prSet>
      <dgm:spPr/>
    </dgm:pt>
    <dgm:pt modelId="{8C187623-5342-4C8E-89F7-2823A98F4CBE}" type="pres">
      <dgm:prSet presAssocID="{1E6DE99E-EBBE-4883-9B28-6A5F1E998154}" presName="childNode" presStyleLbl="node1" presStyleIdx="0" presStyleCnt="2">
        <dgm:presLayoutVars>
          <dgm:bulletEnabled val="1"/>
        </dgm:presLayoutVars>
      </dgm:prSet>
      <dgm:spPr/>
    </dgm:pt>
    <dgm:pt modelId="{12D945F7-0D81-43E0-9D60-71E29CD93BE3}" type="pres">
      <dgm:prSet presAssocID="{0C3CEEDE-C7B8-4B98-A1C0-10B0D79497F2}" presName="hSp" presStyleCnt="0"/>
      <dgm:spPr/>
    </dgm:pt>
    <dgm:pt modelId="{45E6BD4C-F03C-480A-B6CF-55D331A94807}" type="pres">
      <dgm:prSet presAssocID="{0C3CEEDE-C7B8-4B98-A1C0-10B0D79497F2}" presName="vProcSp" presStyleCnt="0"/>
      <dgm:spPr/>
    </dgm:pt>
    <dgm:pt modelId="{7CA30B19-6D7E-40F3-AD15-B4C85EF803E3}" type="pres">
      <dgm:prSet presAssocID="{0C3CEEDE-C7B8-4B98-A1C0-10B0D79497F2}" presName="vSp1" presStyleCnt="0"/>
      <dgm:spPr/>
    </dgm:pt>
    <dgm:pt modelId="{6D75DF33-2379-4244-85FD-0D56C87B9926}" type="pres">
      <dgm:prSet presAssocID="{0C3CEEDE-C7B8-4B98-A1C0-10B0D79497F2}" presName="simulatedConn" presStyleLbl="solidFgAcc1" presStyleIdx="0" presStyleCnt="1"/>
      <dgm:spPr/>
    </dgm:pt>
    <dgm:pt modelId="{6CC20390-D9E4-4009-8457-B0172780E8AC}" type="pres">
      <dgm:prSet presAssocID="{0C3CEEDE-C7B8-4B98-A1C0-10B0D79497F2}" presName="vSp2" presStyleCnt="0"/>
      <dgm:spPr/>
    </dgm:pt>
    <dgm:pt modelId="{82156BA9-5392-4E5C-B010-8AD7D8ED8D1A}" type="pres">
      <dgm:prSet presAssocID="{0C3CEEDE-C7B8-4B98-A1C0-10B0D79497F2}" presName="sibTrans" presStyleCnt="0"/>
      <dgm:spPr/>
    </dgm:pt>
    <dgm:pt modelId="{49042698-C8EF-4912-80C4-17617147EF65}" type="pres">
      <dgm:prSet presAssocID="{265AA9E3-64A5-4D7F-9F70-0FA0BFFF6672}" presName="compositeNode" presStyleCnt="0">
        <dgm:presLayoutVars>
          <dgm:bulletEnabled val="1"/>
        </dgm:presLayoutVars>
      </dgm:prSet>
      <dgm:spPr/>
    </dgm:pt>
    <dgm:pt modelId="{89226028-5912-4339-9514-21B3568C7679}" type="pres">
      <dgm:prSet presAssocID="{265AA9E3-64A5-4D7F-9F70-0FA0BFFF6672}" presName="bgRect" presStyleLbl="node1" presStyleIdx="1" presStyleCnt="2" custScaleY="119632" custLinFactNeighborX="7616" custLinFactNeighborY="10544"/>
      <dgm:spPr/>
    </dgm:pt>
    <dgm:pt modelId="{90FF5E2F-FAE6-4F22-B1F8-055FE9C3D996}" type="pres">
      <dgm:prSet presAssocID="{265AA9E3-64A5-4D7F-9F70-0FA0BFFF6672}" presName="parentNode" presStyleLbl="node1" presStyleIdx="1" presStyleCnt="2">
        <dgm:presLayoutVars>
          <dgm:chMax val="0"/>
          <dgm:bulletEnabled val="1"/>
        </dgm:presLayoutVars>
      </dgm:prSet>
      <dgm:spPr/>
    </dgm:pt>
    <dgm:pt modelId="{D9542EDC-8BC6-479E-B3C2-66F6A227C81A}" type="pres">
      <dgm:prSet presAssocID="{265AA9E3-64A5-4D7F-9F70-0FA0BFFF6672}" presName="childNode" presStyleLbl="node1" presStyleIdx="1" presStyleCnt="2">
        <dgm:presLayoutVars>
          <dgm:bulletEnabled val="1"/>
        </dgm:presLayoutVars>
      </dgm:prSet>
      <dgm:spPr/>
    </dgm:pt>
  </dgm:ptLst>
  <dgm:cxnLst>
    <dgm:cxn modelId="{275EFD0B-29AC-408F-A894-D1CB75850EE4}" srcId="{7896173E-106E-4ABA-9F28-D34A49641F8E}" destId="{1E6DE99E-EBBE-4883-9B28-6A5F1E998154}" srcOrd="0" destOrd="0" parTransId="{F09FE79C-56B5-4732-B5CE-EFC951B6E4D0}" sibTransId="{0C3CEEDE-C7B8-4B98-A1C0-10B0D79497F2}"/>
    <dgm:cxn modelId="{A265185E-C80A-4A02-82D4-5420143CB633}" type="presOf" srcId="{101ADEDC-3848-4FF9-BFC3-79A65A895B44}" destId="{D9542EDC-8BC6-479E-B3C2-66F6A227C81A}" srcOrd="0" destOrd="0" presId="urn:microsoft.com/office/officeart/2005/8/layout/hProcess7"/>
    <dgm:cxn modelId="{016DAF81-7CED-4674-8A4F-8FB611DDCBB9}" type="presOf" srcId="{014C91B8-2BD2-4031-83C2-AAE2E4E19A37}" destId="{8C187623-5342-4C8E-89F7-2823A98F4CBE}" srcOrd="0" destOrd="0" presId="urn:microsoft.com/office/officeart/2005/8/layout/hProcess7"/>
    <dgm:cxn modelId="{38E5C18C-0C20-4F61-B853-BE3D29C72C59}" srcId="{265AA9E3-64A5-4D7F-9F70-0FA0BFFF6672}" destId="{101ADEDC-3848-4FF9-BFC3-79A65A895B44}" srcOrd="0" destOrd="0" parTransId="{ED6F73BF-B789-4E1B-9883-0E0FA7F48E5D}" sibTransId="{59F5F6EF-7AA0-4818-86E9-CC7577BC773D}"/>
    <dgm:cxn modelId="{9E1F7691-5958-4E06-9F10-E7A31B69FB26}" type="presOf" srcId="{7896173E-106E-4ABA-9F28-D34A49641F8E}" destId="{FBB9F924-1581-45EF-B3C6-F2B32FF2F877}" srcOrd="0" destOrd="0" presId="urn:microsoft.com/office/officeart/2005/8/layout/hProcess7"/>
    <dgm:cxn modelId="{BC42F09C-3605-4DAA-BA5C-7EB6866C4321}" type="presOf" srcId="{1E6DE99E-EBBE-4883-9B28-6A5F1E998154}" destId="{9CA94239-09F7-4478-9F97-77AD18DC5D60}" srcOrd="1" destOrd="0" presId="urn:microsoft.com/office/officeart/2005/8/layout/hProcess7"/>
    <dgm:cxn modelId="{4B10AEA8-773D-4B68-AC0C-EA14FA75CA14}" srcId="{7896173E-106E-4ABA-9F28-D34A49641F8E}" destId="{265AA9E3-64A5-4D7F-9F70-0FA0BFFF6672}" srcOrd="1" destOrd="0" parTransId="{DFF72150-364B-46B8-ABB9-3E478A833FFF}" sibTransId="{9ED94E2A-6D6C-4F66-AE45-9386AE849381}"/>
    <dgm:cxn modelId="{C1EFBBB7-46FD-4DEC-A23F-7E14E4FC0668}" type="presOf" srcId="{265AA9E3-64A5-4D7F-9F70-0FA0BFFF6672}" destId="{89226028-5912-4339-9514-21B3568C7679}" srcOrd="0" destOrd="0" presId="urn:microsoft.com/office/officeart/2005/8/layout/hProcess7"/>
    <dgm:cxn modelId="{A749FEE3-F1FC-4F58-8E65-A13D74AA8DBD}" type="presOf" srcId="{1E6DE99E-EBBE-4883-9B28-6A5F1E998154}" destId="{22AE1BE6-30B0-4766-ACB4-04B69101F801}" srcOrd="0" destOrd="0" presId="urn:microsoft.com/office/officeart/2005/8/layout/hProcess7"/>
    <dgm:cxn modelId="{3ADFD4EA-7089-4502-A5C8-0FE70E8D5FE4}" srcId="{1E6DE99E-EBBE-4883-9B28-6A5F1E998154}" destId="{014C91B8-2BD2-4031-83C2-AAE2E4E19A37}" srcOrd="0" destOrd="0" parTransId="{E2CBBE43-A1DD-42D1-8E5E-7E6A0A0E5F10}" sibTransId="{2457632A-F99D-41F8-AFA9-146C61A4B695}"/>
    <dgm:cxn modelId="{224609FA-DF70-4172-91F6-6F1025DFFCC5}" type="presOf" srcId="{265AA9E3-64A5-4D7F-9F70-0FA0BFFF6672}" destId="{90FF5E2F-FAE6-4F22-B1F8-055FE9C3D996}" srcOrd="1" destOrd="0" presId="urn:microsoft.com/office/officeart/2005/8/layout/hProcess7"/>
    <dgm:cxn modelId="{B0630939-AA4B-4805-90C4-7794058C3E61}" type="presParOf" srcId="{FBB9F924-1581-45EF-B3C6-F2B32FF2F877}" destId="{559CDC25-9DEC-47AB-AFAC-B3E04B3E129E}" srcOrd="0" destOrd="0" presId="urn:microsoft.com/office/officeart/2005/8/layout/hProcess7"/>
    <dgm:cxn modelId="{B0EB1684-0F66-4E41-93C9-E0791DB509A7}" type="presParOf" srcId="{559CDC25-9DEC-47AB-AFAC-B3E04B3E129E}" destId="{22AE1BE6-30B0-4766-ACB4-04B69101F801}" srcOrd="0" destOrd="0" presId="urn:microsoft.com/office/officeart/2005/8/layout/hProcess7"/>
    <dgm:cxn modelId="{86BEA96A-028F-46FA-A0D8-589B5003285D}" type="presParOf" srcId="{559CDC25-9DEC-47AB-AFAC-B3E04B3E129E}" destId="{9CA94239-09F7-4478-9F97-77AD18DC5D60}" srcOrd="1" destOrd="0" presId="urn:microsoft.com/office/officeart/2005/8/layout/hProcess7"/>
    <dgm:cxn modelId="{205F949B-F93B-465E-92BC-29F74F594783}" type="presParOf" srcId="{559CDC25-9DEC-47AB-AFAC-B3E04B3E129E}" destId="{8C187623-5342-4C8E-89F7-2823A98F4CBE}" srcOrd="2" destOrd="0" presId="urn:microsoft.com/office/officeart/2005/8/layout/hProcess7"/>
    <dgm:cxn modelId="{96A57FAC-FF51-4B96-9472-6AC25ABDF094}" type="presParOf" srcId="{FBB9F924-1581-45EF-B3C6-F2B32FF2F877}" destId="{12D945F7-0D81-43E0-9D60-71E29CD93BE3}" srcOrd="1" destOrd="0" presId="urn:microsoft.com/office/officeart/2005/8/layout/hProcess7"/>
    <dgm:cxn modelId="{3321D4D8-798F-4585-A5CD-D2A2A2CF74EB}" type="presParOf" srcId="{FBB9F924-1581-45EF-B3C6-F2B32FF2F877}" destId="{45E6BD4C-F03C-480A-B6CF-55D331A94807}" srcOrd="2" destOrd="0" presId="urn:microsoft.com/office/officeart/2005/8/layout/hProcess7"/>
    <dgm:cxn modelId="{A0C002C7-2C68-4D5F-801F-9FDB5D965674}" type="presParOf" srcId="{45E6BD4C-F03C-480A-B6CF-55D331A94807}" destId="{7CA30B19-6D7E-40F3-AD15-B4C85EF803E3}" srcOrd="0" destOrd="0" presId="urn:microsoft.com/office/officeart/2005/8/layout/hProcess7"/>
    <dgm:cxn modelId="{2D66F784-3B79-4AC8-AC36-05A88282E5C7}" type="presParOf" srcId="{45E6BD4C-F03C-480A-B6CF-55D331A94807}" destId="{6D75DF33-2379-4244-85FD-0D56C87B9926}" srcOrd="1" destOrd="0" presId="urn:microsoft.com/office/officeart/2005/8/layout/hProcess7"/>
    <dgm:cxn modelId="{B696FA9F-B12C-4532-85C3-AFE9D4AA02AE}" type="presParOf" srcId="{45E6BD4C-F03C-480A-B6CF-55D331A94807}" destId="{6CC20390-D9E4-4009-8457-B0172780E8AC}" srcOrd="2" destOrd="0" presId="urn:microsoft.com/office/officeart/2005/8/layout/hProcess7"/>
    <dgm:cxn modelId="{D7D0F336-2479-4C16-BEB3-9A57F3E4EB52}" type="presParOf" srcId="{FBB9F924-1581-45EF-B3C6-F2B32FF2F877}" destId="{82156BA9-5392-4E5C-B010-8AD7D8ED8D1A}" srcOrd="3" destOrd="0" presId="urn:microsoft.com/office/officeart/2005/8/layout/hProcess7"/>
    <dgm:cxn modelId="{4CD7BF78-7196-4F9A-95EF-14A6154D8A62}" type="presParOf" srcId="{FBB9F924-1581-45EF-B3C6-F2B32FF2F877}" destId="{49042698-C8EF-4912-80C4-17617147EF65}" srcOrd="4" destOrd="0" presId="urn:microsoft.com/office/officeart/2005/8/layout/hProcess7"/>
    <dgm:cxn modelId="{4DC4A7F2-8AC0-4DB5-BEEF-60D86E678EF5}" type="presParOf" srcId="{49042698-C8EF-4912-80C4-17617147EF65}" destId="{89226028-5912-4339-9514-21B3568C7679}" srcOrd="0" destOrd="0" presId="urn:microsoft.com/office/officeart/2005/8/layout/hProcess7"/>
    <dgm:cxn modelId="{CE658209-6C71-425D-AE73-3A89AB758DD4}" type="presParOf" srcId="{49042698-C8EF-4912-80C4-17617147EF65}" destId="{90FF5E2F-FAE6-4F22-B1F8-055FE9C3D996}" srcOrd="1" destOrd="0" presId="urn:microsoft.com/office/officeart/2005/8/layout/hProcess7"/>
    <dgm:cxn modelId="{14DFD97B-54F4-4FC2-A01D-6DAE4125B60D}" type="presParOf" srcId="{49042698-C8EF-4912-80C4-17617147EF65}" destId="{D9542EDC-8BC6-479E-B3C2-66F6A227C81A}" srcOrd="2" destOrd="0" presId="urn:microsoft.com/office/officeart/2005/8/layout/hProcess7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DD34E204-326C-4958-A331-902044086111}" type="doc">
      <dgm:prSet loTypeId="urn:microsoft.com/office/officeart/2005/8/layout/vProcess5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08D397A-3AA2-426B-BC07-64451158E8FB}">
      <dgm:prSet phldrT="[Text]" custT="1"/>
      <dgm:spPr/>
      <dgm:t>
        <a:bodyPr/>
        <a:lstStyle/>
        <a:p>
          <a:r>
            <a:rPr lang="en-US" sz="2800" dirty="0">
              <a:solidFill>
                <a:schemeClr val="tx1">
                  <a:lumMod val="85000"/>
                  <a:lumOff val="1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Blood pressure, ECG, Fundus examination, peripheral pulses</a:t>
          </a:r>
        </a:p>
      </dgm:t>
    </dgm:pt>
    <dgm:pt modelId="{8D6EEAF0-1977-4F2D-8BBE-1FDEA19A50AB}" type="parTrans" cxnId="{5F6D263F-A2C2-48B1-B779-9AB5DAF12AA7}">
      <dgm:prSet/>
      <dgm:spPr/>
      <dgm:t>
        <a:bodyPr/>
        <a:lstStyle/>
        <a:p>
          <a:endParaRPr lang="en-US"/>
        </a:p>
      </dgm:t>
    </dgm:pt>
    <dgm:pt modelId="{88E046FE-BBDA-4C4C-AFDB-A26E0ABFAAC2}" type="sibTrans" cxnId="{5F6D263F-A2C2-48B1-B779-9AB5DAF12AA7}">
      <dgm:prSet/>
      <dgm:spPr/>
      <dgm:t>
        <a:bodyPr/>
        <a:lstStyle/>
        <a:p>
          <a:endParaRPr lang="en-US"/>
        </a:p>
      </dgm:t>
    </dgm:pt>
    <dgm:pt modelId="{D53CAE65-AA01-4661-800C-4B7F1D29B4E1}">
      <dgm:prSet phldrT="[Text]" custT="1"/>
      <dgm:spPr/>
      <dgm:t>
        <a:bodyPr/>
        <a:lstStyle/>
        <a:p>
          <a:pPr>
            <a:lnSpc>
              <a:spcPct val="150000"/>
            </a:lnSpc>
          </a:pPr>
          <a:r>
            <a:rPr lang="en-US" sz="3200" dirty="0">
              <a:solidFill>
                <a:schemeClr val="tx1">
                  <a:lumMod val="85000"/>
                  <a:lumOff val="1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Foot examination-peripheral neuropathy, </a:t>
          </a:r>
          <a:r>
            <a:rPr lang="en-US" sz="3200" dirty="0" err="1">
              <a:solidFill>
                <a:schemeClr val="tx1">
                  <a:lumMod val="85000"/>
                  <a:lumOff val="1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charcot</a:t>
          </a:r>
          <a:r>
            <a:rPr lang="en-US" sz="3200" dirty="0">
              <a:solidFill>
                <a:schemeClr val="tx1">
                  <a:lumMod val="85000"/>
                  <a:lumOff val="1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joint</a:t>
          </a:r>
        </a:p>
      </dgm:t>
    </dgm:pt>
    <dgm:pt modelId="{C607E524-1208-41B6-AB4F-DD73387CD55E}" type="parTrans" cxnId="{AF38A27A-7695-4A46-BB4F-0788219FC1E4}">
      <dgm:prSet/>
      <dgm:spPr/>
      <dgm:t>
        <a:bodyPr/>
        <a:lstStyle/>
        <a:p>
          <a:endParaRPr lang="en-US"/>
        </a:p>
      </dgm:t>
    </dgm:pt>
    <dgm:pt modelId="{2CA988F4-95C4-42DF-93B2-30AA94D478AD}" type="sibTrans" cxnId="{AF38A27A-7695-4A46-BB4F-0788219FC1E4}">
      <dgm:prSet/>
      <dgm:spPr/>
      <dgm:t>
        <a:bodyPr/>
        <a:lstStyle/>
        <a:p>
          <a:endParaRPr lang="en-US"/>
        </a:p>
      </dgm:t>
    </dgm:pt>
    <dgm:pt modelId="{06BA4794-E517-41E2-830F-36EF08AF48DF}">
      <dgm:prSet phldrT="[Text]" custT="1"/>
      <dgm:spPr/>
      <dgm:t>
        <a:bodyPr/>
        <a:lstStyle/>
        <a:p>
          <a:r>
            <a:rPr lang="en-US" sz="3600" dirty="0" err="1">
              <a:solidFill>
                <a:schemeClr val="tx1">
                  <a:lumMod val="85000"/>
                  <a:lumOff val="15000"/>
                </a:schemeClr>
              </a:solidFill>
            </a:rPr>
            <a:t>S</a:t>
          </a:r>
          <a:r>
            <a:rPr lang="en-US" sz="3600" dirty="0" err="1">
              <a:solidFill>
                <a:schemeClr val="tx1">
                  <a:lumMod val="85000"/>
                  <a:lumOff val="1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.creatinine</a:t>
          </a:r>
          <a:r>
            <a:rPr lang="en-US" sz="3600" dirty="0">
              <a:solidFill>
                <a:schemeClr val="tx1">
                  <a:lumMod val="85000"/>
                  <a:lumOff val="1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Urine microalbumin SOS</a:t>
          </a:r>
        </a:p>
      </dgm:t>
    </dgm:pt>
    <dgm:pt modelId="{0F78886A-6FBD-47C8-A2C6-C26502EAED8A}" type="parTrans" cxnId="{EA39AD4C-75EF-4135-8A60-05823CFA70CC}">
      <dgm:prSet/>
      <dgm:spPr/>
      <dgm:t>
        <a:bodyPr/>
        <a:lstStyle/>
        <a:p>
          <a:endParaRPr lang="en-US"/>
        </a:p>
      </dgm:t>
    </dgm:pt>
    <dgm:pt modelId="{C518B047-D70D-4B9E-91A2-529CDA9823BF}" type="sibTrans" cxnId="{EA39AD4C-75EF-4135-8A60-05823CFA70CC}">
      <dgm:prSet/>
      <dgm:spPr/>
      <dgm:t>
        <a:bodyPr/>
        <a:lstStyle/>
        <a:p>
          <a:endParaRPr lang="en-US"/>
        </a:p>
      </dgm:t>
    </dgm:pt>
    <dgm:pt modelId="{6350C49A-A914-4FB8-90AE-34A5A49FF6A7}" type="pres">
      <dgm:prSet presAssocID="{DD34E204-326C-4958-A331-902044086111}" presName="outerComposite" presStyleCnt="0">
        <dgm:presLayoutVars>
          <dgm:chMax val="5"/>
          <dgm:dir/>
          <dgm:resizeHandles val="exact"/>
        </dgm:presLayoutVars>
      </dgm:prSet>
      <dgm:spPr/>
    </dgm:pt>
    <dgm:pt modelId="{B2C195CA-D962-4BF4-86CF-E724A3334DDC}" type="pres">
      <dgm:prSet presAssocID="{DD34E204-326C-4958-A331-902044086111}" presName="dummyMaxCanvas" presStyleCnt="0">
        <dgm:presLayoutVars/>
      </dgm:prSet>
      <dgm:spPr/>
    </dgm:pt>
    <dgm:pt modelId="{792C583D-7F1D-4FC7-82EF-84451379DBAE}" type="pres">
      <dgm:prSet presAssocID="{DD34E204-326C-4958-A331-902044086111}" presName="ThreeNodes_1" presStyleLbl="node1" presStyleIdx="0" presStyleCnt="3" custLinFactNeighborX="-128" custLinFactNeighborY="-2404">
        <dgm:presLayoutVars>
          <dgm:bulletEnabled val="1"/>
        </dgm:presLayoutVars>
      </dgm:prSet>
      <dgm:spPr/>
    </dgm:pt>
    <dgm:pt modelId="{CFAC1902-7EB0-41D5-B3EC-123BA2AA902D}" type="pres">
      <dgm:prSet presAssocID="{DD34E204-326C-4958-A331-902044086111}" presName="ThreeNodes_2" presStyleLbl="node1" presStyleIdx="1" presStyleCnt="3">
        <dgm:presLayoutVars>
          <dgm:bulletEnabled val="1"/>
        </dgm:presLayoutVars>
      </dgm:prSet>
      <dgm:spPr/>
    </dgm:pt>
    <dgm:pt modelId="{762835A6-94D0-492D-BCE2-1E5E73BCEAE4}" type="pres">
      <dgm:prSet presAssocID="{DD34E204-326C-4958-A331-902044086111}" presName="ThreeNodes_3" presStyleLbl="node1" presStyleIdx="2" presStyleCnt="3">
        <dgm:presLayoutVars>
          <dgm:bulletEnabled val="1"/>
        </dgm:presLayoutVars>
      </dgm:prSet>
      <dgm:spPr/>
    </dgm:pt>
    <dgm:pt modelId="{F8210359-8540-4D78-8636-37864B97B133}" type="pres">
      <dgm:prSet presAssocID="{DD34E204-326C-4958-A331-902044086111}" presName="ThreeConn_1-2" presStyleLbl="fgAccFollowNode1" presStyleIdx="0" presStyleCnt="2">
        <dgm:presLayoutVars>
          <dgm:bulletEnabled val="1"/>
        </dgm:presLayoutVars>
      </dgm:prSet>
      <dgm:spPr/>
    </dgm:pt>
    <dgm:pt modelId="{C77E23C5-8485-4B26-9C60-4209EF6FAC32}" type="pres">
      <dgm:prSet presAssocID="{DD34E204-326C-4958-A331-902044086111}" presName="ThreeConn_2-3" presStyleLbl="fgAccFollowNode1" presStyleIdx="1" presStyleCnt="2">
        <dgm:presLayoutVars>
          <dgm:bulletEnabled val="1"/>
        </dgm:presLayoutVars>
      </dgm:prSet>
      <dgm:spPr/>
    </dgm:pt>
    <dgm:pt modelId="{F313C51F-6731-4D7D-A560-4D01C51972DC}" type="pres">
      <dgm:prSet presAssocID="{DD34E204-326C-4958-A331-902044086111}" presName="ThreeNodes_1_text" presStyleLbl="node1" presStyleIdx="2" presStyleCnt="3">
        <dgm:presLayoutVars>
          <dgm:bulletEnabled val="1"/>
        </dgm:presLayoutVars>
      </dgm:prSet>
      <dgm:spPr/>
    </dgm:pt>
    <dgm:pt modelId="{CF8B8E97-0854-420E-B440-80E085B2F601}" type="pres">
      <dgm:prSet presAssocID="{DD34E204-326C-4958-A331-902044086111}" presName="ThreeNodes_2_text" presStyleLbl="node1" presStyleIdx="2" presStyleCnt="3">
        <dgm:presLayoutVars>
          <dgm:bulletEnabled val="1"/>
        </dgm:presLayoutVars>
      </dgm:prSet>
      <dgm:spPr/>
    </dgm:pt>
    <dgm:pt modelId="{1DEFA8B4-7F22-46E9-8266-8F45E45C5737}" type="pres">
      <dgm:prSet presAssocID="{DD34E204-326C-4958-A331-902044086111}" presName="ThreeNodes_3_text" presStyleLbl="node1" presStyleIdx="2" presStyleCnt="3">
        <dgm:presLayoutVars>
          <dgm:bulletEnabled val="1"/>
        </dgm:presLayoutVars>
      </dgm:prSet>
      <dgm:spPr/>
    </dgm:pt>
  </dgm:ptLst>
  <dgm:cxnLst>
    <dgm:cxn modelId="{B62DE901-3D59-4675-985D-8019D0C03624}" type="presOf" srcId="{F08D397A-3AA2-426B-BC07-64451158E8FB}" destId="{792C583D-7F1D-4FC7-82EF-84451379DBAE}" srcOrd="0" destOrd="0" presId="urn:microsoft.com/office/officeart/2005/8/layout/vProcess5"/>
    <dgm:cxn modelId="{47C12E35-5D56-46DE-9B85-24CEDF9A268E}" type="presOf" srcId="{06BA4794-E517-41E2-830F-36EF08AF48DF}" destId="{762835A6-94D0-492D-BCE2-1E5E73BCEAE4}" srcOrd="0" destOrd="0" presId="urn:microsoft.com/office/officeart/2005/8/layout/vProcess5"/>
    <dgm:cxn modelId="{5F6D263F-A2C2-48B1-B779-9AB5DAF12AA7}" srcId="{DD34E204-326C-4958-A331-902044086111}" destId="{F08D397A-3AA2-426B-BC07-64451158E8FB}" srcOrd="0" destOrd="0" parTransId="{8D6EEAF0-1977-4F2D-8BBE-1FDEA19A50AB}" sibTransId="{88E046FE-BBDA-4C4C-AFDB-A26E0ABFAAC2}"/>
    <dgm:cxn modelId="{EA39AD4C-75EF-4135-8A60-05823CFA70CC}" srcId="{DD34E204-326C-4958-A331-902044086111}" destId="{06BA4794-E517-41E2-830F-36EF08AF48DF}" srcOrd="2" destOrd="0" parTransId="{0F78886A-6FBD-47C8-A2C6-C26502EAED8A}" sibTransId="{C518B047-D70D-4B9E-91A2-529CDA9823BF}"/>
    <dgm:cxn modelId="{B8B83872-9604-4BAB-B5B3-95D1FA07A767}" type="presOf" srcId="{DD34E204-326C-4958-A331-902044086111}" destId="{6350C49A-A914-4FB8-90AE-34A5A49FF6A7}" srcOrd="0" destOrd="0" presId="urn:microsoft.com/office/officeart/2005/8/layout/vProcess5"/>
    <dgm:cxn modelId="{C64E8076-9094-452B-AEDC-0155D639CCB6}" type="presOf" srcId="{D53CAE65-AA01-4661-800C-4B7F1D29B4E1}" destId="{CF8B8E97-0854-420E-B440-80E085B2F601}" srcOrd="1" destOrd="0" presId="urn:microsoft.com/office/officeart/2005/8/layout/vProcess5"/>
    <dgm:cxn modelId="{AF38A27A-7695-4A46-BB4F-0788219FC1E4}" srcId="{DD34E204-326C-4958-A331-902044086111}" destId="{D53CAE65-AA01-4661-800C-4B7F1D29B4E1}" srcOrd="1" destOrd="0" parTransId="{C607E524-1208-41B6-AB4F-DD73387CD55E}" sibTransId="{2CA988F4-95C4-42DF-93B2-30AA94D478AD}"/>
    <dgm:cxn modelId="{01ACB782-CACE-4C16-91E7-D3B1595A5843}" type="presOf" srcId="{06BA4794-E517-41E2-830F-36EF08AF48DF}" destId="{1DEFA8B4-7F22-46E9-8266-8F45E45C5737}" srcOrd="1" destOrd="0" presId="urn:microsoft.com/office/officeart/2005/8/layout/vProcess5"/>
    <dgm:cxn modelId="{B5E54783-0A8C-4F5E-B8D0-0A34D989E2FF}" type="presOf" srcId="{88E046FE-BBDA-4C4C-AFDB-A26E0ABFAAC2}" destId="{F8210359-8540-4D78-8636-37864B97B133}" srcOrd="0" destOrd="0" presId="urn:microsoft.com/office/officeart/2005/8/layout/vProcess5"/>
    <dgm:cxn modelId="{4E081FA9-AF47-4323-A910-E15175CD9244}" type="presOf" srcId="{F08D397A-3AA2-426B-BC07-64451158E8FB}" destId="{F313C51F-6731-4D7D-A560-4D01C51972DC}" srcOrd="1" destOrd="0" presId="urn:microsoft.com/office/officeart/2005/8/layout/vProcess5"/>
    <dgm:cxn modelId="{72E8D7DA-725F-464B-9F92-7BD408D6715E}" type="presOf" srcId="{D53CAE65-AA01-4661-800C-4B7F1D29B4E1}" destId="{CFAC1902-7EB0-41D5-B3EC-123BA2AA902D}" srcOrd="0" destOrd="0" presId="urn:microsoft.com/office/officeart/2005/8/layout/vProcess5"/>
    <dgm:cxn modelId="{EA2AC2E0-0660-44EB-9A38-EFFB3F00A485}" type="presOf" srcId="{2CA988F4-95C4-42DF-93B2-30AA94D478AD}" destId="{C77E23C5-8485-4B26-9C60-4209EF6FAC32}" srcOrd="0" destOrd="0" presId="urn:microsoft.com/office/officeart/2005/8/layout/vProcess5"/>
    <dgm:cxn modelId="{9ED2BFFB-5CB8-4FC4-9F1A-021CA45C4277}" type="presParOf" srcId="{6350C49A-A914-4FB8-90AE-34A5A49FF6A7}" destId="{B2C195CA-D962-4BF4-86CF-E724A3334DDC}" srcOrd="0" destOrd="0" presId="urn:microsoft.com/office/officeart/2005/8/layout/vProcess5"/>
    <dgm:cxn modelId="{A6710097-2802-4822-8AD9-DA4AE411D5E0}" type="presParOf" srcId="{6350C49A-A914-4FB8-90AE-34A5A49FF6A7}" destId="{792C583D-7F1D-4FC7-82EF-84451379DBAE}" srcOrd="1" destOrd="0" presId="urn:microsoft.com/office/officeart/2005/8/layout/vProcess5"/>
    <dgm:cxn modelId="{35CE6879-FC06-407C-B1FA-30D3595DE3E2}" type="presParOf" srcId="{6350C49A-A914-4FB8-90AE-34A5A49FF6A7}" destId="{CFAC1902-7EB0-41D5-B3EC-123BA2AA902D}" srcOrd="2" destOrd="0" presId="urn:microsoft.com/office/officeart/2005/8/layout/vProcess5"/>
    <dgm:cxn modelId="{0A8AA13A-F5A2-4869-B1C4-1435F6E4BAA6}" type="presParOf" srcId="{6350C49A-A914-4FB8-90AE-34A5A49FF6A7}" destId="{762835A6-94D0-492D-BCE2-1E5E73BCEAE4}" srcOrd="3" destOrd="0" presId="urn:microsoft.com/office/officeart/2005/8/layout/vProcess5"/>
    <dgm:cxn modelId="{36CD0D86-54D7-4766-AC4B-C4C524F1BC31}" type="presParOf" srcId="{6350C49A-A914-4FB8-90AE-34A5A49FF6A7}" destId="{F8210359-8540-4D78-8636-37864B97B133}" srcOrd="4" destOrd="0" presId="urn:microsoft.com/office/officeart/2005/8/layout/vProcess5"/>
    <dgm:cxn modelId="{8D721D57-C555-4ADF-8414-8C043E6E975C}" type="presParOf" srcId="{6350C49A-A914-4FB8-90AE-34A5A49FF6A7}" destId="{C77E23C5-8485-4B26-9C60-4209EF6FAC32}" srcOrd="5" destOrd="0" presId="urn:microsoft.com/office/officeart/2005/8/layout/vProcess5"/>
    <dgm:cxn modelId="{85A18FBD-3537-4E00-9F87-D965B756D144}" type="presParOf" srcId="{6350C49A-A914-4FB8-90AE-34A5A49FF6A7}" destId="{F313C51F-6731-4D7D-A560-4D01C51972DC}" srcOrd="6" destOrd="0" presId="urn:microsoft.com/office/officeart/2005/8/layout/vProcess5"/>
    <dgm:cxn modelId="{AAE6DB19-E6BA-4AC6-9E06-B25A8B311804}" type="presParOf" srcId="{6350C49A-A914-4FB8-90AE-34A5A49FF6A7}" destId="{CF8B8E97-0854-420E-B440-80E085B2F601}" srcOrd="7" destOrd="0" presId="urn:microsoft.com/office/officeart/2005/8/layout/vProcess5"/>
    <dgm:cxn modelId="{8918709D-597C-44A1-BADE-0B02FF196900}" type="presParOf" srcId="{6350C49A-A914-4FB8-90AE-34A5A49FF6A7}" destId="{1DEFA8B4-7F22-46E9-8266-8F45E45C5737}" srcOrd="8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DF10F03-0A1D-415C-A274-C4179BB6DF03}">
      <dsp:nvSpPr>
        <dsp:cNvPr id="0" name=""/>
        <dsp:cNvSpPr/>
      </dsp:nvSpPr>
      <dsp:spPr>
        <a:xfrm>
          <a:off x="2066329" y="0"/>
          <a:ext cx="3881437" cy="3881437"/>
        </a:xfrm>
        <a:prstGeom prst="triangl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DBCC096-4DF9-4559-B018-4BF9E08AEDFA}">
      <dsp:nvSpPr>
        <dsp:cNvPr id="0" name=""/>
        <dsp:cNvSpPr/>
      </dsp:nvSpPr>
      <dsp:spPr>
        <a:xfrm>
          <a:off x="4007048" y="390228"/>
          <a:ext cx="2522934" cy="918808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/>
            <a:t>&lt;25yrs</a:t>
          </a:r>
        </a:p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/>
            <a:t>Not yet treated with insulin</a:t>
          </a:r>
        </a:p>
      </dsp:txBody>
      <dsp:txXfrm>
        <a:off x="4051901" y="435081"/>
        <a:ext cx="2433228" cy="829102"/>
      </dsp:txXfrm>
    </dsp:sp>
    <dsp:sp modelId="{2B3AEA4D-BA03-4F4A-8D95-5F4F65D80150}">
      <dsp:nvSpPr>
        <dsp:cNvPr id="0" name=""/>
        <dsp:cNvSpPr/>
      </dsp:nvSpPr>
      <dsp:spPr>
        <a:xfrm>
          <a:off x="4007048" y="1423888"/>
          <a:ext cx="2522934" cy="918808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/>
            <a:t>One of the parents is diabetic</a:t>
          </a:r>
        </a:p>
      </dsp:txBody>
      <dsp:txXfrm>
        <a:off x="4051901" y="1468741"/>
        <a:ext cx="2433228" cy="829102"/>
      </dsp:txXfrm>
    </dsp:sp>
    <dsp:sp modelId="{62673E0A-6809-40B5-BC58-501E0C3EAB0D}">
      <dsp:nvSpPr>
        <dsp:cNvPr id="0" name=""/>
        <dsp:cNvSpPr/>
      </dsp:nvSpPr>
      <dsp:spPr>
        <a:xfrm>
          <a:off x="4007048" y="2457548"/>
          <a:ext cx="2522934" cy="918808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/>
            <a:t>In suspected cases get a genetic testing done</a:t>
          </a:r>
        </a:p>
      </dsp:txBody>
      <dsp:txXfrm>
        <a:off x="4051901" y="2502401"/>
        <a:ext cx="2433228" cy="82910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6C8B6F2-2D89-4FD3-8AC1-BEE7ADDA556A}">
      <dsp:nvSpPr>
        <dsp:cNvPr id="0" name=""/>
        <dsp:cNvSpPr/>
      </dsp:nvSpPr>
      <dsp:spPr>
        <a:xfrm>
          <a:off x="2066329" y="0"/>
          <a:ext cx="3881437" cy="3881437"/>
        </a:xfrm>
        <a:prstGeom prst="triangl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6000"/>
                <a:lumMod val="100000"/>
              </a:schemeClr>
            </a:gs>
            <a:gs pos="78000">
              <a:schemeClr val="accent1">
                <a:hueOff val="0"/>
                <a:satOff val="0"/>
                <a:lumOff val="0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A3D03CAC-77ED-4778-9836-EB3ABA6C6FAE}">
      <dsp:nvSpPr>
        <dsp:cNvPr id="0" name=""/>
        <dsp:cNvSpPr/>
      </dsp:nvSpPr>
      <dsp:spPr>
        <a:xfrm>
          <a:off x="4007048" y="388370"/>
          <a:ext cx="2522934" cy="726253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Age 30-35 </a:t>
          </a:r>
          <a:r>
            <a:rPr lang="en-US" sz="1400" kern="1200" dirty="0" err="1"/>
            <a:t>yrs</a:t>
          </a:r>
          <a:endParaRPr lang="en-US" sz="1400" kern="1200" dirty="0"/>
        </a:p>
      </dsp:txBody>
      <dsp:txXfrm>
        <a:off x="4042501" y="423823"/>
        <a:ext cx="2452028" cy="655347"/>
      </dsp:txXfrm>
    </dsp:sp>
    <dsp:sp modelId="{A3C2560A-4DE9-4220-A5D4-3781618C9032}">
      <dsp:nvSpPr>
        <dsp:cNvPr id="0" name=""/>
        <dsp:cNvSpPr/>
      </dsp:nvSpPr>
      <dsp:spPr>
        <a:xfrm>
          <a:off x="4007048" y="1205405"/>
          <a:ext cx="2522934" cy="726253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Presence of Autoantibodies(GAD-65)</a:t>
          </a:r>
        </a:p>
      </dsp:txBody>
      <dsp:txXfrm>
        <a:off x="4042501" y="1240858"/>
        <a:ext cx="2452028" cy="655347"/>
      </dsp:txXfrm>
    </dsp:sp>
    <dsp:sp modelId="{57B1D82C-86E6-42F1-8700-FC3D421493BF}">
      <dsp:nvSpPr>
        <dsp:cNvPr id="0" name=""/>
        <dsp:cNvSpPr/>
      </dsp:nvSpPr>
      <dsp:spPr>
        <a:xfrm>
          <a:off x="4007048" y="2022440"/>
          <a:ext cx="2522934" cy="1379844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Patient not requiring insulin for </a:t>
          </a:r>
          <a:r>
            <a:rPr lang="en-US" sz="1400" kern="1200" dirty="0" err="1"/>
            <a:t>atleast</a:t>
          </a:r>
          <a:r>
            <a:rPr lang="en-US" sz="1400" kern="1200" dirty="0"/>
            <a:t> 6 months after diagnosis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Autoimmune diseases(+)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kern="1200" dirty="0"/>
        </a:p>
      </dsp:txBody>
      <dsp:txXfrm>
        <a:off x="4074406" y="2089798"/>
        <a:ext cx="2388218" cy="124512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94D4F09-7421-43C3-89FA-C9033442B9C4}">
      <dsp:nvSpPr>
        <dsp:cNvPr id="0" name=""/>
        <dsp:cNvSpPr/>
      </dsp:nvSpPr>
      <dsp:spPr>
        <a:xfrm>
          <a:off x="1919148" y="306102"/>
          <a:ext cx="2325305" cy="2325305"/>
        </a:xfrm>
        <a:prstGeom prst="pieWedg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904" tIns="120904" rIns="120904" bIns="120904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Coxsackie, rubella, enterovirus</a:t>
          </a:r>
        </a:p>
      </dsp:txBody>
      <dsp:txXfrm>
        <a:off x="2600214" y="987168"/>
        <a:ext cx="1644239" cy="1644239"/>
      </dsp:txXfrm>
    </dsp:sp>
    <dsp:sp modelId="{F9F63711-E12D-41D9-A1E3-1FD5FBE0E116}">
      <dsp:nvSpPr>
        <dsp:cNvPr id="0" name=""/>
        <dsp:cNvSpPr/>
      </dsp:nvSpPr>
      <dsp:spPr>
        <a:xfrm rot="5400000">
          <a:off x="4351858" y="306102"/>
          <a:ext cx="2325305" cy="2325305"/>
        </a:xfrm>
        <a:prstGeom prst="pieWedge">
          <a:avLst/>
        </a:prstGeom>
        <a:solidFill>
          <a:srgbClr val="FFC000"/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904" tIns="120904" rIns="120904" bIns="120904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Bovine milk proteins</a:t>
          </a:r>
        </a:p>
      </dsp:txBody>
      <dsp:txXfrm rot="-5400000">
        <a:off x="4351858" y="987168"/>
        <a:ext cx="1644239" cy="1644239"/>
      </dsp:txXfrm>
    </dsp:sp>
    <dsp:sp modelId="{1FC44BD1-6AEA-4AD6-BA4E-FF70A93C4622}">
      <dsp:nvSpPr>
        <dsp:cNvPr id="0" name=""/>
        <dsp:cNvSpPr/>
      </dsp:nvSpPr>
      <dsp:spPr>
        <a:xfrm rot="10800000">
          <a:off x="4351858" y="2738812"/>
          <a:ext cx="2325305" cy="2325305"/>
        </a:xfrm>
        <a:prstGeom prst="pieWedg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904" tIns="120904" rIns="120904" bIns="120904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Vitamin D deficiency, environmental toxins</a:t>
          </a:r>
        </a:p>
      </dsp:txBody>
      <dsp:txXfrm rot="10800000">
        <a:off x="4351858" y="2738812"/>
        <a:ext cx="1644239" cy="1644239"/>
      </dsp:txXfrm>
    </dsp:sp>
    <dsp:sp modelId="{A5E4BA70-77CF-494F-BE2B-3708EA3D3E9A}">
      <dsp:nvSpPr>
        <dsp:cNvPr id="0" name=""/>
        <dsp:cNvSpPr/>
      </dsp:nvSpPr>
      <dsp:spPr>
        <a:xfrm rot="16200000">
          <a:off x="1919148" y="2738812"/>
          <a:ext cx="2325305" cy="2325305"/>
        </a:xfrm>
        <a:prstGeom prst="pieWedge">
          <a:avLst/>
        </a:prstGeom>
        <a:solidFill>
          <a:srgbClr val="FFC000"/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904" tIns="120904" rIns="120904" bIns="120904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 err="1"/>
            <a:t>Nitrosourea</a:t>
          </a:r>
          <a:r>
            <a:rPr lang="en-US" sz="1700" kern="1200" dirty="0"/>
            <a:t> compounds</a:t>
          </a:r>
        </a:p>
      </dsp:txBody>
      <dsp:txXfrm rot="5400000">
        <a:off x="2600214" y="2738812"/>
        <a:ext cx="1644239" cy="1644239"/>
      </dsp:txXfrm>
    </dsp:sp>
    <dsp:sp modelId="{1B2E141F-0563-4D71-8BA6-CC7EC034496B}">
      <dsp:nvSpPr>
        <dsp:cNvPr id="0" name=""/>
        <dsp:cNvSpPr/>
      </dsp:nvSpPr>
      <dsp:spPr>
        <a:xfrm>
          <a:off x="3896731" y="2201790"/>
          <a:ext cx="802848" cy="698128"/>
        </a:xfrm>
        <a:prstGeom prst="circularArrow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ED8C3FB-FBCD-41B3-BCF1-7EE6E641F07F}">
      <dsp:nvSpPr>
        <dsp:cNvPr id="0" name=""/>
        <dsp:cNvSpPr/>
      </dsp:nvSpPr>
      <dsp:spPr>
        <a:xfrm rot="10800000">
          <a:off x="3896731" y="2470301"/>
          <a:ext cx="802848" cy="698128"/>
        </a:xfrm>
        <a:prstGeom prst="circularArrow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08A34CE-7FBB-4309-9974-12E801635347}">
      <dsp:nvSpPr>
        <dsp:cNvPr id="0" name=""/>
        <dsp:cNvSpPr/>
      </dsp:nvSpPr>
      <dsp:spPr>
        <a:xfrm>
          <a:off x="-228193" y="0"/>
          <a:ext cx="8584387" cy="5042262"/>
        </a:xfrm>
        <a:prstGeom prst="trapezoid">
          <a:avLst>
            <a:gd name="adj" fmla="val 80599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i="1" kern="1200" dirty="0">
              <a:solidFill>
                <a:srgbClr val="C00000"/>
              </a:solidFill>
            </a:rPr>
            <a:t>Anti Gad 65 antibodies</a:t>
          </a:r>
        </a:p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i="1" kern="1200" dirty="0">
              <a:solidFill>
                <a:srgbClr val="C00000"/>
              </a:solidFill>
            </a:rPr>
            <a:t>Anti insulin antibodies</a:t>
          </a:r>
        </a:p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Anti IA-2/ICA 512 antibodies(tyrosine phosphatases)</a:t>
          </a:r>
        </a:p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Anti ZnT8 antibody</a:t>
          </a:r>
        </a:p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800" kern="1200" dirty="0"/>
        </a:p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800" kern="1200" dirty="0"/>
        </a:p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Islet antibodies are present in 85% patients with type 1 DM, 5-10% in type 2 DM and  5% in GDM</a:t>
          </a:r>
        </a:p>
      </dsp:txBody>
      <dsp:txXfrm>
        <a:off x="-228193" y="0"/>
        <a:ext cx="8584387" cy="5042262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C6C2AF1-8934-46E0-9168-9D9EE8DE5238}">
      <dsp:nvSpPr>
        <dsp:cNvPr id="0" name=""/>
        <dsp:cNvSpPr/>
      </dsp:nvSpPr>
      <dsp:spPr>
        <a:xfrm>
          <a:off x="423424" y="0"/>
          <a:ext cx="9668751" cy="6858000"/>
        </a:xfrm>
        <a:prstGeom prst="ellips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65000"/>
                <a:lumMod val="110000"/>
              </a:schemeClr>
            </a:gs>
            <a:gs pos="88000">
              <a:schemeClr val="accent2">
                <a:hueOff val="0"/>
                <a:satOff val="0"/>
                <a:lumOff val="0"/>
                <a:alphaOff val="0"/>
                <a:tint val="9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Decrease in adiponectin also contributes to hepatic insulin resistance</a:t>
          </a:r>
        </a:p>
      </dsp:txBody>
      <dsp:txXfrm>
        <a:off x="3906108" y="342900"/>
        <a:ext cx="2703382" cy="1028700"/>
      </dsp:txXfrm>
    </dsp:sp>
    <dsp:sp modelId="{A4CB7A64-27D2-4625-A624-95A4DEA090A6}">
      <dsp:nvSpPr>
        <dsp:cNvPr id="0" name=""/>
        <dsp:cNvSpPr/>
      </dsp:nvSpPr>
      <dsp:spPr>
        <a:xfrm>
          <a:off x="2514600" y="1371599"/>
          <a:ext cx="5486400" cy="5486400"/>
        </a:xfrm>
        <a:prstGeom prst="ellips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65000"/>
                <a:lumMod val="110000"/>
              </a:schemeClr>
            </a:gs>
            <a:gs pos="88000">
              <a:schemeClr val="accent3">
                <a:hueOff val="0"/>
                <a:satOff val="0"/>
                <a:lumOff val="0"/>
                <a:alphaOff val="0"/>
                <a:tint val="9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FFA impair glucose utilization by skeletal muscle, promote glucose prod by liver</a:t>
          </a:r>
        </a:p>
      </dsp:txBody>
      <dsp:txXfrm>
        <a:off x="4299051" y="1700783"/>
        <a:ext cx="1917496" cy="987552"/>
      </dsp:txXfrm>
    </dsp:sp>
    <dsp:sp modelId="{D2981BC1-143E-40F5-B231-685F1BA88D92}">
      <dsp:nvSpPr>
        <dsp:cNvPr id="0" name=""/>
        <dsp:cNvSpPr/>
      </dsp:nvSpPr>
      <dsp:spPr>
        <a:xfrm>
          <a:off x="3200400" y="2743199"/>
          <a:ext cx="4114800" cy="4114800"/>
        </a:xfrm>
        <a:prstGeom prst="ellipse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65000"/>
                <a:lumMod val="110000"/>
              </a:schemeClr>
            </a:gs>
            <a:gs pos="88000">
              <a:schemeClr val="accent4">
                <a:hueOff val="0"/>
                <a:satOff val="0"/>
                <a:lumOff val="0"/>
                <a:alphaOff val="0"/>
                <a:tint val="9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0904" tIns="120904" rIns="120904" bIns="120904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NEFFA, retinol binding protein 4 leptin, TNF </a:t>
          </a:r>
          <a:r>
            <a:rPr lang="en-US" sz="1700" kern="1200" dirty="0" err="1"/>
            <a:t>alfa</a:t>
          </a:r>
          <a:endParaRPr lang="en-US" sz="1700" kern="1200" dirty="0"/>
        </a:p>
      </dsp:txBody>
      <dsp:txXfrm>
        <a:off x="4299051" y="3051809"/>
        <a:ext cx="1917496" cy="925830"/>
      </dsp:txXfrm>
    </dsp:sp>
    <dsp:sp modelId="{FEDDCF4C-4751-4A46-B21B-1AE32C73E88E}">
      <dsp:nvSpPr>
        <dsp:cNvPr id="0" name=""/>
        <dsp:cNvSpPr/>
      </dsp:nvSpPr>
      <dsp:spPr>
        <a:xfrm>
          <a:off x="3886200" y="4114800"/>
          <a:ext cx="2743200" cy="2743200"/>
        </a:xfrm>
        <a:prstGeom prst="ellipse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65000"/>
                <a:lumMod val="110000"/>
              </a:schemeClr>
            </a:gs>
            <a:gs pos="88000">
              <a:schemeClr val="accent5">
                <a:hueOff val="0"/>
                <a:satOff val="0"/>
                <a:lumOff val="0"/>
                <a:alphaOff val="0"/>
                <a:tint val="9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0904" tIns="120904" rIns="120904" bIns="120904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Increased adipocyte mass</a:t>
          </a:r>
        </a:p>
      </dsp:txBody>
      <dsp:txXfrm>
        <a:off x="4287932" y="4800600"/>
        <a:ext cx="1939735" cy="1371600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2AE1BE6-30B0-4766-ACB4-04B69101F801}">
      <dsp:nvSpPr>
        <dsp:cNvPr id="0" name=""/>
        <dsp:cNvSpPr/>
      </dsp:nvSpPr>
      <dsp:spPr>
        <a:xfrm>
          <a:off x="353102" y="-187645"/>
          <a:ext cx="4870940" cy="5351030"/>
        </a:xfrm>
        <a:prstGeom prst="roundRect">
          <a:avLst>
            <a:gd name="adj" fmla="val 5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198882" rIns="257810" bIns="0" numCol="1" spcCol="1270" anchor="t" anchorCtr="0">
          <a:noAutofit/>
        </a:bodyPr>
        <a:lstStyle/>
        <a:p>
          <a:pPr marL="0" lvl="0" indent="0" algn="r" defTabSz="2578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800" kern="1200"/>
        </a:p>
      </dsp:txBody>
      <dsp:txXfrm rot="16200000">
        <a:off x="-1353725" y="1519182"/>
        <a:ext cx="4387844" cy="974188"/>
      </dsp:txXfrm>
    </dsp:sp>
    <dsp:sp modelId="{8C187623-5342-4C8E-89F7-2823A98F4CBE}">
      <dsp:nvSpPr>
        <dsp:cNvPr id="0" name=""/>
        <dsp:cNvSpPr/>
      </dsp:nvSpPr>
      <dsp:spPr>
        <a:xfrm>
          <a:off x="1201745" y="-187645"/>
          <a:ext cx="3628850" cy="5351030"/>
        </a:xfrm>
        <a:prstGeom prst="rect">
          <a:avLst/>
        </a:prstGeom>
        <a:noFill/>
        <a:ln w="19050" cap="rnd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96012" rIns="0" bIns="0" numCol="1" spcCol="1270" anchor="t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Age of onset</a:t>
          </a:r>
        </a:p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Family history</a:t>
          </a:r>
        </a:p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Sleep history</a:t>
          </a:r>
        </a:p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Cardiovascular</a:t>
          </a:r>
        </a:p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Exercise</a:t>
          </a:r>
        </a:p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Smoking habits</a:t>
          </a:r>
        </a:p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Pancreatic disease</a:t>
          </a:r>
        </a:p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Ethanol use</a:t>
          </a:r>
        </a:p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800" kern="1200" dirty="0"/>
        </a:p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800" kern="1200" dirty="0"/>
        </a:p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800" kern="1200" dirty="0"/>
        </a:p>
      </dsp:txBody>
      <dsp:txXfrm>
        <a:off x="1201745" y="-187645"/>
        <a:ext cx="3628850" cy="5351030"/>
      </dsp:txXfrm>
    </dsp:sp>
    <dsp:sp modelId="{89226028-5912-4339-9514-21B3568C7679}">
      <dsp:nvSpPr>
        <dsp:cNvPr id="0" name=""/>
        <dsp:cNvSpPr/>
      </dsp:nvSpPr>
      <dsp:spPr>
        <a:xfrm>
          <a:off x="4988718" y="209561"/>
          <a:ext cx="3139281" cy="4506701"/>
        </a:xfrm>
        <a:prstGeom prst="roundRect">
          <a:avLst>
            <a:gd name="adj" fmla="val 5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126873" rIns="164465" bIns="0" numCol="1" spcCol="1270" anchor="t" anchorCtr="0">
          <a:noAutofit/>
        </a:bodyPr>
        <a:lstStyle/>
        <a:p>
          <a:pPr marL="0" lvl="0" indent="0" algn="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700" kern="1200" dirty="0"/>
        </a:p>
      </dsp:txBody>
      <dsp:txXfrm rot="16200000">
        <a:off x="3454899" y="1743380"/>
        <a:ext cx="3695495" cy="627856"/>
      </dsp:txXfrm>
    </dsp:sp>
    <dsp:sp modelId="{6D75DF33-2379-4244-85FD-0D56C87B9926}">
      <dsp:nvSpPr>
        <dsp:cNvPr id="0" name=""/>
        <dsp:cNvSpPr/>
      </dsp:nvSpPr>
      <dsp:spPr>
        <a:xfrm rot="5400000">
          <a:off x="4723823" y="2804375"/>
          <a:ext cx="553280" cy="470892"/>
        </a:xfrm>
        <a:prstGeom prst="flowChartExtra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9542EDC-8BC6-479E-B3C2-66F6A227C81A}">
      <dsp:nvSpPr>
        <dsp:cNvPr id="0" name=""/>
        <dsp:cNvSpPr/>
      </dsp:nvSpPr>
      <dsp:spPr>
        <a:xfrm>
          <a:off x="5616575" y="209561"/>
          <a:ext cx="2338764" cy="4506701"/>
        </a:xfrm>
        <a:prstGeom prst="rect">
          <a:avLst/>
        </a:prstGeom>
        <a:noFill/>
        <a:ln w="19050" cap="rnd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96012" rIns="0" bIns="0" numCol="1" spcCol="1270" anchor="t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Symptoms of hyperglycemia</a:t>
          </a:r>
        </a:p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Visual problems</a:t>
          </a:r>
        </a:p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Any recurrent infections like vaginitis, skin infections, slow healing of infections</a:t>
          </a:r>
        </a:p>
      </dsp:txBody>
      <dsp:txXfrm>
        <a:off x="5616575" y="209561"/>
        <a:ext cx="2338764" cy="4506701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92C583D-7F1D-4FC7-82EF-84451379DBAE}">
      <dsp:nvSpPr>
        <dsp:cNvPr id="0" name=""/>
        <dsp:cNvSpPr/>
      </dsp:nvSpPr>
      <dsp:spPr>
        <a:xfrm>
          <a:off x="0" y="0"/>
          <a:ext cx="7306865" cy="116443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>
              <a:solidFill>
                <a:schemeClr val="tx1">
                  <a:lumMod val="85000"/>
                  <a:lumOff val="1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Blood pressure, ECG, Fundus examination, peripheral pulses</a:t>
          </a:r>
        </a:p>
      </dsp:txBody>
      <dsp:txXfrm>
        <a:off x="34105" y="34105"/>
        <a:ext cx="6050353" cy="1096221"/>
      </dsp:txXfrm>
    </dsp:sp>
    <dsp:sp modelId="{CFAC1902-7EB0-41D5-B3EC-123BA2AA902D}">
      <dsp:nvSpPr>
        <dsp:cNvPr id="0" name=""/>
        <dsp:cNvSpPr/>
      </dsp:nvSpPr>
      <dsp:spPr>
        <a:xfrm>
          <a:off x="644723" y="1358502"/>
          <a:ext cx="7306865" cy="116443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l" defTabSz="1422400">
            <a:lnSpc>
              <a:spcPct val="15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>
              <a:solidFill>
                <a:schemeClr val="tx1">
                  <a:lumMod val="85000"/>
                  <a:lumOff val="1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Foot examination-peripheral neuropathy, </a:t>
          </a:r>
          <a:r>
            <a:rPr lang="en-US" sz="3200" kern="1200" dirty="0" err="1">
              <a:solidFill>
                <a:schemeClr val="tx1">
                  <a:lumMod val="85000"/>
                  <a:lumOff val="1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charcot</a:t>
          </a:r>
          <a:r>
            <a:rPr lang="en-US" sz="3200" kern="1200" dirty="0">
              <a:solidFill>
                <a:schemeClr val="tx1">
                  <a:lumMod val="85000"/>
                  <a:lumOff val="1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joint</a:t>
          </a:r>
        </a:p>
      </dsp:txBody>
      <dsp:txXfrm>
        <a:off x="678828" y="1392607"/>
        <a:ext cx="5837051" cy="1096221"/>
      </dsp:txXfrm>
    </dsp:sp>
    <dsp:sp modelId="{762835A6-94D0-492D-BCE2-1E5E73BCEAE4}">
      <dsp:nvSpPr>
        <dsp:cNvPr id="0" name=""/>
        <dsp:cNvSpPr/>
      </dsp:nvSpPr>
      <dsp:spPr>
        <a:xfrm>
          <a:off x="1289446" y="2717005"/>
          <a:ext cx="7306865" cy="116443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dirty="0" err="1">
              <a:solidFill>
                <a:schemeClr val="tx1">
                  <a:lumMod val="85000"/>
                  <a:lumOff val="15000"/>
                </a:schemeClr>
              </a:solidFill>
            </a:rPr>
            <a:t>S</a:t>
          </a:r>
          <a:r>
            <a:rPr lang="en-US" sz="3600" kern="1200" dirty="0" err="1">
              <a:solidFill>
                <a:schemeClr val="tx1">
                  <a:lumMod val="85000"/>
                  <a:lumOff val="1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.creatinine</a:t>
          </a:r>
          <a:r>
            <a:rPr lang="en-US" sz="3600" kern="1200" dirty="0">
              <a:solidFill>
                <a:schemeClr val="tx1">
                  <a:lumMod val="85000"/>
                  <a:lumOff val="1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Urine microalbumin SOS</a:t>
          </a:r>
        </a:p>
      </dsp:txBody>
      <dsp:txXfrm>
        <a:off x="1323551" y="2751110"/>
        <a:ext cx="5837051" cy="1096221"/>
      </dsp:txXfrm>
    </dsp:sp>
    <dsp:sp modelId="{F8210359-8540-4D78-8636-37864B97B133}">
      <dsp:nvSpPr>
        <dsp:cNvPr id="0" name=""/>
        <dsp:cNvSpPr/>
      </dsp:nvSpPr>
      <dsp:spPr>
        <a:xfrm>
          <a:off x="6549984" y="883026"/>
          <a:ext cx="756880" cy="756880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600" kern="1200"/>
        </a:p>
      </dsp:txBody>
      <dsp:txXfrm>
        <a:off x="6720282" y="883026"/>
        <a:ext cx="416284" cy="569552"/>
      </dsp:txXfrm>
    </dsp:sp>
    <dsp:sp modelId="{C77E23C5-8485-4B26-9C60-4209EF6FAC32}">
      <dsp:nvSpPr>
        <dsp:cNvPr id="0" name=""/>
        <dsp:cNvSpPr/>
      </dsp:nvSpPr>
      <dsp:spPr>
        <a:xfrm>
          <a:off x="7194708" y="2233766"/>
          <a:ext cx="756880" cy="756880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600" kern="1200"/>
        </a:p>
      </dsp:txBody>
      <dsp:txXfrm>
        <a:off x="7365006" y="2233766"/>
        <a:ext cx="416284" cy="56955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ycle4">
  <dgm:title val=""/>
  <dgm:desc val=""/>
  <dgm:catLst>
    <dgm:cat type="relationship" pri="26000"/>
    <dgm:cat type="cycle" pri="13000"/>
    <dgm:cat type="matrix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cycleMatrixDiagram">
    <dgm:varLst>
      <dgm:chMax val="1"/>
      <dgm:dir/>
      <dgm:animLvl val="lvl"/>
      <dgm:resizeHandles val="exact"/>
    </dgm:varLst>
    <dgm:alg type="composite">
      <dgm:param type="ar" val="1.3"/>
    </dgm:alg>
    <dgm:shape xmlns:r="http://schemas.openxmlformats.org/officeDocument/2006/relationships" r:blip="">
      <dgm:adjLst/>
    </dgm:shape>
    <dgm:presOf/>
    <dgm:constrLst>
      <dgm:constr type="w" for="ch" forName="children" refType="w"/>
      <dgm:constr type="h" for="ch" forName="children" refType="w" refFor="ch" refForName="children" fact="0.77"/>
      <dgm:constr type="ctrX" for="ch" forName="children" refType="w" fact="0.5"/>
      <dgm:constr type="ctrY" for="ch" forName="children" refType="h" fact="0.5"/>
      <dgm:constr type="w" for="ch" forName="circle" refType="w"/>
      <dgm:constr type="h" for="ch" forName="circle" refType="h"/>
      <dgm:constr type="ctrX" for="ch" forName="circle" refType="w" fact="0.5"/>
      <dgm:constr type="ctrY" for="ch" forName="circle" refType="h" fact="0.5"/>
      <dgm:constr type="w" for="ch" forName="center1" refType="w" fact="0.115"/>
      <dgm:constr type="h" for="ch" forName="center1" refType="w" fact="0.1"/>
      <dgm:constr type="ctrX" for="ch" forName="center1" refType="w" fact="0.5"/>
      <dgm:constr type="ctrY" for="ch" forName="center1" refType="h" fact="0.475"/>
      <dgm:constr type="w" for="ch" forName="center2" refType="w" fact="0.115"/>
      <dgm:constr type="h" for="ch" forName="center2" refType="w" fact="0.1"/>
      <dgm:constr type="ctrX" for="ch" forName="center2" refType="w" fact="0.5"/>
      <dgm:constr type="ctrY" for="ch" forName="center2" refType="h" fact="0.525"/>
    </dgm:constrLst>
    <dgm:ruleLst/>
    <dgm:choose name="Name0">
      <dgm:if name="Name1" axis="ch" ptType="node" func="cnt" op="gte" val="1">
        <dgm:layoutNode name="children">
          <dgm:alg type="composite">
            <dgm:param type="ar" val="1.3"/>
          </dgm:alg>
          <dgm:shape xmlns:r="http://schemas.openxmlformats.org/officeDocument/2006/relationships" r:blip="">
            <dgm:adjLst/>
          </dgm:shape>
          <dgm:presOf/>
          <dgm:choose name="Name2">
            <dgm:if name="Name3" func="var" arg="dir" op="equ" val="norm">
              <dgm:constrLst>
                <dgm:constr type="primFontSz" for="des" ptType="node" op="equ" val="65"/>
                <dgm:constr type="w" for="ch" forName="child1group" refType="w" fact="0.38"/>
                <dgm:constr type="h" for="ch" forName="child1group" refType="h" fact="0.32"/>
                <dgm:constr type="t" for="ch" forName="child1group"/>
                <dgm:constr type="l" for="ch" forName="child1group"/>
                <dgm:constr type="w" for="ch" forName="child2group" refType="w" fact="0.38"/>
                <dgm:constr type="h" for="ch" forName="child2group" refType="h" fact="0.32"/>
                <dgm:constr type="t" for="ch" forName="child2group"/>
                <dgm:constr type="r" for="ch" forName="child2group" refType="w"/>
                <dgm:constr type="w" for="ch" forName="child3group" refType="w" fact="0.38"/>
                <dgm:constr type="h" for="ch" forName="child3group" refType="h" fact="0.32"/>
                <dgm:constr type="b" for="ch" forName="child3group" refType="h"/>
                <dgm:constr type="r" for="ch" forName="child3group" refType="w"/>
                <dgm:constr type="w" for="ch" forName="child4group" refType="w" fact="0.38"/>
                <dgm:constr type="h" for="ch" forName="child4group" refType="h" fact="0.32"/>
                <dgm:constr type="b" for="ch" forName="child4group" refType="h"/>
                <dgm:constr type="l" for="ch" forName="child4group"/>
              </dgm:constrLst>
            </dgm:if>
            <dgm:else name="Name4">
              <dgm:constrLst>
                <dgm:constr type="primFontSz" for="des" ptType="node" op="equ" val="65"/>
                <dgm:constr type="w" for="ch" forName="child1group" refType="w" fact="0.38"/>
                <dgm:constr type="h" for="ch" forName="child1group" refType="h" fact="0.32"/>
                <dgm:constr type="t" for="ch" forName="child1group"/>
                <dgm:constr type="r" for="ch" forName="child1group" refType="w"/>
                <dgm:constr type="w" for="ch" forName="child2group" refType="w" fact="0.38"/>
                <dgm:constr type="h" for="ch" forName="child2group" refType="h" fact="0.32"/>
                <dgm:constr type="t" for="ch" forName="child2group"/>
                <dgm:constr type="l" for="ch" forName="child2group"/>
                <dgm:constr type="w" for="ch" forName="child3group" refType="w" fact="0.38"/>
                <dgm:constr type="h" for="ch" forName="child3group" refType="h" fact="0.32"/>
                <dgm:constr type="b" for="ch" forName="child3group" refType="h"/>
                <dgm:constr type="l" for="ch" forName="child3group"/>
                <dgm:constr type="w" for="ch" forName="child4group" refType="w" fact="0.38"/>
                <dgm:constr type="h" for="ch" forName="child4group" refType="h" fact="0.32"/>
                <dgm:constr type="b" for="ch" forName="child4group" refType="h"/>
                <dgm:constr type="r" for="ch" forName="child4group" refType="w"/>
              </dgm:constrLst>
            </dgm:else>
          </dgm:choose>
          <dgm:ruleLst/>
          <dgm:choose name="Name5">
            <dgm:if name="Name6" axis="ch ch" ptType="node node" st="1 1" cnt="1 0" func="cnt" op="gte" val="1">
              <dgm:layoutNode name="child1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7">
                  <dgm:if name="Name8" func="var" arg="dir" op="equ" val="norm">
                    <dgm:constrLst>
                      <dgm:constr type="w" for="ch" forName="child1" refType="w"/>
                      <dgm:constr type="h" for="ch" forName="child1" refType="h"/>
                      <dgm:constr type="t" for="ch" forName="child1"/>
                      <dgm:constr type="l" for="ch" forName="child1"/>
                      <dgm:constr type="w" for="ch" forName="child1Text" refType="w" fact="0.7"/>
                      <dgm:constr type="h" for="ch" forName="child1Text" refType="h" fact="0.75"/>
                      <dgm:constr type="t" for="ch" forName="child1Text"/>
                      <dgm:constr type="l" for="ch" forName="child1Text"/>
                    </dgm:constrLst>
                  </dgm:if>
                  <dgm:else name="Name9">
                    <dgm:constrLst>
                      <dgm:constr type="w" for="ch" forName="child1" refType="w"/>
                      <dgm:constr type="h" for="ch" forName="child1" refType="h"/>
                      <dgm:constr type="t" for="ch" forName="child1"/>
                      <dgm:constr type="r" for="ch" forName="child1" refType="w"/>
                      <dgm:constr type="w" for="ch" forName="child1Text" refType="w" fact="0.7"/>
                      <dgm:constr type="h" for="ch" forName="child1Text" refType="h" fact="0.75"/>
                      <dgm:constr type="t" for="ch" forName="child1Text"/>
                      <dgm:constr type="r" for="ch" forName="child1Text" refType="w"/>
                    </dgm:constrLst>
                  </dgm:else>
                </dgm:choose>
                <dgm:ruleLst/>
                <dgm:layoutNode name="child1" styleLbl="bgAcc1">
                  <dgm:alg type="sp"/>
                  <dgm:shape xmlns:r="http://schemas.openxmlformats.org/officeDocument/2006/relationships" type="roundRect" r:blip="" zOrderOff="-2">
                    <dgm:adjLst>
                      <dgm:adj idx="1" val="0.1"/>
                    </dgm:adjLst>
                  </dgm:shape>
                  <dgm:presOf axis="ch des" ptType="node node" st="1 1" cnt="1 0"/>
                  <dgm:constrLst/>
                  <dgm:ruleLst/>
                </dgm:layoutNode>
                <dgm:layoutNode name="child1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2" hideGeom="1">
                    <dgm:adjLst>
                      <dgm:adj idx="1" val="0.1"/>
                    </dgm:adjLst>
                  </dgm:shape>
                  <dgm:presOf axis="ch des" ptType="node node" st="1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10"/>
          </dgm:choose>
          <dgm:choose name="Name11">
            <dgm:if name="Name12" axis="ch ch" ptType="node node" st="2 1" cnt="1 0" func="cnt" op="gte" val="1">
              <dgm:layoutNode name="child2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choose name="Name13">
                  <dgm:if name="Name14" func="var" arg="dir" op="equ" val="norm">
                    <dgm:constrLst>
                      <dgm:constr type="w" for="ch" forName="child2" refType="w"/>
                      <dgm:constr type="h" for="ch" forName="child2" refType="h"/>
                      <dgm:constr type="t" for="ch" forName="child2"/>
                      <dgm:constr type="r" for="ch" forName="child2" refType="w"/>
                      <dgm:constr type="w" for="ch" forName="child2Text" refType="w" fact="0.7"/>
                      <dgm:constr type="h" for="ch" forName="child2Text" refType="h" fact="0.75"/>
                      <dgm:constr type="t" for="ch" forName="child2Text"/>
                      <dgm:constr type="r" for="ch" forName="child2Text" refType="w"/>
                    </dgm:constrLst>
                  </dgm:if>
                  <dgm:else name="Name15">
                    <dgm:constrLst>
                      <dgm:constr type="w" for="ch" forName="child2" refType="w"/>
                      <dgm:constr type="h" for="ch" forName="child2" refType="h"/>
                      <dgm:constr type="t" for="ch" forName="child2"/>
                      <dgm:constr type="l" for="ch" forName="child2"/>
                      <dgm:constr type="w" for="ch" forName="child2Text" refType="w" fact="0.7"/>
                      <dgm:constr type="h" for="ch" forName="child2Text" refType="h" fact="0.75"/>
                      <dgm:constr type="t" for="ch" forName="child2Text"/>
                      <dgm:constr type="l" for="ch" forName="child2Text"/>
                    </dgm:constrLst>
                  </dgm:else>
                </dgm:choose>
                <dgm:ruleLst/>
                <dgm:layoutNode name="child2" styleLbl="bgAcc1">
                  <dgm:alg type="sp"/>
                  <dgm:shape xmlns:r="http://schemas.openxmlformats.org/officeDocument/2006/relationships" type="roundRect" r:blip="" zOrderOff="-2">
                    <dgm:adjLst>
                      <dgm:adj idx="1" val="0.1"/>
                    </dgm:adjLst>
                  </dgm:shape>
                  <dgm:presOf axis="ch des" ptType="node node" st="2 1" cnt="1 0"/>
                  <dgm:constrLst/>
                  <dgm:ruleLst/>
                </dgm:layoutNode>
                <dgm:layoutNode name="child2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2" hideGeom="1">
                    <dgm:adjLst>
                      <dgm:adj idx="1" val="0.1"/>
                    </dgm:adjLst>
                  </dgm:shape>
                  <dgm:presOf axis="ch des" ptType="node node" st="2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16"/>
          </dgm:choose>
          <dgm:choose name="Name17">
            <dgm:if name="Name18" axis="ch ch" ptType="node node" st="3 1" cnt="1 0" func="cnt" op="gte" val="1">
              <dgm:layoutNode name="child3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19">
                  <dgm:if name="Name20" func="var" arg="dir" op="equ" val="norm">
                    <dgm:constrLst>
                      <dgm:constr type="w" for="ch" forName="child3" refType="w"/>
                      <dgm:constr type="h" for="ch" forName="child3" refType="h"/>
                      <dgm:constr type="b" for="ch" forName="child3" refType="h"/>
                      <dgm:constr type="r" for="ch" forName="child3" refType="w"/>
                      <dgm:constr type="w" for="ch" forName="child3Text" refType="w" fact="0.7"/>
                      <dgm:constr type="h" for="ch" forName="child3Text" refType="h" fact="0.75"/>
                      <dgm:constr type="b" for="ch" forName="child3Text" refType="h"/>
                      <dgm:constr type="r" for="ch" forName="child3Text" refType="w"/>
                    </dgm:constrLst>
                  </dgm:if>
                  <dgm:else name="Name21">
                    <dgm:constrLst>
                      <dgm:constr type="w" for="ch" forName="child3" refType="w"/>
                      <dgm:constr type="h" for="ch" forName="child3" refType="h"/>
                      <dgm:constr type="b" for="ch" forName="child3" refType="h"/>
                      <dgm:constr type="l" for="ch" forName="child3"/>
                      <dgm:constr type="w" for="ch" forName="child3Text" refType="w" fact="0.7"/>
                      <dgm:constr type="h" for="ch" forName="child3Text" refType="h" fact="0.75"/>
                      <dgm:constr type="b" for="ch" forName="child3Text" refType="h"/>
                      <dgm:constr type="l" for="ch" forName="child3Text"/>
                    </dgm:constrLst>
                  </dgm:else>
                </dgm:choose>
                <dgm:ruleLst/>
                <dgm:layoutNode name="child3" styleLbl="bgAcc1">
                  <dgm:alg type="sp"/>
                  <dgm:shape xmlns:r="http://schemas.openxmlformats.org/officeDocument/2006/relationships" type="roundRect" r:blip="" zOrderOff="-4">
                    <dgm:adjLst>
                      <dgm:adj idx="1" val="0.1"/>
                    </dgm:adjLst>
                  </dgm:shape>
                  <dgm:presOf axis="ch des" ptType="node node" st="3 1" cnt="1 0"/>
                  <dgm:constrLst/>
                  <dgm:ruleLst/>
                </dgm:layoutNode>
                <dgm:layoutNode name="child3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4" hideGeom="1">
                    <dgm:adjLst>
                      <dgm:adj idx="1" val="0.1"/>
                    </dgm:adjLst>
                  </dgm:shape>
                  <dgm:presOf axis="ch des" ptType="node node" st="3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22"/>
          </dgm:choose>
          <dgm:choose name="Name23">
            <dgm:if name="Name24" axis="ch ch" ptType="node node" st="4 1" cnt="1 0" func="cnt" op="gte" val="1">
              <dgm:layoutNode name="child4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25">
                  <dgm:if name="Name26" func="var" arg="dir" op="equ" val="norm">
                    <dgm:constrLst>
                      <dgm:constr type="w" for="ch" forName="child4" refType="w"/>
                      <dgm:constr type="h" for="ch" forName="child4" refType="h"/>
                      <dgm:constr type="b" for="ch" forName="child4" refType="h"/>
                      <dgm:constr type="l" for="ch" forName="child4"/>
                      <dgm:constr type="w" for="ch" forName="child4Text" refType="w" fact="0.7"/>
                      <dgm:constr type="h" for="ch" forName="child4Text" refType="h" fact="0.75"/>
                      <dgm:constr type="b" for="ch" forName="child4Text" refType="h"/>
                      <dgm:constr type="l" for="ch" forName="child4Text"/>
                    </dgm:constrLst>
                  </dgm:if>
                  <dgm:else name="Name27">
                    <dgm:constrLst>
                      <dgm:constr type="w" for="ch" forName="child4" refType="w"/>
                      <dgm:constr type="h" for="ch" forName="child4" refType="h"/>
                      <dgm:constr type="b" for="ch" forName="child4" refType="h"/>
                      <dgm:constr type="r" for="ch" forName="child4" refType="w"/>
                      <dgm:constr type="w" for="ch" forName="child4Text" refType="w" fact="0.7"/>
                      <dgm:constr type="h" for="ch" forName="child4Text" refType="h" fact="0.75"/>
                      <dgm:constr type="b" for="ch" forName="child4Text" refType="h"/>
                      <dgm:constr type="r" for="ch" forName="child4Text" refType="w"/>
                    </dgm:constrLst>
                  </dgm:else>
                </dgm:choose>
                <dgm:ruleLst/>
                <dgm:layoutNode name="child4" styleLbl="bgAcc1">
                  <dgm:alg type="sp"/>
                  <dgm:shape xmlns:r="http://schemas.openxmlformats.org/officeDocument/2006/relationships" type="roundRect" r:blip="" zOrderOff="-4">
                    <dgm:adjLst>
                      <dgm:adj idx="1" val="0.1"/>
                    </dgm:adjLst>
                  </dgm:shape>
                  <dgm:presOf axis="ch des" ptType="node node" st="4 1" cnt="1 0"/>
                  <dgm:constrLst/>
                  <dgm:ruleLst/>
                </dgm:layoutNode>
                <dgm:layoutNode name="child4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4" hideGeom="1">
                    <dgm:adjLst>
                      <dgm:adj idx="1" val="0.1"/>
                    </dgm:adjLst>
                  </dgm:shape>
                  <dgm:presOf axis="ch des" ptType="node node" st="4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28"/>
          </dgm:choose>
          <dgm:layoutNode name="childPlaceholder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circle">
          <dgm:alg type="composite">
            <dgm:param type="ar" val="1"/>
          </dgm:alg>
          <dgm:shape xmlns:r="http://schemas.openxmlformats.org/officeDocument/2006/relationships" r:blip="">
            <dgm:adjLst/>
          </dgm:shape>
          <dgm:presOf/>
          <dgm:choose name="Name29">
            <dgm:if name="Name30" func="var" arg="dir" op="equ" val="norm">
              <dgm:constrLst>
                <dgm:constr type="primFontSz" for="ch" ptType="node" op="equ" val="65"/>
                <dgm:constr type="w" for="ch" forName="quadrant1" refType="w" fact="0.433"/>
                <dgm:constr type="h" for="ch" forName="quadrant1" refType="h" fact="0.433"/>
                <dgm:constr type="b" for="ch" forName="quadrant1" refType="h" fact="0.5"/>
                <dgm:constr type="bOff" for="ch" forName="quadrant1" refType="h" fact="-0.01"/>
                <dgm:constr type="r" for="ch" forName="quadrant1" refType="w" fact="0.5"/>
                <dgm:constr type="rOff" for="ch" forName="quadrant1" refType="w" fact="-0.01"/>
                <dgm:constr type="w" for="ch" forName="quadrant2" refType="w" fact="0.433"/>
                <dgm:constr type="h" for="ch" forName="quadrant2" refType="h" fact="0.433"/>
                <dgm:constr type="b" for="ch" forName="quadrant2" refType="h" fact="0.5"/>
                <dgm:constr type="bOff" for="ch" forName="quadrant2" refType="h" fact="-0.01"/>
                <dgm:constr type="l" for="ch" forName="quadrant2" refType="w" fact="0.5"/>
                <dgm:constr type="lOff" for="ch" forName="quadrant2" refType="w" fact="0.01"/>
                <dgm:constr type="w" for="ch" forName="quadrant3" refType="w" fact="0.433"/>
                <dgm:constr type="h" for="ch" forName="quadrant3" refType="h" fact="0.433"/>
                <dgm:constr type="t" for="ch" forName="quadrant3" refType="h" fact="0.5"/>
                <dgm:constr type="tOff" for="ch" forName="quadrant3" refType="h" fact="0.01"/>
                <dgm:constr type="l" for="ch" forName="quadrant3" refType="w" fact="0.5"/>
                <dgm:constr type="lOff" for="ch" forName="quadrant3" refType="w" fact="0.01"/>
                <dgm:constr type="w" for="ch" forName="quadrant4" refType="w" fact="0.433"/>
                <dgm:constr type="h" for="ch" forName="quadrant4" refType="h" fact="0.433"/>
                <dgm:constr type="t" for="ch" forName="quadrant4" refType="h" fact="0.5"/>
                <dgm:constr type="tOff" for="ch" forName="quadrant4" refType="h" fact="0.01"/>
                <dgm:constr type="r" for="ch" forName="quadrant4" refType="w" fact="0.5"/>
                <dgm:constr type="rOff" for="ch" forName="quadrant4" refType="w" fact="-0.01"/>
              </dgm:constrLst>
            </dgm:if>
            <dgm:else name="Name31">
              <dgm:constrLst>
                <dgm:constr type="primFontSz" for="ch" ptType="node" op="equ" val="65"/>
                <dgm:constr type="w" for="ch" forName="quadrant1" refType="w" fact="0.433"/>
                <dgm:constr type="h" for="ch" forName="quadrant1" refType="h" fact="0.433"/>
                <dgm:constr type="b" for="ch" forName="quadrant1" refType="h" fact="0.5"/>
                <dgm:constr type="bOff" for="ch" forName="quadrant1" refType="h" fact="-0.01"/>
                <dgm:constr type="l" for="ch" forName="quadrant1" refType="w" fact="0.5"/>
                <dgm:constr type="lOff" for="ch" forName="quadrant1" refType="w" fact="0.01"/>
                <dgm:constr type="w" for="ch" forName="quadrant2" refType="w" fact="0.433"/>
                <dgm:constr type="h" for="ch" forName="quadrant2" refType="h" fact="0.433"/>
                <dgm:constr type="b" for="ch" forName="quadrant2" refType="h" fact="0.5"/>
                <dgm:constr type="bOff" for="ch" forName="quadrant2" refType="h" fact="-0.01"/>
                <dgm:constr type="r" for="ch" forName="quadrant2" refType="w" fact="0.5"/>
                <dgm:constr type="rOff" for="ch" forName="quadrant2" refType="w" fact="-0.01"/>
                <dgm:constr type="w" for="ch" forName="quadrant3" refType="w" fact="0.433"/>
                <dgm:constr type="h" for="ch" forName="quadrant3" refType="h" fact="0.433"/>
                <dgm:constr type="t" for="ch" forName="quadrant3" refType="h" fact="0.5"/>
                <dgm:constr type="tOff" for="ch" forName="quadrant3" refType="h" fact="0.01"/>
                <dgm:constr type="r" for="ch" forName="quadrant3" refType="w" fact="0.5"/>
                <dgm:constr type="rOff" for="ch" forName="quadrant3" refType="w" fact="-0.01"/>
                <dgm:constr type="w" for="ch" forName="quadrant4" refType="w" fact="0.433"/>
                <dgm:constr type="h" for="ch" forName="quadrant4" refType="h" fact="0.433"/>
                <dgm:constr type="t" for="ch" forName="quadrant4" refType="h" fact="0.5"/>
                <dgm:constr type="tOff" for="ch" forName="quadrant4" refType="h" fact="0.01"/>
                <dgm:constr type="l" for="ch" forName="quadrant4" refType="w" fact="0.5"/>
                <dgm:constr type="lOff" for="ch" forName="quadrant4" refType="w" fact="0.01"/>
              </dgm:constrLst>
            </dgm:else>
          </dgm:choose>
          <dgm:ruleLst/>
          <dgm:layoutNode name="quadrant1" styleLbl="node1">
            <dgm:varLst>
              <dgm:chMax val="1"/>
              <dgm:bulletEnabled val="1"/>
            </dgm:varLst>
            <dgm:alg type="tx"/>
            <dgm:choose name="Name32">
              <dgm:if name="Name33" func="var" arg="dir" op="equ" val="norm">
                <dgm:shape xmlns:r="http://schemas.openxmlformats.org/officeDocument/2006/relationships" type="pieWedge" r:blip="">
                  <dgm:adjLst/>
                </dgm:shape>
              </dgm:if>
              <dgm:else name="Name34">
                <dgm:shape xmlns:r="http://schemas.openxmlformats.org/officeDocument/2006/relationships" rot="90" type="pieWedge" r:blip="">
                  <dgm:adjLst/>
                </dgm:shape>
              </dgm:else>
            </dgm:choose>
            <dgm:presOf axis="ch" ptType="node" cnt="1"/>
            <dgm:constrLst/>
            <dgm:ruleLst>
              <dgm:rule type="primFontSz" val="5" fact="NaN" max="NaN"/>
            </dgm:ruleLst>
          </dgm:layoutNode>
          <dgm:layoutNode name="quadrant2" styleLbl="node1">
            <dgm:varLst>
              <dgm:chMax val="1"/>
              <dgm:bulletEnabled val="1"/>
            </dgm:varLst>
            <dgm:alg type="tx"/>
            <dgm:choose name="Name35">
              <dgm:if name="Name36" func="var" arg="dir" op="equ" val="norm">
                <dgm:shape xmlns:r="http://schemas.openxmlformats.org/officeDocument/2006/relationships" rot="90" type="pieWedge" r:blip="">
                  <dgm:adjLst/>
                </dgm:shape>
              </dgm:if>
              <dgm:else name="Name37">
                <dgm:shape xmlns:r="http://schemas.openxmlformats.org/officeDocument/2006/relationships" type="pieWedge" r:blip="">
                  <dgm:adjLst/>
                </dgm:shape>
              </dgm:else>
            </dgm:choose>
            <dgm:presOf axis="ch" ptType="node" st="2" cnt="1"/>
            <dgm:constrLst/>
            <dgm:ruleLst>
              <dgm:rule type="primFontSz" val="5" fact="NaN" max="NaN"/>
            </dgm:ruleLst>
          </dgm:layoutNode>
          <dgm:layoutNode name="quadrant3" styleLbl="node1">
            <dgm:varLst>
              <dgm:chMax val="1"/>
              <dgm:bulletEnabled val="1"/>
            </dgm:varLst>
            <dgm:alg type="tx"/>
            <dgm:choose name="Name38">
              <dgm:if name="Name39" func="var" arg="dir" op="equ" val="norm">
                <dgm:shape xmlns:r="http://schemas.openxmlformats.org/officeDocument/2006/relationships" rot="180" type="pieWedge" r:blip="">
                  <dgm:adjLst/>
                </dgm:shape>
              </dgm:if>
              <dgm:else name="Name40">
                <dgm:shape xmlns:r="http://schemas.openxmlformats.org/officeDocument/2006/relationships" rot="270" type="pieWedge" r:blip="">
                  <dgm:adjLst/>
                </dgm:shape>
              </dgm:else>
            </dgm:choose>
            <dgm:presOf axis="ch" ptType="node" st="3" cnt="1"/>
            <dgm:constrLst/>
            <dgm:ruleLst>
              <dgm:rule type="primFontSz" val="5" fact="NaN" max="NaN"/>
            </dgm:ruleLst>
          </dgm:layoutNode>
          <dgm:layoutNode name="quadrant4" styleLbl="node1">
            <dgm:varLst>
              <dgm:chMax val="1"/>
              <dgm:bulletEnabled val="1"/>
            </dgm:varLst>
            <dgm:alg type="tx"/>
            <dgm:choose name="Name41">
              <dgm:if name="Name42" func="var" arg="dir" op="equ" val="norm">
                <dgm:shape xmlns:r="http://schemas.openxmlformats.org/officeDocument/2006/relationships" rot="270" type="pieWedge" r:blip="">
                  <dgm:adjLst/>
                </dgm:shape>
              </dgm:if>
              <dgm:else name="Name43">
                <dgm:shape xmlns:r="http://schemas.openxmlformats.org/officeDocument/2006/relationships" rot="180" type="pieWedge" r:blip="">
                  <dgm:adjLst/>
                </dgm:shape>
              </dgm:else>
            </dgm:choose>
            <dgm:presOf axis="ch" ptType="node" st="4" cnt="1"/>
            <dgm:constrLst/>
            <dgm:ruleLst>
              <dgm:rule type="primFontSz" val="5" fact="NaN" max="NaN"/>
            </dgm:ruleLst>
          </dgm:layoutNode>
          <dgm:layoutNode name="quadrantPlaceholder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center1" styleLbl="fgShp">
          <dgm:alg type="sp"/>
          <dgm:choose name="Name44">
            <dgm:if name="Name45" func="var" arg="dir" op="equ" val="norm">
              <dgm:shape xmlns:r="http://schemas.openxmlformats.org/officeDocument/2006/relationships" type="circularArrow" r:blip="" zOrderOff="16">
                <dgm:adjLst/>
              </dgm:shape>
            </dgm:if>
            <dgm:else name="Name46">
              <dgm:shape xmlns:r="http://schemas.openxmlformats.org/officeDocument/2006/relationships" rot="180" type="leftCircularArrow" r:blip="" zOrderOff="16">
                <dgm:adjLst/>
              </dgm:shape>
            </dgm:else>
          </dgm:choose>
          <dgm:presOf/>
          <dgm:constrLst/>
          <dgm:ruleLst/>
        </dgm:layoutNode>
        <dgm:layoutNode name="center2" styleLbl="fgShp">
          <dgm:alg type="sp"/>
          <dgm:choose name="Name47">
            <dgm:if name="Name48" func="var" arg="dir" op="equ" val="norm">
              <dgm:shape xmlns:r="http://schemas.openxmlformats.org/officeDocument/2006/relationships" rot="180" type="circularArrow" r:blip="" zOrderOff="16">
                <dgm:adjLst/>
              </dgm:shape>
            </dgm:if>
            <dgm:else name="Name49">
              <dgm:shape xmlns:r="http://schemas.openxmlformats.org/officeDocument/2006/relationships" type="leftCircularArrow" r:blip="" zOrderOff="16">
                <dgm:adjLst/>
              </dgm:shape>
            </dgm:else>
          </dgm:choose>
          <dgm:presOf/>
          <dgm:constrLst/>
          <dgm:ruleLst/>
        </dgm:layoutNode>
      </dgm:if>
      <dgm:else name="Name50"/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pyramid1">
  <dgm:title val=""/>
  <dgm:desc val=""/>
  <dgm:catLst>
    <dgm:cat type="pyramid" pri="1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pyra">
          <dgm:param type="linDir" val="fromB"/>
          <dgm:param type="txDir" val="fromT"/>
          <dgm:param type="pyraAcctPos" val="aft"/>
          <dgm:param type="pyraAcctTxMar" val="step"/>
          <dgm:param type="pyraAcctBkgdNode" val="acctBkgd"/>
          <dgm:param type="pyraAcctTxNode" val="acctTx"/>
          <dgm:param type="pyraLvlNode" val="level"/>
        </dgm:alg>
      </dgm:if>
      <dgm:else name="Name3">
        <dgm:alg type="pyra">
          <dgm:param type="linDir" val="fromB"/>
          <dgm:param type="txDir" val="fromT"/>
          <dgm:param type="pyraAcctPos" val="bef"/>
          <dgm:param type="pyraAcctTxMar" val="step"/>
          <dgm:param type="pyraAcctBkgdNode" val="acctBkgd"/>
          <dgm:param type="pyraAcctTxNode" val="acctTx"/>
          <dgm:param type="pyraLvlNode" val="level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ptType="all node" func="maxDepth" op="gte" val="2">
        <dgm:constrLst>
          <dgm:constr type="primFontSz" for="des" forName="levelTx" op="equ"/>
          <dgm:constr type="secFontSz" for="des" forName="acctTx" op="equ"/>
          <dgm:constr type="pyraAcctRatio" val="0.32"/>
        </dgm:constrLst>
      </dgm:if>
      <dgm:else name="Name6">
        <dgm:constrLst>
          <dgm:constr type="primFontSz" for="des" forName="levelTx" op="equ"/>
          <dgm:constr type="secFontSz" for="des" forName="acctTx" op="equ"/>
          <dgm:constr type="pyraAcctRatio"/>
        </dgm:constrLst>
      </dgm:else>
    </dgm:choose>
    <dgm:ruleLst/>
    <dgm:forEach name="Name7" axis="ch" ptType="node">
      <dgm:layoutNode name="Name8">
        <dgm:alg type="composite">
          <dgm:param type="horzAlign" val="none"/>
        </dgm:alg>
        <dgm:shape xmlns:r="http://schemas.openxmlformats.org/officeDocument/2006/relationships" r:blip="">
          <dgm:adjLst/>
        </dgm:shape>
        <dgm:presOf/>
        <dgm:choose name="Name9">
          <dgm:if name="Name10" axis="self" ptType="node" func="pos" op="equ" val="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/>
              <dgm:constr type="h" for="ch" forName="levelTx" refType="h" refFor="ch" refForName="level"/>
            </dgm:constrLst>
          </dgm:if>
          <dgm:else name="Name1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 fact="0.65"/>
              <dgm:constr type="h" for="ch" forName="levelTx" refType="h" refFor="ch" refForName="level"/>
            </dgm:constrLst>
          </dgm:else>
        </dgm:choose>
        <dgm:ruleLst/>
        <dgm:choose name="Name12">
          <dgm:if name="Name13" axis="ch" ptType="node" func="cnt" op="gte" val="1">
            <dgm:layoutNode name="acctBkgd" styleLbl="alignAcc1">
              <dgm:alg type="sp"/>
              <dgm:shape xmlns:r="http://schemas.openxmlformats.org/officeDocument/2006/relationships" type="nonIsoscelesTrapezoid" r:blip="">
                <dgm:adjLst/>
              </dgm:shape>
              <dgm:presOf axis="des" ptType="node"/>
              <dgm:constrLst/>
              <dgm:ruleLst/>
            </dgm:layoutNode>
            <dgm:layoutNode name="acctTx" styleLbl="alignAcc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nonIsoscelesTrapezoid" r:blip="" hideGeom="1">
                <dgm:adjLst/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3"/>
                <dgm:constr type="bMarg" refType="secFontSz" fact="0.3"/>
                <dgm:constr type="lMarg" refType="secFontSz" fact="0.3"/>
                <dgm:constr type="rMarg" refType="secFontSz" fact="0.3"/>
              </dgm:constrLst>
              <dgm:ruleLst>
                <dgm:rule type="secFontSz" val="5" fact="NaN" max="NaN"/>
              </dgm:ruleLst>
            </dgm:layoutNode>
          </dgm:if>
          <dgm:else name="Name14"/>
        </dgm:choose>
        <dgm:layoutNode name="level">
          <dgm:varLst>
            <dgm:chMax val="1"/>
            <dgm:bulletEnabled val="1"/>
          </dgm:varLst>
          <dgm:alg type="sp"/>
          <dgm:shape xmlns:r="http://schemas.openxmlformats.org/officeDocument/2006/relationships" type="trapezoid" r:blip="">
            <dgm:adjLst/>
          </dgm:shape>
          <dgm:presOf axis="self"/>
          <dgm:constrLst>
            <dgm:constr type="h" val="500"/>
            <dgm:constr type="w" val="1"/>
          </dgm:constrLst>
          <dgm:ruleLst/>
        </dgm:layoutNode>
        <dgm:layoutNode name="levelTx" styleLbl="revTx">
          <dgm:varLst>
            <dgm:chMax val="1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layoutNod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enn2">
  <dgm:title val=""/>
  <dgm:desc val=""/>
  <dgm:catLst>
    <dgm:cat type="relationship" pri="3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1">
      <dgm:if name="Name2" axis="ch" ptType="node" func="cnt" op="lte" val="3">
        <dgm:constrLst>
          <dgm:constr type="w" for="ch" forName="comp1" refType="w"/>
          <dgm:constr type="h" for="ch" forName="comp1" refType="w" refFor="ch" refForName="comp1"/>
          <dgm:constr type="w" for="ch" forName="comp2" refType="w" fact="0.7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5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primFontSz" for="des" ptType="node" op="equ" val="65"/>
        </dgm:constrLst>
      </dgm:if>
      <dgm:if name="Name3" axis="ch" ptType="node" func="cnt" op="equ" val="4">
        <dgm:constrLst>
          <dgm:constr type="w" for="ch" forName="comp1" refType="w"/>
          <dgm:constr type="h" for="ch" forName="comp1" refType="w" refFor="ch" refForName="comp1"/>
          <dgm:constr type="w" for="ch" forName="comp2" refType="w" fact="0.8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6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4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primFontSz" for="des" ptType="node" op="equ" val="65"/>
        </dgm:constrLst>
      </dgm:if>
      <dgm:else name="Name4">
        <dgm:constrLst>
          <dgm:constr type="w" for="ch" forName="comp1" refType="w"/>
          <dgm:constr type="h" for="ch" forName="comp1" refType="w" refFor="ch" refForName="comp1"/>
          <dgm:constr type="w" for="ch" forName="comp2" refType="w" fact="0.8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7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55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w" for="ch" forName="comp5" refType="w" fact="0.4"/>
          <dgm:constr type="h" for="ch" forName="comp5" refType="w" refFor="ch" refForName="comp5"/>
          <dgm:constr type="ctrX" for="ch" forName="comp5" refType="ctrX" refFor="ch" refForName="comp1"/>
          <dgm:constr type="b" for="ch" forName="comp5" refType="b" refFor="ch" refForName="comp1"/>
          <dgm:constr type="w" for="ch" forName="comp6" refType="w" fact="0.25"/>
          <dgm:constr type="h" for="ch" forName="comp6" refType="w" refFor="ch" refForName="comp6"/>
          <dgm:constr type="ctrX" for="ch" forName="comp6" refType="ctrX" refFor="ch" refForName="comp1"/>
          <dgm:constr type="b" for="ch" forName="comp6" refType="b" refFor="ch" refForName="comp1"/>
          <dgm:constr type="w" for="ch" forName="comp7" refType="w" fact="0.15"/>
          <dgm:constr type="h" for="ch" forName="comp7" refType="w" refFor="ch" refForName="comp7"/>
          <dgm:constr type="ctrX" for="ch" forName="comp7" refType="ctrX" refFor="ch" refForName="comp1"/>
          <dgm:constr type="b" for="ch" forName="comp7" refType="b" refFor="ch" refForName="comp1"/>
          <dgm:constr type="primFontSz" for="des" ptType="node" op="equ" val="65"/>
        </dgm:constrLst>
      </dgm:else>
    </dgm:choose>
    <dgm:ruleLst/>
    <dgm:choose name="Name5">
      <dgm:if name="Name6" axis="ch" ptType="node" func="cnt" op="gte" val="1">
        <dgm:layoutNode name="comp1">
          <dgm:alg type="composite"/>
          <dgm:shape xmlns:r="http://schemas.openxmlformats.org/officeDocument/2006/relationships" r:blip="">
            <dgm:adjLst/>
          </dgm:shape>
          <dgm:presOf/>
          <dgm:choose name="Name7">
            <dgm:if name="Name8" axis="ch" ptType="node" func="cnt" op="equ" val="1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5"/>
                <dgm:constr type="w" for="ch" forName="c1text" refType="w" refFor="ch" refForName="circle1" fact="0.70711"/>
                <dgm:constr type="h" for="ch" forName="c1text" refType="h" refFor="ch" refForName="circle1" fact="0.5"/>
              </dgm:constrLst>
            </dgm:if>
            <dgm:if name="Name9" axis="ch" ptType="node" func="cnt" op="equ" val="2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6"/>
                <dgm:constr type="w" for="ch" forName="c1text" refType="w" refFor="ch" refForName="circle1" fact="0.525"/>
                <dgm:constr type="h" for="ch" forName="c1text" refType="h" refFor="ch" refForName="circle1" fact="0.17"/>
              </dgm:constrLst>
            </dgm:if>
            <dgm:if name="Name10" axis="ch" ptType="node" func="cnt" op="equ" val="3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3495"/>
                <dgm:constr type="h" for="ch" forName="c1text" refType="h" refFor="ch" refForName="circle1" fact="0.15"/>
              </dgm:constrLst>
            </dgm:if>
            <dgm:if name="Name11" axis="ch" ptType="node" func="cnt" op="equ" val="4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2796"/>
                <dgm:constr type="h" for="ch" forName="c1text" refType="h" refFor="ch" refForName="circle1" fact="0.15"/>
              </dgm:constrLst>
            </dgm:if>
            <dgm:if name="Name12" axis="ch" ptType="node" func="cnt" op="gte" val="5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"/>
                <dgm:constr type="w" for="ch" forName="c1text" refType="w" refFor="ch" refForName="circle1" fact="0.375"/>
                <dgm:constr type="h" for="ch" forName="c1text" refType="h" refFor="ch" refForName="circle1" fact="0.1"/>
              </dgm:constrLst>
            </dgm:if>
            <dgm:else name="Name13"/>
          </dgm:choose>
          <dgm:ruleLst/>
          <dgm:layoutNode name="circle1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1 1" cnt="1 0"/>
            <dgm:constrLst>
              <dgm:constr type="h" refType="w"/>
            </dgm:constrLst>
            <dgm:ruleLst/>
          </dgm:layoutNode>
          <dgm:layoutNode name="c1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1 1" cnt="1 0"/>
            <dgm:constrLst/>
            <dgm:ruleLst>
              <dgm:rule type="primFontSz" val="5" fact="NaN" max="NaN"/>
            </dgm:ruleLst>
          </dgm:layoutNode>
        </dgm:layoutNode>
      </dgm:if>
      <dgm:else name="Name14"/>
    </dgm:choose>
    <dgm:choose name="Name15">
      <dgm:if name="Name16" axis="ch" ptType="node" func="cnt" op="gte" val="2">
        <dgm:layoutNode name="comp2">
          <dgm:alg type="composite"/>
          <dgm:shape xmlns:r="http://schemas.openxmlformats.org/officeDocument/2006/relationships" r:blip="">
            <dgm:adjLst/>
          </dgm:shape>
          <dgm:presOf/>
          <dgm:choose name="Name17">
            <dgm:if name="Name18" axis="ch" ptType="node" func="cnt" op="equ" val="2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5"/>
                <dgm:constr type="w" for="ch" forName="c2text" refType="w" refFor="ch" refForName="circle2" fact="0.70711"/>
                <dgm:constr type="h" for="ch" forName="c2text" refType="h" refFor="ch" refForName="circle2" fact="0.5"/>
              </dgm:constrLst>
            </dgm:if>
            <dgm:if name="Name19" axis="ch" ptType="node" func="cnt" op="equ" val="3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625"/>
                <dgm:constr type="w" for="ch" forName="c2text" refType="w" refFor="ch" refForName="circle2" fact="0.466"/>
                <dgm:constr type="h" for="ch" forName="c2text" refType="h" refFor="ch" refForName="circle2" fact="0.1875"/>
              </dgm:constrLst>
            </dgm:if>
            <dgm:if name="Name20" axis="ch" ptType="node" func="cnt" op="equ" val="4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"/>
                <dgm:constr type="w" for="ch" forName="c2text" refType="w" refFor="ch" refForName="circle2" fact="0.3495"/>
                <dgm:constr type="h" for="ch" forName="c2text" refType="h" refFor="ch" refForName="circle2" fact="0.18"/>
              </dgm:constrLst>
            </dgm:if>
            <dgm:if name="Name21" axis="ch" ptType="node" func="cnt" op="gte" val="5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15"/>
                <dgm:constr type="w" for="ch" forName="c2text" refType="w" refFor="ch" refForName="circle2" fact="0.43125"/>
                <dgm:constr type="h" for="ch" forName="c2text" refType="h" refFor="ch" refForName="circle2" fact="0.115"/>
              </dgm:constrLst>
            </dgm:if>
            <dgm:else name="Name22"/>
          </dgm:choose>
          <dgm:ruleLst/>
          <dgm:layoutNode name="circle2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2 1" cnt="1 0"/>
            <dgm:constrLst>
              <dgm:constr type="h" refType="w"/>
            </dgm:constrLst>
            <dgm:ruleLst/>
          </dgm:layoutNode>
          <dgm:layoutNode name="c2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2 1" cnt="1 0"/>
            <dgm:constrLst/>
            <dgm:ruleLst>
              <dgm:rule type="primFontSz" val="5" fact="NaN" max="NaN"/>
            </dgm:ruleLst>
          </dgm:layoutNode>
        </dgm:layoutNode>
      </dgm:if>
      <dgm:else name="Name23"/>
    </dgm:choose>
    <dgm:choose name="Name24">
      <dgm:if name="Name25" axis="ch" ptType="node" func="cnt" op="gte" val="3">
        <dgm:layoutNode name="comp3">
          <dgm:alg type="composite"/>
          <dgm:shape xmlns:r="http://schemas.openxmlformats.org/officeDocument/2006/relationships" r:blip="">
            <dgm:adjLst/>
          </dgm:shape>
          <dgm:presOf/>
          <dgm:choose name="Name26">
            <dgm:if name="Name27" axis="ch" ptType="node" func="cnt" op="equ" val="3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5"/>
                <dgm:constr type="w" for="ch" forName="c3text" refType="w" refFor="ch" refForName="circle3" fact="0.70711"/>
                <dgm:constr type="h" for="ch" forName="c3text" refType="h" refFor="ch" refForName="circle3" fact="0.5"/>
              </dgm:constrLst>
            </dgm:if>
            <dgm:if name="Name28" axis="ch" ptType="node" func="cnt" op="equ" val="4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875"/>
                <dgm:constr type="w" for="ch" forName="c3text" refType="w" refFor="ch" refForName="circle3" fact="0.466"/>
                <dgm:constr type="h" for="ch" forName="c3text" refType="h" refFor="ch" refForName="circle3" fact="0.225"/>
              </dgm:constrLst>
            </dgm:if>
            <dgm:if name="Name29" axis="ch" ptType="node" func="cnt" op="gte" val="5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38"/>
                <dgm:constr type="w" for="ch" forName="c3text" refType="w" refFor="ch" refForName="circle3" fact="0.5175"/>
                <dgm:constr type="h" for="ch" forName="c3text" refType="h" refFor="ch" refForName="circle3" fact="0.138"/>
              </dgm:constrLst>
            </dgm:if>
            <dgm:else name="Name30"/>
          </dgm:choose>
          <dgm:ruleLst/>
          <dgm:layoutNode name="circle3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3 1" cnt="1 0"/>
            <dgm:constrLst>
              <dgm:constr type="h" refType="w"/>
            </dgm:constrLst>
            <dgm:ruleLst/>
          </dgm:layoutNode>
          <dgm:layoutNode name="c3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3 1" cnt="1 0"/>
            <dgm:constrLst/>
            <dgm:ruleLst>
              <dgm:rule type="primFontSz" val="5" fact="NaN" max="NaN"/>
            </dgm:ruleLst>
          </dgm:layoutNode>
        </dgm:layoutNode>
      </dgm:if>
      <dgm:else name="Name31"/>
    </dgm:choose>
    <dgm:choose name="Name32">
      <dgm:if name="Name33" axis="ch" ptType="node" func="cnt" op="gte" val="4">
        <dgm:layoutNode name="comp4">
          <dgm:alg type="composite"/>
          <dgm:shape xmlns:r="http://schemas.openxmlformats.org/officeDocument/2006/relationships" r:blip="">
            <dgm:adjLst/>
          </dgm:shape>
          <dgm:presOf/>
          <dgm:choose name="Name34">
            <dgm:if name="Name35" axis="ch" ptType="node" func="cnt" op="equ" val="4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5"/>
                <dgm:constr type="w" for="ch" forName="c4text" refType="w" refFor="ch" refForName="circle4" fact="0.70711"/>
                <dgm:constr type="h" for="ch" forName="c4text" refType="h" refFor="ch" refForName="circle4" fact="0.5"/>
              </dgm:constrLst>
            </dgm:if>
            <dgm:if name="Name36" axis="ch" ptType="node" func="cnt" op="gte" val="5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18"/>
                <dgm:constr type="w" for="ch" forName="c4text" refType="w" refFor="ch" refForName="circle4" fact="0.54"/>
                <dgm:constr type="h" for="ch" forName="c4text" refType="h" refFor="ch" refForName="circle4" fact="0.18"/>
              </dgm:constrLst>
            </dgm:if>
            <dgm:else name="Name37"/>
          </dgm:choose>
          <dgm:ruleLst/>
          <dgm:layoutNode name="circle4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4 1" cnt="1 0"/>
            <dgm:constrLst>
              <dgm:constr type="h" refType="w"/>
            </dgm:constrLst>
            <dgm:ruleLst/>
          </dgm:layoutNode>
          <dgm:layoutNode name="c4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4 1" cnt="1 0"/>
            <dgm:constrLst/>
            <dgm:ruleLst>
              <dgm:rule type="primFontSz" val="5" fact="NaN" max="NaN"/>
            </dgm:ruleLst>
          </dgm:layoutNode>
        </dgm:layoutNode>
      </dgm:if>
      <dgm:else name="Name38"/>
    </dgm:choose>
    <dgm:choose name="Name39">
      <dgm:if name="Name40" axis="ch" ptType="node" func="cnt" op="gte" val="5">
        <dgm:layoutNode name="comp5">
          <dgm:alg type="composite"/>
          <dgm:shape xmlns:r="http://schemas.openxmlformats.org/officeDocument/2006/relationships" r:blip="">
            <dgm:adjLst/>
          </dgm:shape>
          <dgm:presOf/>
          <dgm:choose name="Name41">
            <dgm:if name="Name42" axis="ch" ptType="node" func="cnt" op="equ" val="5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5"/>
                <dgm:constr type="w" for="ch" forName="c5text" refType="w" refFor="ch" refForName="circle5" fact="0.70711"/>
                <dgm:constr type="h" for="ch" forName="c5text" refType="h" refFor="ch" refForName="circle5" fact="0.5"/>
              </dgm:constrLst>
            </dgm:if>
            <dgm:if name="Name43" axis="ch" ptType="node" func="cnt" op="gte" val="6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25"/>
                <dgm:constr type="w" for="ch" forName="c5text" refType="w" refFor="ch" refForName="circle5" fact="0.65"/>
                <dgm:constr type="h" for="ch" forName="c5text" refType="h" refFor="ch" refForName="circle5" fact="0.25"/>
              </dgm:constrLst>
            </dgm:if>
            <dgm:else name="Name44"/>
          </dgm:choose>
          <dgm:ruleLst/>
          <dgm:layoutNode name="circle5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5 1" cnt="1 0"/>
            <dgm:constrLst>
              <dgm:constr type="h" refType="w"/>
            </dgm:constrLst>
            <dgm:ruleLst/>
          </dgm:layoutNode>
          <dgm:layoutNode name="c5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5 1" cnt="1 0"/>
            <dgm:constrLst/>
            <dgm:ruleLst>
              <dgm:rule type="primFontSz" val="5" fact="NaN" max="NaN"/>
            </dgm:ruleLst>
          </dgm:layoutNode>
        </dgm:layoutNode>
      </dgm:if>
      <dgm:else name="Name45"/>
    </dgm:choose>
    <dgm:choose name="Name46">
      <dgm:if name="Name47" axis="ch" ptType="node" func="cnt" op="gte" val="6">
        <dgm:layoutNode name="comp6">
          <dgm:alg type="composite"/>
          <dgm:shape xmlns:r="http://schemas.openxmlformats.org/officeDocument/2006/relationships" r:blip="">
            <dgm:adjLst/>
          </dgm:shape>
          <dgm:presOf/>
          <dgm:choose name="Name48">
            <dgm:if name="Name49" axis="ch" ptType="node" func="cnt" op="equ" val="6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5"/>
                <dgm:constr type="w" for="ch" forName="c6text" refType="w" refFor="ch" refForName="circle6" fact="0.70711"/>
                <dgm:constr type="h" for="ch" forName="c6text" refType="h" refFor="ch" refForName="circle6" fact="0.5"/>
              </dgm:constrLst>
            </dgm:if>
            <dgm:if name="Name50" axis="ch" ptType="node" func="cnt" op="gte" val="7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27"/>
                <dgm:constr type="w" for="ch" forName="c6text" refType="w" refFor="ch" refForName="circle6" fact="0.68"/>
                <dgm:constr type="h" for="ch" forName="c6text" refType="h" refFor="ch" refForName="circle6" fact="0.241"/>
              </dgm:constrLst>
            </dgm:if>
            <dgm:else name="Name51"/>
          </dgm:choose>
          <dgm:ruleLst/>
          <dgm:layoutNode name="circle6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6 1" cnt="1 0"/>
            <dgm:constrLst>
              <dgm:constr type="h" refType="w"/>
            </dgm:constrLst>
            <dgm:ruleLst/>
          </dgm:layoutNode>
          <dgm:layoutNode name="c6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6 1" cnt="1 0"/>
            <dgm:constrLst/>
            <dgm:ruleLst>
              <dgm:rule type="primFontSz" val="5" fact="NaN" max="NaN"/>
            </dgm:ruleLst>
          </dgm:layoutNode>
        </dgm:layoutNode>
      </dgm:if>
      <dgm:else name="Name52"/>
    </dgm:choose>
    <dgm:choose name="Name53">
      <dgm:if name="Name54" axis="ch" ptType="node" func="cnt" op="gte" val="7">
        <dgm:layoutNode name="comp7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circle7" refType="w"/>
            <dgm:constr type="h" for="ch" forName="circle7" refType="h"/>
            <dgm:constr type="ctrX" for="ch" forName="circle7" refType="w" fact="0.5"/>
            <dgm:constr type="ctrY" for="ch" forName="circle7" refType="h" fact="0.5"/>
            <dgm:constr type="ctrX" for="ch" forName="c7text" refType="w" fact="0.5"/>
            <dgm:constr type="ctrY" for="ch" forName="c7text" refType="h" fact="0.5"/>
            <dgm:constr type="w" for="ch" forName="c7text" refType="w" refFor="ch" refForName="circle7" fact="0.70711"/>
            <dgm:constr type="h" for="ch" forName="c7text" refType="h" refFor="ch" refForName="circle7" fact="0.5"/>
          </dgm:constrLst>
          <dgm:ruleLst/>
          <dgm:layoutNode name="circle7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7 1" cnt="1 0"/>
            <dgm:constrLst>
              <dgm:constr type="h" refType="w"/>
            </dgm:constrLst>
            <dgm:ruleLst/>
          </dgm:layoutNode>
          <dgm:layoutNode name="c7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7 1" cnt="1 0"/>
            <dgm:constrLst/>
            <dgm:ruleLst>
              <dgm:rule type="primFontSz" val="5" fact="NaN" max="NaN"/>
            </dgm:ruleLst>
          </dgm:layoutNode>
        </dgm:layoutNode>
      </dgm:if>
      <dgm:else name="Name55"/>
    </dgm:choos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hProcess7">
  <dgm:title val=""/>
  <dgm:desc val=""/>
  <dgm:catLst>
    <dgm:cat type="process" pri="21000"/>
    <dgm:cat type="list" pri="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23" srcId="2" destId="21" srcOrd="0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Node" refType="h"/>
      <dgm:constr type="w" for="ch" forName="compositeNode" refType="w"/>
      <dgm:constr type="w" for="ch" forName="hSp" refType="w" refFor="ch" refForName="compositeNode" fact="-0.035"/>
      <dgm:constr type="w" for="des" forName="simulatedConn" refType="w" refFor="ch" refForName="compositeNode" fact="0.15"/>
      <dgm:constr type="h" for="des" forName="simulatedConn" refType="w" refFor="des" refForName="simulatedConn"/>
      <dgm:constr type="h" for="des" forName="vSp1" refType="w" refFor="ch" refForName="compositeNode" fact="0.8"/>
      <dgm:constr type="h" for="des" forName="vSp2" refType="w" refFor="ch" refForName="compositeNode" fact="0.07"/>
      <dgm:constr type="w" for="ch" forName="vProcSp" refType="w" refFor="des" refForName="simulatedConn" op="equ"/>
      <dgm:constr type="h" for="ch" forName="vProcSp" refType="h" refFor="ch" refForName="compositeNode" op="equ"/>
      <dgm:constr type="w" for="ch" forName="sibTrans" refType="w" refFor="ch" refForName="compositeNode" fact="-0.08"/>
      <dgm:constr type="primFontSz" for="des" forName="parentNode" op="equ"/>
      <dgm:constr type="primFontSz" for="des" forName="childNode" op="equ"/>
    </dgm:constrLst>
    <dgm:ruleLst/>
    <dgm:forEach name="Name4" axis="ch" ptType="node">
      <dgm:layoutNode name="compositeNode">
        <dgm:varLst>
          <dgm:bulletEnabled val="1"/>
        </dgm:varLst>
        <dgm:alg type="composite"/>
        <dgm:choose name="Name5">
          <dgm:if name="Name6" func="var" arg="dir" op="equ" val="norm">
            <dgm:constrLst>
              <dgm:constr type="h" refType="w" op="lte" fact="1.2"/>
              <dgm:constr type="w" for="ch" forName="bgRect" refType="w"/>
              <dgm:constr type="h" for="ch" forName="bgRect" refType="h"/>
              <dgm:constr type="t" for="ch" forName="bgRect"/>
              <dgm:constr type="l" for="ch" forName="bgRect"/>
              <dgm:constr type="w" for="ch" forName="parentNode" refType="w" refFor="ch" refForName="bgRect" fact="0.2"/>
              <dgm:constr type="h" for="ch" forName="parentNode" refType="h" fact="0.82"/>
              <dgm:constr type="t" for="ch" forName="parentNode"/>
              <dgm:constr type="l" for="ch" forName="parentNode"/>
              <dgm:constr type="r" for="ch" forName="childNode" refType="r" refFor="ch" refForName="bgRect" fact="0.945"/>
              <dgm:constr type="h" for="ch" forName="childNode" refType="h" refFor="ch" refForName="bgRect" op="equ"/>
              <dgm:constr type="t" for="ch" forName="childNode"/>
              <dgm:constr type="l" for="ch" forName="childNode" refType="r" refFor="ch" refForName="parentNode"/>
            </dgm:constrLst>
          </dgm:if>
          <dgm:else name="Name7">
            <dgm:constrLst>
              <dgm:constr type="h" refType="w" op="lte" fact="1.2"/>
              <dgm:constr type="w" for="ch" forName="bgRect" refType="w"/>
              <dgm:constr type="h" for="ch" forName="bgRect" refType="h"/>
              <dgm:constr type="t" for="ch" forName="bgRect"/>
              <dgm:constr type="r" for="ch" forName="bgRect" refType="w"/>
              <dgm:constr type="w" for="ch" forName="parentNode" refType="w" refFor="ch" refForName="bgRect" fact="0.2"/>
              <dgm:constr type="h" for="ch" forName="parentNode" refType="h" fact="0.82"/>
              <dgm:constr type="t" for="ch" forName="parentNode"/>
              <dgm:constr type="r" for="ch" forName="parentNode" refType="w"/>
              <dgm:constr type="h" for="ch" forName="childNode" refType="h" refFor="ch" refForName="bgRect"/>
              <dgm:constr type="t" for="ch" forName="childNode"/>
              <dgm:constr type="r" for="ch" forName="childNode" refType="l" refFor="ch" refForName="parentNode"/>
              <dgm:constr type="l" for="ch" forName="childNode" refType="w" refFor="ch" refForName="bgRect" fact="0.055"/>
            </dgm:constrLst>
          </dgm:else>
        </dgm:choose>
        <dgm:ruleLst>
          <dgm:rule type="w" for="ch" forName="childNode" val="NaN" fact="NaN" max="30"/>
        </dgm:ruleLst>
        <dgm:layoutNode name="bgRect" styleLbl="node1">
          <dgm:alg type="sp"/>
          <dgm:shape xmlns:r="http://schemas.openxmlformats.org/officeDocument/2006/relationships" type="roundRect" r:blip="" zOrderOff="-1">
            <dgm:adjLst>
              <dgm:adj idx="1" val="0.05"/>
            </dgm:adjLst>
          </dgm:shape>
          <dgm:presOf axis="self"/>
          <dgm:constrLst/>
          <dgm:ruleLst/>
        </dgm:layoutNode>
        <dgm:layoutNode name="parentNode" styleLbl="node1">
          <dgm:varLst>
            <dgm:chMax val="0"/>
            <dgm:bulletEnabled val="1"/>
          </dgm:varLst>
          <dgm:presOf axis="self"/>
          <dgm:choose name="Name8">
            <dgm:if name="Name9" func="var" arg="dir" op="equ" val="norm">
              <dgm:alg type="tx">
                <dgm:param type="autoTxRot" val="grav"/>
                <dgm:param type="txAnchorVert" val="t"/>
                <dgm:param type="parTxLTRAlign" val="r"/>
                <dgm:param type="parTxRTLAlign" val="r"/>
              </dgm:alg>
              <dgm:shape xmlns:r="http://schemas.openxmlformats.org/officeDocument/2006/relationships" rot="270" type="rect" r:blip="" hideGeom="1">
                <dgm:adjLst/>
              </dgm:shape>
              <dgm:constrLst>
                <dgm:constr type="primFontSz" val="65"/>
                <dgm:constr type="lMarg"/>
                <dgm:constr type="rMarg" refType="primFontSz" fact="0.35"/>
                <dgm:constr type="tMarg" refType="primFontSz" fact="0.27"/>
                <dgm:constr type="bMarg"/>
              </dgm:constrLst>
            </dgm:if>
            <dgm:else name="Name10">
              <dgm:alg type="tx">
                <dgm:param type="autoTxRot" val="grav"/>
                <dgm:param type="txAnchorVert" val="t"/>
                <dgm:param type="parTxLTRAlign" val="l"/>
                <dgm:param type="parTxRTLAlign" val="l"/>
              </dgm:alg>
              <dgm:shape xmlns:r="http://schemas.openxmlformats.org/officeDocument/2006/relationships" rot="90" type="rect" r:blip="" hideGeom="1">
                <dgm:adjLst/>
              </dgm:shape>
              <dgm:constrLst>
                <dgm:constr type="primFontSz" val="65"/>
                <dgm:constr type="lMarg" refType="primFontSz" fact="0.35"/>
                <dgm:constr type="rMarg"/>
                <dgm:constr type="tMarg" refType="primFontSz" fact="0.27"/>
                <dgm:constr type="bMarg"/>
              </dgm:constrLst>
            </dgm:else>
          </dgm:choose>
          <dgm:ruleLst>
            <dgm:rule type="primFontSz" val="5" fact="NaN" max="NaN"/>
          </dgm:ruleLst>
        </dgm:layoutNode>
        <dgm:choose name="Name11">
          <dgm:if name="Name12" axis="ch" ptType="node" func="cnt" op="gte" val="1">
            <dgm:layoutNode name="childNode" styleLbl="node1" moveWith="bgRect">
              <dgm:varLst>
                <dgm:bulletEnabled val="1"/>
              </dgm:varLst>
              <dgm:alg type="tx">
                <dgm:param type="parTxLTRAlign" val="l"/>
                <dgm:param type="parTxRTLAlign" val="r"/>
                <dgm:param type="txAnchorVert" val="t"/>
              </dgm:alg>
              <dgm:shape xmlns:r="http://schemas.openxmlformats.org/officeDocument/2006/relationships" type="rect" r:blip="" hideGeom="1">
                <dgm:adjLst/>
              </dgm:shape>
              <dgm:presOf axis="des" ptType="node"/>
              <dgm:constrLst>
                <dgm:constr type="primFontSz" val="65"/>
                <dgm:constr type="lMarg"/>
                <dgm:constr type="bMarg"/>
                <dgm:constr type="tMarg" refType="primFontSz" fact="0.27"/>
                <dgm:constr type="rMarg"/>
              </dgm:constrLst>
              <dgm:ruleLst>
                <dgm:rule type="prim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h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vProcSp" moveWith="bgRec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vSp1" refType="w"/>
            <dgm:constr type="w" for="ch" forName="simulatedConn" refType="w"/>
            <dgm:constr type="w" for="ch" forName="vSp2" refType="w"/>
          </dgm:constrLst>
          <dgm:ruleLst/>
          <dgm:layoutNode name="vSp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simulatedConn" styleLbl="solidFgAcc1">
            <dgm:alg type="sp"/>
            <dgm:choose name="Name15">
              <dgm:if name="Name16" func="var" arg="dir" op="equ" val="norm">
                <dgm:shape xmlns:r="http://schemas.openxmlformats.org/officeDocument/2006/relationships" rot="90" type="flowChartExtract" r:blip="">
                  <dgm:adjLst/>
                </dgm:shape>
              </dgm:if>
              <dgm:else name="Name17">
                <dgm:shape xmlns:r="http://schemas.openxmlformats.org/officeDocument/2006/relationships" rot="-90" type="flowChartExtract" r:blip="">
                  <dgm:adjLst/>
                </dgm:shape>
              </dgm:else>
            </dgm:choose>
            <dgm:presOf/>
            <dgm:constrLst/>
            <dgm:ruleLst/>
          </dgm:layoutNode>
          <dgm:layoutNode name="vSp2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57565E-50D9-4D46-A92F-15D578025516}" type="datetimeFigureOut">
              <a:rPr lang="en-IN" smtClean="0"/>
              <a:t>16-02-2022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5D84C7-C5DD-4C87-B457-5A5CB124183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881723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57565E-50D9-4D46-A92F-15D578025516}" type="datetimeFigureOut">
              <a:rPr lang="en-IN" smtClean="0"/>
              <a:t>16-02-2022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5D84C7-C5DD-4C87-B457-5A5CB124183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510288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57565E-50D9-4D46-A92F-15D578025516}" type="datetimeFigureOut">
              <a:rPr lang="en-IN" smtClean="0"/>
              <a:t>16-02-2022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5D84C7-C5DD-4C87-B457-5A5CB124183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415794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57565E-50D9-4D46-A92F-15D578025516}" type="datetimeFigureOut">
              <a:rPr lang="en-IN" smtClean="0"/>
              <a:t>16-02-2022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5D84C7-C5DD-4C87-B457-5A5CB124183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803272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57565E-50D9-4D46-A92F-15D578025516}" type="datetimeFigureOut">
              <a:rPr lang="en-IN" smtClean="0"/>
              <a:t>16-02-2022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5D84C7-C5DD-4C87-B457-5A5CB124183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323063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57565E-50D9-4D46-A92F-15D578025516}" type="datetimeFigureOut">
              <a:rPr lang="en-IN" smtClean="0"/>
              <a:t>16-02-2022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5D84C7-C5DD-4C87-B457-5A5CB124183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957760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57565E-50D9-4D46-A92F-15D578025516}" type="datetimeFigureOut">
              <a:rPr lang="en-IN" smtClean="0"/>
              <a:t>16-02-2022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5D84C7-C5DD-4C87-B457-5A5CB124183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402362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57565E-50D9-4D46-A92F-15D578025516}" type="datetimeFigureOut">
              <a:rPr lang="en-IN" smtClean="0"/>
              <a:t>16-02-2022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5D84C7-C5DD-4C87-B457-5A5CB124183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472679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57565E-50D9-4D46-A92F-15D578025516}" type="datetimeFigureOut">
              <a:rPr lang="en-IN" smtClean="0"/>
              <a:t>16-02-2022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5D84C7-C5DD-4C87-B457-5A5CB124183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911917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57565E-50D9-4D46-A92F-15D578025516}" type="datetimeFigureOut">
              <a:rPr lang="en-IN" smtClean="0"/>
              <a:t>16-02-2022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5D84C7-C5DD-4C87-B457-5A5CB124183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283490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57565E-50D9-4D46-A92F-15D578025516}" type="datetimeFigureOut">
              <a:rPr lang="en-IN" smtClean="0"/>
              <a:t>16-02-2022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5D84C7-C5DD-4C87-B457-5A5CB1241836}" type="slidenum">
              <a:rPr lang="en-IN" smtClean="0"/>
              <a:t>‹#›</a:t>
            </a:fld>
            <a:endParaRPr lang="en-IN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76465487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57565E-50D9-4D46-A92F-15D578025516}" type="datetimeFigureOut">
              <a:rPr lang="en-IN" smtClean="0"/>
              <a:t>16-02-2022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5D84C7-C5DD-4C87-B457-5A5CB124183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2121714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57565E-50D9-4D46-A92F-15D578025516}" type="datetimeFigureOut">
              <a:rPr lang="en-IN" smtClean="0"/>
              <a:t>16-02-2022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5D84C7-C5DD-4C87-B457-5A5CB1241836}" type="slidenum">
              <a:rPr lang="en-IN" smtClean="0"/>
              <a:t>‹#›</a:t>
            </a:fld>
            <a:endParaRPr lang="en-IN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50571239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57565E-50D9-4D46-A92F-15D578025516}" type="datetimeFigureOut">
              <a:rPr lang="en-IN" smtClean="0"/>
              <a:t>16-02-2022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5D84C7-C5DD-4C87-B457-5A5CB124183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1040218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57565E-50D9-4D46-A92F-15D578025516}" type="datetimeFigureOut">
              <a:rPr lang="en-IN" smtClean="0"/>
              <a:t>16-02-2022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5D84C7-C5DD-4C87-B457-5A5CB124183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9757163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57565E-50D9-4D46-A92F-15D578025516}" type="datetimeFigureOut">
              <a:rPr lang="en-IN" smtClean="0"/>
              <a:t>16-02-2022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5D84C7-C5DD-4C87-B457-5A5CB124183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417520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57565E-50D9-4D46-A92F-15D578025516}" type="datetimeFigureOut">
              <a:rPr lang="en-IN" smtClean="0"/>
              <a:t>16-02-2022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F85D84C7-C5DD-4C87-B457-5A5CB124183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138619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142239" y="683511"/>
            <a:ext cx="7907521" cy="1488234"/>
          </a:xfrm>
        </p:spPr>
        <p:txBody>
          <a:bodyPr/>
          <a:lstStyle/>
          <a:p>
            <a:pPr algn="ctr">
              <a:lnSpc>
                <a:spcPct val="150000"/>
              </a:lnSpc>
            </a:pPr>
            <a:r>
              <a:rPr lang="en-IN" sz="4800" b="1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DIABETES MELLITUS</a:t>
            </a:r>
            <a:r>
              <a:rPr lang="en-IN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en-IN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IN" sz="2400" b="1" i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CLASSIFICATION, PATHOGENESIS, DIAGNOSIS 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47452" y="4686255"/>
            <a:ext cx="5592147" cy="1655762"/>
          </a:xfrm>
        </p:spPr>
        <p:txBody>
          <a:bodyPr>
            <a:normAutofit/>
          </a:bodyPr>
          <a:lstStyle/>
          <a:p>
            <a:pPr algn="l"/>
            <a:r>
              <a:rPr lang="en-US" sz="28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Dr Hareesh M V</a:t>
            </a:r>
          </a:p>
          <a:p>
            <a:pPr algn="l"/>
            <a:r>
              <a:rPr lang="en-US" sz="28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JR3 – General Medicine</a:t>
            </a:r>
            <a:endParaRPr lang="en-IN" sz="2800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FB472A9-CCDC-4A69-9B0A-C1373FA6F3E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2257" t="20324" r="52670" b="8573"/>
          <a:stretch/>
        </p:blipFill>
        <p:spPr>
          <a:xfrm>
            <a:off x="0" y="0"/>
            <a:ext cx="240584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46622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5151" y="569167"/>
            <a:ext cx="10300996" cy="5472195"/>
          </a:xfrm>
        </p:spPr>
        <p:txBody>
          <a:bodyPr>
            <a:normAutofit/>
          </a:bodyPr>
          <a:lstStyle/>
          <a:p>
            <a:pPr>
              <a:lnSpc>
                <a:spcPct val="200000"/>
              </a:lnSpc>
            </a:pPr>
            <a:r>
              <a:rPr lang="en-IN" sz="2000" b="1" dirty="0">
                <a:solidFill>
                  <a:srgbClr val="00206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Diabetes mellitus refers to a group of common metabolic disorders that share the phenotype of hyperglycemia.</a:t>
            </a:r>
          </a:p>
          <a:p>
            <a:pPr>
              <a:lnSpc>
                <a:spcPct val="200000"/>
              </a:lnSpc>
            </a:pPr>
            <a:endParaRPr lang="en-IN" sz="20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200000"/>
              </a:lnSpc>
            </a:pP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Depending on the etiology factors contributing to hyperglycemia </a:t>
            </a:r>
            <a:endParaRPr lang="en-IN" sz="2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IN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reduced insulin secretion</a:t>
            </a:r>
          </a:p>
          <a:p>
            <a:pPr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IN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decreased utilisation of glucose utilisation</a:t>
            </a:r>
          </a:p>
          <a:p>
            <a:pPr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IN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increased glucose production</a:t>
            </a: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A3B1377-F1A3-456A-A04B-F4CC2D2B5EB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6577" t="23430" r="39563" b="33851"/>
          <a:stretch/>
        </p:blipFill>
        <p:spPr>
          <a:xfrm>
            <a:off x="7204322" y="3565021"/>
            <a:ext cx="4281662" cy="3038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8860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GLOBAL CONSIDERATIONS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628744"/>
            <a:ext cx="8596668" cy="3880773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2017, the global estimate of diabetic individuals is 415 million.</a:t>
            </a:r>
          </a:p>
          <a:p>
            <a:pPr>
              <a:lnSpc>
                <a:spcPct val="150000"/>
              </a:lnSpc>
            </a:pP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Diabetic capital of the world is China followed</a:t>
            </a:r>
            <a:r>
              <a:rPr lang="en-IN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(73 million) by INDIA</a:t>
            </a:r>
          </a:p>
          <a:p>
            <a:pPr>
              <a:lnSpc>
                <a:spcPct val="150000"/>
              </a:lnSpc>
            </a:pP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There is a shift of trend as far as type 2 DM is concerned, and it is starting to affect the younger population as well</a:t>
            </a:r>
            <a:r>
              <a:rPr lang="en-IN" dirty="0"/>
              <a:t>.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D8719FF-3655-4A47-87F9-3F962A751AD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4830" t="21618" r="25364" b="21812"/>
          <a:stretch/>
        </p:blipFill>
        <p:spPr>
          <a:xfrm>
            <a:off x="7688424" y="283547"/>
            <a:ext cx="4043185" cy="3293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36302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409" t="20071" r="7354" b="7639"/>
          <a:stretch/>
        </p:blipFill>
        <p:spPr>
          <a:xfrm>
            <a:off x="849085" y="998375"/>
            <a:ext cx="8500166" cy="4478694"/>
          </a:xfrm>
        </p:spPr>
      </p:pic>
    </p:spTree>
    <p:extLst>
      <p:ext uri="{BB962C8B-B14F-4D97-AF65-F5344CB8AC3E}">
        <p14:creationId xmlns:p14="http://schemas.microsoft.com/office/powerpoint/2010/main" val="26476430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D07140-C375-40F6-9900-4D52E837D1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0506" y="1035699"/>
            <a:ext cx="8723496" cy="5005664"/>
          </a:xfrm>
        </p:spPr>
        <p:txBody>
          <a:bodyPr/>
          <a:lstStyle/>
          <a:p>
            <a:pPr>
              <a:lnSpc>
                <a:spcPct val="250000"/>
              </a:lnSpc>
              <a:buFont typeface="Arial" panose="020B0604020202020204" pitchFamily="34" charset="0"/>
              <a:buChar char="•"/>
            </a:pP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worldwide prevalence of DM has risen dramatically over the past two decades</a:t>
            </a:r>
          </a:p>
          <a:p>
            <a:pPr marL="0" indent="0">
              <a:lnSpc>
                <a:spcPct val="250000"/>
              </a:lnSpc>
              <a:buNone/>
            </a:pP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(30 million cases in 1985 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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415 million in 2017)</a:t>
            </a:r>
          </a:p>
          <a:p>
            <a:pPr>
              <a:lnSpc>
                <a:spcPct val="250000"/>
              </a:lnSpc>
              <a:buFont typeface="Arial" panose="020B0604020202020204" pitchFamily="34" charset="0"/>
              <a:buChar char="•"/>
            </a:pP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prevalence of type 2 DM is rising much more rapidly</a:t>
            </a:r>
          </a:p>
          <a:p>
            <a:pPr>
              <a:lnSpc>
                <a:spcPct val="250000"/>
              </a:lnSpc>
              <a:buFont typeface="Arial" panose="020B0604020202020204" pitchFamily="34" charset="0"/>
              <a:buChar char="•"/>
            </a:pP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incidence of type 1 diabetes has been increasing at a rate of 3–5% per year worldwide</a:t>
            </a:r>
          </a:p>
          <a:p>
            <a:endParaRPr lang="en-IN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45A0F4D-9BAB-4984-867A-3ECFAD260D71}"/>
              </a:ext>
            </a:extLst>
          </p:cNvPr>
          <p:cNvSpPr txBox="1"/>
          <p:nvPr/>
        </p:nvSpPr>
        <p:spPr>
          <a:xfrm>
            <a:off x="8506620" y="723982"/>
            <a:ext cx="3455226" cy="2534476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b="1" dirty="0"/>
              <a:t>DIABETES IN 2015 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800" dirty="0"/>
              <a:t>China -109.6 million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800" dirty="0"/>
              <a:t> India -73 million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800" dirty="0"/>
              <a:t>United States -30.3 million 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800" dirty="0"/>
              <a:t>Brazil -14 million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800" dirty="0"/>
              <a:t> Russian Federation -9 million</a:t>
            </a:r>
          </a:p>
        </p:txBody>
      </p:sp>
    </p:spTree>
    <p:extLst>
      <p:ext uri="{BB962C8B-B14F-4D97-AF65-F5344CB8AC3E}">
        <p14:creationId xmlns:p14="http://schemas.microsoft.com/office/powerpoint/2010/main" val="40738752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64498" y="229152"/>
            <a:ext cx="7660432" cy="3880773"/>
          </a:xfrm>
        </p:spPr>
        <p:txBody>
          <a:bodyPr>
            <a:normAutofit/>
          </a:bodyPr>
          <a:lstStyle/>
          <a:p>
            <a:endParaRPr lang="en-IN" sz="4400" dirty="0"/>
          </a:p>
          <a:p>
            <a:endParaRPr lang="en-IN" sz="4400" dirty="0"/>
          </a:p>
          <a:p>
            <a:r>
              <a:rPr lang="en-IN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CLASSIFICATION OF </a:t>
            </a:r>
          </a:p>
          <a:p>
            <a:pPr marL="0" indent="0">
              <a:buNone/>
            </a:pPr>
            <a:r>
              <a:rPr lang="en-IN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DIABETES MELLITUS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65BF4B3-E059-4EF4-B09E-A9BABAFA74F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2257" t="20324" r="52670" b="8573"/>
          <a:stretch/>
        </p:blipFill>
        <p:spPr>
          <a:xfrm>
            <a:off x="0" y="0"/>
            <a:ext cx="240584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65581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14" t="17054" r="4097" b="2679"/>
          <a:stretch/>
        </p:blipFill>
        <p:spPr>
          <a:xfrm>
            <a:off x="1240973" y="1"/>
            <a:ext cx="8020593" cy="6857999"/>
          </a:xfrm>
        </p:spPr>
      </p:pic>
    </p:spTree>
    <p:extLst>
      <p:ext uri="{BB962C8B-B14F-4D97-AF65-F5344CB8AC3E}">
        <p14:creationId xmlns:p14="http://schemas.microsoft.com/office/powerpoint/2010/main" val="24361989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CLASSIFICATION OF DIABETES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7829" y="1632857"/>
            <a:ext cx="8686173" cy="4408505"/>
          </a:xfrm>
        </p:spPr>
        <p:txBody>
          <a:bodyPr/>
          <a:lstStyle/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There are 2 broad categories ; Type 1 and type 2</a:t>
            </a:r>
          </a:p>
          <a:p>
            <a:pPr>
              <a:lnSpc>
                <a:spcPct val="200000"/>
              </a:lnSpc>
            </a:pP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Type 1 results as a result of autoantibodies against insulin producing beta cells</a:t>
            </a:r>
          </a:p>
          <a:p>
            <a:pPr>
              <a:lnSpc>
                <a:spcPct val="200000"/>
              </a:lnSpc>
            </a:pP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200000"/>
              </a:lnSpc>
            </a:pP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Complete or near total insulin deficiency</a:t>
            </a:r>
          </a:p>
          <a:p>
            <a:pPr>
              <a:lnSpc>
                <a:spcPct val="200000"/>
              </a:lnSpc>
            </a:pP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200000"/>
              </a:lnSpc>
            </a:pP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Type 2 </a:t>
            </a:r>
            <a:r>
              <a:rPr lang="en-IN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DM</a:t>
            </a:r>
            <a:r>
              <a:rPr lang="en-IN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-variable degrees of insulin resistance, impaired insulin secretion and increased hepatic glucose production</a:t>
            </a:r>
          </a:p>
          <a:p>
            <a:pPr>
              <a:lnSpc>
                <a:spcPct val="200000"/>
              </a:lnSpc>
            </a:pP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IN" dirty="0"/>
          </a:p>
        </p:txBody>
      </p:sp>
      <p:sp>
        <p:nvSpPr>
          <p:cNvPr id="4" name="Down Arrow 3"/>
          <p:cNvSpPr/>
          <p:nvPr/>
        </p:nvSpPr>
        <p:spPr>
          <a:xfrm>
            <a:off x="2569651" y="2817431"/>
            <a:ext cx="484632" cy="509451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7268604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344108820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MONOGENIC DIABETES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712719"/>
            <a:ext cx="9502364" cy="3880773"/>
          </a:xfrm>
        </p:spPr>
        <p:txBody>
          <a:bodyPr/>
          <a:lstStyle/>
          <a:p>
            <a:pPr>
              <a:lnSpc>
                <a:spcPct val="200000"/>
              </a:lnSpc>
            </a:pP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Results from a single gene mutation involved in the production or release of insulin</a:t>
            </a:r>
          </a:p>
          <a:p>
            <a:pPr>
              <a:lnSpc>
                <a:spcPct val="200000"/>
              </a:lnSpc>
            </a:pP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200000"/>
              </a:lnSpc>
            </a:pP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MODY and neonatal diabetes are 2 major forms of monogenic diabetes</a:t>
            </a:r>
          </a:p>
          <a:p>
            <a:pPr>
              <a:lnSpc>
                <a:spcPct val="200000"/>
              </a:lnSpc>
            </a:pP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200000"/>
              </a:lnSpc>
            </a:pPr>
            <a:r>
              <a:rPr lang="en-IN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Neonatal diabetes is defined as occurrence of diabetes in the 1</a:t>
            </a:r>
            <a:r>
              <a:rPr lang="en-IN" i="1" baseline="30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</a:t>
            </a:r>
            <a:r>
              <a:rPr lang="en-IN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6 months of life and can be transient or permanent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74542994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3" y="609600"/>
            <a:ext cx="9828935" cy="1320800"/>
          </a:xfrm>
        </p:spPr>
        <p:txBody>
          <a:bodyPr/>
          <a:lstStyle/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MODY(Maturity onset diabetes of the young)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14 types are recognised.</a:t>
            </a:r>
          </a:p>
          <a:p>
            <a:endParaRPr lang="en-I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MODY 3 is the most common type(HNF 1</a:t>
            </a:r>
            <a:r>
              <a:rPr lang="el-GR" sz="20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α</a:t>
            </a: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mutation.</a:t>
            </a:r>
          </a:p>
          <a:p>
            <a:endParaRPr lang="en-I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next most prevalent one is MODY 2(glucokinase  gene mutation)</a:t>
            </a:r>
          </a:p>
          <a:p>
            <a:endParaRPr lang="en-I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MODY 5</a:t>
            </a:r>
          </a:p>
          <a:p>
            <a:endParaRPr lang="en-I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IN" dirty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5023098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38688"/>
            <a:ext cx="10515600" cy="4351338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MODY 10, 11, 12, 13    </a:t>
            </a:r>
            <a:r>
              <a:rPr lang="en-IN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Neonatal diabetes</a:t>
            </a:r>
          </a:p>
          <a:p>
            <a:pPr>
              <a:lnSpc>
                <a:spcPct val="150000"/>
              </a:lnSpc>
            </a:pPr>
            <a:endParaRPr lang="en-IN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IN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MODY 6 and 7 : associated with obesity, insulin resistance and diabetes</a:t>
            </a:r>
          </a:p>
          <a:p>
            <a:pPr>
              <a:lnSpc>
                <a:spcPct val="150000"/>
              </a:lnSpc>
            </a:pPr>
            <a:endParaRPr lang="en-IN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IN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MODY 14: mutation in the adaptor protein and leucine zipper gene</a:t>
            </a:r>
          </a:p>
          <a:p>
            <a:endParaRPr lang="en-IN" b="1" i="1" dirty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74799016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MODY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2-5% of patients diagnosed with diabetes before 30 </a:t>
            </a:r>
            <a:r>
              <a:rPr lang="en-IN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yrs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It is believed that most of the patients remain underdiagnosed or misdiagnosed due to lack of awareness among clinicians</a:t>
            </a:r>
          </a:p>
          <a:p>
            <a:pPr>
              <a:lnSpc>
                <a:spcPct val="150000"/>
              </a:lnSpc>
            </a:pP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Mainly challenges are due to lack of diagnostic testing and financial constraints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15127469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312094"/>
            <a:ext cx="11597951" cy="6233811"/>
          </a:xfrm>
        </p:spPr>
      </p:pic>
    </p:spTree>
    <p:extLst>
      <p:ext uri="{BB962C8B-B14F-4D97-AF65-F5344CB8AC3E}">
        <p14:creationId xmlns:p14="http://schemas.microsoft.com/office/powerpoint/2010/main" val="165978995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u="sng" dirty="0"/>
              <a:t>MODY-3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HNF 1 alpha mutation</a:t>
            </a:r>
          </a:p>
          <a:p>
            <a:pPr>
              <a:lnSpc>
                <a:spcPct val="150000"/>
              </a:lnSpc>
            </a:pP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Hyperglycemia and progressive beta cell failure</a:t>
            </a:r>
          </a:p>
          <a:p>
            <a:pPr>
              <a:lnSpc>
                <a:spcPct val="150000"/>
              </a:lnSpc>
            </a:pPr>
            <a:endParaRPr lang="en-I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IN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Reduced renal expression of Sodium glucose co transporter-2.</a:t>
            </a:r>
          </a:p>
          <a:p>
            <a:pPr>
              <a:lnSpc>
                <a:spcPct val="150000"/>
              </a:lnSpc>
            </a:pPr>
            <a:endParaRPr lang="en-IN" sz="2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IN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Complications similar to type1 or type 2; extremely sensitive to </a:t>
            </a:r>
            <a:r>
              <a:rPr lang="en-IN" sz="2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sulphonylureas</a:t>
            </a:r>
            <a:endParaRPr lang="en-I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18345484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MODY-2(</a:t>
            </a:r>
            <a:r>
              <a:rPr lang="en-IN" dirty="0" err="1"/>
              <a:t>Glucokinase</a:t>
            </a:r>
            <a:r>
              <a:rPr lang="en-IN" dirty="0"/>
              <a:t>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716833"/>
            <a:ext cx="8596668" cy="4324529"/>
          </a:xfrm>
        </p:spPr>
        <p:txBody>
          <a:bodyPr/>
          <a:lstStyle/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This enzyme converts glucose                   glucose-6-phosphate</a:t>
            </a:r>
          </a:p>
          <a:p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Also important for glucose control in the hepatocytes and neurons</a:t>
            </a:r>
          </a:p>
          <a:p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Clinically characterised by mild fasting hyperglycemia, present from birth</a:t>
            </a:r>
          </a:p>
          <a:p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200000"/>
              </a:lnSpc>
            </a:pP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glucose regulation is set at a higher point with normal first phase insulin secretion less post prandial </a:t>
            </a:r>
            <a:r>
              <a:rPr lang="en-IN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glycemic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excursion</a:t>
            </a:r>
          </a:p>
        </p:txBody>
      </p:sp>
      <p:sp>
        <p:nvSpPr>
          <p:cNvPr id="4" name="Right Arrow 3"/>
          <p:cNvSpPr/>
          <p:nvPr/>
        </p:nvSpPr>
        <p:spPr>
          <a:xfrm>
            <a:off x="4114800" y="1716833"/>
            <a:ext cx="692331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6656167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BMI normal, first degree relative with MODY, persistent mild hyperglycemia</a:t>
            </a:r>
          </a:p>
          <a:p>
            <a:pPr>
              <a:lnSpc>
                <a:spcPct val="150000"/>
              </a:lnSpc>
            </a:pPr>
            <a:endParaRPr lang="en-I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Sometimes even treatment might not be needed or some even do not respond to treatment</a:t>
            </a:r>
          </a:p>
          <a:p>
            <a:pPr>
              <a:lnSpc>
                <a:spcPct val="150000"/>
              </a:lnSpc>
            </a:pPr>
            <a:endParaRPr lang="en-I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Less chance for microvascular and </a:t>
            </a:r>
            <a:r>
              <a:rPr lang="en-IN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macrovascular</a:t>
            </a: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complications.</a:t>
            </a:r>
          </a:p>
        </p:txBody>
      </p:sp>
    </p:spTree>
    <p:extLst>
      <p:ext uri="{BB962C8B-B14F-4D97-AF65-F5344CB8AC3E}">
        <p14:creationId xmlns:p14="http://schemas.microsoft.com/office/powerpoint/2010/main" val="235532987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MODY-5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200000"/>
              </a:lnSpc>
            </a:pP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HNF-1 </a:t>
            </a:r>
            <a:r>
              <a:rPr 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β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gene mutation</a:t>
            </a:r>
          </a:p>
          <a:p>
            <a:pPr>
              <a:lnSpc>
                <a:spcPct val="200000"/>
              </a:lnSpc>
            </a:pPr>
            <a:r>
              <a:rPr lang="en-IN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Extra pancreatic involvement- Renal cysts, renal tract malformation, renal dysplasia</a:t>
            </a:r>
          </a:p>
          <a:p>
            <a:pPr>
              <a:lnSpc>
                <a:spcPct val="200000"/>
              </a:lnSpc>
            </a:pPr>
            <a:r>
              <a:rPr lang="en-IN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Low birth weight, early onset diabetes, pancreatic atrophy and genital tract malformations </a:t>
            </a:r>
          </a:p>
          <a:p>
            <a:pPr>
              <a:lnSpc>
                <a:spcPct val="200000"/>
              </a:lnSpc>
            </a:pP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patients will eventually require insulin</a:t>
            </a:r>
          </a:p>
          <a:p>
            <a:endParaRPr lang="en-IN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461233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MODY???? How to suspect!!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49057988"/>
              </p:ext>
            </p:extLst>
          </p:nvPr>
        </p:nvGraphicFramePr>
        <p:xfrm>
          <a:off x="677863" y="2160588"/>
          <a:ext cx="8596312" cy="38814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97233891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9287760" cy="1320800"/>
          </a:xfrm>
        </p:spPr>
        <p:txBody>
          <a:bodyPr>
            <a:normAutofit/>
          </a:bodyPr>
          <a:lstStyle/>
          <a:p>
            <a:r>
              <a:rPr lang="en-IN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LATENT AUTOIMMUNE DIABETES OF THE ADULT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3" y="2160589"/>
            <a:ext cx="9940903" cy="3880773"/>
          </a:xfrm>
        </p:spPr>
        <p:txBody>
          <a:bodyPr/>
          <a:lstStyle/>
          <a:p>
            <a:pPr>
              <a:lnSpc>
                <a:spcPct val="200000"/>
              </a:lnSpc>
            </a:pP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Various eponyms i.e. 1.5 diabetes, non insulin requiring autoimmune diabetes, slowly progressing Type 1</a:t>
            </a:r>
          </a:p>
          <a:p>
            <a:pPr>
              <a:lnSpc>
                <a:spcPct val="200000"/>
              </a:lnSpc>
            </a:pP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200000"/>
              </a:lnSpc>
            </a:pP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LADA is more likely to be misclassified as Type 2 because of the slow onset of hyperglycemia and relative lack of acute </a:t>
            </a:r>
            <a:r>
              <a:rPr lang="en-IN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hyperglycemic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crisis such as DKA.</a:t>
            </a:r>
          </a:p>
          <a:p>
            <a:pPr>
              <a:lnSpc>
                <a:spcPct val="200000"/>
              </a:lnSpc>
            </a:pP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29231051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Points we have to note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351338"/>
          </a:xfrm>
        </p:spPr>
        <p:txBody>
          <a:bodyPr/>
          <a:lstStyle/>
          <a:p>
            <a:pPr>
              <a:lnSpc>
                <a:spcPct val="200000"/>
              </a:lnSpc>
            </a:pP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Phenotypically similar to type 2 DM</a:t>
            </a:r>
          </a:p>
          <a:p>
            <a:pPr>
              <a:lnSpc>
                <a:spcPct val="200000"/>
              </a:lnSpc>
            </a:pPr>
            <a:r>
              <a:rPr lang="en-IN" sz="20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 signs of insulin resistance like acanthosis, skin tags or abdominal obesity.</a:t>
            </a:r>
          </a:p>
          <a:p>
            <a:pPr>
              <a:lnSpc>
                <a:spcPct val="200000"/>
              </a:lnSpc>
            </a:pPr>
            <a:r>
              <a:rPr lang="en-IN" sz="20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Family or personal history of other autoimmune conditions like </a:t>
            </a:r>
            <a:r>
              <a:rPr lang="en-IN" sz="2000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hashimotos</a:t>
            </a:r>
            <a:r>
              <a:rPr lang="en-IN" sz="20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 celiac disease/ vitiligo/ pernicious anaemia</a:t>
            </a:r>
          </a:p>
          <a:p>
            <a:pPr>
              <a:lnSpc>
                <a:spcPct val="200000"/>
              </a:lnSpc>
            </a:pPr>
            <a:endParaRPr lang="en-IN" sz="2000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IN" i="1" dirty="0"/>
          </a:p>
        </p:txBody>
      </p:sp>
    </p:spTree>
    <p:extLst>
      <p:ext uri="{BB962C8B-B14F-4D97-AF65-F5344CB8AC3E}">
        <p14:creationId xmlns:p14="http://schemas.microsoft.com/office/powerpoint/2010/main" val="294509078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LADA SUSPECT!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07304211"/>
              </p:ext>
            </p:extLst>
          </p:nvPr>
        </p:nvGraphicFramePr>
        <p:xfrm>
          <a:off x="677863" y="2160588"/>
          <a:ext cx="8596312" cy="38814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17347772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PATHOPHYSIOLOGY OF LADA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Destruction of beta cells by auto antibodies</a:t>
            </a: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Beta cell function deteriorates faster than type 2 but slower than in Type 1</a:t>
            </a: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progression might take several years before total beta cell failure ad that’s why they can survive without insulin for a few years</a:t>
            </a:r>
          </a:p>
        </p:txBody>
      </p:sp>
    </p:spTree>
    <p:extLst>
      <p:ext uri="{BB962C8B-B14F-4D97-AF65-F5344CB8AC3E}">
        <p14:creationId xmlns:p14="http://schemas.microsoft.com/office/powerpoint/2010/main" val="24039087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3D8FE5-00FA-4324-BAAD-D6AF8A9F9F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26020763-325B-4A9A-9ADA-0234ADDF3B5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6019" t="19578" r="38277" b="26334"/>
          <a:stretch/>
        </p:blipFill>
        <p:spPr>
          <a:xfrm>
            <a:off x="6577390" y="1303454"/>
            <a:ext cx="5162381" cy="3436497"/>
          </a:xfr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EA4F213-A8B9-4114-9D27-0D35B976CE0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5332" t="16599" r="28061" b="7483"/>
          <a:stretch/>
        </p:blipFill>
        <p:spPr>
          <a:xfrm>
            <a:off x="195944" y="214604"/>
            <a:ext cx="5900056" cy="64194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27044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3D8FE5-00FA-4324-BAAD-D6AF8A9F9F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6AE0F19B-739E-4467-8E89-0DB2FA2AAE6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3991" t="21981" r="39764" b="15036"/>
          <a:stretch/>
        </p:blipFill>
        <p:spPr>
          <a:xfrm>
            <a:off x="1" y="65314"/>
            <a:ext cx="11700588" cy="6615404"/>
          </a:xfrm>
        </p:spPr>
      </p:pic>
    </p:spTree>
    <p:extLst>
      <p:ext uri="{BB962C8B-B14F-4D97-AF65-F5344CB8AC3E}">
        <p14:creationId xmlns:p14="http://schemas.microsoft.com/office/powerpoint/2010/main" val="38024611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E47319-9EE4-4040-B435-F1A3E6FA09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3184" y="615821"/>
            <a:ext cx="10179698" cy="5425542"/>
          </a:xfrm>
        </p:spPr>
        <p:txBody>
          <a:bodyPr/>
          <a:lstStyle/>
          <a:p>
            <a:pPr>
              <a:lnSpc>
                <a:spcPct val="200000"/>
              </a:lnSpc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recent subclassification of T2D into different subtypes or clusters, which behave differently with respect to clinical presentation and risk of developing complications is a remarkable development.</a:t>
            </a:r>
          </a:p>
          <a:p>
            <a:pPr marL="0" indent="0" algn="just">
              <a:lnSpc>
                <a:spcPct val="200000"/>
              </a:lnSpc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Five unique “clusters” of individuals with diabetes were described in the Scandinavian population </a:t>
            </a:r>
          </a:p>
          <a:p>
            <a:pPr algn="just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FF000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Severe Autoimmune Diabetes (SAID)</a:t>
            </a:r>
          </a:p>
          <a:p>
            <a:pPr algn="just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FF000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Severe Insulin Deficient Diabetes (SIDD)</a:t>
            </a:r>
          </a:p>
          <a:p>
            <a:pPr algn="just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FF000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Severe Insulin Resistant Diabetes (SIRD)</a:t>
            </a:r>
          </a:p>
          <a:p>
            <a:pPr algn="just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FF000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Mild Obesity-related Diabetes (MOD) </a:t>
            </a:r>
          </a:p>
          <a:p>
            <a:pPr algn="just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FF000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Mild Age-Related Diabetes (MARD)]</a:t>
            </a:r>
            <a:endParaRPr lang="en-IN" dirty="0">
              <a:solidFill>
                <a:srgbClr val="FF0000"/>
              </a:solidFill>
              <a:highlight>
                <a:srgbClr val="FFFF00"/>
              </a:highligh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010547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Diagnosis of Pre diabetes and IGT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Normal glucose tolerance:                               PRE- DIABETES       </a:t>
            </a:r>
          </a:p>
          <a:p>
            <a:r>
              <a:rPr lang="en-IN" sz="2000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FBS&lt;100mg/dl                                                100-125MG/DL</a:t>
            </a:r>
          </a:p>
          <a:p>
            <a:r>
              <a:rPr lang="en-IN" sz="2000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RBS after an OGTT &lt;140mg/dl                    140-199mg/dl</a:t>
            </a:r>
          </a:p>
          <a:p>
            <a:r>
              <a:rPr lang="en-IN" sz="2000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HBa1C&lt;5.7%                                                     5.7-6.4%</a:t>
            </a:r>
          </a:p>
          <a:p>
            <a:endParaRPr lang="en-IN" sz="2000" i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IN" sz="2000" i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IN" sz="2000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Pre diabetes is also synonymous with abnormal glucose homeostasis/intermediate hyperglycemia.</a:t>
            </a:r>
          </a:p>
          <a:p>
            <a:endParaRPr lang="en-IN" i="1" dirty="0"/>
          </a:p>
        </p:txBody>
      </p:sp>
      <p:sp>
        <p:nvSpPr>
          <p:cNvPr id="4" name="Right Arrow 3"/>
          <p:cNvSpPr/>
          <p:nvPr/>
        </p:nvSpPr>
        <p:spPr>
          <a:xfrm>
            <a:off x="4618652" y="2579929"/>
            <a:ext cx="743583" cy="31729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5" name="Right Arrow 4"/>
          <p:cNvSpPr/>
          <p:nvPr/>
        </p:nvSpPr>
        <p:spPr>
          <a:xfrm>
            <a:off x="4618652" y="3094702"/>
            <a:ext cx="743583" cy="31729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6" name="Right Arrow 5"/>
          <p:cNvSpPr/>
          <p:nvPr/>
        </p:nvSpPr>
        <p:spPr>
          <a:xfrm>
            <a:off x="4618653" y="3528397"/>
            <a:ext cx="743582" cy="37179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3232579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Pre diabetes- beyond the tip of the iceberg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lnSpc>
                <a:spcPct val="200000"/>
              </a:lnSpc>
            </a:pP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pathophysiology is </a:t>
            </a:r>
            <a:r>
              <a:rPr lang="en-IN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beta cell dysfunction and insulin resistance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lnSpc>
                <a:spcPct val="200000"/>
              </a:lnSpc>
            </a:pP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200000"/>
              </a:lnSpc>
            </a:pP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both glucose stimulated insulin secretion is impaired and there is fasting hyperinsulinemia due to a compensatory pancreatic beta cell </a:t>
            </a:r>
            <a:r>
              <a:rPr lang="en-IN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reponse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to fasting hyperglycemia.</a:t>
            </a:r>
          </a:p>
        </p:txBody>
      </p:sp>
    </p:spTree>
    <p:extLst>
      <p:ext uri="{BB962C8B-B14F-4D97-AF65-F5344CB8AC3E}">
        <p14:creationId xmlns:p14="http://schemas.microsoft.com/office/powerpoint/2010/main" val="92604580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IFG(Impaired fasting glucose) and IGT(impaired Glucose tolerance)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3" y="2160589"/>
            <a:ext cx="8727923" cy="3880773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IFG is associated with more severe hepatic insulin resistance than IGT</a:t>
            </a:r>
          </a:p>
          <a:p>
            <a:pPr>
              <a:lnSpc>
                <a:spcPct val="150000"/>
              </a:lnSpc>
            </a:pP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IGT is associated with skeletal muscle resistance whereas as IFG is not.</a:t>
            </a:r>
          </a:p>
          <a:p>
            <a:pPr>
              <a:lnSpc>
                <a:spcPct val="150000"/>
              </a:lnSpc>
            </a:pP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It is predicted that </a:t>
            </a:r>
            <a:r>
              <a:rPr lang="en-IN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70% of the patients with pre diabetes can progress to type 2 diabetes. With annual incidence of 5-10%.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845732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88" y="516294"/>
            <a:ext cx="10090193" cy="1320800"/>
          </a:xfrm>
        </p:spPr>
        <p:txBody>
          <a:bodyPr/>
          <a:lstStyle/>
          <a:p>
            <a:r>
              <a:rPr lang="en-IN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CRITERIA FOR THE DIAGNOSIS OF DIABETES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1)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FBS&gt;=126 mg/dl(7 </a:t>
            </a:r>
            <a:r>
              <a:rPr lang="en-IN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mmol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/l)</a:t>
            </a:r>
          </a:p>
          <a:p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2)HBA1c&gt;=6.5%</a:t>
            </a:r>
          </a:p>
          <a:p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Symptoms of diabetes plus RBS&gt;=200mg/dl (polyuria, polydipsia, weight loss)</a:t>
            </a:r>
          </a:p>
          <a:p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2hour plasma glucose &gt;200mg/dl following an OGTT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F78D98F-2BB9-4E23-BA56-9B55420EB0F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6869" t="28091" r="25146" b="19612"/>
          <a:stretch/>
        </p:blipFill>
        <p:spPr>
          <a:xfrm>
            <a:off x="8416213" y="1106922"/>
            <a:ext cx="3757962" cy="38807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99326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Screening for diabetes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3" y="2160589"/>
            <a:ext cx="9735629" cy="3880773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Widespread use of Fasting Plasma glucose or HBA1c as the screening tool…why??</a:t>
            </a:r>
          </a:p>
          <a:p>
            <a:pPr>
              <a:lnSpc>
                <a:spcPct val="150000"/>
              </a:lnSpc>
            </a:pP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(1) A large no of individuals who meet the current criteria are asymptomatic and unaware that they have the disorder</a:t>
            </a:r>
          </a:p>
          <a:p>
            <a:pPr>
              <a:lnSpc>
                <a:spcPct val="150000"/>
              </a:lnSpc>
            </a:pP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(2)Studies show that type 2 DM may be present for </a:t>
            </a:r>
            <a:r>
              <a:rPr lang="en-IN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upto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 decade prior to the diagnosis</a:t>
            </a:r>
          </a:p>
        </p:txBody>
      </p:sp>
    </p:spTree>
    <p:extLst>
      <p:ext uri="{BB962C8B-B14F-4D97-AF65-F5344CB8AC3E}">
        <p14:creationId xmlns:p14="http://schemas.microsoft.com/office/powerpoint/2010/main" val="283158745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1350" y="1124891"/>
            <a:ext cx="8596668" cy="3880773"/>
          </a:xfrm>
        </p:spPr>
        <p:txBody>
          <a:bodyPr/>
          <a:lstStyle/>
          <a:p>
            <a:pPr marL="0" indent="0">
              <a:lnSpc>
                <a:spcPct val="200000"/>
              </a:lnSpc>
              <a:buNone/>
            </a:pP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(3) Some individuals have one or more complications of diabetes along with the diagnosis.</a:t>
            </a:r>
          </a:p>
          <a:p>
            <a:pPr>
              <a:lnSpc>
                <a:spcPct val="200000"/>
              </a:lnSpc>
            </a:pP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200000"/>
              </a:lnSpc>
              <a:buNone/>
            </a:pP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(4) Treatment of diabetes might favourably alter the natural history of diabetes</a:t>
            </a:r>
          </a:p>
          <a:p>
            <a:pPr marL="0" indent="0">
              <a:lnSpc>
                <a:spcPct val="200000"/>
              </a:lnSpc>
              <a:buNone/>
            </a:pP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200000"/>
              </a:lnSpc>
              <a:buNone/>
            </a:pP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(5)Diagnosis of pre diabetes should spur efforts for diabetes prevention</a:t>
            </a:r>
          </a:p>
          <a:p>
            <a:pPr marL="0" indent="0">
              <a:lnSpc>
                <a:spcPct val="200000"/>
              </a:lnSpc>
              <a:buNone/>
            </a:pP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48537612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250000"/>
              </a:lnSpc>
            </a:pP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ADA recommendation is screening all individuals &gt;45 years every 3 years and screening inviduals at an earlier age if they are over weight.</a:t>
            </a:r>
          </a:p>
          <a:p>
            <a:pPr>
              <a:lnSpc>
                <a:spcPct val="250000"/>
              </a:lnSpc>
            </a:pP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(BMI&gt;25kg/m2)</a:t>
            </a:r>
          </a:p>
        </p:txBody>
      </p:sp>
    </p:spTree>
    <p:extLst>
      <p:ext uri="{BB962C8B-B14F-4D97-AF65-F5344CB8AC3E}">
        <p14:creationId xmlns:p14="http://schemas.microsoft.com/office/powerpoint/2010/main" val="127886500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INSULIN BIOSYNTHESIS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Insulin is produced by the beta cells      </a:t>
            </a:r>
          </a:p>
          <a:p>
            <a:pPr marL="0" indent="0">
              <a:buNone/>
            </a:pPr>
            <a:endParaRPr lang="en-IN" dirty="0"/>
          </a:p>
          <a:p>
            <a:pPr marL="0" indent="0">
              <a:buNone/>
            </a:pPr>
            <a:r>
              <a:rPr lang="en-IN" dirty="0"/>
              <a:t>                  </a:t>
            </a:r>
            <a:r>
              <a:rPr lang="en-IN" dirty="0">
                <a:solidFill>
                  <a:srgbClr val="FF0000"/>
                </a:solidFill>
              </a:rPr>
              <a:t>86 amino acids                         </a:t>
            </a:r>
          </a:p>
          <a:p>
            <a:endParaRPr lang="en-IN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652508"/>
            <a:ext cx="5737542" cy="6087926"/>
          </a:xfrm>
          <a:prstGeom prst="rect">
            <a:avLst/>
          </a:prstGeom>
        </p:spPr>
      </p:pic>
      <p:cxnSp>
        <p:nvCxnSpPr>
          <p:cNvPr id="6" name="Straight Arrow Connector 5"/>
          <p:cNvCxnSpPr/>
          <p:nvPr/>
        </p:nvCxnSpPr>
        <p:spPr>
          <a:xfrm flipV="1">
            <a:off x="4689566" y="2495006"/>
            <a:ext cx="1724297" cy="87521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3803146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2020" y="1190205"/>
            <a:ext cx="8596668" cy="3880773"/>
          </a:xfrm>
        </p:spPr>
        <p:txBody>
          <a:bodyPr>
            <a:normAutofit lnSpcReduction="10000"/>
          </a:bodyPr>
          <a:lstStyle/>
          <a:p>
            <a:pPr>
              <a:lnSpc>
                <a:spcPct val="200000"/>
              </a:lnSpc>
            </a:pPr>
            <a:r>
              <a:rPr lang="en-IN" dirty="0"/>
              <a:t>C 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peptide is cleared more slowly than insulin</a:t>
            </a:r>
          </a:p>
          <a:p>
            <a:pPr>
              <a:lnSpc>
                <a:spcPct val="200000"/>
              </a:lnSpc>
            </a:pP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200000"/>
              </a:lnSpc>
            </a:pP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 it is a useful marker of insulin secretion. Pancreatic beta cells co secrete islet amyloid polypeptide(IAPP) or amylin, along with insulin</a:t>
            </a:r>
          </a:p>
          <a:p>
            <a:pPr>
              <a:lnSpc>
                <a:spcPct val="200000"/>
              </a:lnSpc>
            </a:pP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200000"/>
              </a:lnSpc>
            </a:pP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analogues are used for treating type 1 and type 2 DM</a:t>
            </a:r>
          </a:p>
          <a:p>
            <a:endParaRPr lang="en-IN" dirty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36937090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INSULIN SECRETION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lnSpc>
                <a:spcPct val="200000"/>
              </a:lnSpc>
            </a:pP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Glucose is the key regulator of insulin secretion by the pancreatic cells</a:t>
            </a:r>
          </a:p>
          <a:p>
            <a:pPr marL="0" indent="0" algn="just">
              <a:lnSpc>
                <a:spcPct val="200000"/>
              </a:lnSpc>
              <a:buNone/>
            </a:pP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(amino acids, ketones, various nutrients, </a:t>
            </a:r>
            <a:r>
              <a:rPr lang="en-IN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peptides </a:t>
            </a:r>
            <a:r>
              <a:rPr lang="en-IN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etc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also influence     the secretion)</a:t>
            </a:r>
          </a:p>
          <a:p>
            <a:pPr marL="0" indent="0" algn="just">
              <a:lnSpc>
                <a:spcPct val="200000"/>
              </a:lnSpc>
              <a:buNone/>
            </a:pP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200000"/>
              </a:lnSpc>
            </a:pPr>
            <a:r>
              <a:rPr lang="en-IN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Glucose levels &gt;70mg/dl 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stimulate insulin synthesis by enhancing protein translation and processing.</a:t>
            </a:r>
          </a:p>
          <a:p>
            <a:pPr algn="just">
              <a:lnSpc>
                <a:spcPct val="200000"/>
              </a:lnSpc>
            </a:pP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IN" dirty="0"/>
          </a:p>
          <a:p>
            <a:endParaRPr lang="en-IN" dirty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86736192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677333" y="609600"/>
            <a:ext cx="9427719" cy="1320800"/>
          </a:xfrm>
        </p:spPr>
        <p:txBody>
          <a:bodyPr>
            <a:normAutofit fontScale="90000"/>
          </a:bodyPr>
          <a:lstStyle/>
          <a:p>
            <a:pPr>
              <a:lnSpc>
                <a:spcPct val="150000"/>
              </a:lnSpc>
            </a:pPr>
            <a:r>
              <a:rPr lang="en-IN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K+ channel has 2 separate proteins, one is the binding site for OHA’s (sulfonylureas and </a:t>
            </a:r>
            <a:r>
              <a:rPr lang="en-IN" sz="24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meglitinide</a:t>
            </a:r>
            <a:r>
              <a:rPr lang="en-IN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); and the other is inwardly rectifying potassium channel protein </a:t>
            </a:r>
            <a:r>
              <a:rPr lang="en-IN" sz="24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Kir</a:t>
            </a:r>
            <a:r>
              <a:rPr lang="en-IN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6.2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6931" y="2160588"/>
            <a:ext cx="5758175" cy="3881437"/>
          </a:xfrm>
        </p:spPr>
      </p:pic>
    </p:spTree>
    <p:extLst>
      <p:ext uri="{BB962C8B-B14F-4D97-AF65-F5344CB8AC3E}">
        <p14:creationId xmlns:p14="http://schemas.microsoft.com/office/powerpoint/2010/main" val="2455825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365125"/>
            <a:ext cx="10515600" cy="5811838"/>
          </a:xfrm>
        </p:spPr>
        <p:txBody>
          <a:bodyPr/>
          <a:lstStyle/>
          <a:p>
            <a:pPr>
              <a:lnSpc>
                <a:spcPct val="200000"/>
              </a:lnSpc>
            </a:pP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Glucagon like peptides and Glucose dependent </a:t>
            </a:r>
            <a:r>
              <a:rPr lang="en-IN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insulinotropic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peptide are </a:t>
            </a:r>
            <a:r>
              <a:rPr lang="en-IN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incretin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hormones that bind specific receptors on the beta cell </a:t>
            </a:r>
          </a:p>
          <a:p>
            <a:pPr>
              <a:lnSpc>
                <a:spcPct val="200000"/>
              </a:lnSpc>
            </a:pP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200000"/>
              </a:lnSpc>
            </a:pP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200000"/>
              </a:lnSpc>
            </a:pP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Stimulate insulin secretion through cyclic amp production</a:t>
            </a:r>
          </a:p>
          <a:p>
            <a:pPr>
              <a:lnSpc>
                <a:spcPct val="200000"/>
              </a:lnSpc>
            </a:pPr>
            <a:r>
              <a:rPr lang="en-IN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Incretins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also suppress glucagon secretion</a:t>
            </a:r>
          </a:p>
          <a:p>
            <a:pPr>
              <a:lnSpc>
                <a:spcPct val="200000"/>
              </a:lnSpc>
            </a:pP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200000"/>
              </a:lnSpc>
            </a:pPr>
            <a:r>
              <a:rPr lang="en-IN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Secreted by the L cells of GIT following food ingestion.(also </a:t>
            </a:r>
            <a:r>
              <a:rPr lang="en-IN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intraislet</a:t>
            </a:r>
            <a:r>
              <a:rPr lang="en-IN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production is there.)  </a:t>
            </a:r>
          </a:p>
          <a:p>
            <a:pPr>
              <a:lnSpc>
                <a:spcPct val="200000"/>
              </a:lnSpc>
            </a:pP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IN" dirty="0"/>
          </a:p>
        </p:txBody>
      </p:sp>
      <p:sp>
        <p:nvSpPr>
          <p:cNvPr id="4" name="Down Arrow 3"/>
          <p:cNvSpPr/>
          <p:nvPr/>
        </p:nvSpPr>
        <p:spPr>
          <a:xfrm>
            <a:off x="3394477" y="1681376"/>
            <a:ext cx="319107" cy="134174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329050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612" y="496658"/>
            <a:ext cx="8781180" cy="5885481"/>
          </a:xfrm>
        </p:spPr>
      </p:pic>
    </p:spTree>
    <p:extLst>
      <p:ext uri="{BB962C8B-B14F-4D97-AF65-F5344CB8AC3E}">
        <p14:creationId xmlns:p14="http://schemas.microsoft.com/office/powerpoint/2010/main" val="244802796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PATHOGENESIS OF TYPE 1 DIABETES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0051" y="1488613"/>
            <a:ext cx="9754291" cy="3880773"/>
          </a:xfrm>
        </p:spPr>
        <p:txBody>
          <a:bodyPr>
            <a:noAutofit/>
          </a:bodyPr>
          <a:lstStyle/>
          <a:p>
            <a:pPr>
              <a:lnSpc>
                <a:spcPct val="170000"/>
              </a:lnSpc>
            </a:pP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There</a:t>
            </a:r>
            <a:r>
              <a:rPr lang="en-IN" sz="2000" dirty="0"/>
              <a:t> </a:t>
            </a: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 an interplay of </a:t>
            </a:r>
            <a:r>
              <a:rPr lang="en-IN" sz="2000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genetic, environmental and immunologic factors  </a:t>
            </a: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ultimately lead to beta cell destruction.</a:t>
            </a:r>
          </a:p>
          <a:p>
            <a:pPr>
              <a:lnSpc>
                <a:spcPct val="170000"/>
              </a:lnSpc>
            </a:pP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susceptible individuals the autoimmune process is thought to be triggered by an </a:t>
            </a:r>
            <a:r>
              <a:rPr lang="en-IN" sz="2000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infectious or environmental </a:t>
            </a: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stimulus.</a:t>
            </a:r>
          </a:p>
          <a:p>
            <a:pPr>
              <a:lnSpc>
                <a:spcPct val="170000"/>
              </a:lnSpc>
            </a:pP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many individuals auto antibodies start appearing after this phase, followed by progressive loss of insulin secretion.</a:t>
            </a:r>
          </a:p>
        </p:txBody>
      </p:sp>
    </p:spTree>
    <p:extLst>
      <p:ext uri="{BB962C8B-B14F-4D97-AF65-F5344CB8AC3E}">
        <p14:creationId xmlns:p14="http://schemas.microsoft.com/office/powerpoint/2010/main" val="402464386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GENETIC CONSIDERATIONS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20634" y="1512116"/>
            <a:ext cx="8596669" cy="5032375"/>
          </a:xfrm>
        </p:spPr>
        <p:txBody>
          <a:bodyPr>
            <a:normAutofit/>
          </a:bodyPr>
          <a:lstStyle/>
          <a:p>
            <a:pPr>
              <a:lnSpc>
                <a:spcPct val="200000"/>
              </a:lnSpc>
            </a:pP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major susceptibility gene for Type 1 DM is located on </a:t>
            </a:r>
            <a:r>
              <a:rPr lang="en-IN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chromosome no.6</a:t>
            </a:r>
          </a:p>
          <a:p>
            <a:pPr>
              <a:lnSpc>
                <a:spcPct val="200000"/>
              </a:lnSpc>
            </a:pP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This region contains genes that encode the </a:t>
            </a:r>
            <a:r>
              <a:rPr lang="en-IN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class II MHC molecules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they present antigen to helper T cells and are involved in initiating an immune response.</a:t>
            </a:r>
          </a:p>
          <a:p>
            <a:pPr>
              <a:lnSpc>
                <a:spcPct val="200000"/>
              </a:lnSpc>
            </a:pP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Most individuals with Type 1 DM have </a:t>
            </a:r>
            <a:r>
              <a:rPr lang="en-IN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HLA DR3 and or/ DR4 haplotype</a:t>
            </a:r>
          </a:p>
          <a:p>
            <a:pPr>
              <a:lnSpc>
                <a:spcPct val="200000"/>
              </a:lnSpc>
            </a:pP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addition to class II, 20 other genetic loci have been identified; </a:t>
            </a:r>
            <a:r>
              <a:rPr lang="en-IN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ie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promoter region of insulin gene, CTLA-4 gene, interleukin 2 receptor </a:t>
            </a:r>
            <a:r>
              <a:rPr lang="en-IN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etc</a:t>
            </a:r>
            <a:endParaRPr lang="en-IN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IN" i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284357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3812" y="989045"/>
            <a:ext cx="9311951" cy="7016718"/>
          </a:xfrm>
        </p:spPr>
        <p:txBody>
          <a:bodyPr/>
          <a:lstStyle/>
          <a:p>
            <a:pPr>
              <a:lnSpc>
                <a:spcPct val="300000"/>
              </a:lnSpc>
            </a:pP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Diabetes develops till there is a threshold level of insulin.</a:t>
            </a:r>
          </a:p>
          <a:p>
            <a:pPr>
              <a:lnSpc>
                <a:spcPct val="300000"/>
              </a:lnSpc>
            </a:pP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 till then there can be a phase of impaired glucose tolerance;</a:t>
            </a:r>
          </a:p>
          <a:p>
            <a:pPr>
              <a:lnSpc>
                <a:spcPct val="300000"/>
              </a:lnSpc>
            </a:pP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events that trigger the transition from glucose intolerance to frank diabetes are often associated with increased insulin requirements like puberty and infections </a:t>
            </a:r>
            <a:r>
              <a:rPr lang="en-IN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etc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300000"/>
              </a:lnSpc>
            </a:pP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15450332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99327700"/>
              </p:ext>
            </p:extLst>
          </p:nvPr>
        </p:nvGraphicFramePr>
        <p:xfrm>
          <a:off x="677863" y="671804"/>
          <a:ext cx="8596312" cy="537022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04882016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45" y="438538"/>
            <a:ext cx="12117354" cy="6419462"/>
          </a:xfrm>
        </p:spPr>
      </p:pic>
    </p:spTree>
    <p:extLst>
      <p:ext uri="{BB962C8B-B14F-4D97-AF65-F5344CB8AC3E}">
        <p14:creationId xmlns:p14="http://schemas.microsoft.com/office/powerpoint/2010/main" val="187481436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48194"/>
            <a:ext cx="8417767" cy="5928769"/>
          </a:xfrm>
        </p:spPr>
        <p:txBody>
          <a:bodyPr/>
          <a:lstStyle/>
          <a:p>
            <a:pPr>
              <a:lnSpc>
                <a:spcPct val="200000"/>
              </a:lnSpc>
            </a:pP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Alpha cells(glucagon producing) , delta cells(somatostatin producing) and pancreatic polypeptide producing cells(PP) are spared from the autoimmune destruction.</a:t>
            </a:r>
          </a:p>
          <a:p>
            <a:pPr marL="0" indent="0">
              <a:lnSpc>
                <a:spcPct val="200000"/>
              </a:lnSpc>
              <a:buNone/>
            </a:pP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200000"/>
              </a:lnSpc>
            </a:pP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Alpha cell dysfunction is manifested by </a:t>
            </a:r>
            <a:r>
              <a:rPr lang="en-IN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fasting </a:t>
            </a:r>
            <a:r>
              <a:rPr lang="en-IN" i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hyperglucagonemia</a:t>
            </a:r>
            <a:r>
              <a:rPr lang="en-IN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post prandial </a:t>
            </a:r>
            <a:r>
              <a:rPr lang="en-IN" i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hyperglucagonemia</a:t>
            </a:r>
            <a:r>
              <a:rPr lang="en-IN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and impaired glucose response to hypoglycaemia.</a:t>
            </a:r>
          </a:p>
          <a:p>
            <a:pPr marL="0" indent="0">
              <a:lnSpc>
                <a:spcPct val="200000"/>
              </a:lnSpc>
              <a:buNone/>
            </a:pP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200000"/>
              </a:lnSpc>
            </a:pP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modest infiltration of pancreatic islets by lymphocytes is referred to as </a:t>
            </a:r>
            <a:r>
              <a:rPr lang="en-IN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insulitis.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200000"/>
              </a:lnSpc>
            </a:pP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IN" dirty="0"/>
          </a:p>
        </p:txBody>
      </p:sp>
      <p:cxnSp>
        <p:nvCxnSpPr>
          <p:cNvPr id="5" name="Straight Arrow Connector 4"/>
          <p:cNvCxnSpPr/>
          <p:nvPr/>
        </p:nvCxnSpPr>
        <p:spPr>
          <a:xfrm flipH="1">
            <a:off x="3741576" y="1448112"/>
            <a:ext cx="13063" cy="58782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864806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5B1F40F-A68E-4E66-BCA2-07303D54849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5179" t="55782" r="28826" b="6123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98841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365125"/>
            <a:ext cx="10515600" cy="5811838"/>
          </a:xfrm>
        </p:spPr>
        <p:txBody>
          <a:bodyPr/>
          <a:lstStyle/>
          <a:p>
            <a:r>
              <a:rPr lang="en-IN" dirty="0"/>
              <a:t>Islet cell autoantibodies are  a composite set of several autoantibodies directed against pancreatic islet cell molecules.</a:t>
            </a:r>
          </a:p>
          <a:p>
            <a:endParaRPr lang="en-IN" dirty="0"/>
          </a:p>
          <a:p>
            <a:endParaRPr lang="en-IN" dirty="0"/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4164601752"/>
              </p:ext>
            </p:extLst>
          </p:nvPr>
        </p:nvGraphicFramePr>
        <p:xfrm>
          <a:off x="1630784" y="1450613"/>
          <a:ext cx="8128000" cy="50422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40820335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What is the risk of Type 1 diabetes???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2688" y="1367487"/>
            <a:ext cx="10090193" cy="4324186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50000"/>
              </a:lnSpc>
            </a:pPr>
            <a:r>
              <a:rPr lang="en-IN" sz="22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3-4% </a:t>
            </a:r>
            <a:r>
              <a:rPr lang="en-I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 the parent has type 1 diabetes</a:t>
            </a:r>
          </a:p>
          <a:p>
            <a:pPr>
              <a:lnSpc>
                <a:spcPct val="150000"/>
              </a:lnSpc>
            </a:pPr>
            <a:endParaRPr lang="en-IN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IN" sz="22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5-15% </a:t>
            </a:r>
            <a:r>
              <a:rPr lang="en-I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 the sibling has Type 1 diabetes</a:t>
            </a:r>
            <a:r>
              <a:rPr lang="en-IN" sz="22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lnSpc>
                <a:spcPct val="150000"/>
              </a:lnSpc>
            </a:pPr>
            <a:endParaRPr lang="en-IN" sz="22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I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relatives 3-4% show autoantibodies(1</a:t>
            </a:r>
            <a:r>
              <a:rPr lang="en-IN" sz="22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</a:t>
            </a:r>
            <a:r>
              <a:rPr lang="en-I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degree relatives)</a:t>
            </a:r>
          </a:p>
          <a:p>
            <a:pPr>
              <a:lnSpc>
                <a:spcPct val="150000"/>
              </a:lnSpc>
            </a:pPr>
            <a:endParaRPr lang="en-IN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I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 in the background of impaired insulin secretion after IV glucose tolerance testing, they predict </a:t>
            </a:r>
            <a:r>
              <a:rPr lang="en-IN" sz="2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&gt;50% </a:t>
            </a:r>
            <a:r>
              <a:rPr lang="en-I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chance of developing Type 1 in the next 5 </a:t>
            </a:r>
            <a:r>
              <a:rPr lang="en-IN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yrs</a:t>
            </a:r>
            <a:endParaRPr lang="en-IN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endParaRPr lang="en-IN" sz="22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IN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7352619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TYPE 2 DIABETES MELLITUS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694059"/>
            <a:ext cx="8596668" cy="3880773"/>
          </a:xfrm>
        </p:spPr>
        <p:txBody>
          <a:bodyPr>
            <a:normAutofit/>
          </a:bodyPr>
          <a:lstStyle/>
          <a:p>
            <a:pPr>
              <a:lnSpc>
                <a:spcPct val="200000"/>
              </a:lnSpc>
            </a:pP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central theme is Insulin resistance and abnormal insulin secretion.</a:t>
            </a:r>
          </a:p>
          <a:p>
            <a:pPr marL="0" indent="0">
              <a:lnSpc>
                <a:spcPct val="200000"/>
              </a:lnSpc>
              <a:buNone/>
            </a:pPr>
            <a:r>
              <a:rPr lang="en-IN" b="1" u="sng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Genetic considerations</a:t>
            </a:r>
          </a:p>
          <a:p>
            <a:pPr>
              <a:lnSpc>
                <a:spcPct val="200000"/>
              </a:lnSpc>
            </a:pPr>
            <a:r>
              <a:rPr lang="en-IN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Concordance between identical twins : 70-90%</a:t>
            </a:r>
          </a:p>
          <a:p>
            <a:pPr>
              <a:lnSpc>
                <a:spcPct val="200000"/>
              </a:lnSpc>
            </a:pPr>
            <a:endParaRPr lang="en-IN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200000"/>
              </a:lnSpc>
            </a:pPr>
            <a:r>
              <a:rPr lang="en-IN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 both parents are diabetic the chance for type 2 diabetes is around 40</a:t>
            </a:r>
            <a:r>
              <a:rPr lang="en-IN" i="1" dirty="0"/>
              <a:t>%.</a:t>
            </a:r>
          </a:p>
        </p:txBody>
      </p:sp>
    </p:spTree>
    <p:extLst>
      <p:ext uri="{BB962C8B-B14F-4D97-AF65-F5344CB8AC3E}">
        <p14:creationId xmlns:p14="http://schemas.microsoft.com/office/powerpoint/2010/main" val="4163310975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3853" y="1035699"/>
            <a:ext cx="9703837" cy="5005664"/>
          </a:xfrm>
        </p:spPr>
        <p:txBody>
          <a:bodyPr>
            <a:normAutofit lnSpcReduction="10000"/>
          </a:bodyPr>
          <a:lstStyle/>
          <a:p>
            <a:pPr>
              <a:lnSpc>
                <a:spcPct val="200000"/>
              </a:lnSpc>
            </a:pP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disease is polygenic and multifactorial(obesity, physical inactivity)</a:t>
            </a:r>
          </a:p>
          <a:p>
            <a:pPr>
              <a:lnSpc>
                <a:spcPct val="200000"/>
              </a:lnSpc>
            </a:pP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200000"/>
              </a:lnSpc>
            </a:pP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Mutation associated with Type 2 DM: transcription factor 7 like gene </a:t>
            </a:r>
          </a:p>
          <a:p>
            <a:pPr>
              <a:lnSpc>
                <a:spcPct val="200000"/>
              </a:lnSpc>
            </a:pP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200000"/>
              </a:lnSpc>
            </a:pP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Also related to polymorphisms associated with PPAR gamma, inward rectifying potassium channel, zinc transporter etc.</a:t>
            </a:r>
          </a:p>
          <a:p>
            <a:pPr>
              <a:lnSpc>
                <a:spcPct val="200000"/>
              </a:lnSpc>
            </a:pP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200000"/>
              </a:lnSpc>
              <a:buNone/>
            </a:pP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55329416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PATHOPHYSIOLOGY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661387"/>
            <a:ext cx="10515600" cy="4351338"/>
          </a:xfrm>
        </p:spPr>
        <p:txBody>
          <a:bodyPr/>
          <a:lstStyle/>
          <a:p>
            <a:pPr marL="514350" indent="-514350">
              <a:lnSpc>
                <a:spcPct val="250000"/>
              </a:lnSpc>
              <a:buFont typeface="+mj-lt"/>
              <a:buAutoNum type="arabicPeriod"/>
            </a:pPr>
            <a:r>
              <a:rPr lang="en-IN" i="1" dirty="0">
                <a:solidFill>
                  <a:srgbClr val="FF0000"/>
                </a:solidFill>
              </a:rPr>
              <a:t>Insulin resistance</a:t>
            </a:r>
          </a:p>
          <a:p>
            <a:pPr marL="514350" indent="-514350">
              <a:lnSpc>
                <a:spcPct val="250000"/>
              </a:lnSpc>
              <a:buFont typeface="+mj-lt"/>
              <a:buAutoNum type="arabicPeriod"/>
            </a:pPr>
            <a:r>
              <a:rPr lang="en-IN" i="1" dirty="0">
                <a:solidFill>
                  <a:srgbClr val="FF0000"/>
                </a:solidFill>
              </a:rPr>
              <a:t>Impaired insulin secretion</a:t>
            </a:r>
          </a:p>
          <a:p>
            <a:pPr marL="514350" indent="-514350">
              <a:lnSpc>
                <a:spcPct val="250000"/>
              </a:lnSpc>
              <a:buFont typeface="+mj-lt"/>
              <a:buAutoNum type="arabicPeriod"/>
            </a:pPr>
            <a:r>
              <a:rPr lang="en-IN" i="1" dirty="0">
                <a:solidFill>
                  <a:srgbClr val="FF0000"/>
                </a:solidFill>
              </a:rPr>
              <a:t>Excessive hepatic glucose production</a:t>
            </a:r>
          </a:p>
          <a:p>
            <a:pPr marL="514350" indent="-514350">
              <a:lnSpc>
                <a:spcPct val="250000"/>
              </a:lnSpc>
              <a:buFont typeface="+mj-lt"/>
              <a:buAutoNum type="arabicPeriod"/>
            </a:pPr>
            <a:r>
              <a:rPr lang="en-IN" i="1" dirty="0">
                <a:solidFill>
                  <a:srgbClr val="FF0000"/>
                </a:solidFill>
              </a:rPr>
              <a:t>Abnormal fat metabolism</a:t>
            </a:r>
          </a:p>
          <a:p>
            <a:pPr marL="514350" indent="-514350">
              <a:lnSpc>
                <a:spcPct val="250000"/>
              </a:lnSpc>
              <a:buFont typeface="+mj-lt"/>
              <a:buAutoNum type="arabicPeriod"/>
            </a:pPr>
            <a:r>
              <a:rPr lang="en-IN" i="1" dirty="0">
                <a:solidFill>
                  <a:srgbClr val="FF0000"/>
                </a:solidFill>
              </a:rPr>
              <a:t>Systemic low grade inflammation</a:t>
            </a:r>
          </a:p>
        </p:txBody>
      </p:sp>
    </p:spTree>
    <p:extLst>
      <p:ext uri="{BB962C8B-B14F-4D97-AF65-F5344CB8AC3E}">
        <p14:creationId xmlns:p14="http://schemas.microsoft.com/office/powerpoint/2010/main" val="4255269952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1A8715F-3C4E-458A-AE5A-5B79359C5C6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3035" t="43413" r="28903" b="5850"/>
          <a:stretch/>
        </p:blipFill>
        <p:spPr>
          <a:xfrm>
            <a:off x="37322" y="107681"/>
            <a:ext cx="12117355" cy="66426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15791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176" y="662473"/>
            <a:ext cx="9517224" cy="5378889"/>
          </a:xfrm>
        </p:spPr>
        <p:txBody>
          <a:bodyPr/>
          <a:lstStyle/>
          <a:p>
            <a:pPr marL="0" indent="0">
              <a:lnSpc>
                <a:spcPct val="300000"/>
              </a:lnSpc>
              <a:buNone/>
            </a:pPr>
            <a:r>
              <a:rPr lang="en-IN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the early stages, glucose tolerance remains near normal despite insulin resistance, because the pancreatic cells compensate by increasing the insulin output.</a:t>
            </a:r>
          </a:p>
          <a:p>
            <a:pPr marL="0" indent="0">
              <a:lnSpc>
                <a:spcPct val="300000"/>
              </a:lnSpc>
              <a:buNone/>
            </a:pPr>
            <a:r>
              <a:rPr lang="en-IN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gradually </a:t>
            </a:r>
            <a:r>
              <a:rPr 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β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cells are unable to sustain the </a:t>
            </a:r>
            <a:r>
              <a:rPr lang="en-IN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hyperinsulinemic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state and their failure ensues.</a:t>
            </a:r>
            <a:endParaRPr lang="en-IN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50000"/>
              </a:lnSpc>
              <a:buNone/>
            </a:pPr>
            <a:endParaRPr lang="en-IN" i="1" dirty="0"/>
          </a:p>
        </p:txBody>
      </p:sp>
      <p:sp>
        <p:nvSpPr>
          <p:cNvPr id="4" name="Right Arrow 3"/>
          <p:cNvSpPr/>
          <p:nvPr/>
        </p:nvSpPr>
        <p:spPr>
          <a:xfrm>
            <a:off x="541176" y="2795451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18101517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u="sng" dirty="0"/>
              <a:t>METABOLIC ABNORMALITIES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4028" y="1656736"/>
            <a:ext cx="10108854" cy="4591664"/>
          </a:xfrm>
        </p:spPr>
        <p:txBody>
          <a:bodyPr>
            <a:normAutofit/>
          </a:bodyPr>
          <a:lstStyle/>
          <a:p>
            <a:pPr>
              <a:lnSpc>
                <a:spcPct val="200000"/>
              </a:lnSpc>
            </a:pP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Insulin resistance </a:t>
            </a:r>
            <a:r>
              <a:rPr lang="en-IN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ie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failure of insulin to act on the target tissues(muscle, liver and fat)</a:t>
            </a:r>
          </a:p>
          <a:p>
            <a:pPr marL="0" indent="0">
              <a:lnSpc>
                <a:spcPct val="200000"/>
              </a:lnSpc>
              <a:buNone/>
            </a:pPr>
            <a:r>
              <a:rPr lang="en-IN" sz="2800" dirty="0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How???</a:t>
            </a:r>
          </a:p>
          <a:p>
            <a:pPr marL="0" indent="0">
              <a:lnSpc>
                <a:spcPct val="200000"/>
              </a:lnSpc>
              <a:buNone/>
            </a:pP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 the initial phase there is hyperinsulinemia. So due to inadequate insulin suppression, glucagon levels also start rising.</a:t>
            </a:r>
          </a:p>
          <a:p>
            <a:pPr marL="0" indent="0">
              <a:lnSpc>
                <a:spcPct val="200000"/>
              </a:lnSpc>
              <a:buNone/>
            </a:pP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200000"/>
              </a:lnSpc>
              <a:buNone/>
            </a:pP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This will further augment glucose output</a:t>
            </a:r>
          </a:p>
        </p:txBody>
      </p:sp>
    </p:spTree>
    <p:extLst>
      <p:ext uri="{BB962C8B-B14F-4D97-AF65-F5344CB8AC3E}">
        <p14:creationId xmlns:p14="http://schemas.microsoft.com/office/powerpoint/2010/main" val="3698944454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365125"/>
            <a:ext cx="9397482" cy="5811838"/>
          </a:xfrm>
        </p:spPr>
        <p:txBody>
          <a:bodyPr/>
          <a:lstStyle/>
          <a:p>
            <a:r>
              <a:rPr lang="en-IN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Increased hepatic glucose output contributes to the increased FPG levels.</a:t>
            </a:r>
          </a:p>
          <a:p>
            <a:endParaRPr lang="en-IN" sz="2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IN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Decreased peripheral utilisation contributes to the post prandial hyperglycemia.</a:t>
            </a:r>
          </a:p>
          <a:p>
            <a:endParaRPr lang="en-IN" sz="2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200000"/>
              </a:lnSpc>
            </a:pPr>
            <a:r>
              <a:rPr lang="en-IN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Secondary to hyperinsulinemia, </a:t>
            </a:r>
            <a:r>
              <a:rPr lang="en-IN" sz="20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insulin receptor levels and tyrosine kinase activity in the skeletal muscle are reduced</a:t>
            </a:r>
            <a:endParaRPr lang="en-IN" sz="2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IN" sz="2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IN" sz="2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IN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 “post receptor” defects in insulin related phosphorylation and </a:t>
            </a:r>
            <a:r>
              <a:rPr lang="en-IN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dephosphorylation</a:t>
            </a:r>
            <a:r>
              <a:rPr lang="en-IN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occurs.</a:t>
            </a:r>
          </a:p>
          <a:p>
            <a:endParaRPr lang="en-IN" sz="2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IN" i="1" dirty="0"/>
          </a:p>
        </p:txBody>
      </p:sp>
      <p:sp>
        <p:nvSpPr>
          <p:cNvPr id="4" name="Down Arrow 3"/>
          <p:cNvSpPr/>
          <p:nvPr/>
        </p:nvSpPr>
        <p:spPr>
          <a:xfrm>
            <a:off x="4467496" y="3271044"/>
            <a:ext cx="484632" cy="71845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30780264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8721" y="589965"/>
            <a:ext cx="9392193" cy="6019841"/>
          </a:xfrm>
        </p:spPr>
      </p:pic>
    </p:spTree>
    <p:extLst>
      <p:ext uri="{BB962C8B-B14F-4D97-AF65-F5344CB8AC3E}">
        <p14:creationId xmlns:p14="http://schemas.microsoft.com/office/powerpoint/2010/main" val="3809117525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365125"/>
            <a:ext cx="10515600" cy="6087926"/>
          </a:xfrm>
        </p:spPr>
        <p:txBody>
          <a:bodyPr>
            <a:normAutofit/>
          </a:bodyPr>
          <a:lstStyle/>
          <a:p>
            <a:pPr>
              <a:lnSpc>
                <a:spcPct val="160000"/>
              </a:lnSpc>
            </a:pP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Abnormal accumulation of lipid intermediates occurs within the myocytes;  impairs mitochondrial oxidative phosphorylation</a:t>
            </a:r>
          </a:p>
          <a:p>
            <a:pPr>
              <a:lnSpc>
                <a:spcPct val="160000"/>
              </a:lnSpc>
            </a:pP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60000"/>
              </a:lnSpc>
            </a:pP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Reduces insulin stimulated mitochondrial ATP production.</a:t>
            </a:r>
          </a:p>
          <a:p>
            <a:pPr>
              <a:lnSpc>
                <a:spcPct val="160000"/>
              </a:lnSpc>
            </a:pP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60000"/>
              </a:lnSpc>
            </a:pP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Also generates reactive oxygen species.</a:t>
            </a:r>
          </a:p>
          <a:p>
            <a:pPr>
              <a:lnSpc>
                <a:spcPct val="160000"/>
              </a:lnSpc>
            </a:pP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60000"/>
              </a:lnSpc>
            </a:pPr>
            <a:r>
              <a:rPr lang="en-IN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Not all the pathways are resistant to the effects of insulin; The mitogen activated protein kinase pathway ensues and cell growth and differentiation happens.</a:t>
            </a:r>
          </a:p>
          <a:p>
            <a:endParaRPr lang="en-IN" dirty="0"/>
          </a:p>
        </p:txBody>
      </p:sp>
      <p:sp>
        <p:nvSpPr>
          <p:cNvPr id="4" name="Down Arrow 3"/>
          <p:cNvSpPr/>
          <p:nvPr/>
        </p:nvSpPr>
        <p:spPr>
          <a:xfrm>
            <a:off x="4428309" y="951919"/>
            <a:ext cx="484632" cy="94537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60560336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22549113"/>
              </p:ext>
            </p:extLst>
          </p:nvPr>
        </p:nvGraphicFramePr>
        <p:xfrm>
          <a:off x="838200" y="0"/>
          <a:ext cx="10515600" cy="685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459592005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u="sng" dirty="0"/>
              <a:t>IMPAIRED INSULIN SECRETION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656736"/>
            <a:ext cx="8596668" cy="3880773"/>
          </a:xfrm>
        </p:spPr>
        <p:txBody>
          <a:bodyPr/>
          <a:lstStyle/>
          <a:p>
            <a:pPr>
              <a:lnSpc>
                <a:spcPct val="200000"/>
              </a:lnSpc>
            </a:pPr>
            <a:r>
              <a:rPr lang="en-IN" dirty="0"/>
              <a:t>In 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type 2 DM, insulin secretion increases initially  in response to insulin resistance- </a:t>
            </a:r>
          </a:p>
          <a:p>
            <a:pPr>
              <a:lnSpc>
                <a:spcPct val="200000"/>
              </a:lnSpc>
            </a:pP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200000"/>
              </a:lnSpc>
            </a:pP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initially the secretory defect is mild and is related to the glucose stimulated drive.</a:t>
            </a:r>
          </a:p>
          <a:p>
            <a:pPr>
              <a:lnSpc>
                <a:spcPct val="200000"/>
              </a:lnSpc>
            </a:pP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200000"/>
              </a:lnSpc>
            </a:pP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Abnormalities in “proinsulin” processing is reflected by increased secretion of proinsulin in type 2 DM </a:t>
            </a:r>
          </a:p>
        </p:txBody>
      </p:sp>
      <p:sp>
        <p:nvSpPr>
          <p:cNvPr id="4" name="Down Arrow 3"/>
          <p:cNvSpPr/>
          <p:nvPr/>
        </p:nvSpPr>
        <p:spPr>
          <a:xfrm>
            <a:off x="4219303" y="2285999"/>
            <a:ext cx="484632" cy="97840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47934859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2729" y="649030"/>
            <a:ext cx="10043539" cy="5434529"/>
          </a:xfrm>
        </p:spPr>
        <p:txBody>
          <a:bodyPr>
            <a:normAutofit/>
          </a:bodyPr>
          <a:lstStyle/>
          <a:p>
            <a:pPr>
              <a:lnSpc>
                <a:spcPct val="200000"/>
              </a:lnSpc>
            </a:pP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Amylin/IAPP secreted by the beta cells forms amyloid fibrillary deposits in long standing cases of diabetes.</a:t>
            </a:r>
          </a:p>
          <a:p>
            <a:pPr>
              <a:lnSpc>
                <a:spcPct val="200000"/>
              </a:lnSpc>
            </a:pP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200000"/>
              </a:lnSpc>
            </a:pP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FFA and systemic inflammation due to pro inflammatory cytokines worsen islet function.</a:t>
            </a:r>
          </a:p>
          <a:p>
            <a:pPr>
              <a:lnSpc>
                <a:spcPct val="200000"/>
              </a:lnSpc>
            </a:pP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200000"/>
              </a:lnSpc>
            </a:pP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GLP-1 action is also reduced and this can also contribute to insulin resistance.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13093135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INCREASED HEPATIC GLUCOSE AND LIPID PRODUCTION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3" y="2160589"/>
            <a:ext cx="9493033" cy="3880773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Insulin resistance in the liver              fasting hyperglycemia; failure of insulin to suppress gluconeogenesis.</a:t>
            </a:r>
          </a:p>
          <a:p>
            <a:pPr>
              <a:lnSpc>
                <a:spcPct val="150000"/>
              </a:lnSpc>
            </a:pP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Insulin resistance in the adipose tissue causes  FFA flux, which needs to be cleared by the liver. This increases VLDL and triglycerides.</a:t>
            </a:r>
          </a:p>
          <a:p>
            <a:pPr>
              <a:lnSpc>
                <a:spcPct val="150000"/>
              </a:lnSpc>
            </a:pP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 the lipid is retained it causes steatosis in the liver and can lead on to NAFLD.</a:t>
            </a:r>
          </a:p>
        </p:txBody>
      </p:sp>
      <p:sp>
        <p:nvSpPr>
          <p:cNvPr id="4" name="Right Arrow 3"/>
          <p:cNvSpPr/>
          <p:nvPr/>
        </p:nvSpPr>
        <p:spPr>
          <a:xfrm>
            <a:off x="3819954" y="2351313"/>
            <a:ext cx="696064" cy="16795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cxnSp>
        <p:nvCxnSpPr>
          <p:cNvPr id="6" name="Straight Arrow Connector 5"/>
          <p:cNvCxnSpPr/>
          <p:nvPr/>
        </p:nvCxnSpPr>
        <p:spPr>
          <a:xfrm flipV="1">
            <a:off x="7811588" y="3161211"/>
            <a:ext cx="1" cy="40495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76049018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INSULIN RESISTANCE SYNDROMES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2160589"/>
            <a:ext cx="9465042" cy="3880773"/>
          </a:xfrm>
        </p:spPr>
        <p:txBody>
          <a:bodyPr/>
          <a:lstStyle/>
          <a:p>
            <a:pPr algn="just">
              <a:lnSpc>
                <a:spcPct val="150000"/>
              </a:lnSpc>
            </a:pP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We have 2 types of insulin resistance syndromes.</a:t>
            </a:r>
          </a:p>
          <a:p>
            <a:pPr algn="just">
              <a:lnSpc>
                <a:spcPct val="150000"/>
              </a:lnSpc>
            </a:pP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Type A: affects young women and is characterised by hyperinsulinemia, obesity, and features of hyperandrogenism.</a:t>
            </a:r>
          </a:p>
          <a:p>
            <a:pPr algn="just">
              <a:lnSpc>
                <a:spcPct val="150000"/>
              </a:lnSpc>
            </a:pP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Type B: affects middle aged women and is characterised by severe hyperinsulinemia, hyperandrogenism and auto immune disorders</a:t>
            </a:r>
            <a:r>
              <a:rPr lang="en-IN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476066718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3439" y="788989"/>
            <a:ext cx="9399727" cy="3880773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Type A is due to some unidentified defect in the insulin signalling pathway</a:t>
            </a:r>
          </a:p>
          <a:p>
            <a:pPr>
              <a:lnSpc>
                <a:spcPct val="150000"/>
              </a:lnSpc>
            </a:pP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Type B insulin resistance syndrome have auto antibodies directed at the insulin receptor. </a:t>
            </a:r>
          </a:p>
          <a:p>
            <a:pPr>
              <a:lnSpc>
                <a:spcPct val="150000"/>
              </a:lnSpc>
            </a:pP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These antibodies may block insulin binding or may stimulate the insulin receptor leading to even hypoglycaemia.</a:t>
            </a:r>
          </a:p>
        </p:txBody>
      </p:sp>
    </p:spTree>
    <p:extLst>
      <p:ext uri="{BB962C8B-B14F-4D97-AF65-F5344CB8AC3E}">
        <p14:creationId xmlns:p14="http://schemas.microsoft.com/office/powerpoint/2010/main" val="432943619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6314" y="46596"/>
            <a:ext cx="10515600" cy="1325563"/>
          </a:xfrm>
        </p:spPr>
        <p:txBody>
          <a:bodyPr/>
          <a:lstStyle/>
          <a:p>
            <a:r>
              <a:rPr lang="en-IN" dirty="0"/>
              <a:t>Approach to a case of Diabetes!!!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410789"/>
            <a:ext cx="10515600" cy="4766174"/>
          </a:xfrm>
        </p:spPr>
        <p:txBody>
          <a:bodyPr/>
          <a:lstStyle/>
          <a:p>
            <a:r>
              <a:rPr lang="en-IN" dirty="0"/>
              <a:t>History                </a:t>
            </a:r>
          </a:p>
        </p:txBody>
      </p:sp>
      <p:sp>
        <p:nvSpPr>
          <p:cNvPr id="4" name="Down Arrow 3"/>
          <p:cNvSpPr/>
          <p:nvPr/>
        </p:nvSpPr>
        <p:spPr>
          <a:xfrm rot="16200000">
            <a:off x="2573382" y="1429431"/>
            <a:ext cx="484632" cy="52251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2036351113"/>
              </p:ext>
            </p:extLst>
          </p:nvPr>
        </p:nvGraphicFramePr>
        <p:xfrm>
          <a:off x="2032000" y="1162594"/>
          <a:ext cx="8128000" cy="497573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096234546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3" y="609600"/>
            <a:ext cx="9586339" cy="1320800"/>
          </a:xfrm>
        </p:spPr>
        <p:txBody>
          <a:bodyPr/>
          <a:lstStyle/>
          <a:p>
            <a:r>
              <a:rPr lang="en-IN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Established case of diabetes; How to approach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351338"/>
          </a:xfrm>
        </p:spPr>
        <p:txBody>
          <a:bodyPr/>
          <a:lstStyle/>
          <a:p>
            <a:pPr>
              <a:lnSpc>
                <a:spcPct val="200000"/>
              </a:lnSpc>
            </a:pP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What led to the diagnosis??</a:t>
            </a:r>
          </a:p>
          <a:p>
            <a:pPr>
              <a:lnSpc>
                <a:spcPct val="200000"/>
              </a:lnSpc>
            </a:pP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Emphasise on the treatment aspects, therapies tried, </a:t>
            </a:r>
          </a:p>
          <a:p>
            <a:pPr marL="0" indent="0">
              <a:lnSpc>
                <a:spcPct val="200000"/>
              </a:lnSpc>
              <a:buNone/>
            </a:pP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prior HbA1c if tested, diabetic control, history of ketosis</a:t>
            </a:r>
          </a:p>
          <a:p>
            <a:pPr marL="0" indent="0">
              <a:buNone/>
            </a:pPr>
            <a:endParaRPr lang="en-IN" dirty="0"/>
          </a:p>
          <a:p>
            <a:pPr marL="0" indent="0">
              <a:buNone/>
            </a:pPr>
            <a:r>
              <a:rPr lang="en-IN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PHYSICAL examination</a:t>
            </a:r>
          </a:p>
          <a:p>
            <a:pPr marL="0" indent="0">
              <a:buNone/>
            </a:pP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Weight and BMI</a:t>
            </a:r>
          </a:p>
        </p:txBody>
      </p:sp>
    </p:spTree>
    <p:extLst>
      <p:ext uri="{BB962C8B-B14F-4D97-AF65-F5344CB8AC3E}">
        <p14:creationId xmlns:p14="http://schemas.microsoft.com/office/powerpoint/2010/main" val="1095179874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54541A9-1834-417E-8C16-24A7C375B03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3674" t="22857" r="39923" b="11156"/>
          <a:stretch/>
        </p:blipFill>
        <p:spPr>
          <a:xfrm>
            <a:off x="1838129" y="307910"/>
            <a:ext cx="7315202" cy="66154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39956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64126723"/>
              </p:ext>
            </p:extLst>
          </p:nvPr>
        </p:nvGraphicFramePr>
        <p:xfrm>
          <a:off x="612549" y="1134221"/>
          <a:ext cx="8596312" cy="38814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81313269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CLASSIFICATION OF DIABETES IN AN INDIVIDUAL PATIENT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n-IN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Type 1 DM: </a:t>
            </a: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en-IN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Onset prior to 30 years</a:t>
            </a: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en-IN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Lean body habitus</a:t>
            </a: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en-IN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Requirement of insulin as the initial therapy</a:t>
            </a: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en-IN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Propensity to develop ketoacidosis</a:t>
            </a: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en-IN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Increased risk of other autoimmune disorders like adrenal insufficiency, pernicious anaemia, celiac disease, vitiligo, autoimmune thyroiditis.</a:t>
            </a:r>
          </a:p>
        </p:txBody>
      </p:sp>
    </p:spTree>
    <p:extLst>
      <p:ext uri="{BB962C8B-B14F-4D97-AF65-F5344CB8AC3E}">
        <p14:creationId xmlns:p14="http://schemas.microsoft.com/office/powerpoint/2010/main" val="2562420499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i="1" u="sng" dirty="0"/>
              <a:t>Type 2 Diabetes Mellitus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n-IN" dirty="0"/>
              <a:t>1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Onset after 30 years</a:t>
            </a:r>
          </a:p>
          <a:p>
            <a:pPr>
              <a:lnSpc>
                <a:spcPct val="150000"/>
              </a:lnSpc>
            </a:pP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2)Usually obese(80%) individuals are obese</a:t>
            </a:r>
          </a:p>
          <a:p>
            <a:pPr>
              <a:lnSpc>
                <a:spcPct val="150000"/>
              </a:lnSpc>
            </a:pP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3)may not require insulin therapy early</a:t>
            </a:r>
          </a:p>
          <a:p>
            <a:pPr>
              <a:lnSpc>
                <a:spcPct val="150000"/>
              </a:lnSpc>
            </a:pP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4)May have associated conditions like insulin resistance, hypertension, cardiovascular disease, </a:t>
            </a:r>
            <a:r>
              <a:rPr lang="en-IN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dyslipidemia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or PCOS</a:t>
            </a:r>
          </a:p>
          <a:p>
            <a:pPr>
              <a:lnSpc>
                <a:spcPct val="150000"/>
              </a:lnSpc>
            </a:pP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274090210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05394" y="705394"/>
            <a:ext cx="10648406" cy="5471569"/>
          </a:xfrm>
        </p:spPr>
        <p:txBody>
          <a:bodyPr>
            <a:normAutofit/>
          </a:bodyPr>
          <a:lstStyle/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5-10% patients                 phenotype of Type 2 diabetes mellitus</a:t>
            </a:r>
          </a:p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Don’t have absolute insulin deficiency</a:t>
            </a:r>
          </a:p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Autoimmune markers positive</a:t>
            </a:r>
          </a:p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Age &lt;50yrs, thinner</a:t>
            </a:r>
          </a:p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Have a personal or family history of autoimmune diseases than individuals with type 2 DM.</a:t>
            </a:r>
          </a:p>
          <a:p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</a:t>
            </a:r>
            <a:r>
              <a:rPr lang="en-IN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Latent autoimmune diabetes of the adult           </a:t>
            </a:r>
          </a:p>
          <a:p>
            <a:pPr marL="0" indent="0">
              <a:buNone/>
            </a:pPr>
            <a:r>
              <a:rPr lang="en-IN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Require insulin treatment earlier </a:t>
            </a:r>
            <a:r>
              <a:rPr lang="en-IN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i.e</a:t>
            </a:r>
            <a:r>
              <a:rPr lang="en-IN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within 5 years                 </a:t>
            </a:r>
          </a:p>
        </p:txBody>
      </p:sp>
      <p:sp>
        <p:nvSpPr>
          <p:cNvPr id="4" name="Right Arrow 3"/>
          <p:cNvSpPr/>
          <p:nvPr/>
        </p:nvSpPr>
        <p:spPr>
          <a:xfrm>
            <a:off x="2728271" y="789370"/>
            <a:ext cx="696064" cy="25565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5" name="Down Arrow 4"/>
          <p:cNvSpPr/>
          <p:nvPr/>
        </p:nvSpPr>
        <p:spPr>
          <a:xfrm>
            <a:off x="5189346" y="2858900"/>
            <a:ext cx="484632" cy="966651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034099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6077" y="798320"/>
            <a:ext cx="8596668" cy="3880773"/>
          </a:xfrm>
        </p:spPr>
        <p:txBody>
          <a:bodyPr/>
          <a:lstStyle/>
          <a:p>
            <a:r>
              <a:rPr lang="en-IN" dirty="0"/>
              <a:t>Diabetes in childhood or early adulthood</a:t>
            </a:r>
          </a:p>
          <a:p>
            <a:r>
              <a:rPr lang="en-IN" dirty="0"/>
              <a:t>Especially those diagnosed in the 1</a:t>
            </a:r>
            <a:r>
              <a:rPr lang="en-IN" baseline="30000" dirty="0"/>
              <a:t>st</a:t>
            </a:r>
            <a:r>
              <a:rPr lang="en-IN" dirty="0"/>
              <a:t> 6 months of life</a:t>
            </a:r>
          </a:p>
          <a:p>
            <a:r>
              <a:rPr lang="en-IN" dirty="0"/>
              <a:t>AD pattern of inheritance</a:t>
            </a:r>
          </a:p>
          <a:p>
            <a:r>
              <a:rPr lang="en-IN" dirty="0"/>
              <a:t>No typical features of type 1 or Type 2 </a:t>
            </a:r>
            <a:r>
              <a:rPr lang="en-IN" dirty="0" err="1"/>
              <a:t>Dm</a:t>
            </a:r>
            <a:endParaRPr lang="en-IN" dirty="0"/>
          </a:p>
          <a:p>
            <a:r>
              <a:rPr lang="en-IN" dirty="0"/>
              <a:t>Stable mild fasting hyperglycemia.</a:t>
            </a:r>
          </a:p>
          <a:p>
            <a:endParaRPr lang="en-IN" dirty="0"/>
          </a:p>
          <a:p>
            <a:r>
              <a:rPr lang="en-IN" dirty="0"/>
              <a:t>                         </a:t>
            </a:r>
            <a:r>
              <a:rPr lang="en-IN" i="1" dirty="0">
                <a:solidFill>
                  <a:srgbClr val="FF0000"/>
                </a:solidFill>
              </a:rPr>
              <a:t>Monogenic forms of diabetes</a:t>
            </a:r>
          </a:p>
          <a:p>
            <a:r>
              <a:rPr lang="en-IN" i="1" dirty="0">
                <a:solidFill>
                  <a:srgbClr val="FF0000"/>
                </a:solidFill>
              </a:rPr>
              <a:t>                     genetic testing may be done in such patients</a:t>
            </a:r>
          </a:p>
        </p:txBody>
      </p:sp>
      <p:sp>
        <p:nvSpPr>
          <p:cNvPr id="4" name="Down Arrow 3"/>
          <p:cNvSpPr/>
          <p:nvPr/>
        </p:nvSpPr>
        <p:spPr>
          <a:xfrm>
            <a:off x="5611368" y="1611006"/>
            <a:ext cx="484632" cy="1817993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517444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8045" y="988527"/>
            <a:ext cx="8596668" cy="1320800"/>
          </a:xfrm>
        </p:spPr>
        <p:txBody>
          <a:bodyPr/>
          <a:lstStyle/>
          <a:p>
            <a:r>
              <a:rPr lang="en-IN" dirty="0"/>
              <a:t>                        </a:t>
            </a:r>
            <a:r>
              <a:rPr lang="en-IN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THANK YOU </a:t>
            </a:r>
            <a:endParaRPr lang="en-IN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" name="Content Placeholder 4">
            <a:extLst>
              <a:ext uri="{FF2B5EF4-FFF2-40B4-BE49-F238E27FC236}">
                <a16:creationId xmlns:a16="http://schemas.microsoft.com/office/drawing/2014/main" id="{E920A248-DB1F-4A30-A2B9-F17E6FB52A8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23775" t="19899" r="28372" b="6340"/>
          <a:stretch/>
        </p:blipFill>
        <p:spPr>
          <a:xfrm>
            <a:off x="2034073" y="2138068"/>
            <a:ext cx="6764694" cy="4570641"/>
          </a:xfrm>
        </p:spPr>
      </p:pic>
    </p:spTree>
    <p:extLst>
      <p:ext uri="{BB962C8B-B14F-4D97-AF65-F5344CB8AC3E}">
        <p14:creationId xmlns:p14="http://schemas.microsoft.com/office/powerpoint/2010/main" val="28940278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784</TotalTime>
  <Words>2668</Words>
  <Application>Microsoft Office PowerPoint</Application>
  <PresentationFormat>Widescreen</PresentationFormat>
  <Paragraphs>347</Paragraphs>
  <Slides>72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72</vt:i4>
      </vt:variant>
    </vt:vector>
  </HeadingPairs>
  <TitlesOfParts>
    <vt:vector size="78" baseType="lpstr">
      <vt:lpstr>Arial</vt:lpstr>
      <vt:lpstr>Calibri</vt:lpstr>
      <vt:lpstr>Times New Roman</vt:lpstr>
      <vt:lpstr>Trebuchet MS</vt:lpstr>
      <vt:lpstr>Wingdings 3</vt:lpstr>
      <vt:lpstr>Facet</vt:lpstr>
      <vt:lpstr>DIABETES MELLITUS  CLASSIFICATION, PATHOGENESIS, DIAGNOSIS </vt:lpstr>
      <vt:lpstr>PowerPoint Presentation</vt:lpstr>
      <vt:lpstr>GLOBAL CONSIDERATIONS</vt:lpstr>
      <vt:lpstr>PowerPoint Presentation</vt:lpstr>
      <vt:lpstr>PowerPoint Presentation</vt:lpstr>
      <vt:lpstr>PowerPoint Presentation</vt:lpstr>
      <vt:lpstr>PowerPoint Presentation</vt:lpstr>
      <vt:lpstr>CLASSIFICATION OF DIABETES</vt:lpstr>
      <vt:lpstr>PowerPoint Presentation</vt:lpstr>
      <vt:lpstr>MONOGENIC DIABETES</vt:lpstr>
      <vt:lpstr>MODY(Maturity onset diabetes of the young)</vt:lpstr>
      <vt:lpstr>PowerPoint Presentation</vt:lpstr>
      <vt:lpstr>MODY</vt:lpstr>
      <vt:lpstr>PowerPoint Presentation</vt:lpstr>
      <vt:lpstr>MODY-3</vt:lpstr>
      <vt:lpstr>MODY-2(Glucokinase)</vt:lpstr>
      <vt:lpstr>PowerPoint Presentation</vt:lpstr>
      <vt:lpstr>MODY-5</vt:lpstr>
      <vt:lpstr>MODY???? How to suspect!!</vt:lpstr>
      <vt:lpstr>LATENT AUTOIMMUNE DIABETES OF THE ADULT</vt:lpstr>
      <vt:lpstr>Points we have to note</vt:lpstr>
      <vt:lpstr>LADA SUSPECT!</vt:lpstr>
      <vt:lpstr>PATHOPHYSIOLOGY OF LADA</vt:lpstr>
      <vt:lpstr>PowerPoint Presentation</vt:lpstr>
      <vt:lpstr>PowerPoint Presentation</vt:lpstr>
      <vt:lpstr>PowerPoint Presentation</vt:lpstr>
      <vt:lpstr>Diagnosis of Pre diabetes and IGT</vt:lpstr>
      <vt:lpstr>Pre diabetes- beyond the tip of the iceberg</vt:lpstr>
      <vt:lpstr>IFG(Impaired fasting glucose) and IGT(impaired Glucose tolerance)</vt:lpstr>
      <vt:lpstr>CRITERIA FOR THE DIAGNOSIS OF DIABETES</vt:lpstr>
      <vt:lpstr>Screening for diabetes</vt:lpstr>
      <vt:lpstr>PowerPoint Presentation</vt:lpstr>
      <vt:lpstr>PowerPoint Presentation</vt:lpstr>
      <vt:lpstr>INSULIN BIOSYNTHESIS</vt:lpstr>
      <vt:lpstr>PowerPoint Presentation</vt:lpstr>
      <vt:lpstr>INSULIN SECRETION</vt:lpstr>
      <vt:lpstr>The K+ channel has 2 separate proteins, one is the binding site for OHA’s (sulfonylureas and meglitinide); and the other is inwardly rectifying potassium channel protein Kir 6.2</vt:lpstr>
      <vt:lpstr>PowerPoint Presentation</vt:lpstr>
      <vt:lpstr>PowerPoint Presentation</vt:lpstr>
      <vt:lpstr>PATHOGENESIS OF TYPE 1 DIABETES</vt:lpstr>
      <vt:lpstr>GENETIC CONSIDERATIONS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What is the risk of Type 1 diabetes???</vt:lpstr>
      <vt:lpstr>TYPE 2 DIABETES MELLITUS</vt:lpstr>
      <vt:lpstr>PowerPoint Presentation</vt:lpstr>
      <vt:lpstr>PATHOPHYSIOLOGY</vt:lpstr>
      <vt:lpstr>PowerPoint Presentation</vt:lpstr>
      <vt:lpstr>PowerPoint Presentation</vt:lpstr>
      <vt:lpstr>METABOLIC ABNORMALITIES</vt:lpstr>
      <vt:lpstr>PowerPoint Presentation</vt:lpstr>
      <vt:lpstr>PowerPoint Presentation</vt:lpstr>
      <vt:lpstr>PowerPoint Presentation</vt:lpstr>
      <vt:lpstr>PowerPoint Presentation</vt:lpstr>
      <vt:lpstr>IMPAIRED INSULIN SECRETION</vt:lpstr>
      <vt:lpstr>PowerPoint Presentation</vt:lpstr>
      <vt:lpstr>INCREASED HEPATIC GLUCOSE AND LIPID PRODUCTION</vt:lpstr>
      <vt:lpstr>INSULIN RESISTANCE SYNDROMES</vt:lpstr>
      <vt:lpstr>PowerPoint Presentation</vt:lpstr>
      <vt:lpstr>Approach to a case of Diabetes!!!</vt:lpstr>
      <vt:lpstr>Established case of diabetes; How to approach</vt:lpstr>
      <vt:lpstr>PowerPoint Presentation</vt:lpstr>
      <vt:lpstr>PowerPoint Presentation</vt:lpstr>
      <vt:lpstr>CLASSIFICATION OF DIABETES IN AN INDIVIDUAL PATIENT</vt:lpstr>
      <vt:lpstr>Type 2 Diabetes Mellitus</vt:lpstr>
      <vt:lpstr>PowerPoint Presentation</vt:lpstr>
      <vt:lpstr>PowerPoint Presentation</vt:lpstr>
      <vt:lpstr>                        THANK YOU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DIABETES CLASSIFICATION, PATHOGENESIS, DIAGNOSIS</dc:title>
  <dc:creator>Rohit Ram Kumar</dc:creator>
  <cp:lastModifiedBy>SETHUNATH M S</cp:lastModifiedBy>
  <cp:revision>108</cp:revision>
  <dcterms:created xsi:type="dcterms:W3CDTF">2019-05-21T16:51:44Z</dcterms:created>
  <dcterms:modified xsi:type="dcterms:W3CDTF">2022-02-16T17:38:27Z</dcterms:modified>
</cp:coreProperties>
</file>