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96" r:id="rId2"/>
    <p:sldId id="394" r:id="rId3"/>
    <p:sldId id="393" r:id="rId4"/>
    <p:sldId id="395" r:id="rId5"/>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301" r:id="rId30"/>
    <p:sldId id="303" r:id="rId31"/>
    <p:sldId id="280" r:id="rId32"/>
    <p:sldId id="304" r:id="rId33"/>
    <p:sldId id="281" r:id="rId34"/>
    <p:sldId id="282" r:id="rId35"/>
    <p:sldId id="302" r:id="rId36"/>
    <p:sldId id="283" r:id="rId37"/>
    <p:sldId id="284" r:id="rId38"/>
    <p:sldId id="285" r:id="rId39"/>
    <p:sldId id="287" r:id="rId40"/>
    <p:sldId id="288" r:id="rId41"/>
    <p:sldId id="289" r:id="rId42"/>
    <p:sldId id="290" r:id="rId43"/>
    <p:sldId id="291" r:id="rId44"/>
    <p:sldId id="292" r:id="rId45"/>
    <p:sldId id="293" r:id="rId46"/>
    <p:sldId id="294" r:id="rId47"/>
    <p:sldId id="295" r:id="rId48"/>
    <p:sldId id="296" r:id="rId49"/>
    <p:sldId id="343" r:id="rId50"/>
    <p:sldId id="344" r:id="rId51"/>
    <p:sldId id="345" r:id="rId52"/>
    <p:sldId id="298" r:id="rId53"/>
    <p:sldId id="299" r:id="rId54"/>
    <p:sldId id="300" r:id="rId55"/>
    <p:sldId id="346" r:id="rId56"/>
    <p:sldId id="305" r:id="rId57"/>
    <p:sldId id="341" r:id="rId58"/>
    <p:sldId id="308" r:id="rId59"/>
    <p:sldId id="309" r:id="rId60"/>
    <p:sldId id="347" r:id="rId61"/>
    <p:sldId id="348" r:id="rId62"/>
    <p:sldId id="310" r:id="rId63"/>
    <p:sldId id="311" r:id="rId64"/>
    <p:sldId id="312" r:id="rId65"/>
    <p:sldId id="314" r:id="rId66"/>
    <p:sldId id="315" r:id="rId67"/>
    <p:sldId id="316" r:id="rId68"/>
    <p:sldId id="317" r:id="rId69"/>
    <p:sldId id="318" r:id="rId70"/>
    <p:sldId id="319" r:id="rId71"/>
    <p:sldId id="320" r:id="rId72"/>
    <p:sldId id="322" r:id="rId73"/>
    <p:sldId id="349" r:id="rId74"/>
    <p:sldId id="323" r:id="rId75"/>
    <p:sldId id="325" r:id="rId76"/>
    <p:sldId id="326" r:id="rId77"/>
    <p:sldId id="327" r:id="rId78"/>
    <p:sldId id="328" r:id="rId79"/>
    <p:sldId id="350" r:id="rId80"/>
    <p:sldId id="330" r:id="rId81"/>
    <p:sldId id="332" r:id="rId82"/>
    <p:sldId id="342" r:id="rId83"/>
    <p:sldId id="333" r:id="rId84"/>
    <p:sldId id="334" r:id="rId85"/>
    <p:sldId id="335" r:id="rId86"/>
    <p:sldId id="337" r:id="rId87"/>
    <p:sldId id="351" r:id="rId88"/>
    <p:sldId id="338" r:id="rId89"/>
    <p:sldId id="352" r:id="rId90"/>
    <p:sldId id="378" r:id="rId91"/>
    <p:sldId id="379" r:id="rId92"/>
    <p:sldId id="380" r:id="rId93"/>
    <p:sldId id="381" r:id="rId94"/>
    <p:sldId id="382" r:id="rId95"/>
    <p:sldId id="383" r:id="rId96"/>
    <p:sldId id="384" r:id="rId97"/>
    <p:sldId id="385" r:id="rId98"/>
    <p:sldId id="386" r:id="rId99"/>
    <p:sldId id="387" r:id="rId100"/>
    <p:sldId id="388" r:id="rId101"/>
    <p:sldId id="389" r:id="rId102"/>
    <p:sldId id="390" r:id="rId103"/>
    <p:sldId id="391" r:id="rId104"/>
    <p:sldId id="392" r:id="rId105"/>
    <p:sldId id="357" r:id="rId106"/>
    <p:sldId id="359" r:id="rId107"/>
    <p:sldId id="360" r:id="rId108"/>
    <p:sldId id="361" r:id="rId109"/>
    <p:sldId id="362" r:id="rId110"/>
    <p:sldId id="363" r:id="rId111"/>
    <p:sldId id="364" r:id="rId112"/>
    <p:sldId id="365" r:id="rId113"/>
    <p:sldId id="366" r:id="rId114"/>
    <p:sldId id="367" r:id="rId115"/>
    <p:sldId id="371" r:id="rId116"/>
    <p:sldId id="372" r:id="rId117"/>
    <p:sldId id="373" r:id="rId118"/>
    <p:sldId id="368" r:id="rId119"/>
    <p:sldId id="369" r:id="rId120"/>
    <p:sldId id="370" r:id="rId121"/>
    <p:sldId id="375" r:id="rId122"/>
    <p:sldId id="376" r:id="rId123"/>
    <p:sldId id="374" r:id="rId124"/>
    <p:sldId id="377" r:id="rId125"/>
    <p:sldId id="340" r:id="rId1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117" Type="http://schemas.openxmlformats.org/officeDocument/2006/relationships/slide" Target="slides/slide116.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112" Type="http://schemas.openxmlformats.org/officeDocument/2006/relationships/slide" Target="slides/slide111.xml" /><Relationship Id="rId16" Type="http://schemas.openxmlformats.org/officeDocument/2006/relationships/slide" Target="slides/slide15.xml" /><Relationship Id="rId107" Type="http://schemas.openxmlformats.org/officeDocument/2006/relationships/slide" Target="slides/slide106.xml" /><Relationship Id="rId11" Type="http://schemas.openxmlformats.org/officeDocument/2006/relationships/slide" Target="slides/slide10.xml" /><Relationship Id="rId32" Type="http://schemas.openxmlformats.org/officeDocument/2006/relationships/slide" Target="slides/slide31.xml" /><Relationship Id="rId37" Type="http://schemas.openxmlformats.org/officeDocument/2006/relationships/slide" Target="slides/slide36.xml" /><Relationship Id="rId53" Type="http://schemas.openxmlformats.org/officeDocument/2006/relationships/slide" Target="slides/slide52.xml" /><Relationship Id="rId58" Type="http://schemas.openxmlformats.org/officeDocument/2006/relationships/slide" Target="slides/slide57.xml" /><Relationship Id="rId74" Type="http://schemas.openxmlformats.org/officeDocument/2006/relationships/slide" Target="slides/slide73.xml" /><Relationship Id="rId79" Type="http://schemas.openxmlformats.org/officeDocument/2006/relationships/slide" Target="slides/slide78.xml" /><Relationship Id="rId102" Type="http://schemas.openxmlformats.org/officeDocument/2006/relationships/slide" Target="slides/slide101.xml" /><Relationship Id="rId123" Type="http://schemas.openxmlformats.org/officeDocument/2006/relationships/slide" Target="slides/slide122.xml" /><Relationship Id="rId128" Type="http://schemas.openxmlformats.org/officeDocument/2006/relationships/viewProps" Target="viewProps.xml" /><Relationship Id="rId5" Type="http://schemas.openxmlformats.org/officeDocument/2006/relationships/slide" Target="slides/slide4.xml" /><Relationship Id="rId90" Type="http://schemas.openxmlformats.org/officeDocument/2006/relationships/slide" Target="slides/slide89.xml" /><Relationship Id="rId95" Type="http://schemas.openxmlformats.org/officeDocument/2006/relationships/slide" Target="slides/slide94.xml"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13" Type="http://schemas.openxmlformats.org/officeDocument/2006/relationships/slide" Target="slides/slide112.xml" /><Relationship Id="rId118" Type="http://schemas.openxmlformats.org/officeDocument/2006/relationships/slide" Target="slides/slide117.xml" /><Relationship Id="rId126" Type="http://schemas.openxmlformats.org/officeDocument/2006/relationships/slide" Target="slides/slide125.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93" Type="http://schemas.openxmlformats.org/officeDocument/2006/relationships/slide" Target="slides/slide92.xml" /><Relationship Id="rId98" Type="http://schemas.openxmlformats.org/officeDocument/2006/relationships/slide" Target="slides/slide97.xml" /><Relationship Id="rId121" Type="http://schemas.openxmlformats.org/officeDocument/2006/relationships/slide" Target="slides/slide120.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slide" Target="slides/slide102.xml" /><Relationship Id="rId108" Type="http://schemas.openxmlformats.org/officeDocument/2006/relationships/slide" Target="slides/slide107.xml" /><Relationship Id="rId116" Type="http://schemas.openxmlformats.org/officeDocument/2006/relationships/slide" Target="slides/slide115.xml" /><Relationship Id="rId124" Type="http://schemas.openxmlformats.org/officeDocument/2006/relationships/slide" Target="slides/slide123.xml" /><Relationship Id="rId129" Type="http://schemas.openxmlformats.org/officeDocument/2006/relationships/theme" Target="theme/theme1.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slide" Target="slides/slide95.xml" /><Relationship Id="rId111" Type="http://schemas.openxmlformats.org/officeDocument/2006/relationships/slide" Target="slides/slide110.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slide" Target="slides/slide105.xml" /><Relationship Id="rId114" Type="http://schemas.openxmlformats.org/officeDocument/2006/relationships/slide" Target="slides/slide113.xml" /><Relationship Id="rId119" Type="http://schemas.openxmlformats.org/officeDocument/2006/relationships/slide" Target="slides/slide118.xml" /><Relationship Id="rId127" Type="http://schemas.openxmlformats.org/officeDocument/2006/relationships/presProps" Target="presProps.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122" Type="http://schemas.openxmlformats.org/officeDocument/2006/relationships/slide" Target="slides/slide121.xml" /><Relationship Id="rId13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120" Type="http://schemas.openxmlformats.org/officeDocument/2006/relationships/slide" Target="slides/slide119.xml" /><Relationship Id="rId125" Type="http://schemas.openxmlformats.org/officeDocument/2006/relationships/slide" Target="slides/slide124.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2" Type="http://schemas.openxmlformats.org/officeDocument/2006/relationships/slide" Target="slides/slide1.xml" /><Relationship Id="rId29" Type="http://schemas.openxmlformats.org/officeDocument/2006/relationships/slide" Target="slides/slide28.xml" /><Relationship Id="rId24" Type="http://schemas.openxmlformats.org/officeDocument/2006/relationships/slide" Target="slides/slide23.xml" /><Relationship Id="rId40" Type="http://schemas.openxmlformats.org/officeDocument/2006/relationships/slide" Target="slides/slide39.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slide" Target="slides/slide109.xml" /><Relationship Id="rId115" Type="http://schemas.openxmlformats.org/officeDocument/2006/relationships/slide" Target="slides/slide114.xml" /><Relationship Id="rId61" Type="http://schemas.openxmlformats.org/officeDocument/2006/relationships/slide" Target="slides/slide60.xml" /><Relationship Id="rId82" Type="http://schemas.openxmlformats.org/officeDocument/2006/relationships/slide" Target="slides/slide8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9E74C-F49D-418F-AF2E-6C0B7EB1E7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3EEB6E-AE8E-4103-A8C4-F94DA90306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5C2885-56E5-443B-A771-276E2C877D5B}"/>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5" name="Footer Placeholder 4">
            <a:extLst>
              <a:ext uri="{FF2B5EF4-FFF2-40B4-BE49-F238E27FC236}">
                <a16:creationId xmlns:a16="http://schemas.microsoft.com/office/drawing/2014/main" id="{2AD9F265-3F3C-4057-A90B-B5C6686EF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6D231-D2B0-49E7-950D-5572A02B10D5}"/>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2013614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76DBA-B61F-4E70-84FA-08D78E0EE0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298DB9-9723-4344-8A9C-AE5A9B46A8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3BB040-F38B-43FA-8ABC-2D826C5E0DFB}"/>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5" name="Footer Placeholder 4">
            <a:extLst>
              <a:ext uri="{FF2B5EF4-FFF2-40B4-BE49-F238E27FC236}">
                <a16:creationId xmlns:a16="http://schemas.microsoft.com/office/drawing/2014/main" id="{995BF894-5017-49C3-80F5-11ACDB4AAA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1441A3-3619-49E6-8C18-C05782A9C604}"/>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3428831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9D281-CA0D-42EF-AF65-EC72266F7A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D50652-82F0-45AE-A097-7D35C46C2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CEF54C-7902-4425-8CD3-5011F1242FE5}"/>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5" name="Footer Placeholder 4">
            <a:extLst>
              <a:ext uri="{FF2B5EF4-FFF2-40B4-BE49-F238E27FC236}">
                <a16:creationId xmlns:a16="http://schemas.microsoft.com/office/drawing/2014/main" id="{4F66D0F3-3381-4746-A01B-13F9057C8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D21382-9003-4A8A-96D0-E2E0FBD04E6F}"/>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544985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5142-15B6-433A-9798-14F92E3056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871262-612F-40A5-9770-F5FD1964B7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10A68F-29CD-424A-9FD4-3C9D276D9E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897799-898B-4237-8416-E7C10595EFB2}"/>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6" name="Footer Placeholder 5">
            <a:extLst>
              <a:ext uri="{FF2B5EF4-FFF2-40B4-BE49-F238E27FC236}">
                <a16:creationId xmlns:a16="http://schemas.microsoft.com/office/drawing/2014/main" id="{2BD37739-2F2C-43C2-B797-A859AB8EAD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528B14-F56E-4F71-A66E-1D6EB35CB27E}"/>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15221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1A07-25AA-4DC8-B245-61427994E7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7E2D71-16A4-46EA-B7DC-618860183C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EF4200-AE95-4550-B0E4-11F92F6838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C16C6-AF8C-42FC-AC0E-4D6C6482BF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DD6BF5-4114-4DEF-BEA3-6D5F3B2637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70B15D-9192-4D83-897C-2E265CFA2803}"/>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8" name="Footer Placeholder 7">
            <a:extLst>
              <a:ext uri="{FF2B5EF4-FFF2-40B4-BE49-F238E27FC236}">
                <a16:creationId xmlns:a16="http://schemas.microsoft.com/office/drawing/2014/main" id="{D960B521-502F-4123-B049-B35DB664C6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15D0CB-F675-44B0-8748-2A37DA4D3CAB}"/>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3407813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B634-278A-4AB1-B89D-0A1EAAFDA6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0D2459-2A1A-4DF9-920D-866EE4998458}"/>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4" name="Footer Placeholder 3">
            <a:extLst>
              <a:ext uri="{FF2B5EF4-FFF2-40B4-BE49-F238E27FC236}">
                <a16:creationId xmlns:a16="http://schemas.microsoft.com/office/drawing/2014/main" id="{D19B1360-4776-40F9-BBB6-E89352EACC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D8F6D3-E3D4-41C5-B568-0ED9D19914C1}"/>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294242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2D85BA-C33B-4C66-815A-DA718FE4766E}"/>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3" name="Footer Placeholder 2">
            <a:extLst>
              <a:ext uri="{FF2B5EF4-FFF2-40B4-BE49-F238E27FC236}">
                <a16:creationId xmlns:a16="http://schemas.microsoft.com/office/drawing/2014/main" id="{CBDFC260-17CD-4EAB-AD05-9D9C09D64A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B9C417-9F14-4C99-9C68-A12522233804}"/>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1895840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3B694-CB18-4497-95B2-DC4E2CF72B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210BD7-E46E-4F3F-A5B5-49079A8EA1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0DB72A-BCBB-4F00-8534-D6E5059CE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892F2E-62C1-40F7-A1F3-E47E1950CBFB}"/>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6" name="Footer Placeholder 5">
            <a:extLst>
              <a:ext uri="{FF2B5EF4-FFF2-40B4-BE49-F238E27FC236}">
                <a16:creationId xmlns:a16="http://schemas.microsoft.com/office/drawing/2014/main" id="{4B919AE2-70EE-43CF-BEF9-FF6242C797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A066DC-2C7C-4D80-89D9-556D2542AAB1}"/>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841525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7761-70F9-4654-BCD3-75F7B80A05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8FC537-766C-44FE-BC2E-E0D9430A68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34BA21-3F65-4D74-B5E2-CAD6F8969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0F931C-ACA8-4E7A-9106-773014B344AB}"/>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6" name="Footer Placeholder 5">
            <a:extLst>
              <a:ext uri="{FF2B5EF4-FFF2-40B4-BE49-F238E27FC236}">
                <a16:creationId xmlns:a16="http://schemas.microsoft.com/office/drawing/2014/main" id="{8797E710-D3B7-4050-8614-1EB5B47108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69B431-D57B-4010-A4A9-07C705C4B95E}"/>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1945207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580B9-8408-48E0-B49F-5431974863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692003-4286-40B5-A0CD-8CEA9BF8E8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B73A4-9B51-42C4-AD0B-CC00F97A19C3}"/>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5" name="Footer Placeholder 4">
            <a:extLst>
              <a:ext uri="{FF2B5EF4-FFF2-40B4-BE49-F238E27FC236}">
                <a16:creationId xmlns:a16="http://schemas.microsoft.com/office/drawing/2014/main" id="{1A43BD95-3FD4-4AF1-90C4-C49B75234A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5FFF8B-9721-4F98-A035-1E343A4BE582}"/>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2653365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E2332C-F7EB-4596-8CD4-38ECAFA396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AC17E0-0AC8-4605-9368-4D51A62EF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1AE4-210C-483A-A6EB-AA2E1D124FB0}"/>
              </a:ext>
            </a:extLst>
          </p:cNvPr>
          <p:cNvSpPr>
            <a:spLocks noGrp="1"/>
          </p:cNvSpPr>
          <p:nvPr>
            <p:ph type="dt" sz="half" idx="10"/>
          </p:nvPr>
        </p:nvSpPr>
        <p:spPr/>
        <p:txBody>
          <a:bodyPr/>
          <a:lstStyle/>
          <a:p>
            <a:fld id="{B1A3E49C-CD5A-46F6-B7E7-B21F412725D0}" type="datetimeFigureOut">
              <a:rPr lang="en-US" smtClean="0"/>
              <a:t>4/15/2023</a:t>
            </a:fld>
            <a:endParaRPr lang="en-US"/>
          </a:p>
        </p:txBody>
      </p:sp>
      <p:sp>
        <p:nvSpPr>
          <p:cNvPr id="5" name="Footer Placeholder 4">
            <a:extLst>
              <a:ext uri="{FF2B5EF4-FFF2-40B4-BE49-F238E27FC236}">
                <a16:creationId xmlns:a16="http://schemas.microsoft.com/office/drawing/2014/main" id="{625CCF69-4370-42BB-8CBA-FCF71BB5E5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2D66B-DC7B-4BD1-BD52-23AF4F2C9042}"/>
              </a:ext>
            </a:extLst>
          </p:cNvPr>
          <p:cNvSpPr>
            <a:spLocks noGrp="1"/>
          </p:cNvSpPr>
          <p:nvPr>
            <p:ph type="sldNum" sz="quarter" idx="12"/>
          </p:nvPr>
        </p:nvSpPr>
        <p:spPr/>
        <p:txBody>
          <a:bodyPr/>
          <a:lstStyle/>
          <a:p>
            <a:fld id="{BECB6479-A6FD-40FC-82C9-1A9407528A43}" type="slidenum">
              <a:rPr lang="en-US" smtClean="0"/>
              <a:t>‹#›</a:t>
            </a:fld>
            <a:endParaRPr lang="en-US"/>
          </a:p>
        </p:txBody>
      </p:sp>
    </p:spTree>
    <p:extLst>
      <p:ext uri="{BB962C8B-B14F-4D97-AF65-F5344CB8AC3E}">
        <p14:creationId xmlns:p14="http://schemas.microsoft.com/office/powerpoint/2010/main" val="1586801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BAE032-C8D5-4F85-AED8-CD05231287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87D4EE-E47E-49CF-B841-804AEB006A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67B3D-EB4D-4B18-A41A-A7F32F438B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3E49C-CD5A-46F6-B7E7-B21F412725D0}" type="datetimeFigureOut">
              <a:rPr lang="en-US" smtClean="0"/>
              <a:t>4/15/2023</a:t>
            </a:fld>
            <a:endParaRPr lang="en-US"/>
          </a:p>
        </p:txBody>
      </p:sp>
      <p:sp>
        <p:nvSpPr>
          <p:cNvPr id="5" name="Footer Placeholder 4">
            <a:extLst>
              <a:ext uri="{FF2B5EF4-FFF2-40B4-BE49-F238E27FC236}">
                <a16:creationId xmlns:a16="http://schemas.microsoft.com/office/drawing/2014/main" id="{E37713E7-122A-4718-B99D-BC2DF89F5F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E573FF-1B9D-4F45-B13C-FC57CA8515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CB6479-A6FD-40FC-82C9-1A9407528A43}" type="slidenum">
              <a:rPr lang="en-US" smtClean="0"/>
              <a:t>‹#›</a:t>
            </a:fld>
            <a:endParaRPr lang="en-US"/>
          </a:p>
        </p:txBody>
      </p:sp>
    </p:spTree>
    <p:extLst>
      <p:ext uri="{BB962C8B-B14F-4D97-AF65-F5344CB8AC3E}">
        <p14:creationId xmlns:p14="http://schemas.microsoft.com/office/powerpoint/2010/main" val="760222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2" Type="http://schemas.openxmlformats.org/officeDocument/2006/relationships/image" Target="../media/image7.emf"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image" Target="../media/image8.emf"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9.emf"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5.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16.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17.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65A08-C588-6489-D482-71A963FF89CE}"/>
              </a:ext>
            </a:extLst>
          </p:cNvPr>
          <p:cNvSpPr>
            <a:spLocks noGrp="1"/>
          </p:cNvSpPr>
          <p:nvPr>
            <p:ph type="ctrTitle"/>
          </p:nvPr>
        </p:nvSpPr>
        <p:spPr/>
        <p:txBody>
          <a:bodyPr/>
          <a:lstStyle/>
          <a:p>
            <a:r>
              <a:rPr lang="en-IN" dirty="0"/>
              <a:t>DEMYELINATING MYELOPATHY</a:t>
            </a:r>
          </a:p>
        </p:txBody>
      </p:sp>
      <p:sp>
        <p:nvSpPr>
          <p:cNvPr id="3" name="Subtitle 2">
            <a:extLst>
              <a:ext uri="{FF2B5EF4-FFF2-40B4-BE49-F238E27FC236}">
                <a16:creationId xmlns:a16="http://schemas.microsoft.com/office/drawing/2014/main" id="{A722D4A2-F699-A3AB-F3E5-16817EDDF547}"/>
              </a:ext>
            </a:extLst>
          </p:cNvPr>
          <p:cNvSpPr>
            <a:spLocks noGrp="1"/>
          </p:cNvSpPr>
          <p:nvPr>
            <p:ph type="subTitle" idx="1"/>
          </p:nvPr>
        </p:nvSpPr>
        <p:spPr/>
        <p:txBody>
          <a:bodyPr/>
          <a:lstStyle/>
          <a:p>
            <a:r>
              <a:rPr lang="en-IN" dirty="0" err="1"/>
              <a:t>Dr.</a:t>
            </a:r>
            <a:r>
              <a:rPr lang="en-IN" dirty="0"/>
              <a:t> Alby Maria Mathews</a:t>
            </a:r>
          </a:p>
        </p:txBody>
      </p:sp>
    </p:spTree>
    <p:extLst>
      <p:ext uri="{BB962C8B-B14F-4D97-AF65-F5344CB8AC3E}">
        <p14:creationId xmlns:p14="http://schemas.microsoft.com/office/powerpoint/2010/main" val="5196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50C97-C3CD-1C18-05D0-771AEDE8773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7396584-F798-A9CC-7130-352C6D2ED767}"/>
              </a:ext>
            </a:extLst>
          </p:cNvPr>
          <p:cNvSpPr>
            <a:spLocks noGrp="1"/>
          </p:cNvSpPr>
          <p:nvPr>
            <p:ph idx="1"/>
          </p:nvPr>
        </p:nvSpPr>
        <p:spPr/>
        <p:txBody>
          <a:bodyPr/>
          <a:lstStyle/>
          <a:p>
            <a:r>
              <a:rPr lang="en-IN" dirty="0"/>
              <a:t>Inflammatory myelitis is applied to a heterogenous group of postinfectious, rheumatologic, granulomatous, paraneoplastic and demyelinating diseases.</a:t>
            </a:r>
          </a:p>
          <a:p>
            <a:r>
              <a:rPr lang="en-IN" dirty="0"/>
              <a:t>Substantial overlap between clinical and imaging findings.</a:t>
            </a:r>
          </a:p>
          <a:p>
            <a:r>
              <a:rPr lang="en-IN" dirty="0"/>
              <a:t>Identifying the relapsing forms has prognostic significance and may guide in treatment.</a:t>
            </a:r>
          </a:p>
        </p:txBody>
      </p:sp>
    </p:spTree>
    <p:extLst>
      <p:ext uri="{BB962C8B-B14F-4D97-AF65-F5344CB8AC3E}">
        <p14:creationId xmlns:p14="http://schemas.microsoft.com/office/powerpoint/2010/main" val="444319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60309-A5A5-BD44-CE32-063A8740B25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ED5A8FF-39B3-47E2-553A-46A2DA45FA93}"/>
              </a:ext>
            </a:extLst>
          </p:cNvPr>
          <p:cNvSpPr>
            <a:spLocks noGrp="1"/>
          </p:cNvSpPr>
          <p:nvPr>
            <p:ph idx="1"/>
          </p:nvPr>
        </p:nvSpPr>
        <p:spPr/>
        <p:txBody>
          <a:bodyPr>
            <a:normAutofit/>
          </a:bodyPr>
          <a:lstStyle/>
          <a:p>
            <a:r>
              <a:rPr lang="en-IN" sz="2400" dirty="0"/>
              <a:t>Diagnostic accuracy in myelopathy has been a challenge due to the multiple underlying pathophysiological mechanisms involved.</a:t>
            </a:r>
          </a:p>
          <a:p>
            <a:r>
              <a:rPr lang="en-US" sz="2400" b="0" i="0" u="none" strike="noStrike" baseline="0" dirty="0"/>
              <a:t>Temporal profile ( onset to symptom nadir) may help to differentiate the etiology.</a:t>
            </a:r>
          </a:p>
          <a:p>
            <a:r>
              <a:rPr lang="en-US" sz="2400" dirty="0"/>
              <a:t>Patients whose symptoms reach maximal within 4hrs are said to have ischemic etiology unless proven otherwise.</a:t>
            </a:r>
          </a:p>
          <a:p>
            <a:r>
              <a:rPr lang="en-US" sz="2400" b="0" i="0" u="none" strike="noStrike" baseline="0" dirty="0"/>
              <a:t>Inflammatory processes produce symptoms in a subacute manner hours to days.</a:t>
            </a:r>
          </a:p>
        </p:txBody>
      </p:sp>
    </p:spTree>
    <p:extLst>
      <p:ext uri="{BB962C8B-B14F-4D97-AF65-F5344CB8AC3E}">
        <p14:creationId xmlns:p14="http://schemas.microsoft.com/office/powerpoint/2010/main" val="2422083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024AB-9A29-5EA3-B968-1449DB9AC0D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5CC7657-73B3-4DCA-4554-B2B70F7ABD80}"/>
              </a:ext>
            </a:extLst>
          </p:cNvPr>
          <p:cNvSpPr>
            <a:spLocks noGrp="1"/>
          </p:cNvSpPr>
          <p:nvPr>
            <p:ph idx="1"/>
          </p:nvPr>
        </p:nvSpPr>
        <p:spPr/>
        <p:txBody>
          <a:bodyPr/>
          <a:lstStyle/>
          <a:p>
            <a:r>
              <a:rPr lang="en-IN" dirty="0"/>
              <a:t>Multiple sclerosis is the main form of inflammatory myelitis</a:t>
            </a:r>
          </a:p>
          <a:p>
            <a:pPr algn="l"/>
            <a:r>
              <a:rPr lang="en-IN" sz="2400" dirty="0">
                <a:latin typeface="Trebuchet MS" panose="020B0603020202020204" pitchFamily="34" charset="0"/>
              </a:rPr>
              <a:t>N</a:t>
            </a:r>
            <a:r>
              <a:rPr lang="en-IN" sz="2400" b="0" i="0" u="none" strike="noStrike" baseline="0" dirty="0">
                <a:latin typeface="Trebuchet MS" panose="020B0603020202020204" pitchFamily="34" charset="0"/>
              </a:rPr>
              <a:t>euromyelitis </a:t>
            </a:r>
            <a:r>
              <a:rPr lang="en-IN" sz="2400" b="0" i="0" u="none" strike="noStrike" baseline="0" dirty="0" err="1">
                <a:latin typeface="Trebuchet MS" panose="020B0603020202020204" pitchFamily="34" charset="0"/>
              </a:rPr>
              <a:t>optica</a:t>
            </a:r>
            <a:r>
              <a:rPr lang="en-IN" sz="2400" b="0" i="0" u="none" strike="noStrike" baseline="0" dirty="0">
                <a:latin typeface="Trebuchet MS" panose="020B0603020202020204" pitchFamily="34" charset="0"/>
              </a:rPr>
              <a:t> spectrum disorder (NMOSD)</a:t>
            </a:r>
          </a:p>
          <a:p>
            <a:pPr algn="l"/>
            <a:r>
              <a:rPr lang="en-IN" sz="2400" dirty="0">
                <a:latin typeface="Trebuchet MS" panose="020B0603020202020204" pitchFamily="34" charset="0"/>
              </a:rPr>
              <a:t>A</a:t>
            </a:r>
            <a:r>
              <a:rPr lang="en-IN" sz="2400" b="0" i="0" u="none" strike="noStrike" baseline="0" dirty="0">
                <a:latin typeface="Trebuchet MS" panose="020B0603020202020204" pitchFamily="34" charset="0"/>
              </a:rPr>
              <a:t>cute </a:t>
            </a:r>
            <a:r>
              <a:rPr lang="en-US" sz="2400" b="0" i="0" u="none" strike="noStrike" baseline="0" dirty="0">
                <a:latin typeface="Trebuchet MS" panose="020B0603020202020204" pitchFamily="34" charset="0"/>
              </a:rPr>
              <a:t>disseminated encephalomyelitis (ADEM)</a:t>
            </a:r>
          </a:p>
          <a:p>
            <a:pPr algn="l"/>
            <a:r>
              <a:rPr lang="en-US" sz="2400" dirty="0">
                <a:latin typeface="Trebuchet MS" panose="020B0603020202020204" pitchFamily="34" charset="0"/>
              </a:rPr>
              <a:t>A</a:t>
            </a:r>
            <a:r>
              <a:rPr lang="en-US" sz="2400" b="0" i="0" u="none" strike="noStrike" baseline="0" dirty="0">
                <a:latin typeface="Trebuchet MS" panose="020B0603020202020204" pitchFamily="34" charset="0"/>
              </a:rPr>
              <a:t>nti-myelin oligodendrocyte glycoprotein (MOG)-antibodies associated disease</a:t>
            </a:r>
            <a:endParaRPr lang="en-US" sz="2400" dirty="0">
              <a:latin typeface="Trebuchet MS" panose="020B0603020202020204" pitchFamily="34" charset="0"/>
            </a:endParaRPr>
          </a:p>
          <a:p>
            <a:pPr algn="l"/>
            <a:r>
              <a:rPr lang="en-US" sz="2400" dirty="0">
                <a:latin typeface="Trebuchet MS" panose="020B0603020202020204" pitchFamily="34" charset="0"/>
              </a:rPr>
              <a:t>G</a:t>
            </a:r>
            <a:r>
              <a:rPr lang="en-US" sz="2400" b="0" i="0" u="none" strike="noStrike" baseline="0" dirty="0">
                <a:latin typeface="Trebuchet MS" panose="020B0603020202020204" pitchFamily="34" charset="0"/>
              </a:rPr>
              <a:t>lial fibrillary acidic protein (GFAP)-IgG associated disease.</a:t>
            </a:r>
            <a:endParaRPr lang="en-IN" sz="2400" dirty="0">
              <a:latin typeface="Trebuchet MS" panose="020B0603020202020204" pitchFamily="34" charset="0"/>
            </a:endParaRPr>
          </a:p>
        </p:txBody>
      </p:sp>
    </p:spTree>
    <p:extLst>
      <p:ext uri="{BB962C8B-B14F-4D97-AF65-F5344CB8AC3E}">
        <p14:creationId xmlns:p14="http://schemas.microsoft.com/office/powerpoint/2010/main" val="2187997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7470D-DE60-4AD7-A017-8AE7A229DBA2}"/>
              </a:ext>
            </a:extLst>
          </p:cNvPr>
          <p:cNvSpPr>
            <a:spLocks noGrp="1"/>
          </p:cNvSpPr>
          <p:nvPr>
            <p:ph type="ctrTitle"/>
          </p:nvPr>
        </p:nvSpPr>
        <p:spPr>
          <a:xfrm>
            <a:off x="291548" y="1186999"/>
            <a:ext cx="6480314" cy="2041941"/>
          </a:xfrm>
        </p:spPr>
        <p:txBody>
          <a:bodyPr>
            <a:noAutofit/>
          </a:bodyPr>
          <a:lstStyle/>
          <a:p>
            <a:r>
              <a:rPr lang="en-IN" sz="5400" u="sng" dirty="0"/>
              <a:t>MULTIPLE SCLEROSIS</a:t>
            </a:r>
            <a:br>
              <a:rPr lang="en-IN" sz="4400" dirty="0"/>
            </a:br>
            <a:br>
              <a:rPr lang="en-US" sz="4400" dirty="0"/>
            </a:br>
            <a:r>
              <a:rPr lang="en-US" sz="4400" dirty="0"/>
              <a:t> “</a:t>
            </a:r>
            <a:r>
              <a:rPr lang="en-US" sz="3600" dirty="0" err="1"/>
              <a:t>Sclerose</a:t>
            </a:r>
            <a:r>
              <a:rPr lang="en-US" sz="3600" dirty="0"/>
              <a:t> </a:t>
            </a:r>
            <a:r>
              <a:rPr lang="en-US" sz="3600" dirty="0" err="1"/>
              <a:t>en</a:t>
            </a:r>
            <a:r>
              <a:rPr lang="en-US" sz="3600" dirty="0"/>
              <a:t> plaques “</a:t>
            </a:r>
            <a:endParaRPr lang="en-US" sz="4400" dirty="0"/>
          </a:p>
        </p:txBody>
      </p:sp>
      <p:sp>
        <p:nvSpPr>
          <p:cNvPr id="3" name="Subtitle 2">
            <a:extLst>
              <a:ext uri="{FF2B5EF4-FFF2-40B4-BE49-F238E27FC236}">
                <a16:creationId xmlns:a16="http://schemas.microsoft.com/office/drawing/2014/main" id="{23CF72E5-201B-4A96-B96D-9AF883915800}"/>
              </a:ext>
            </a:extLst>
          </p:cNvPr>
          <p:cNvSpPr>
            <a:spLocks noGrp="1"/>
          </p:cNvSpPr>
          <p:nvPr>
            <p:ph type="subTitle" idx="1"/>
          </p:nvPr>
        </p:nvSpPr>
        <p:spPr>
          <a:xfrm>
            <a:off x="1285461" y="5111856"/>
            <a:ext cx="3710609" cy="559145"/>
          </a:xfrm>
        </p:spPr>
        <p:txBody>
          <a:bodyPr/>
          <a:lstStyle/>
          <a:p>
            <a:endParaRPr lang="en-US" dirty="0"/>
          </a:p>
        </p:txBody>
      </p:sp>
      <p:pic>
        <p:nvPicPr>
          <p:cNvPr id="5" name="Picture 4">
            <a:extLst>
              <a:ext uri="{FF2B5EF4-FFF2-40B4-BE49-F238E27FC236}">
                <a16:creationId xmlns:a16="http://schemas.microsoft.com/office/drawing/2014/main" id="{450550BA-15F3-48CD-A7CD-19605AF754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3370" y="599831"/>
            <a:ext cx="3413900" cy="4512025"/>
          </a:xfrm>
          <a:prstGeom prst="rect">
            <a:avLst/>
          </a:prstGeom>
        </p:spPr>
      </p:pic>
    </p:spTree>
    <p:extLst>
      <p:ext uri="{BB962C8B-B14F-4D97-AF65-F5344CB8AC3E}">
        <p14:creationId xmlns:p14="http://schemas.microsoft.com/office/powerpoint/2010/main" val="3944734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sz="3600" dirty="0">
                <a:solidFill>
                  <a:srgbClr val="FF0000"/>
                </a:solidFill>
              </a:rPr>
              <a:t>Autoimmune disease of the central nervous system</a:t>
            </a:r>
          </a:p>
          <a:p>
            <a:endParaRPr lang="en-US" b="1" dirty="0">
              <a:solidFill>
                <a:schemeClr val="accent5">
                  <a:lumMod val="75000"/>
                </a:schemeClr>
              </a:solidFill>
            </a:endParaRPr>
          </a:p>
          <a:p>
            <a:pPr algn="ctr">
              <a:buFont typeface="Wingdings" panose="05000000000000000000" pitchFamily="2" charset="2"/>
              <a:buChar char="ü"/>
            </a:pPr>
            <a:r>
              <a:rPr lang="en-US" b="1" dirty="0">
                <a:solidFill>
                  <a:schemeClr val="accent5">
                    <a:lumMod val="75000"/>
                  </a:schemeClr>
                </a:solidFill>
              </a:rPr>
              <a:t>Chronic inflammation</a:t>
            </a:r>
          </a:p>
          <a:p>
            <a:pPr algn="ctr">
              <a:buFont typeface="Wingdings" panose="05000000000000000000" pitchFamily="2" charset="2"/>
              <a:buChar char="ü"/>
            </a:pPr>
            <a:r>
              <a:rPr lang="en-US" b="1" dirty="0">
                <a:solidFill>
                  <a:schemeClr val="accent5">
                    <a:lumMod val="75000"/>
                  </a:schemeClr>
                </a:solidFill>
              </a:rPr>
              <a:t>Demyelination</a:t>
            </a:r>
          </a:p>
          <a:p>
            <a:pPr algn="ctr">
              <a:buFont typeface="Wingdings" panose="05000000000000000000" pitchFamily="2" charset="2"/>
              <a:buChar char="ü"/>
            </a:pPr>
            <a:r>
              <a:rPr lang="en-US" b="1" dirty="0">
                <a:solidFill>
                  <a:schemeClr val="accent5">
                    <a:lumMod val="75000"/>
                  </a:schemeClr>
                </a:solidFill>
              </a:rPr>
              <a:t>Gliosis </a:t>
            </a:r>
          </a:p>
          <a:p>
            <a:pPr marL="0" indent="0" algn="ctr">
              <a:buNone/>
            </a:pPr>
            <a:endParaRPr lang="en-US" dirty="0"/>
          </a:p>
          <a:p>
            <a:pPr marL="0" indent="0" algn="ctr">
              <a:buNone/>
            </a:pPr>
            <a:r>
              <a:rPr lang="en-US" sz="4000" b="1" dirty="0">
                <a:solidFill>
                  <a:srgbClr val="FF0000"/>
                </a:solidFill>
              </a:rPr>
              <a:t>neuronal loss </a:t>
            </a:r>
          </a:p>
        </p:txBody>
      </p:sp>
      <p:sp>
        <p:nvSpPr>
          <p:cNvPr id="4" name="Arrow: Down 3">
            <a:extLst>
              <a:ext uri="{FF2B5EF4-FFF2-40B4-BE49-F238E27FC236}">
                <a16:creationId xmlns:a16="http://schemas.microsoft.com/office/drawing/2014/main" id="{90230C99-A3E0-4ED7-85EC-CD4A04D5CF78}"/>
              </a:ext>
            </a:extLst>
          </p:cNvPr>
          <p:cNvSpPr/>
          <p:nvPr/>
        </p:nvSpPr>
        <p:spPr>
          <a:xfrm>
            <a:off x="5804452" y="4386470"/>
            <a:ext cx="490331" cy="47707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7994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dirty="0">
                <a:solidFill>
                  <a:srgbClr val="FF0000"/>
                </a:solidFill>
              </a:rPr>
              <a:t>Variable clinical course</a:t>
            </a:r>
          </a:p>
          <a:p>
            <a:pPr marL="0" indent="0">
              <a:buNone/>
            </a:pPr>
            <a:endParaRPr lang="en-US" dirty="0"/>
          </a:p>
          <a:p>
            <a:pPr marL="0" indent="0">
              <a:buNone/>
            </a:pPr>
            <a:r>
              <a:rPr lang="en-US" dirty="0"/>
              <a:t>Benign </a:t>
            </a:r>
            <a:r>
              <a:rPr lang="en-US" dirty="0">
                <a:sym typeface="Wingdings" panose="05000000000000000000" pitchFamily="2" charset="2"/>
              </a:rPr>
              <a:t></a:t>
            </a:r>
            <a:r>
              <a:rPr lang="en-US" dirty="0"/>
              <a:t>Rapidly evolving and incapacitating disease</a:t>
            </a:r>
          </a:p>
          <a:p>
            <a:pPr marL="0" indent="0">
              <a:buNone/>
            </a:pPr>
            <a:endParaRPr lang="en-US" dirty="0"/>
          </a:p>
          <a:p>
            <a:pPr marL="0" indent="0">
              <a:buNone/>
            </a:pPr>
            <a:r>
              <a:rPr lang="en-US" b="1" dirty="0">
                <a:solidFill>
                  <a:srgbClr val="0070C0"/>
                </a:solidFill>
              </a:rPr>
              <a:t>Disseminated in time and place</a:t>
            </a:r>
          </a:p>
        </p:txBody>
      </p:sp>
    </p:spTree>
    <p:extLst>
      <p:ext uri="{BB962C8B-B14F-4D97-AF65-F5344CB8AC3E}">
        <p14:creationId xmlns:p14="http://schemas.microsoft.com/office/powerpoint/2010/main" val="2688349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b="1" dirty="0"/>
              <a:t>CLINICAL MANIFESTATIONS </a:t>
            </a:r>
          </a:p>
          <a:p>
            <a:pPr marL="0" indent="0">
              <a:buNone/>
            </a:pPr>
            <a:endParaRPr lang="en-US" b="1" dirty="0"/>
          </a:p>
          <a:p>
            <a:pPr marL="0" indent="0">
              <a:buNone/>
            </a:pPr>
            <a:r>
              <a:rPr lang="en-US" b="1" dirty="0"/>
              <a:t>Onset- Abrupt / Insidious</a:t>
            </a:r>
          </a:p>
          <a:p>
            <a:pPr marL="0" indent="0">
              <a:buNone/>
            </a:pPr>
            <a:r>
              <a:rPr lang="en-US" b="1" dirty="0"/>
              <a:t>Many times- Asymptomatic and insidious Radiological/ Autopsy finding</a:t>
            </a:r>
          </a:p>
          <a:p>
            <a:pPr marL="0" indent="0">
              <a:buNone/>
            </a:pPr>
            <a:endParaRPr lang="en-US" b="1" dirty="0"/>
          </a:p>
          <a:p>
            <a:pPr marL="0" indent="0">
              <a:buNone/>
            </a:pPr>
            <a:endParaRPr lang="en-US" b="1" dirty="0"/>
          </a:p>
          <a:p>
            <a:pPr marL="0" indent="0">
              <a:buNone/>
            </a:pPr>
            <a:endParaRPr lang="en-US" b="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57147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0F5472C-DA5B-4478-AA28-090D330F27A9}"/>
              </a:ext>
            </a:extLst>
          </p:cNvPr>
          <p:cNvPicPr>
            <a:picLocks noGrp="1" noChangeAspect="1"/>
          </p:cNvPicPr>
          <p:nvPr>
            <p:ph idx="1"/>
          </p:nvPr>
        </p:nvPicPr>
        <p:blipFill>
          <a:blip r:embed="rId2"/>
          <a:stretch>
            <a:fillRect/>
          </a:stretch>
        </p:blipFill>
        <p:spPr>
          <a:xfrm>
            <a:off x="2457450" y="2382044"/>
            <a:ext cx="7277100" cy="3238500"/>
          </a:xfrm>
          <a:prstGeom prst="rect">
            <a:avLst/>
          </a:prstGeom>
        </p:spPr>
      </p:pic>
      <p:sp>
        <p:nvSpPr>
          <p:cNvPr id="8" name="TextBox 7">
            <a:extLst>
              <a:ext uri="{FF2B5EF4-FFF2-40B4-BE49-F238E27FC236}">
                <a16:creationId xmlns:a16="http://schemas.microsoft.com/office/drawing/2014/main" id="{D4F950E6-CB17-4D33-AC94-ED5388184F54}"/>
              </a:ext>
            </a:extLst>
          </p:cNvPr>
          <p:cNvSpPr txBox="1"/>
          <p:nvPr/>
        </p:nvSpPr>
        <p:spPr>
          <a:xfrm>
            <a:off x="2398643" y="795130"/>
            <a:ext cx="7142922" cy="523220"/>
          </a:xfrm>
          <a:prstGeom prst="rect">
            <a:avLst/>
          </a:prstGeom>
          <a:noFill/>
        </p:spPr>
        <p:txBody>
          <a:bodyPr wrap="square" rtlCol="0">
            <a:spAutoFit/>
          </a:bodyPr>
          <a:lstStyle/>
          <a:p>
            <a:pPr algn="ctr"/>
            <a:r>
              <a:rPr lang="en-IN" sz="2800" b="1" dirty="0"/>
              <a:t>INITIAL SYMPTOMS OF MS &amp; frequency%</a:t>
            </a:r>
            <a:endParaRPr lang="en-US" sz="2800" b="1" dirty="0"/>
          </a:p>
        </p:txBody>
      </p:sp>
    </p:spTree>
    <p:extLst>
      <p:ext uri="{BB962C8B-B14F-4D97-AF65-F5344CB8AC3E}">
        <p14:creationId xmlns:p14="http://schemas.microsoft.com/office/powerpoint/2010/main" val="1911983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pPr marL="0" indent="0">
              <a:buNone/>
            </a:pPr>
            <a:r>
              <a:rPr lang="en-US" b="1" dirty="0">
                <a:solidFill>
                  <a:srgbClr val="FF0000"/>
                </a:solidFill>
              </a:rPr>
              <a:t>Sensory symptoms – m/c symptoms</a:t>
            </a:r>
          </a:p>
          <a:p>
            <a:endParaRPr lang="en-US" dirty="0"/>
          </a:p>
          <a:p>
            <a:r>
              <a:rPr lang="en-US" dirty="0"/>
              <a:t>Paresthesia </a:t>
            </a:r>
          </a:p>
          <a:p>
            <a:r>
              <a:rPr lang="en-US" dirty="0"/>
              <a:t>Hypoesthesia </a:t>
            </a:r>
          </a:p>
          <a:p>
            <a:r>
              <a:rPr lang="en-US" dirty="0"/>
              <a:t>Unpleasant sensations </a:t>
            </a:r>
          </a:p>
          <a:p>
            <a:endParaRPr lang="en-US" dirty="0"/>
          </a:p>
          <a:p>
            <a:r>
              <a:rPr lang="en-US" dirty="0"/>
              <a:t>Pain is a common symptom </a:t>
            </a:r>
            <a:r>
              <a:rPr lang="en-US" dirty="0">
                <a:sym typeface="Wingdings" panose="05000000000000000000" pitchFamily="2" charset="2"/>
              </a:rPr>
              <a:t></a:t>
            </a:r>
            <a:r>
              <a:rPr lang="en-US" dirty="0"/>
              <a:t>50% of patients.  Pain can occur anywhere on the body and can change locations over time. </a:t>
            </a:r>
          </a:p>
          <a:p>
            <a:endParaRPr lang="en-US" dirty="0"/>
          </a:p>
          <a:p>
            <a:r>
              <a:rPr lang="en-US" dirty="0"/>
              <a:t>Spinal MS- sensory level + / Band like sensation +</a:t>
            </a:r>
          </a:p>
        </p:txBody>
      </p:sp>
    </p:spTree>
    <p:extLst>
      <p:ext uri="{BB962C8B-B14F-4D97-AF65-F5344CB8AC3E}">
        <p14:creationId xmlns:p14="http://schemas.microsoft.com/office/powerpoint/2010/main" val="3746615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pPr marL="0" indent="0">
              <a:buNone/>
            </a:pPr>
            <a:r>
              <a:rPr lang="en-US" b="1" dirty="0">
                <a:solidFill>
                  <a:srgbClr val="FF0000"/>
                </a:solidFill>
              </a:rPr>
              <a:t>Optic neuritis </a:t>
            </a:r>
            <a:r>
              <a:rPr lang="en-US" dirty="0">
                <a:sym typeface="Wingdings" panose="05000000000000000000" pitchFamily="2" charset="2"/>
              </a:rPr>
              <a:t> Reduced </a:t>
            </a:r>
            <a:r>
              <a:rPr lang="en-US" dirty="0"/>
              <a:t>visual acuity, decreased color perception </a:t>
            </a:r>
          </a:p>
          <a:p>
            <a:pPr marL="0" indent="0">
              <a:buNone/>
            </a:pPr>
            <a:r>
              <a:rPr lang="en-US" dirty="0"/>
              <a:t>Can be mild or may progress to severe visual loss.</a:t>
            </a:r>
          </a:p>
          <a:p>
            <a:pPr marL="0" indent="0">
              <a:buNone/>
            </a:pPr>
            <a:r>
              <a:rPr lang="en-US" dirty="0"/>
              <a:t>Generally monocular but may be bilateral. </a:t>
            </a:r>
          </a:p>
          <a:p>
            <a:pPr marL="0" indent="0">
              <a:buNone/>
            </a:pPr>
            <a:r>
              <a:rPr lang="en-US" dirty="0"/>
              <a:t>Fundus-may be normal /papillitis</a:t>
            </a:r>
          </a:p>
          <a:p>
            <a:pPr marL="0" indent="0">
              <a:buNone/>
            </a:pPr>
            <a:r>
              <a:rPr lang="en-US" dirty="0"/>
              <a:t>Optic atrophy commonly follows </a:t>
            </a:r>
          </a:p>
          <a:p>
            <a:pPr marL="0" indent="0">
              <a:buNone/>
            </a:pPr>
            <a:r>
              <a:rPr lang="en-US" dirty="0"/>
              <a:t>Uveitis is uncommon</a:t>
            </a:r>
          </a:p>
        </p:txBody>
      </p:sp>
    </p:spTree>
    <p:extLst>
      <p:ext uri="{BB962C8B-B14F-4D97-AF65-F5344CB8AC3E}">
        <p14:creationId xmlns:p14="http://schemas.microsoft.com/office/powerpoint/2010/main" val="1063313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b="1" dirty="0">
                <a:solidFill>
                  <a:srgbClr val="FF0000"/>
                </a:solidFill>
              </a:rPr>
              <a:t>Weakness of the limbs</a:t>
            </a:r>
          </a:p>
          <a:p>
            <a:pPr marL="0" indent="0">
              <a:buNone/>
            </a:pPr>
            <a:r>
              <a:rPr lang="en-US" b="1" dirty="0">
                <a:solidFill>
                  <a:srgbClr val="FF0000"/>
                </a:solidFill>
              </a:rPr>
              <a:t> </a:t>
            </a:r>
          </a:p>
          <a:p>
            <a:pPr marL="0" indent="0">
              <a:buNone/>
            </a:pPr>
            <a:r>
              <a:rPr lang="en-US" dirty="0"/>
              <a:t>Exercise-induced weakness is a characteristic symptom of MS. </a:t>
            </a:r>
          </a:p>
          <a:p>
            <a:pPr marL="0" indent="0">
              <a:buNone/>
            </a:pPr>
            <a:r>
              <a:rPr lang="en-US" dirty="0"/>
              <a:t>UMN type</a:t>
            </a:r>
          </a:p>
          <a:p>
            <a:pPr marL="0" indent="0">
              <a:buNone/>
            </a:pPr>
            <a:r>
              <a:rPr lang="en-US" dirty="0"/>
              <a:t>Accompanied by other pyramidal signs such as spasticity, hyperreflexia, and Babinski signs. </a:t>
            </a:r>
          </a:p>
          <a:p>
            <a:pPr marL="0" indent="0">
              <a:buNone/>
            </a:pPr>
            <a:endParaRPr lang="en-US" dirty="0"/>
          </a:p>
        </p:txBody>
      </p:sp>
    </p:spTree>
    <p:extLst>
      <p:ext uri="{BB962C8B-B14F-4D97-AF65-F5344CB8AC3E}">
        <p14:creationId xmlns:p14="http://schemas.microsoft.com/office/powerpoint/2010/main" val="350518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b="1" dirty="0">
                <a:solidFill>
                  <a:srgbClr val="FF0000"/>
                </a:solidFill>
              </a:rPr>
              <a:t>Facial weakness </a:t>
            </a:r>
          </a:p>
          <a:p>
            <a:pPr marL="0" indent="0">
              <a:buNone/>
            </a:pPr>
            <a:endParaRPr lang="en-US" dirty="0"/>
          </a:p>
          <a:p>
            <a:pPr marL="0" indent="0">
              <a:buNone/>
            </a:pPr>
            <a:r>
              <a:rPr lang="en-US" dirty="0"/>
              <a:t>Lesion -pons </a:t>
            </a:r>
          </a:p>
          <a:p>
            <a:pPr marL="0" indent="0">
              <a:buNone/>
            </a:pPr>
            <a:r>
              <a:rPr lang="en-US" dirty="0"/>
              <a:t>Resemble idiopathic Bell’s palsy </a:t>
            </a:r>
            <a:endParaRPr lang="en-US" b="1" dirty="0"/>
          </a:p>
          <a:p>
            <a:pPr marL="0" indent="0">
              <a:buNone/>
            </a:pPr>
            <a:r>
              <a:rPr lang="en-US" dirty="0"/>
              <a:t>Not associated with ipsilateral loss of taste sensation or retro-auricular pain. </a:t>
            </a:r>
          </a:p>
        </p:txBody>
      </p:sp>
    </p:spTree>
    <p:extLst>
      <p:ext uri="{BB962C8B-B14F-4D97-AF65-F5344CB8AC3E}">
        <p14:creationId xmlns:p14="http://schemas.microsoft.com/office/powerpoint/2010/main" val="270700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dirty="0">
                <a:solidFill>
                  <a:srgbClr val="FF0000"/>
                </a:solidFill>
              </a:rPr>
              <a:t>Spasticity</a:t>
            </a:r>
            <a:r>
              <a:rPr lang="en-US" i="1" dirty="0"/>
              <a:t> </a:t>
            </a:r>
            <a:r>
              <a:rPr lang="en-US" b="1" dirty="0"/>
              <a:t>- </a:t>
            </a:r>
            <a:r>
              <a:rPr lang="en-US" dirty="0"/>
              <a:t>associated with spontaneous and movement-induced muscle spasms. </a:t>
            </a:r>
          </a:p>
          <a:p>
            <a:pPr marL="0" indent="0">
              <a:buNone/>
            </a:pPr>
            <a:r>
              <a:rPr lang="en-US" dirty="0"/>
              <a:t>&gt;30% patients - moderate to severe spasticity, especially in the legs. </a:t>
            </a:r>
          </a:p>
          <a:p>
            <a:pPr marL="0" indent="0">
              <a:buNone/>
            </a:pPr>
            <a:r>
              <a:rPr lang="en-US" dirty="0"/>
              <a:t>Interfere with ambulation, work, or self-care. </a:t>
            </a:r>
          </a:p>
          <a:p>
            <a:pPr marL="0" indent="0">
              <a:buNone/>
            </a:pPr>
            <a:endParaRPr lang="en-US" dirty="0"/>
          </a:p>
        </p:txBody>
      </p:sp>
    </p:spTree>
    <p:extLst>
      <p:ext uri="{BB962C8B-B14F-4D97-AF65-F5344CB8AC3E}">
        <p14:creationId xmlns:p14="http://schemas.microsoft.com/office/powerpoint/2010/main" val="4037368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fontScale="92500" lnSpcReduction="20000"/>
          </a:bodyPr>
          <a:lstStyle/>
          <a:p>
            <a:pPr marL="0" indent="0">
              <a:buNone/>
            </a:pPr>
            <a:endParaRPr lang="en-US" dirty="0"/>
          </a:p>
          <a:p>
            <a:pPr marL="0" indent="0">
              <a:buNone/>
            </a:pPr>
            <a:r>
              <a:rPr lang="en-US" dirty="0">
                <a:solidFill>
                  <a:srgbClr val="FF0000"/>
                </a:solidFill>
              </a:rPr>
              <a:t>Visual blurring </a:t>
            </a:r>
          </a:p>
          <a:p>
            <a:pPr marL="0" indent="0">
              <a:buNone/>
            </a:pPr>
            <a:r>
              <a:rPr lang="en-US" dirty="0"/>
              <a:t>Optic Neuritis or diplopia </a:t>
            </a:r>
          </a:p>
          <a:p>
            <a:pPr marL="0" indent="0">
              <a:buNone/>
            </a:pPr>
            <a:r>
              <a:rPr lang="en-US" dirty="0"/>
              <a:t>Diplopia may result from INO or from palsy of the sixth cranial nerve (rarely the third or fourth). </a:t>
            </a:r>
          </a:p>
          <a:p>
            <a:pPr marL="0" indent="0">
              <a:buNone/>
            </a:pPr>
            <a:r>
              <a:rPr lang="en-US" dirty="0"/>
              <a:t>A bilateral INO is particularly suggestive of MS. </a:t>
            </a:r>
          </a:p>
          <a:p>
            <a:pPr marL="0" indent="0">
              <a:buNone/>
            </a:pPr>
            <a:endParaRPr lang="en-US" dirty="0"/>
          </a:p>
          <a:p>
            <a:pPr marL="0" indent="0">
              <a:buNone/>
            </a:pPr>
            <a:r>
              <a:rPr lang="en-US" dirty="0"/>
              <a:t>Other </a:t>
            </a:r>
          </a:p>
          <a:p>
            <a:pPr marL="0" indent="0">
              <a:buNone/>
            </a:pPr>
            <a:endParaRPr lang="en-US" dirty="0"/>
          </a:p>
          <a:p>
            <a:pPr marL="514350" indent="-514350">
              <a:buAutoNum type="arabicParenBoth"/>
            </a:pPr>
            <a:r>
              <a:rPr lang="en-US" dirty="0"/>
              <a:t>a horizontal gaze palsy</a:t>
            </a:r>
          </a:p>
          <a:p>
            <a:pPr marL="514350" indent="-514350">
              <a:buAutoNum type="arabicParenBoth"/>
            </a:pPr>
            <a:r>
              <a:rPr lang="en-US" dirty="0"/>
              <a:t> “one and a half” syndrome (horizontal gaze palsy plus an INO)</a:t>
            </a:r>
          </a:p>
          <a:p>
            <a:pPr marL="514350" indent="-514350">
              <a:buAutoNum type="arabicParenBoth"/>
            </a:pPr>
            <a:r>
              <a:rPr lang="en-US" dirty="0"/>
              <a:t>acquired pendular nystagmus. </a:t>
            </a:r>
          </a:p>
        </p:txBody>
      </p:sp>
    </p:spTree>
    <p:extLst>
      <p:ext uri="{BB962C8B-B14F-4D97-AF65-F5344CB8AC3E}">
        <p14:creationId xmlns:p14="http://schemas.microsoft.com/office/powerpoint/2010/main" val="936515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dirty="0"/>
              <a:t>Ataxia</a:t>
            </a:r>
            <a:r>
              <a:rPr lang="en-US" i="1" dirty="0"/>
              <a:t>- </a:t>
            </a:r>
            <a:r>
              <a:rPr lang="en-US" dirty="0"/>
              <a:t>cerebellar tremors </a:t>
            </a:r>
            <a:r>
              <a:rPr lang="en-US" b="1" dirty="0"/>
              <a:t>/</a:t>
            </a:r>
            <a:r>
              <a:rPr lang="en-US" dirty="0"/>
              <a:t>cerebellar dysarthria (scanning speech). </a:t>
            </a:r>
          </a:p>
          <a:p>
            <a:pPr marL="0" indent="0">
              <a:buNone/>
            </a:pPr>
            <a:endParaRPr lang="en-US" dirty="0"/>
          </a:p>
          <a:p>
            <a:pPr marL="0" indent="0">
              <a:buNone/>
            </a:pPr>
            <a:r>
              <a:rPr lang="en-US" dirty="0"/>
              <a:t>Vertigo- from a brainstem lesion</a:t>
            </a:r>
          </a:p>
          <a:p>
            <a:pPr marL="0" indent="0">
              <a:buNone/>
            </a:pPr>
            <a:r>
              <a:rPr lang="en-US" dirty="0"/>
              <a:t>Hearing loss -uncommon </a:t>
            </a:r>
          </a:p>
        </p:txBody>
      </p:sp>
    </p:spTree>
    <p:extLst>
      <p:ext uri="{BB962C8B-B14F-4D97-AF65-F5344CB8AC3E}">
        <p14:creationId xmlns:p14="http://schemas.microsoft.com/office/powerpoint/2010/main" val="38037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fontScale="92500" lnSpcReduction="10000"/>
          </a:bodyPr>
          <a:lstStyle/>
          <a:p>
            <a:endParaRPr lang="en-US" dirty="0"/>
          </a:p>
          <a:p>
            <a:pPr marL="0" indent="0">
              <a:buNone/>
            </a:pPr>
            <a:r>
              <a:rPr lang="en-US" b="1" dirty="0"/>
              <a:t>Ancillary Symptoms </a:t>
            </a:r>
          </a:p>
          <a:p>
            <a:pPr marL="0" indent="0">
              <a:buNone/>
            </a:pPr>
            <a:endParaRPr lang="en-US" b="1" dirty="0"/>
          </a:p>
          <a:p>
            <a:pPr marL="0" indent="0">
              <a:buNone/>
            </a:pPr>
            <a:r>
              <a:rPr lang="en-US" dirty="0">
                <a:solidFill>
                  <a:srgbClr val="FF0000"/>
                </a:solidFill>
              </a:rPr>
              <a:t>Paroxysmal symptoms</a:t>
            </a:r>
          </a:p>
          <a:p>
            <a:r>
              <a:rPr lang="en-US" dirty="0"/>
              <a:t>Brief duration (10 s to 2 min)</a:t>
            </a:r>
          </a:p>
          <a:p>
            <a:r>
              <a:rPr lang="en-US" dirty="0"/>
              <a:t>high frequency (5–40 episodes per day)</a:t>
            </a:r>
          </a:p>
          <a:p>
            <a:r>
              <a:rPr lang="en-US" dirty="0"/>
              <a:t>lack of any alteration of consciousness</a:t>
            </a:r>
          </a:p>
          <a:p>
            <a:r>
              <a:rPr lang="en-US" dirty="0"/>
              <a:t>self-limited course (generally lasting weeks to months). </a:t>
            </a:r>
          </a:p>
          <a:p>
            <a:pPr marL="0" indent="0">
              <a:buNone/>
            </a:pPr>
            <a:endParaRPr lang="en-US" dirty="0"/>
          </a:p>
          <a:p>
            <a:pPr marL="0" indent="0">
              <a:buNone/>
            </a:pPr>
            <a:r>
              <a:rPr lang="en-US" dirty="0"/>
              <a:t>include Lhermitte’s symptom/tonic seizures/paroxysmal dysarthria and ataxia/ paroxysmal sensory disturbances etc.</a:t>
            </a:r>
          </a:p>
        </p:txBody>
      </p:sp>
    </p:spTree>
    <p:extLst>
      <p:ext uri="{BB962C8B-B14F-4D97-AF65-F5344CB8AC3E}">
        <p14:creationId xmlns:p14="http://schemas.microsoft.com/office/powerpoint/2010/main" val="1251591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132522" y="145774"/>
            <a:ext cx="11221278" cy="6031189"/>
          </a:xfrm>
        </p:spPr>
        <p:txBody>
          <a:bodyPr>
            <a:normAutofit/>
          </a:bodyPr>
          <a:lstStyle/>
          <a:p>
            <a:endParaRPr lang="en-US" dirty="0"/>
          </a:p>
          <a:p>
            <a:pPr marL="0" indent="0">
              <a:buNone/>
            </a:pPr>
            <a:r>
              <a:rPr lang="en-US" dirty="0">
                <a:solidFill>
                  <a:srgbClr val="FF0000"/>
                </a:solidFill>
              </a:rPr>
              <a:t>Lhermitte’s symptom </a:t>
            </a:r>
            <a:r>
              <a:rPr lang="en-US" dirty="0"/>
              <a:t>-electric shock–like sensation (typically induced by flexion of the neck) that radiates down the back into the legs. It is generally self-limited but may persist for years. Lhermitte’s symptom can also occur with other disorders of the cervical spinal cord (e.g., cervical spondylosis). </a:t>
            </a:r>
          </a:p>
          <a:p>
            <a:pPr marL="0" indent="0">
              <a:buNone/>
            </a:pPr>
            <a:endParaRPr lang="en-US" dirty="0"/>
          </a:p>
          <a:p>
            <a:pPr marL="0" indent="0">
              <a:buNone/>
            </a:pPr>
            <a:r>
              <a:rPr lang="en-US" dirty="0">
                <a:solidFill>
                  <a:srgbClr val="FF0000"/>
                </a:solidFill>
              </a:rPr>
              <a:t>Trigeminal neuralgia, hemifacial spasm, and glossopharyngeal neuralgia </a:t>
            </a:r>
            <a:r>
              <a:rPr lang="en-US" dirty="0"/>
              <a:t>-when the demyelinating lesion involves the root entry (or exit) zone of the fifth, seventh, and ninth cranial nerve, respectively. </a:t>
            </a:r>
          </a:p>
          <a:p>
            <a:pPr marL="0" indent="0">
              <a:buNone/>
            </a:pPr>
            <a:endParaRPr lang="en-US" dirty="0"/>
          </a:p>
          <a:p>
            <a:pPr marL="0" indent="0">
              <a:buNone/>
            </a:pPr>
            <a:r>
              <a:rPr lang="en-US" dirty="0"/>
              <a:t>Most cases of trigeminal neuralgia are not MS related</a:t>
            </a:r>
          </a:p>
          <a:p>
            <a:pPr marL="0" indent="0">
              <a:buNone/>
            </a:pPr>
            <a:r>
              <a:rPr lang="en-US" dirty="0"/>
              <a:t>atypical features such as onset before age 50 years, bilateral symptoms, objective sensory loss, or non paroxysmal pain -possibility of MS</a:t>
            </a:r>
          </a:p>
        </p:txBody>
      </p:sp>
    </p:spTree>
    <p:extLst>
      <p:ext uri="{BB962C8B-B14F-4D97-AF65-F5344CB8AC3E}">
        <p14:creationId xmlns:p14="http://schemas.microsoft.com/office/powerpoint/2010/main" val="1288906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pPr marL="0" indent="0">
              <a:buNone/>
            </a:pPr>
            <a:endParaRPr lang="en-US" dirty="0"/>
          </a:p>
          <a:p>
            <a:pPr marL="0" indent="0">
              <a:buNone/>
            </a:pPr>
            <a:r>
              <a:rPr lang="en-US" dirty="0">
                <a:solidFill>
                  <a:srgbClr val="FF0000"/>
                </a:solidFill>
              </a:rPr>
              <a:t>Facial myokymia </a:t>
            </a:r>
            <a:r>
              <a:rPr lang="en-US" dirty="0"/>
              <a:t>-It results from lesions of the corticobulbar tracts or brainstem course of the facial nerve. </a:t>
            </a:r>
          </a:p>
          <a:p>
            <a:pPr marL="0" indent="0">
              <a:buNone/>
            </a:pPr>
            <a:endParaRPr lang="en-US" dirty="0"/>
          </a:p>
          <a:p>
            <a:pPr marL="0" indent="0">
              <a:buNone/>
            </a:pPr>
            <a:endParaRPr lang="en-US" dirty="0"/>
          </a:p>
          <a:p>
            <a:pPr marL="0" indent="0">
              <a:buNone/>
            </a:pPr>
            <a:r>
              <a:rPr lang="en-US" dirty="0">
                <a:solidFill>
                  <a:srgbClr val="FF0000"/>
                </a:solidFill>
              </a:rPr>
              <a:t>Heat sensitivity </a:t>
            </a:r>
            <a:r>
              <a:rPr lang="en-US" dirty="0"/>
              <a:t>-neurologic symptoms produced by an elevation of the body’s core temperature (due to transient conduction block). </a:t>
            </a:r>
          </a:p>
          <a:p>
            <a:pPr marL="0" indent="0">
              <a:buNone/>
            </a:pPr>
            <a:r>
              <a:rPr lang="en-US" dirty="0"/>
              <a:t>Unilateral visual blurring may occur during a hot shower or with physical exercise (Uhthoff’s symptom). </a:t>
            </a:r>
          </a:p>
        </p:txBody>
      </p:sp>
    </p:spTree>
    <p:extLst>
      <p:ext uri="{BB962C8B-B14F-4D97-AF65-F5344CB8AC3E}">
        <p14:creationId xmlns:p14="http://schemas.microsoft.com/office/powerpoint/2010/main" val="2432864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endParaRPr lang="en-US" dirty="0"/>
          </a:p>
          <a:p>
            <a:pPr marL="0" indent="0">
              <a:buNone/>
            </a:pPr>
            <a:r>
              <a:rPr lang="en-US" dirty="0">
                <a:solidFill>
                  <a:srgbClr val="FF0000"/>
                </a:solidFill>
              </a:rPr>
              <a:t>Bladder</a:t>
            </a:r>
            <a:r>
              <a:rPr lang="en-US" i="1" dirty="0">
                <a:solidFill>
                  <a:srgbClr val="FF0000"/>
                </a:solidFill>
              </a:rPr>
              <a:t> </a:t>
            </a:r>
            <a:r>
              <a:rPr lang="en-US" dirty="0">
                <a:solidFill>
                  <a:srgbClr val="FF0000"/>
                </a:solidFill>
              </a:rPr>
              <a:t>dysfunction</a:t>
            </a:r>
            <a:r>
              <a:rPr lang="en-US" i="1" dirty="0">
                <a:solidFill>
                  <a:srgbClr val="FF0000"/>
                </a:solidFill>
              </a:rPr>
              <a:t> -</a:t>
            </a:r>
            <a:r>
              <a:rPr lang="en-US" dirty="0">
                <a:solidFill>
                  <a:srgbClr val="FF0000"/>
                </a:solidFill>
              </a:rPr>
              <a:t> &gt;90% of MS patients</a:t>
            </a:r>
          </a:p>
          <a:p>
            <a:pPr marL="0" indent="0">
              <a:buNone/>
            </a:pPr>
            <a:endParaRPr lang="en-US" dirty="0"/>
          </a:p>
          <a:p>
            <a:pPr marL="0" indent="0">
              <a:buNone/>
            </a:pPr>
            <a:r>
              <a:rPr lang="en-US" dirty="0">
                <a:solidFill>
                  <a:srgbClr val="0070C0"/>
                </a:solidFill>
              </a:rPr>
              <a:t> Detrusor hyperreflexia</a:t>
            </a:r>
            <a:r>
              <a:rPr lang="en-US" dirty="0"/>
              <a:t>, due to impairment of suprasegmental inhibition, causes urinary frequency, urgency, nocturia, and uncontrolled bladder emptying. </a:t>
            </a:r>
          </a:p>
          <a:p>
            <a:pPr marL="0" indent="0">
              <a:buNone/>
            </a:pPr>
            <a:endParaRPr lang="en-US" i="1" dirty="0"/>
          </a:p>
          <a:p>
            <a:pPr marL="0" indent="0">
              <a:buNone/>
            </a:pPr>
            <a:r>
              <a:rPr lang="en-US" dirty="0">
                <a:solidFill>
                  <a:srgbClr val="0070C0"/>
                </a:solidFill>
              </a:rPr>
              <a:t>Detrusor sphincter dyssynergia</a:t>
            </a:r>
            <a:r>
              <a:rPr lang="en-US" dirty="0"/>
              <a:t>, due to loss of synchronization between detrusor and sphincter muscles, causes difficulty in initiating and/or stopping the urinary stream, producing hesitancy, urinary retention, overflow incontinence, and recurrent infection. </a:t>
            </a:r>
          </a:p>
        </p:txBody>
      </p:sp>
    </p:spTree>
    <p:extLst>
      <p:ext uri="{BB962C8B-B14F-4D97-AF65-F5344CB8AC3E}">
        <p14:creationId xmlns:p14="http://schemas.microsoft.com/office/powerpoint/2010/main" val="2523006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dirty="0"/>
              <a:t>Sexual dysfunction </a:t>
            </a:r>
          </a:p>
          <a:p>
            <a:pPr marL="0" indent="0">
              <a:buNone/>
            </a:pPr>
            <a:r>
              <a:rPr lang="en-US" dirty="0"/>
              <a:t>Constipation </a:t>
            </a:r>
          </a:p>
          <a:p>
            <a:pPr marL="0" indent="0">
              <a:buNone/>
            </a:pPr>
            <a:r>
              <a:rPr lang="en-US" dirty="0"/>
              <a:t>Depression</a:t>
            </a:r>
          </a:p>
          <a:p>
            <a:pPr marL="0" indent="0">
              <a:buNone/>
            </a:pPr>
            <a:endParaRPr lang="en-US" dirty="0"/>
          </a:p>
          <a:p>
            <a:pPr marL="0" indent="0">
              <a:buNone/>
            </a:pPr>
            <a:r>
              <a:rPr lang="en-US" dirty="0"/>
              <a:t>Fatigue </a:t>
            </a:r>
            <a:r>
              <a:rPr lang="en-US" b="1" dirty="0"/>
              <a:t>-</a:t>
            </a:r>
            <a:r>
              <a:rPr lang="en-US" dirty="0"/>
              <a:t>90% of patients</a:t>
            </a:r>
          </a:p>
          <a:p>
            <a:pPr marL="0" indent="0">
              <a:buNone/>
            </a:pPr>
            <a:endParaRPr lang="en-US" dirty="0"/>
          </a:p>
        </p:txBody>
      </p:sp>
    </p:spTree>
    <p:extLst>
      <p:ext uri="{BB962C8B-B14F-4D97-AF65-F5344CB8AC3E}">
        <p14:creationId xmlns:p14="http://schemas.microsoft.com/office/powerpoint/2010/main" val="29021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85530"/>
            <a:ext cx="6848060" cy="6162261"/>
          </a:xfrm>
        </p:spPr>
        <p:txBody>
          <a:bodyPr>
            <a:normAutofit/>
          </a:bodyPr>
          <a:lstStyle/>
          <a:p>
            <a:pPr marL="0" indent="0">
              <a:buNone/>
            </a:pPr>
            <a:endParaRPr lang="en-US" dirty="0"/>
          </a:p>
          <a:p>
            <a:pPr marL="0" indent="0" algn="ctr">
              <a:buNone/>
            </a:pPr>
            <a:r>
              <a:rPr lang="en-US" b="1" dirty="0"/>
              <a:t>DISEASE COURSE </a:t>
            </a:r>
            <a:endParaRPr lang="en-US" dirty="0"/>
          </a:p>
          <a:p>
            <a:pPr marL="0" indent="0" algn="ctr">
              <a:buNone/>
            </a:pPr>
            <a:r>
              <a:rPr lang="en-US" dirty="0"/>
              <a:t>Three clinical types </a:t>
            </a:r>
          </a:p>
          <a:p>
            <a:pPr marL="0" indent="0">
              <a:buNone/>
            </a:pPr>
            <a:r>
              <a:rPr lang="en-US" dirty="0"/>
              <a:t>1.</a:t>
            </a:r>
            <a:r>
              <a:rPr lang="en-US" dirty="0">
                <a:solidFill>
                  <a:srgbClr val="FF0000"/>
                </a:solidFill>
              </a:rPr>
              <a:t>Relapsing MS (RMS) </a:t>
            </a:r>
          </a:p>
          <a:p>
            <a:pPr marL="0" indent="0">
              <a:buNone/>
            </a:pPr>
            <a:endParaRPr lang="en-US" dirty="0"/>
          </a:p>
          <a:p>
            <a:r>
              <a:rPr lang="en-US" dirty="0"/>
              <a:t>90% of MS cases </a:t>
            </a:r>
          </a:p>
          <a:p>
            <a:r>
              <a:rPr lang="en-US" dirty="0"/>
              <a:t>Discrete attacks of neurological dysfunction that generally evolve over days to weeks </a:t>
            </a:r>
          </a:p>
          <a:p>
            <a:r>
              <a:rPr lang="en-US" dirty="0"/>
              <a:t>There is often substantial or complete recovery </a:t>
            </a:r>
          </a:p>
          <a:p>
            <a:r>
              <a:rPr lang="en-US" dirty="0"/>
              <a:t>Between attacks, patients are neurologically stable. </a:t>
            </a:r>
          </a:p>
          <a:p>
            <a:pPr marL="0" indent="0">
              <a:buNone/>
            </a:pPr>
            <a:endParaRPr lang="en-US" dirty="0"/>
          </a:p>
        </p:txBody>
      </p:sp>
      <p:pic>
        <p:nvPicPr>
          <p:cNvPr id="2" name="Picture 1">
            <a:extLst>
              <a:ext uri="{FF2B5EF4-FFF2-40B4-BE49-F238E27FC236}">
                <a16:creationId xmlns:a16="http://schemas.microsoft.com/office/drawing/2014/main" id="{2BA7414E-C9C0-438A-A485-454781B4A55C}"/>
              </a:ext>
            </a:extLst>
          </p:cNvPr>
          <p:cNvPicPr>
            <a:picLocks noChangeAspect="1"/>
          </p:cNvPicPr>
          <p:nvPr/>
        </p:nvPicPr>
        <p:blipFill>
          <a:blip r:embed="rId2"/>
          <a:stretch>
            <a:fillRect/>
          </a:stretch>
        </p:blipFill>
        <p:spPr>
          <a:xfrm>
            <a:off x="7576930" y="1700108"/>
            <a:ext cx="4428276" cy="3375475"/>
          </a:xfrm>
          <a:prstGeom prst="rect">
            <a:avLst/>
          </a:prstGeom>
        </p:spPr>
      </p:pic>
    </p:spTree>
    <p:extLst>
      <p:ext uri="{BB962C8B-B14F-4D97-AF65-F5344CB8AC3E}">
        <p14:creationId xmlns:p14="http://schemas.microsoft.com/office/powerpoint/2010/main" val="918640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437322"/>
            <a:ext cx="5950226" cy="5739641"/>
          </a:xfrm>
        </p:spPr>
        <p:txBody>
          <a:bodyPr>
            <a:normAutofit/>
          </a:bodyPr>
          <a:lstStyle/>
          <a:p>
            <a:endParaRPr lang="en-US" dirty="0"/>
          </a:p>
          <a:p>
            <a:endParaRPr lang="en-US" dirty="0"/>
          </a:p>
          <a:p>
            <a:pPr marL="0" indent="0">
              <a:buNone/>
            </a:pPr>
            <a:r>
              <a:rPr lang="en-US" dirty="0">
                <a:solidFill>
                  <a:srgbClr val="FF0000"/>
                </a:solidFill>
              </a:rPr>
              <a:t>Secondary progressive MS (SPMS) </a:t>
            </a:r>
          </a:p>
          <a:p>
            <a:pPr marL="0" indent="0">
              <a:buNone/>
            </a:pPr>
            <a:endParaRPr lang="en-US" dirty="0">
              <a:solidFill>
                <a:srgbClr val="FF0000"/>
              </a:solidFill>
            </a:endParaRPr>
          </a:p>
          <a:p>
            <a:r>
              <a:rPr lang="en-US" dirty="0"/>
              <a:t>Always begins as RMS </a:t>
            </a:r>
            <a:endParaRPr lang="en-US" b="1" dirty="0"/>
          </a:p>
          <a:p>
            <a:r>
              <a:rPr lang="en-US" dirty="0"/>
              <a:t>Clinical course changes-  deterioration in function unassociated with acute attacks. </a:t>
            </a:r>
          </a:p>
          <a:p>
            <a:r>
              <a:rPr lang="en-US" dirty="0"/>
              <a:t>RMS </a:t>
            </a:r>
            <a:r>
              <a:rPr lang="en-US" dirty="0">
                <a:sym typeface="Wingdings" panose="05000000000000000000" pitchFamily="2" charset="2"/>
              </a:rPr>
              <a:t> </a:t>
            </a:r>
            <a:r>
              <a:rPr lang="en-US" dirty="0"/>
              <a:t>risk of developing SPMS is 2%  year,  </a:t>
            </a:r>
            <a:r>
              <a:rPr lang="en-US" dirty="0">
                <a:sym typeface="Wingdings" panose="05000000000000000000" pitchFamily="2" charset="2"/>
              </a:rPr>
              <a:t> </a:t>
            </a:r>
            <a:r>
              <a:rPr lang="en-US" dirty="0"/>
              <a:t>majority of RMS ultimately evolves into SPMS. </a:t>
            </a:r>
          </a:p>
        </p:txBody>
      </p:sp>
      <p:pic>
        <p:nvPicPr>
          <p:cNvPr id="4" name="Picture 3">
            <a:extLst>
              <a:ext uri="{FF2B5EF4-FFF2-40B4-BE49-F238E27FC236}">
                <a16:creationId xmlns:a16="http://schemas.microsoft.com/office/drawing/2014/main" id="{1F51F3BF-BCAF-4A7F-9A40-F57DD5E4DAD6}"/>
              </a:ext>
            </a:extLst>
          </p:cNvPr>
          <p:cNvPicPr>
            <a:picLocks noChangeAspect="1"/>
          </p:cNvPicPr>
          <p:nvPr/>
        </p:nvPicPr>
        <p:blipFill>
          <a:blip r:embed="rId2"/>
          <a:stretch>
            <a:fillRect/>
          </a:stretch>
        </p:blipFill>
        <p:spPr>
          <a:xfrm>
            <a:off x="6809133" y="931172"/>
            <a:ext cx="5212496" cy="4038394"/>
          </a:xfrm>
          <a:prstGeom prst="rect">
            <a:avLst/>
          </a:prstGeom>
        </p:spPr>
      </p:pic>
    </p:spTree>
    <p:extLst>
      <p:ext uri="{BB962C8B-B14F-4D97-AF65-F5344CB8AC3E}">
        <p14:creationId xmlns:p14="http://schemas.microsoft.com/office/powerpoint/2010/main" val="3613296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596348" y="728870"/>
            <a:ext cx="6771860" cy="5448093"/>
          </a:xfrm>
        </p:spPr>
        <p:txBody>
          <a:bodyPr>
            <a:normAutofit/>
          </a:bodyPr>
          <a:lstStyle/>
          <a:p>
            <a:pPr marL="0" indent="0">
              <a:buNone/>
            </a:pPr>
            <a:r>
              <a:rPr lang="en-US" dirty="0"/>
              <a:t>Primary progressive MS (PPMS) </a:t>
            </a:r>
          </a:p>
          <a:p>
            <a:pPr marL="0" indent="0">
              <a:buNone/>
            </a:pPr>
            <a:endParaRPr lang="en-US" dirty="0"/>
          </a:p>
          <a:p>
            <a:r>
              <a:rPr lang="en-US" dirty="0"/>
              <a:t>10% of cases. </a:t>
            </a:r>
          </a:p>
          <a:p>
            <a:r>
              <a:rPr lang="en-US" dirty="0"/>
              <a:t>Do not experience attacks </a:t>
            </a:r>
            <a:r>
              <a:rPr lang="en-US" dirty="0">
                <a:sym typeface="Wingdings" panose="05000000000000000000" pitchFamily="2" charset="2"/>
              </a:rPr>
              <a:t> </a:t>
            </a:r>
            <a:r>
              <a:rPr lang="en-US" dirty="0"/>
              <a:t>steadily decline in function from disease onset.</a:t>
            </a:r>
          </a:p>
          <a:p>
            <a:r>
              <a:rPr lang="en-US" dirty="0"/>
              <a:t>Mean age -40 years</a:t>
            </a:r>
          </a:p>
          <a:p>
            <a:r>
              <a:rPr lang="en-US" dirty="0"/>
              <a:t>Disability develops faster </a:t>
            </a:r>
          </a:p>
          <a:p>
            <a:pPr marL="0" indent="0">
              <a:buNone/>
            </a:pPr>
            <a:endParaRPr lang="en-US" dirty="0"/>
          </a:p>
        </p:txBody>
      </p:sp>
      <p:pic>
        <p:nvPicPr>
          <p:cNvPr id="2" name="Picture 1">
            <a:extLst>
              <a:ext uri="{FF2B5EF4-FFF2-40B4-BE49-F238E27FC236}">
                <a16:creationId xmlns:a16="http://schemas.microsoft.com/office/drawing/2014/main" id="{3708FD99-A019-4C35-BD0F-E55745FBB63F}"/>
              </a:ext>
            </a:extLst>
          </p:cNvPr>
          <p:cNvPicPr>
            <a:picLocks noChangeAspect="1"/>
          </p:cNvPicPr>
          <p:nvPr/>
        </p:nvPicPr>
        <p:blipFill>
          <a:blip r:embed="rId2"/>
          <a:stretch>
            <a:fillRect/>
          </a:stretch>
        </p:blipFill>
        <p:spPr>
          <a:xfrm>
            <a:off x="6768339" y="728869"/>
            <a:ext cx="5237981" cy="5168347"/>
          </a:xfrm>
          <a:prstGeom prst="rect">
            <a:avLst/>
          </a:prstGeom>
        </p:spPr>
      </p:pic>
    </p:spTree>
    <p:extLst>
      <p:ext uri="{BB962C8B-B14F-4D97-AF65-F5344CB8AC3E}">
        <p14:creationId xmlns:p14="http://schemas.microsoft.com/office/powerpoint/2010/main" val="535794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b="1" dirty="0"/>
              <a:t>Epidemiology </a:t>
            </a:r>
          </a:p>
          <a:p>
            <a:pPr marL="0" indent="0">
              <a:buNone/>
            </a:pPr>
            <a:endParaRPr lang="en-US" b="1" dirty="0"/>
          </a:p>
          <a:p>
            <a:r>
              <a:rPr lang="en-US" sz="3200" dirty="0"/>
              <a:t>women – 3 times common</a:t>
            </a:r>
          </a:p>
          <a:p>
            <a:r>
              <a:rPr lang="en-US" sz="3200" dirty="0"/>
              <a:t>Age- 20 and 40 years </a:t>
            </a:r>
          </a:p>
          <a:p>
            <a:r>
              <a:rPr lang="en-US" sz="3200" dirty="0"/>
              <a:t>Highest Prevalence- Orkney Islands, North of Scotland / temperate zones ( Low sunlight exposure)</a:t>
            </a:r>
          </a:p>
          <a:p>
            <a:r>
              <a:rPr lang="en-US" sz="3200" dirty="0"/>
              <a:t>Tropics (e.g., Asia, equatorial Africa, and the Middle East)- X 10-20 times less</a:t>
            </a:r>
            <a:endParaRPr lang="en-US" dirty="0"/>
          </a:p>
        </p:txBody>
      </p:sp>
    </p:spTree>
    <p:extLst>
      <p:ext uri="{BB962C8B-B14F-4D97-AF65-F5344CB8AC3E}">
        <p14:creationId xmlns:p14="http://schemas.microsoft.com/office/powerpoint/2010/main" val="3939613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dirty="0">
                <a:solidFill>
                  <a:srgbClr val="FF0000"/>
                </a:solidFill>
              </a:rPr>
              <a:t>Well-established risk factors for MS </a:t>
            </a:r>
          </a:p>
          <a:p>
            <a:pPr marL="0" indent="0">
              <a:buNone/>
            </a:pPr>
            <a:endParaRPr lang="en-US" dirty="0"/>
          </a:p>
          <a:p>
            <a:pPr marL="0" indent="0">
              <a:buNone/>
            </a:pPr>
            <a:r>
              <a:rPr lang="en-US" b="1" dirty="0">
                <a:solidFill>
                  <a:srgbClr val="0070C0"/>
                </a:solidFill>
              </a:rPr>
              <a:t>Genetic predisposition</a:t>
            </a:r>
          </a:p>
          <a:p>
            <a:pPr marL="0" indent="0">
              <a:buNone/>
            </a:pPr>
            <a:r>
              <a:rPr lang="en-US" b="1" dirty="0">
                <a:solidFill>
                  <a:srgbClr val="0070C0"/>
                </a:solidFill>
              </a:rPr>
              <a:t>Vitamin D deficiency</a:t>
            </a:r>
          </a:p>
          <a:p>
            <a:pPr marL="0" indent="0">
              <a:buNone/>
            </a:pPr>
            <a:r>
              <a:rPr lang="en-US" b="1" dirty="0">
                <a:solidFill>
                  <a:srgbClr val="0070C0"/>
                </a:solidFill>
              </a:rPr>
              <a:t>Epstein-Barr virus (EBV) exposure after early childhood</a:t>
            </a:r>
          </a:p>
          <a:p>
            <a:pPr marL="0" indent="0">
              <a:buNone/>
            </a:pPr>
            <a:r>
              <a:rPr lang="en-US" b="1" dirty="0">
                <a:solidFill>
                  <a:srgbClr val="0070C0"/>
                </a:solidFill>
              </a:rPr>
              <a:t>Cigarette smoking </a:t>
            </a:r>
          </a:p>
        </p:txBody>
      </p:sp>
    </p:spTree>
    <p:extLst>
      <p:ext uri="{BB962C8B-B14F-4D97-AF65-F5344CB8AC3E}">
        <p14:creationId xmlns:p14="http://schemas.microsoft.com/office/powerpoint/2010/main" val="4085430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pPr marL="0" indent="0">
              <a:buNone/>
            </a:pPr>
            <a:r>
              <a:rPr lang="en-US" dirty="0">
                <a:solidFill>
                  <a:srgbClr val="FF0000"/>
                </a:solidFill>
              </a:rPr>
              <a:t>GENETICS</a:t>
            </a:r>
          </a:p>
          <a:p>
            <a:pPr marL="0" indent="0">
              <a:buNone/>
            </a:pPr>
            <a:endParaRPr lang="en-US" dirty="0"/>
          </a:p>
          <a:p>
            <a:pPr marL="0" indent="0">
              <a:buNone/>
            </a:pPr>
            <a:r>
              <a:rPr lang="en-US" dirty="0"/>
              <a:t>Whites &gt; Africans</a:t>
            </a:r>
          </a:p>
          <a:p>
            <a:pPr marL="0" indent="0">
              <a:buNone/>
            </a:pPr>
            <a:r>
              <a:rPr lang="en-US" dirty="0"/>
              <a:t>Susceptibility to MS is polygenic </a:t>
            </a:r>
          </a:p>
          <a:p>
            <a:pPr marL="0" indent="0">
              <a:buNone/>
            </a:pPr>
            <a:r>
              <a:rPr lang="en-US" dirty="0"/>
              <a:t>Strongest susceptibility -HLA-DRB1 gene in class II MHC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53184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25288"/>
            <a:ext cx="8229600" cy="6506816"/>
          </a:xfrm>
        </p:spPr>
        <p:txBody>
          <a:bodyPr>
            <a:normAutofit fontScale="92500" lnSpcReduction="20000"/>
          </a:bodyPr>
          <a:lstStyle/>
          <a:p>
            <a:pPr marL="0" indent="0">
              <a:buNone/>
            </a:pPr>
            <a:r>
              <a:rPr lang="en-US" b="1" dirty="0"/>
              <a:t>PATHOGENESIS </a:t>
            </a:r>
            <a:endParaRPr lang="en-US" dirty="0"/>
          </a:p>
          <a:p>
            <a:endParaRPr lang="en-US" dirty="0"/>
          </a:p>
          <a:p>
            <a:pPr marL="0" indent="0">
              <a:buNone/>
            </a:pPr>
            <a:r>
              <a:rPr lang="en-US" dirty="0">
                <a:solidFill>
                  <a:srgbClr val="FF0000"/>
                </a:solidFill>
              </a:rPr>
              <a:t>Perivenular </a:t>
            </a:r>
            <a:r>
              <a:rPr lang="en-US" dirty="0"/>
              <a:t>infiltration by inflammatory </a:t>
            </a:r>
            <a:r>
              <a:rPr lang="en-US" b="1" dirty="0">
                <a:solidFill>
                  <a:schemeClr val="accent1">
                    <a:lumMod val="50000"/>
                  </a:schemeClr>
                </a:solidFill>
              </a:rPr>
              <a:t>mononuclear cells</a:t>
            </a:r>
            <a:r>
              <a:rPr lang="en-US" dirty="0"/>
              <a:t>(T cells and macrophages )</a:t>
            </a:r>
          </a:p>
          <a:p>
            <a:pPr marL="0" indent="0">
              <a:buNone/>
            </a:pPr>
            <a:r>
              <a:rPr lang="en-US" dirty="0"/>
              <a:t>also the </a:t>
            </a:r>
            <a:r>
              <a:rPr lang="en-US" dirty="0">
                <a:solidFill>
                  <a:srgbClr val="FF0000"/>
                </a:solidFill>
              </a:rPr>
              <a:t>surrounding white matter</a:t>
            </a:r>
          </a:p>
          <a:p>
            <a:pPr marL="0" indent="0">
              <a:buNone/>
            </a:pPr>
            <a:endParaRPr lang="en-US" dirty="0"/>
          </a:p>
          <a:p>
            <a:pPr marL="0" indent="0">
              <a:buNone/>
            </a:pPr>
            <a:r>
              <a:rPr lang="en-US" dirty="0"/>
              <a:t> blood-brain barrier disrupted, but vessel wall is preserved. 	</a:t>
            </a:r>
          </a:p>
          <a:p>
            <a:pPr marL="0" indent="0">
              <a:buNone/>
            </a:pPr>
            <a:r>
              <a:rPr lang="en-US" dirty="0"/>
              <a:t> </a:t>
            </a:r>
          </a:p>
          <a:p>
            <a:pPr marL="0" indent="0">
              <a:buNone/>
            </a:pPr>
            <a:r>
              <a:rPr lang="en-US" dirty="0"/>
              <a:t>				myelin-specific autoantibodies</a:t>
            </a:r>
          </a:p>
          <a:p>
            <a:pPr marL="0" indent="0">
              <a:buNone/>
            </a:pPr>
            <a:endParaRPr lang="en-US" dirty="0"/>
          </a:p>
          <a:p>
            <a:pPr marL="0" indent="0" algn="ctr">
              <a:buNone/>
            </a:pPr>
            <a:r>
              <a:rPr lang="en-US" dirty="0"/>
              <a:t>				complement is activated.</a:t>
            </a:r>
          </a:p>
          <a:p>
            <a:pPr marL="0" indent="0" algn="ctr">
              <a:buNone/>
            </a:pPr>
            <a:endParaRPr lang="en-US" dirty="0"/>
          </a:p>
          <a:p>
            <a:pPr marL="0" indent="0" algn="ctr">
              <a:buNone/>
            </a:pPr>
            <a:endParaRPr lang="en-US" dirty="0"/>
          </a:p>
          <a:p>
            <a:pPr marL="0" indent="0" algn="ctr">
              <a:buNone/>
            </a:pPr>
            <a:r>
              <a:rPr lang="en-US" dirty="0"/>
              <a:t>	     Demyelination - pathological hallmark </a:t>
            </a:r>
          </a:p>
          <a:p>
            <a:pPr marL="0" indent="0" algn="ctr">
              <a:buNone/>
            </a:pPr>
            <a:r>
              <a:rPr lang="en-US" dirty="0"/>
              <a:t>			Relative sparing of axons+</a:t>
            </a:r>
          </a:p>
        </p:txBody>
      </p:sp>
      <p:sp>
        <p:nvSpPr>
          <p:cNvPr id="2" name="Arrow: Down 1">
            <a:extLst>
              <a:ext uri="{FF2B5EF4-FFF2-40B4-BE49-F238E27FC236}">
                <a16:creationId xmlns:a16="http://schemas.microsoft.com/office/drawing/2014/main" id="{9A071D38-46D4-464D-A5E4-380CED6AD3EE}"/>
              </a:ext>
            </a:extLst>
          </p:cNvPr>
          <p:cNvSpPr/>
          <p:nvPr/>
        </p:nvSpPr>
        <p:spPr>
          <a:xfrm>
            <a:off x="5473148" y="1301446"/>
            <a:ext cx="622852" cy="9455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D44E3A3-F300-4BD4-A030-31B62322B902}"/>
              </a:ext>
            </a:extLst>
          </p:cNvPr>
          <p:cNvSpPr txBox="1"/>
          <p:nvPr/>
        </p:nvSpPr>
        <p:spPr>
          <a:xfrm>
            <a:off x="9223512" y="1550152"/>
            <a:ext cx="3233531" cy="830997"/>
          </a:xfrm>
          <a:prstGeom prst="rect">
            <a:avLst/>
          </a:prstGeom>
          <a:noFill/>
        </p:spPr>
        <p:txBody>
          <a:bodyPr wrap="square" rtlCol="0">
            <a:spAutoFit/>
          </a:bodyPr>
          <a:lstStyle/>
          <a:p>
            <a:r>
              <a:rPr lang="en-US" sz="2400" dirty="0"/>
              <a:t>small numbers of </a:t>
            </a:r>
            <a:r>
              <a:rPr lang="en-US" sz="2400" dirty="0">
                <a:solidFill>
                  <a:srgbClr val="FF0000"/>
                </a:solidFill>
              </a:rPr>
              <a:t>B lymphocytes</a:t>
            </a:r>
          </a:p>
        </p:txBody>
      </p:sp>
      <p:sp>
        <p:nvSpPr>
          <p:cNvPr id="5" name="Arrow: Down 4">
            <a:extLst>
              <a:ext uri="{FF2B5EF4-FFF2-40B4-BE49-F238E27FC236}">
                <a16:creationId xmlns:a16="http://schemas.microsoft.com/office/drawing/2014/main" id="{0ABB0D0F-9DE9-4F71-917A-F965216731BF}"/>
              </a:ext>
            </a:extLst>
          </p:cNvPr>
          <p:cNvSpPr/>
          <p:nvPr/>
        </p:nvSpPr>
        <p:spPr>
          <a:xfrm rot="3939837">
            <a:off x="8772939" y="1933958"/>
            <a:ext cx="371061" cy="20963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4CE4F52C-31D0-45DC-B776-B0175BA041DF}"/>
              </a:ext>
            </a:extLst>
          </p:cNvPr>
          <p:cNvSpPr/>
          <p:nvPr/>
        </p:nvSpPr>
        <p:spPr>
          <a:xfrm>
            <a:off x="5473148" y="3992582"/>
            <a:ext cx="622852" cy="3313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11425CA8-89A1-4579-BBF3-AFE1B0C384B6}"/>
              </a:ext>
            </a:extLst>
          </p:cNvPr>
          <p:cNvSpPr/>
          <p:nvPr/>
        </p:nvSpPr>
        <p:spPr>
          <a:xfrm>
            <a:off x="5473148" y="5031039"/>
            <a:ext cx="622852" cy="3313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092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3760B1-EE4E-440E-912E-6B75C0FD9F22}"/>
              </a:ext>
            </a:extLst>
          </p:cNvPr>
          <p:cNvSpPr>
            <a:spLocks noGrp="1"/>
          </p:cNvSpPr>
          <p:nvPr>
            <p:ph idx="1"/>
          </p:nvPr>
        </p:nvSpPr>
        <p:spPr/>
        <p:txBody>
          <a:bodyPr/>
          <a:lstStyle/>
          <a:p>
            <a:pPr marL="0" indent="0" algn="ctr">
              <a:buNone/>
            </a:pPr>
            <a:r>
              <a:rPr lang="en-US" dirty="0"/>
              <a:t>surviving oligodendrocytes or those that differentiate from precursor cells partially remyelinate the surviving axons, producing so-called </a:t>
            </a:r>
            <a:r>
              <a:rPr lang="en-US" dirty="0">
                <a:solidFill>
                  <a:srgbClr val="FF0000"/>
                </a:solidFill>
              </a:rPr>
              <a:t>shadow plaques</a:t>
            </a:r>
          </a:p>
          <a:p>
            <a:pPr marL="0" indent="0" algn="ctr">
              <a:buNone/>
            </a:pPr>
            <a:endParaRPr lang="en-US" dirty="0"/>
          </a:p>
          <a:p>
            <a:pPr marL="0" indent="0" algn="ctr">
              <a:buNone/>
            </a:pPr>
            <a:r>
              <a:rPr lang="en-US" dirty="0"/>
              <a:t>As lesions evolve, there is prominent astrocytic proliferation (gliosis) and the term sclerosis refers to </a:t>
            </a:r>
            <a:r>
              <a:rPr lang="en-US" dirty="0">
                <a:solidFill>
                  <a:srgbClr val="FF0000"/>
                </a:solidFill>
              </a:rPr>
              <a:t>these gliotic plaques </a:t>
            </a:r>
            <a:r>
              <a:rPr lang="en-US" dirty="0"/>
              <a:t>that have a rubbery or hardened texture at autopsy </a:t>
            </a:r>
          </a:p>
          <a:p>
            <a:endParaRPr lang="en-US" dirty="0"/>
          </a:p>
        </p:txBody>
      </p:sp>
    </p:spTree>
    <p:extLst>
      <p:ext uri="{BB962C8B-B14F-4D97-AF65-F5344CB8AC3E}">
        <p14:creationId xmlns:p14="http://schemas.microsoft.com/office/powerpoint/2010/main" val="689197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F8F197-7073-47CE-A69C-6959292977FC}"/>
              </a:ext>
            </a:extLst>
          </p:cNvPr>
          <p:cNvSpPr>
            <a:spLocks noGrp="1"/>
          </p:cNvSpPr>
          <p:nvPr>
            <p:ph idx="1"/>
          </p:nvPr>
        </p:nvSpPr>
        <p:spPr>
          <a:xfrm>
            <a:off x="838200" y="0"/>
            <a:ext cx="10515600" cy="6176963"/>
          </a:xfrm>
        </p:spPr>
        <p:txBody>
          <a:bodyPr>
            <a:normAutofit lnSpcReduction="10000"/>
          </a:bodyPr>
          <a:lstStyle/>
          <a:p>
            <a:pPr marL="0" indent="0">
              <a:buNone/>
            </a:pPr>
            <a:r>
              <a:rPr lang="en-US" sz="4800" dirty="0">
                <a:solidFill>
                  <a:srgbClr val="000000"/>
                </a:solidFill>
              </a:rPr>
              <a:t>Latest theory</a:t>
            </a:r>
          </a:p>
          <a:p>
            <a:pPr marL="0" indent="0" algn="ctr">
              <a:buNone/>
            </a:pPr>
            <a:r>
              <a:rPr lang="en-US" b="1" dirty="0">
                <a:solidFill>
                  <a:schemeClr val="accent6"/>
                </a:solidFill>
              </a:rPr>
              <a:t>Ectopic lymphoid follicles- </a:t>
            </a:r>
            <a:r>
              <a:rPr lang="en-US" dirty="0"/>
              <a:t>aggregates of T, B, and plasma cells (resembling secondary lymphoid tissue) </a:t>
            </a:r>
          </a:p>
          <a:p>
            <a:pPr marL="0" indent="0" algn="ctr">
              <a:buNone/>
            </a:pPr>
            <a:endParaRPr lang="en-US" dirty="0"/>
          </a:p>
          <a:p>
            <a:pPr marL="0" indent="0" algn="ctr">
              <a:buNone/>
            </a:pPr>
            <a:r>
              <a:rPr lang="en-US" dirty="0">
                <a:solidFill>
                  <a:srgbClr val="FF0000"/>
                </a:solidFill>
              </a:rPr>
              <a:t>Meninges</a:t>
            </a:r>
            <a:r>
              <a:rPr lang="en-US" dirty="0"/>
              <a:t>, especially overlying deep cortical sulci/ in </a:t>
            </a:r>
            <a:r>
              <a:rPr lang="en-US" dirty="0">
                <a:solidFill>
                  <a:srgbClr val="FF0000"/>
                </a:solidFill>
              </a:rPr>
              <a:t>perivascular spaces</a:t>
            </a:r>
            <a:r>
              <a:rPr lang="en-US" dirty="0"/>
              <a:t> and less commonly within </a:t>
            </a:r>
            <a:r>
              <a:rPr lang="en-US" dirty="0">
                <a:solidFill>
                  <a:srgbClr val="FF0000"/>
                </a:solidFill>
              </a:rPr>
              <a:t>brain parenchyma</a:t>
            </a:r>
            <a:r>
              <a:rPr lang="en-US" dirty="0"/>
              <a:t>. </a:t>
            </a:r>
          </a:p>
          <a:p>
            <a:pPr marL="0" indent="0" algn="ctr">
              <a:buNone/>
            </a:pPr>
            <a:endParaRPr lang="en-US" dirty="0"/>
          </a:p>
          <a:p>
            <a:pPr marL="0" indent="0" algn="ctr">
              <a:buNone/>
            </a:pPr>
            <a:r>
              <a:rPr lang="en-US" dirty="0"/>
              <a:t>More prevalent in progressive MS </a:t>
            </a:r>
          </a:p>
          <a:p>
            <a:pPr marL="0" indent="0" algn="ctr">
              <a:buNone/>
            </a:pPr>
            <a:endParaRPr lang="en-US" dirty="0"/>
          </a:p>
          <a:p>
            <a:pPr marL="0" indent="0" algn="ctr">
              <a:buNone/>
            </a:pPr>
            <a:r>
              <a:rPr lang="en-US" dirty="0"/>
              <a:t>Located in proximity to cortical plaques </a:t>
            </a:r>
          </a:p>
          <a:p>
            <a:pPr marL="0" indent="0" algn="ctr">
              <a:buNone/>
            </a:pPr>
            <a:endParaRPr lang="en-US" dirty="0"/>
          </a:p>
          <a:p>
            <a:pPr marL="0" indent="0" algn="ctr">
              <a:buNone/>
            </a:pPr>
            <a:r>
              <a:rPr lang="en-US" dirty="0"/>
              <a:t>diffused factors from these ectopic follicles contribute to subpial cortical demyelination and neurodegeneration</a:t>
            </a:r>
          </a:p>
        </p:txBody>
      </p:sp>
    </p:spTree>
    <p:extLst>
      <p:ext uri="{BB962C8B-B14F-4D97-AF65-F5344CB8AC3E}">
        <p14:creationId xmlns:p14="http://schemas.microsoft.com/office/powerpoint/2010/main" val="1128903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38539"/>
            <a:ext cx="10624930" cy="6374295"/>
          </a:xfrm>
        </p:spPr>
        <p:txBody>
          <a:bodyPr>
            <a:normAutofit/>
          </a:bodyPr>
          <a:lstStyle/>
          <a:p>
            <a:pPr algn="just"/>
            <a:endParaRPr lang="en-US" dirty="0"/>
          </a:p>
          <a:p>
            <a:pPr algn="just"/>
            <a:r>
              <a:rPr lang="en-US" dirty="0"/>
              <a:t>Inflammation is always present when active demyelination or axonal injury occurs</a:t>
            </a:r>
          </a:p>
          <a:p>
            <a:pPr algn="just"/>
            <a:r>
              <a:rPr lang="en-US" dirty="0"/>
              <a:t>presence of T-cell and B-cell infiltration is related to the extent of demyelination and axonal injury. </a:t>
            </a:r>
          </a:p>
          <a:p>
            <a:pPr marL="0" indent="0" algn="just">
              <a:buNone/>
            </a:pPr>
            <a:r>
              <a:rPr lang="en-US" dirty="0">
                <a:solidFill>
                  <a:srgbClr val="FF0000"/>
                </a:solidFill>
              </a:rPr>
              <a:t>Nature of the inflammatory response - different between early and later stages of MS</a:t>
            </a:r>
            <a:r>
              <a:rPr lang="en-US" dirty="0"/>
              <a:t>. </a:t>
            </a:r>
          </a:p>
          <a:p>
            <a:pPr marL="0" indent="0" algn="just">
              <a:buNone/>
            </a:pPr>
            <a:endParaRPr lang="en-US" dirty="0"/>
          </a:p>
          <a:p>
            <a:pPr marL="0" indent="0" algn="just">
              <a:buNone/>
            </a:pPr>
            <a:endParaRPr lang="en-US" dirty="0"/>
          </a:p>
          <a:p>
            <a:pPr marL="0" indent="0" algn="just">
              <a:buNone/>
            </a:pPr>
            <a:r>
              <a:rPr lang="en-US" dirty="0"/>
              <a:t>In </a:t>
            </a:r>
            <a:r>
              <a:rPr lang="en-US" dirty="0">
                <a:solidFill>
                  <a:srgbClr val="FF0000"/>
                </a:solidFill>
              </a:rPr>
              <a:t>relapsing MS</a:t>
            </a:r>
            <a:r>
              <a:rPr lang="en-US" dirty="0"/>
              <a:t>, inflammation is associated with </a:t>
            </a:r>
            <a:r>
              <a:rPr lang="en-US" dirty="0">
                <a:solidFill>
                  <a:srgbClr val="FF0000"/>
                </a:solidFill>
              </a:rPr>
              <a:t>focal </a:t>
            </a:r>
            <a:r>
              <a:rPr lang="en-US" dirty="0"/>
              <a:t>perivenular parenchymal infiltration of lymphocytes and monocytes associated with BBB disruption and active demyelination.</a:t>
            </a:r>
          </a:p>
        </p:txBody>
      </p:sp>
    </p:spTree>
    <p:extLst>
      <p:ext uri="{BB962C8B-B14F-4D97-AF65-F5344CB8AC3E}">
        <p14:creationId xmlns:p14="http://schemas.microsoft.com/office/powerpoint/2010/main" val="1545162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C1BCE4-5208-44FE-9BC8-7BEE5AEF2182}"/>
              </a:ext>
            </a:extLst>
          </p:cNvPr>
          <p:cNvSpPr>
            <a:spLocks noGrp="1"/>
          </p:cNvSpPr>
          <p:nvPr>
            <p:ph idx="1"/>
          </p:nvPr>
        </p:nvSpPr>
        <p:spPr>
          <a:xfrm>
            <a:off x="838200" y="225287"/>
            <a:ext cx="10515600" cy="5951676"/>
          </a:xfrm>
        </p:spPr>
        <p:txBody>
          <a:bodyPr>
            <a:normAutofit/>
          </a:bodyPr>
          <a:lstStyle/>
          <a:p>
            <a:pPr marL="0" lvl="0" indent="0" algn="just">
              <a:buNone/>
            </a:pPr>
            <a:r>
              <a:rPr lang="en-US" sz="2400" dirty="0">
                <a:solidFill>
                  <a:srgbClr val="FF0000"/>
                </a:solidFill>
              </a:rPr>
              <a:t>Progressive MS </a:t>
            </a:r>
            <a:r>
              <a:rPr lang="en-US" sz="2400" dirty="0">
                <a:solidFill>
                  <a:prstClr val="black"/>
                </a:solidFill>
              </a:rPr>
              <a:t>inflammation is more </a:t>
            </a:r>
            <a:r>
              <a:rPr lang="en-US" sz="2400" dirty="0">
                <a:solidFill>
                  <a:srgbClr val="FF0000"/>
                </a:solidFill>
              </a:rPr>
              <a:t>diffuse</a:t>
            </a:r>
            <a:r>
              <a:rPr lang="en-US" sz="2400" dirty="0">
                <a:solidFill>
                  <a:prstClr val="black"/>
                </a:solidFill>
              </a:rPr>
              <a:t> and is characterized by </a:t>
            </a:r>
            <a:r>
              <a:rPr lang="en-US" sz="2400" dirty="0">
                <a:solidFill>
                  <a:srgbClr val="FF0000"/>
                </a:solidFill>
              </a:rPr>
              <a:t>widespread microglial activation</a:t>
            </a:r>
            <a:r>
              <a:rPr lang="en-US" sz="2400" dirty="0">
                <a:solidFill>
                  <a:prstClr val="black"/>
                </a:solidFill>
              </a:rPr>
              <a:t>. Acute perivascular infiltrates are fewer in number, and lymphocytes and monocytes in chronic MS plaques aggregate at the lesion border suggesting </a:t>
            </a:r>
            <a:r>
              <a:rPr lang="en-US" sz="2400" dirty="0">
                <a:solidFill>
                  <a:srgbClr val="FF0000"/>
                </a:solidFill>
              </a:rPr>
              <a:t>ongoing inflammatory injury at the lesion edge</a:t>
            </a:r>
            <a:r>
              <a:rPr lang="en-US" sz="2400" dirty="0">
                <a:solidFill>
                  <a:prstClr val="black"/>
                </a:solidFill>
              </a:rPr>
              <a:t>. </a:t>
            </a:r>
          </a:p>
          <a:p>
            <a:pPr marL="0" lvl="0" indent="0" algn="just">
              <a:buNone/>
            </a:pPr>
            <a:endParaRPr lang="en-US" sz="2400" dirty="0">
              <a:solidFill>
                <a:prstClr val="black"/>
              </a:solidFill>
            </a:endParaRPr>
          </a:p>
          <a:p>
            <a:pPr marL="0" lvl="0" indent="0" algn="just">
              <a:buNone/>
            </a:pPr>
            <a:r>
              <a:rPr lang="en-US" sz="2400" dirty="0">
                <a:solidFill>
                  <a:prstClr val="black"/>
                </a:solidFill>
              </a:rPr>
              <a:t>A diffuse low-grade inflammation with microglial proliferation is observed across large areas of white matter, associated with reduced myelin staining and axonal injury (“</a:t>
            </a:r>
            <a:r>
              <a:rPr lang="en-US" sz="2400" dirty="0">
                <a:solidFill>
                  <a:srgbClr val="FF0000"/>
                </a:solidFill>
              </a:rPr>
              <a:t>dirty white matter</a:t>
            </a:r>
            <a:r>
              <a:rPr lang="en-US" sz="2400" dirty="0">
                <a:solidFill>
                  <a:prstClr val="black"/>
                </a:solidFill>
              </a:rPr>
              <a:t>”). </a:t>
            </a:r>
          </a:p>
          <a:p>
            <a:pPr marL="0" lvl="0" indent="0" algn="just">
              <a:buNone/>
            </a:pPr>
            <a:endParaRPr lang="en-US" sz="2400" dirty="0">
              <a:solidFill>
                <a:prstClr val="black"/>
              </a:solidFill>
            </a:endParaRPr>
          </a:p>
          <a:p>
            <a:pPr marL="0" lvl="0" indent="0" algn="just">
              <a:buNone/>
            </a:pPr>
            <a:r>
              <a:rPr lang="en-US" sz="2400" b="1" dirty="0">
                <a:solidFill>
                  <a:srgbClr val="00B050"/>
                </a:solidFill>
              </a:rPr>
              <a:t>ongoing inflammation </a:t>
            </a:r>
            <a:r>
              <a:rPr lang="en-US" sz="2400" dirty="0">
                <a:solidFill>
                  <a:prstClr val="black"/>
                </a:solidFill>
              </a:rPr>
              <a:t>occurs behind a </a:t>
            </a:r>
            <a:r>
              <a:rPr lang="en-US" sz="2400" b="1" dirty="0">
                <a:solidFill>
                  <a:srgbClr val="00B050"/>
                </a:solidFill>
              </a:rPr>
              <a:t>partially repaired BBB </a:t>
            </a:r>
          </a:p>
          <a:p>
            <a:pPr marL="0" lvl="0" indent="0" algn="just">
              <a:buNone/>
            </a:pPr>
            <a:endParaRPr lang="en-US" sz="2400" dirty="0">
              <a:solidFill>
                <a:prstClr val="black"/>
              </a:solidFill>
            </a:endParaRPr>
          </a:p>
          <a:p>
            <a:pPr marL="0" lvl="0" indent="0" algn="just">
              <a:buNone/>
            </a:pPr>
            <a:endParaRPr lang="en-US" sz="2400" dirty="0">
              <a:solidFill>
                <a:prstClr val="black"/>
              </a:solidFill>
            </a:endParaRPr>
          </a:p>
          <a:p>
            <a:pPr marL="0" lvl="0" indent="0" algn="just">
              <a:buNone/>
            </a:pPr>
            <a:r>
              <a:rPr lang="en-US" sz="2400" dirty="0">
                <a:solidFill>
                  <a:prstClr val="black"/>
                </a:solidFill>
              </a:rPr>
              <a:t>failure of immunotherapies not capable of crossing the BBB to benefit patients with progressive MS. </a:t>
            </a:r>
          </a:p>
          <a:p>
            <a:endParaRPr lang="en-US" dirty="0"/>
          </a:p>
        </p:txBody>
      </p:sp>
      <p:sp>
        <p:nvSpPr>
          <p:cNvPr id="4" name="Arrow: Down 3">
            <a:extLst>
              <a:ext uri="{FF2B5EF4-FFF2-40B4-BE49-F238E27FC236}">
                <a16:creationId xmlns:a16="http://schemas.microsoft.com/office/drawing/2014/main" id="{F1D84861-0A0D-4BD2-937A-E2925BDBB564}"/>
              </a:ext>
            </a:extLst>
          </p:cNvPr>
          <p:cNvSpPr/>
          <p:nvPr/>
        </p:nvSpPr>
        <p:spPr>
          <a:xfrm>
            <a:off x="5393634" y="2929455"/>
            <a:ext cx="795131" cy="5433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Down 4">
            <a:extLst>
              <a:ext uri="{FF2B5EF4-FFF2-40B4-BE49-F238E27FC236}">
                <a16:creationId xmlns:a16="http://schemas.microsoft.com/office/drawing/2014/main" id="{925450EE-EC0C-4C7B-A295-AEA1B09D9EC4}"/>
              </a:ext>
            </a:extLst>
          </p:cNvPr>
          <p:cNvSpPr/>
          <p:nvPr/>
        </p:nvSpPr>
        <p:spPr>
          <a:xfrm>
            <a:off x="5698434" y="4142029"/>
            <a:ext cx="795131" cy="5433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78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583096" y="251792"/>
            <a:ext cx="11145078" cy="6387547"/>
          </a:xfrm>
        </p:spPr>
        <p:txBody>
          <a:bodyPr>
            <a:normAutofit fontScale="92500" lnSpcReduction="10000"/>
          </a:bodyPr>
          <a:lstStyle/>
          <a:p>
            <a:endParaRPr lang="en-US" sz="4400" dirty="0">
              <a:solidFill>
                <a:srgbClr val="000000"/>
              </a:solidFill>
            </a:endParaRPr>
          </a:p>
          <a:p>
            <a:pPr marL="0" indent="0" algn="just">
              <a:buNone/>
            </a:pPr>
            <a:r>
              <a:rPr lang="en-US" sz="3200" b="1" dirty="0"/>
              <a:t>Physiology</a:t>
            </a:r>
          </a:p>
          <a:p>
            <a:pPr marL="0" indent="0" algn="just">
              <a:buNone/>
            </a:pPr>
            <a:r>
              <a:rPr lang="en-US" sz="3200" b="1" dirty="0"/>
              <a:t> </a:t>
            </a:r>
            <a:r>
              <a:rPr lang="en-US" dirty="0">
                <a:solidFill>
                  <a:srgbClr val="FF0000"/>
                </a:solidFill>
              </a:rPr>
              <a:t>Conduction block </a:t>
            </a:r>
            <a:r>
              <a:rPr lang="en-US" dirty="0"/>
              <a:t>occurs when the nerve impulse is unable to traverse the </a:t>
            </a:r>
            <a:r>
              <a:rPr lang="en-US" dirty="0">
                <a:solidFill>
                  <a:srgbClr val="FF0000"/>
                </a:solidFill>
              </a:rPr>
              <a:t>demyelinated segment</a:t>
            </a:r>
            <a:r>
              <a:rPr lang="en-US" dirty="0"/>
              <a:t>. </a:t>
            </a:r>
          </a:p>
          <a:p>
            <a:pPr marL="0" indent="0" algn="just">
              <a:buNone/>
            </a:pPr>
            <a:endParaRPr lang="en-US" dirty="0"/>
          </a:p>
          <a:p>
            <a:pPr marL="0" indent="0" algn="just">
              <a:buNone/>
            </a:pPr>
            <a:r>
              <a:rPr lang="en-US" dirty="0"/>
              <a:t>Axon membrane becomes </a:t>
            </a:r>
            <a:r>
              <a:rPr lang="en-US" dirty="0">
                <a:solidFill>
                  <a:srgbClr val="FF0000"/>
                </a:solidFill>
              </a:rPr>
              <a:t>hyperpolarized</a:t>
            </a:r>
            <a:r>
              <a:rPr lang="en-US" dirty="0"/>
              <a:t> due to the exposure of voltage-dependent </a:t>
            </a:r>
            <a:r>
              <a:rPr lang="en-US" dirty="0">
                <a:solidFill>
                  <a:srgbClr val="FF0000"/>
                </a:solidFill>
              </a:rPr>
              <a:t>potassium channels </a:t>
            </a:r>
            <a:r>
              <a:rPr lang="en-US" dirty="0"/>
              <a:t>that are </a:t>
            </a:r>
            <a:r>
              <a:rPr lang="en-US" dirty="0">
                <a:solidFill>
                  <a:srgbClr val="FF0000"/>
                </a:solidFill>
              </a:rPr>
              <a:t>normally buried underneath the myelin sheath </a:t>
            </a:r>
            <a:r>
              <a:rPr lang="en-US" dirty="0"/>
              <a:t>(temporary) </a:t>
            </a:r>
          </a:p>
          <a:p>
            <a:pPr marL="0" indent="0" algn="just">
              <a:buNone/>
            </a:pPr>
            <a:endParaRPr lang="en-US" dirty="0"/>
          </a:p>
          <a:p>
            <a:pPr marL="0" indent="0" algn="just">
              <a:buNone/>
            </a:pPr>
            <a:r>
              <a:rPr lang="en-US" dirty="0"/>
              <a:t>sodium channels (originally concentrated at the nodes) </a:t>
            </a:r>
            <a:r>
              <a:rPr lang="en-US" dirty="0">
                <a:solidFill>
                  <a:srgbClr val="00B050"/>
                </a:solidFill>
              </a:rPr>
              <a:t>redistribute</a:t>
            </a:r>
            <a:r>
              <a:rPr lang="en-US" dirty="0"/>
              <a:t> along the naked axon </a:t>
            </a:r>
          </a:p>
          <a:p>
            <a:pPr algn="just"/>
            <a:endParaRPr lang="en-US" dirty="0"/>
          </a:p>
          <a:p>
            <a:pPr marL="0" indent="0" algn="just">
              <a:buNone/>
            </a:pPr>
            <a:r>
              <a:rPr lang="en-US" dirty="0"/>
              <a:t>This redistribution ultimately allows continuous propagation of nerve action potentials through the demyelinated segment. </a:t>
            </a:r>
          </a:p>
        </p:txBody>
      </p:sp>
      <p:sp>
        <p:nvSpPr>
          <p:cNvPr id="2" name="Arrow: Down 1">
            <a:extLst>
              <a:ext uri="{FF2B5EF4-FFF2-40B4-BE49-F238E27FC236}">
                <a16:creationId xmlns:a16="http://schemas.microsoft.com/office/drawing/2014/main" id="{16485589-717E-4443-A117-B48ACAAFA02B}"/>
              </a:ext>
            </a:extLst>
          </p:cNvPr>
          <p:cNvSpPr/>
          <p:nvPr/>
        </p:nvSpPr>
        <p:spPr>
          <a:xfrm>
            <a:off x="5512904" y="3429000"/>
            <a:ext cx="397566" cy="5996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Down 3">
            <a:extLst>
              <a:ext uri="{FF2B5EF4-FFF2-40B4-BE49-F238E27FC236}">
                <a16:creationId xmlns:a16="http://schemas.microsoft.com/office/drawing/2014/main" id="{E9E9BBAA-E901-428F-96F6-0EC6969553F1}"/>
              </a:ext>
            </a:extLst>
          </p:cNvPr>
          <p:cNvSpPr/>
          <p:nvPr/>
        </p:nvSpPr>
        <p:spPr>
          <a:xfrm>
            <a:off x="5658678" y="4532243"/>
            <a:ext cx="397566" cy="5996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6128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755374"/>
            <a:ext cx="10624930" cy="5421589"/>
          </a:xfrm>
        </p:spPr>
        <p:txBody>
          <a:bodyPr>
            <a:normAutofit lnSpcReduction="10000"/>
          </a:bodyPr>
          <a:lstStyle/>
          <a:p>
            <a:endParaRPr lang="en-US" sz="5400" dirty="0">
              <a:solidFill>
                <a:srgbClr val="000000"/>
              </a:solidFill>
            </a:endParaRPr>
          </a:p>
          <a:p>
            <a:pPr marL="0" indent="0" algn="just">
              <a:buNone/>
            </a:pPr>
            <a:r>
              <a:rPr lang="en-US" sz="3600" dirty="0">
                <a:solidFill>
                  <a:schemeClr val="accent2">
                    <a:lumMod val="75000"/>
                  </a:schemeClr>
                </a:solidFill>
              </a:rPr>
              <a:t>Variable conduction block </a:t>
            </a:r>
            <a:r>
              <a:rPr lang="en-US" sz="3600" dirty="0"/>
              <a:t>can occur with raised body temperature or metabolic alterations and may explain clinical fluctuations that vary from hour to hour or appear with fever or exercise.</a:t>
            </a:r>
          </a:p>
          <a:p>
            <a:pPr marL="0" indent="0" algn="just">
              <a:buNone/>
            </a:pPr>
            <a:endParaRPr lang="en-US" sz="3600" dirty="0"/>
          </a:p>
          <a:p>
            <a:pPr marL="0" indent="0" algn="just">
              <a:buNone/>
            </a:pPr>
            <a:r>
              <a:rPr lang="en-US" sz="3600" dirty="0"/>
              <a:t> </a:t>
            </a:r>
          </a:p>
          <a:p>
            <a:pPr marL="0" indent="0" algn="just">
              <a:buNone/>
            </a:pPr>
            <a:r>
              <a:rPr lang="en-US" sz="3600" dirty="0"/>
              <a:t>Conduction</a:t>
            </a:r>
            <a:r>
              <a:rPr lang="en-US" sz="3600" dirty="0">
                <a:solidFill>
                  <a:srgbClr val="FF0000"/>
                </a:solidFill>
              </a:rPr>
              <a:t> slowing </a:t>
            </a:r>
            <a:r>
              <a:rPr lang="en-US" sz="3600" dirty="0"/>
              <a:t>occurs when the demyelinated segments of the axonal membrane are reorganized to support continuous (slow) nerve impulse propagation. </a:t>
            </a:r>
          </a:p>
        </p:txBody>
      </p:sp>
    </p:spTree>
    <p:extLst>
      <p:ext uri="{BB962C8B-B14F-4D97-AF65-F5344CB8AC3E}">
        <p14:creationId xmlns:p14="http://schemas.microsoft.com/office/powerpoint/2010/main" val="2198321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ED8204C-0F03-479C-95BE-C438F2D0C45C}"/>
              </a:ext>
            </a:extLst>
          </p:cNvPr>
          <p:cNvPicPr>
            <a:picLocks noGrp="1" noChangeAspect="1"/>
          </p:cNvPicPr>
          <p:nvPr>
            <p:ph idx="1"/>
          </p:nvPr>
        </p:nvPicPr>
        <p:blipFill>
          <a:blip r:embed="rId2"/>
          <a:stretch>
            <a:fillRect/>
          </a:stretch>
        </p:blipFill>
        <p:spPr>
          <a:xfrm>
            <a:off x="982869" y="153911"/>
            <a:ext cx="9261061" cy="6154124"/>
          </a:xfrm>
          <a:prstGeom prst="rect">
            <a:avLst/>
          </a:prstGeom>
        </p:spPr>
      </p:pic>
    </p:spTree>
    <p:extLst>
      <p:ext uri="{BB962C8B-B14F-4D97-AF65-F5344CB8AC3E}">
        <p14:creationId xmlns:p14="http://schemas.microsoft.com/office/powerpoint/2010/main" val="3909861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sz="4400" dirty="0">
              <a:solidFill>
                <a:srgbClr val="000000"/>
              </a:solidFill>
            </a:endParaRPr>
          </a:p>
          <a:p>
            <a:pPr marL="0" indent="0" algn="just">
              <a:buNone/>
            </a:pPr>
            <a:r>
              <a:rPr lang="en-US" sz="3200" b="1" dirty="0"/>
              <a:t>IMMUNOLOGY </a:t>
            </a:r>
          </a:p>
          <a:p>
            <a:pPr marL="0" indent="0" algn="just">
              <a:buNone/>
            </a:pPr>
            <a:endParaRPr lang="en-US" sz="3200" b="1" dirty="0"/>
          </a:p>
          <a:p>
            <a:pPr marL="0" indent="0" algn="just">
              <a:buNone/>
            </a:pPr>
            <a:r>
              <a:rPr lang="en-US" dirty="0"/>
              <a:t>A proinflammatory autoimmune response directed against a component of CNS myelin, and other neural elements, remains the cornerstone of current concepts of MS pathogenesis. </a:t>
            </a:r>
          </a:p>
        </p:txBody>
      </p:sp>
    </p:spTree>
    <p:extLst>
      <p:ext uri="{BB962C8B-B14F-4D97-AF65-F5344CB8AC3E}">
        <p14:creationId xmlns:p14="http://schemas.microsoft.com/office/powerpoint/2010/main" val="31894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78296"/>
            <a:ext cx="10734260" cy="5898668"/>
          </a:xfrm>
        </p:spPr>
        <p:txBody>
          <a:bodyPr>
            <a:normAutofit/>
          </a:bodyPr>
          <a:lstStyle/>
          <a:p>
            <a:endParaRPr lang="en-US" sz="4400" dirty="0">
              <a:solidFill>
                <a:srgbClr val="000000"/>
              </a:solidFill>
            </a:endParaRPr>
          </a:p>
          <a:p>
            <a:pPr marL="0" indent="0" algn="just">
              <a:buNone/>
            </a:pPr>
            <a:r>
              <a:rPr lang="en-US" sz="3100" b="1" dirty="0"/>
              <a:t>AUTOREACTIVE T LYMPHOCYTES </a:t>
            </a:r>
          </a:p>
          <a:p>
            <a:pPr marL="0" indent="0" algn="just">
              <a:buNone/>
            </a:pPr>
            <a:r>
              <a:rPr lang="en-US" dirty="0">
                <a:solidFill>
                  <a:srgbClr val="FF0000"/>
                </a:solidFill>
              </a:rPr>
              <a:t>Myelin basic protein </a:t>
            </a:r>
            <a:r>
              <a:rPr lang="en-US" dirty="0"/>
              <a:t>(MBP)- an intracellular protein involved in myelin compaction</a:t>
            </a:r>
            <a:r>
              <a:rPr lang="en-US" dirty="0">
                <a:sym typeface="Wingdings" panose="05000000000000000000" pitchFamily="2" charset="2"/>
              </a:rPr>
              <a:t></a:t>
            </a:r>
            <a:r>
              <a:rPr lang="en-US" dirty="0"/>
              <a:t> important T cell antigen</a:t>
            </a:r>
          </a:p>
          <a:p>
            <a:pPr marL="0" indent="0" algn="just">
              <a:buNone/>
            </a:pPr>
            <a:endParaRPr lang="en-US" dirty="0"/>
          </a:p>
          <a:p>
            <a:pPr marL="0" indent="0" algn="just">
              <a:buNone/>
            </a:pPr>
            <a:r>
              <a:rPr lang="en-US" dirty="0"/>
              <a:t>Activated MBP-reactive T cells have been identified in the blood, in cerebrospinal fluid (CSF), and within MS lesions. </a:t>
            </a:r>
          </a:p>
          <a:p>
            <a:pPr marL="0" indent="0" algn="just">
              <a:buNone/>
            </a:pPr>
            <a:endParaRPr lang="en-US" dirty="0"/>
          </a:p>
        </p:txBody>
      </p:sp>
    </p:spTree>
    <p:extLst>
      <p:ext uri="{BB962C8B-B14F-4D97-AF65-F5344CB8AC3E}">
        <p14:creationId xmlns:p14="http://schemas.microsoft.com/office/powerpoint/2010/main" val="2922510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12036"/>
            <a:ext cx="10624930" cy="5964928"/>
          </a:xfrm>
        </p:spPr>
        <p:txBody>
          <a:bodyPr>
            <a:normAutofit lnSpcReduction="10000"/>
          </a:bodyPr>
          <a:lstStyle/>
          <a:p>
            <a:endParaRPr lang="en-US" sz="4400" dirty="0">
              <a:solidFill>
                <a:srgbClr val="000000"/>
              </a:solidFill>
            </a:endParaRPr>
          </a:p>
          <a:p>
            <a:pPr marL="0" indent="0" algn="just">
              <a:buNone/>
            </a:pPr>
            <a:r>
              <a:rPr lang="en-US" sz="2600" b="1" dirty="0"/>
              <a:t>HUMORAL AUTOIMMUNITY</a:t>
            </a:r>
          </a:p>
          <a:p>
            <a:pPr marL="0" indent="0" algn="just">
              <a:buNone/>
            </a:pPr>
            <a:endParaRPr lang="en-US" sz="2600" b="1" dirty="0"/>
          </a:p>
          <a:p>
            <a:pPr marL="0" indent="0" algn="ctr">
              <a:buNone/>
            </a:pPr>
            <a:r>
              <a:rPr lang="en-US" dirty="0"/>
              <a:t>B cell activation and antibody responses are also involved in the development of demyelinating lesions. </a:t>
            </a:r>
          </a:p>
          <a:p>
            <a:pPr marL="0" indent="0" algn="ctr">
              <a:buNone/>
            </a:pPr>
            <a:endParaRPr lang="en-US" dirty="0"/>
          </a:p>
          <a:p>
            <a:pPr marL="0" indent="0" algn="ctr">
              <a:buNone/>
            </a:pPr>
            <a:r>
              <a:rPr lang="en-US" dirty="0"/>
              <a:t>Myelin-specific autoantibodies, some directed against an extracellular myelin protein, myelin oligodendrocyte glycoprotein (MOG), have been detected bound to vesiculated myelin debris in MS plaques. </a:t>
            </a:r>
          </a:p>
          <a:p>
            <a:pPr marL="0" indent="0" algn="ctr">
              <a:buNone/>
            </a:pPr>
            <a:endParaRPr lang="en-US" dirty="0"/>
          </a:p>
          <a:p>
            <a:pPr marL="0" indent="0" algn="ctr">
              <a:buNone/>
            </a:pPr>
            <a:r>
              <a:rPr lang="en-US" dirty="0"/>
              <a:t>In the CSF, elevated levels of locally synthesized immunoglobulins and oligoclonal antibodies, derived from clonally restricted CNS B cells and plasma cells, are also characteristic of MS</a:t>
            </a:r>
          </a:p>
        </p:txBody>
      </p:sp>
    </p:spTree>
    <p:extLst>
      <p:ext uri="{BB962C8B-B14F-4D97-AF65-F5344CB8AC3E}">
        <p14:creationId xmlns:p14="http://schemas.microsoft.com/office/powerpoint/2010/main" val="1777116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25288"/>
            <a:ext cx="10624930" cy="5951676"/>
          </a:xfrm>
        </p:spPr>
        <p:txBody>
          <a:bodyPr>
            <a:normAutofit fontScale="85000" lnSpcReduction="20000"/>
          </a:bodyPr>
          <a:lstStyle/>
          <a:p>
            <a:pPr marL="0" indent="0">
              <a:buNone/>
            </a:pPr>
            <a:endParaRPr lang="en-US" sz="4800" dirty="0"/>
          </a:p>
          <a:p>
            <a:pPr marL="0" indent="0">
              <a:buNone/>
            </a:pPr>
            <a:r>
              <a:rPr lang="en-US" sz="3600" b="1" dirty="0"/>
              <a:t>N</a:t>
            </a:r>
            <a:r>
              <a:rPr lang="en-US" sz="3100" b="1" dirty="0"/>
              <a:t>EURODEGENERATION </a:t>
            </a:r>
            <a:endParaRPr lang="en-US" sz="3100" dirty="0"/>
          </a:p>
          <a:p>
            <a:pPr marL="0" indent="0" algn="just">
              <a:buNone/>
            </a:pPr>
            <a:r>
              <a:rPr lang="en-US" sz="3100" dirty="0">
                <a:solidFill>
                  <a:srgbClr val="FF0000"/>
                </a:solidFill>
              </a:rPr>
              <a:t>Axonal damage </a:t>
            </a:r>
            <a:r>
              <a:rPr lang="en-US" sz="3100" dirty="0"/>
              <a:t>occurs in every newly formed MS lesion, and </a:t>
            </a:r>
            <a:r>
              <a:rPr lang="en-US" sz="3100" dirty="0">
                <a:solidFill>
                  <a:srgbClr val="FF0000"/>
                </a:solidFill>
              </a:rPr>
              <a:t>cumulative axonal and neuronal loss</a:t>
            </a:r>
            <a:r>
              <a:rPr lang="en-US" sz="3100" dirty="0"/>
              <a:t> is considered to be the most important contributor to irreversible neurologic disability. </a:t>
            </a:r>
          </a:p>
          <a:p>
            <a:pPr marL="0" indent="0" algn="just">
              <a:buNone/>
            </a:pPr>
            <a:endParaRPr lang="en-US" sz="3100" dirty="0"/>
          </a:p>
          <a:p>
            <a:pPr marL="0" indent="0" algn="just">
              <a:buNone/>
            </a:pPr>
            <a:r>
              <a:rPr lang="en-US" sz="3100" dirty="0"/>
              <a:t>Demyelination can result in reduced trophic support for axons, redistribution of ion channels, and destabilization of action potential membrane potentials. </a:t>
            </a:r>
          </a:p>
          <a:p>
            <a:pPr marL="0" indent="0" algn="just">
              <a:buNone/>
            </a:pPr>
            <a:endParaRPr lang="en-US" sz="3100" dirty="0"/>
          </a:p>
          <a:p>
            <a:pPr marL="0" indent="0" algn="just">
              <a:buNone/>
            </a:pPr>
            <a:r>
              <a:rPr lang="en-US" sz="3100" dirty="0"/>
              <a:t>Axons can adapt initially to these injuries, but over time distal and retrograde degeneration (“</a:t>
            </a:r>
            <a:r>
              <a:rPr lang="en-US" sz="3100" dirty="0">
                <a:solidFill>
                  <a:srgbClr val="FF0000"/>
                </a:solidFill>
              </a:rPr>
              <a:t>dying–back” axonopathy</a:t>
            </a:r>
            <a:r>
              <a:rPr lang="en-US" sz="3100" dirty="0"/>
              <a:t>) occurs. </a:t>
            </a:r>
          </a:p>
          <a:p>
            <a:pPr marL="0" indent="0" algn="just">
              <a:buNone/>
            </a:pPr>
            <a:endParaRPr lang="en-US" sz="3100" dirty="0"/>
          </a:p>
          <a:p>
            <a:pPr marL="0" indent="0" algn="just">
              <a:buNone/>
            </a:pPr>
            <a:r>
              <a:rPr lang="en-US" sz="3100" dirty="0"/>
              <a:t>Axonal and neuronal death may result from </a:t>
            </a:r>
            <a:r>
              <a:rPr lang="en-US" sz="3100" dirty="0">
                <a:solidFill>
                  <a:srgbClr val="FF0000"/>
                </a:solidFill>
              </a:rPr>
              <a:t>glutamate-mediated excitotoxicity, oxidative injury, iron accumulation, and/or mitochondrial failure either occurring as a consequence of free-radical damage or due to accumulation of deletions in mitochondrial DNA </a:t>
            </a:r>
          </a:p>
        </p:txBody>
      </p:sp>
    </p:spTree>
    <p:extLst>
      <p:ext uri="{BB962C8B-B14F-4D97-AF65-F5344CB8AC3E}">
        <p14:creationId xmlns:p14="http://schemas.microsoft.com/office/powerpoint/2010/main" val="32906302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12036"/>
            <a:ext cx="10624930" cy="5964928"/>
          </a:xfrm>
        </p:spPr>
        <p:txBody>
          <a:bodyPr>
            <a:normAutofit lnSpcReduction="10000"/>
          </a:bodyPr>
          <a:lstStyle/>
          <a:p>
            <a:pPr marL="0" indent="0">
              <a:buNone/>
            </a:pPr>
            <a:endParaRPr lang="en-US" sz="4400" dirty="0"/>
          </a:p>
          <a:p>
            <a:pPr marL="0" indent="0">
              <a:buNone/>
            </a:pPr>
            <a:r>
              <a:rPr lang="en-US" sz="3200" b="1" dirty="0"/>
              <a:t>DIAGNOSIS </a:t>
            </a:r>
          </a:p>
          <a:p>
            <a:pPr marL="0" indent="0">
              <a:buNone/>
            </a:pPr>
            <a:endParaRPr lang="en-US" sz="3200" dirty="0"/>
          </a:p>
          <a:p>
            <a:pPr marL="0" indent="0" algn="just">
              <a:buNone/>
            </a:pPr>
            <a:r>
              <a:rPr lang="en-US" dirty="0">
                <a:solidFill>
                  <a:srgbClr val="FF0000"/>
                </a:solidFill>
              </a:rPr>
              <a:t>There is no single diagnostic test for MS. </a:t>
            </a:r>
          </a:p>
          <a:p>
            <a:pPr marL="0" indent="0" algn="just">
              <a:buNone/>
            </a:pPr>
            <a:endParaRPr lang="en-US" dirty="0"/>
          </a:p>
          <a:p>
            <a:pPr algn="just"/>
            <a:r>
              <a:rPr lang="en-US" dirty="0"/>
              <a:t>Documentation of </a:t>
            </a:r>
            <a:r>
              <a:rPr lang="en-US" b="1" dirty="0">
                <a:solidFill>
                  <a:srgbClr val="00B050"/>
                </a:solidFill>
              </a:rPr>
              <a:t>two or more episodes of symptoms </a:t>
            </a:r>
            <a:r>
              <a:rPr lang="en-US" dirty="0"/>
              <a:t>and </a:t>
            </a:r>
            <a:r>
              <a:rPr lang="en-US" b="1" dirty="0">
                <a:solidFill>
                  <a:srgbClr val="00B050"/>
                </a:solidFill>
              </a:rPr>
              <a:t>two or more signs</a:t>
            </a:r>
            <a:r>
              <a:rPr lang="en-US" dirty="0"/>
              <a:t> that reflect pathology in anatomically noncontiguous white matter tracts of the CNS </a:t>
            </a:r>
            <a:endParaRPr lang="en-US" b="1" dirty="0"/>
          </a:p>
          <a:p>
            <a:pPr algn="just"/>
            <a:r>
              <a:rPr lang="en-US" dirty="0"/>
              <a:t>Symptoms must last for </a:t>
            </a:r>
            <a:r>
              <a:rPr lang="en-US" dirty="0">
                <a:solidFill>
                  <a:srgbClr val="00B050"/>
                </a:solidFill>
              </a:rPr>
              <a:t>&gt;24 h </a:t>
            </a:r>
            <a:r>
              <a:rPr lang="en-US" dirty="0"/>
              <a:t>and occur as distinct episodes that are separated by a month or more. </a:t>
            </a:r>
          </a:p>
          <a:p>
            <a:pPr algn="just"/>
            <a:r>
              <a:rPr lang="en-US" dirty="0"/>
              <a:t>In patients who have only one of the two required signs on neurologic examination, the second may be documented by abnormal tests such as MRI or evoked potentials (EPs). </a:t>
            </a:r>
          </a:p>
        </p:txBody>
      </p:sp>
    </p:spTree>
    <p:extLst>
      <p:ext uri="{BB962C8B-B14F-4D97-AF65-F5344CB8AC3E}">
        <p14:creationId xmlns:p14="http://schemas.microsoft.com/office/powerpoint/2010/main" val="25773939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pPr algn="just"/>
            <a:r>
              <a:rPr lang="en-US" dirty="0"/>
              <a:t>The second clinical event (in time) may be supported solely by MRI findings, consisting of either the development of new focal white matter lesions on MRI or the simultaneous presence of both an enhancing lesion and a non enhancing lesion in an asymptomatic location. </a:t>
            </a:r>
          </a:p>
          <a:p>
            <a:pPr algn="just"/>
            <a:endParaRPr lang="en-US" dirty="0"/>
          </a:p>
          <a:p>
            <a:pPr algn="just"/>
            <a:r>
              <a:rPr lang="en-US" dirty="0"/>
              <a:t>In patients whose course is progressive from onset for ≥6 months without superimposed relapses, documentation of intrathecal IgG synthesis may be used to support a diagnosis of PPMS.</a:t>
            </a:r>
          </a:p>
          <a:p>
            <a:pPr marL="0" indent="0">
              <a:buNone/>
            </a:pPr>
            <a:endParaRPr lang="en-US" dirty="0"/>
          </a:p>
        </p:txBody>
      </p:sp>
    </p:spTree>
    <p:extLst>
      <p:ext uri="{BB962C8B-B14F-4D97-AF65-F5344CB8AC3E}">
        <p14:creationId xmlns:p14="http://schemas.microsoft.com/office/powerpoint/2010/main" val="29094647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689113" y="340518"/>
            <a:ext cx="10624930" cy="6176963"/>
          </a:xfrm>
        </p:spPr>
        <p:txBody>
          <a:bodyPr/>
          <a:lstStyle/>
          <a:p>
            <a:endParaRPr lang="en-US" dirty="0"/>
          </a:p>
          <a:p>
            <a:pPr marL="0" indent="0">
              <a:buNone/>
            </a:pPr>
            <a:r>
              <a:rPr lang="en-US" u="sng" dirty="0"/>
              <a:t>Revised McDonald Criteria</a:t>
            </a:r>
          </a:p>
          <a:p>
            <a:pPr marL="0" indent="0">
              <a:buNone/>
            </a:pPr>
            <a:endParaRPr lang="en-US" dirty="0"/>
          </a:p>
          <a:p>
            <a:pPr marL="0" indent="0">
              <a:buNone/>
            </a:pPr>
            <a:r>
              <a:rPr lang="en-US" dirty="0"/>
              <a:t> 1)</a:t>
            </a:r>
          </a:p>
          <a:p>
            <a:endParaRPr lang="en-US" dirty="0"/>
          </a:p>
          <a:p>
            <a:pPr marL="0" indent="0">
              <a:buNone/>
            </a:pPr>
            <a:r>
              <a:rPr lang="en-US" u="sng" dirty="0">
                <a:solidFill>
                  <a:srgbClr val="FF0000"/>
                </a:solidFill>
              </a:rPr>
              <a:t>2 or more attacks</a:t>
            </a:r>
          </a:p>
          <a:p>
            <a:r>
              <a:rPr lang="en-US" dirty="0"/>
              <a:t>objective clinical evidence of 2 or more lesions or </a:t>
            </a:r>
          </a:p>
          <a:p>
            <a:r>
              <a:rPr lang="en-US" dirty="0"/>
              <a:t>objective clinical evidence of 1 lesion with reasonable historical evidence of a prior attack 	</a:t>
            </a:r>
          </a:p>
          <a:p>
            <a:endParaRPr lang="en-US" dirty="0"/>
          </a:p>
          <a:p>
            <a:pPr marL="0" indent="0">
              <a:buNone/>
            </a:pPr>
            <a:endParaRPr lang="en-US" dirty="0"/>
          </a:p>
        </p:txBody>
      </p:sp>
    </p:spTree>
    <p:extLst>
      <p:ext uri="{BB962C8B-B14F-4D97-AF65-F5344CB8AC3E}">
        <p14:creationId xmlns:p14="http://schemas.microsoft.com/office/powerpoint/2010/main" val="2234730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331304"/>
            <a:ext cx="10624930" cy="5845659"/>
          </a:xfrm>
        </p:spPr>
        <p:txBody>
          <a:bodyPr>
            <a:normAutofit lnSpcReduction="10000"/>
          </a:bodyPr>
          <a:lstStyle/>
          <a:p>
            <a:endParaRPr lang="en-US" dirty="0"/>
          </a:p>
          <a:p>
            <a:pPr marL="0" indent="0">
              <a:buNone/>
            </a:pPr>
            <a:r>
              <a:rPr lang="en-US" dirty="0"/>
              <a:t>2)</a:t>
            </a:r>
          </a:p>
          <a:p>
            <a:pPr marL="0" indent="0">
              <a:buNone/>
            </a:pPr>
            <a:endParaRPr lang="en-US" dirty="0"/>
          </a:p>
          <a:p>
            <a:pPr marL="0" indent="0">
              <a:buNone/>
            </a:pPr>
            <a:r>
              <a:rPr lang="en-US" u="sng" dirty="0">
                <a:solidFill>
                  <a:srgbClr val="FF0000"/>
                </a:solidFill>
              </a:rPr>
              <a:t>2 or more attacks</a:t>
            </a:r>
          </a:p>
          <a:p>
            <a:pPr marL="0" indent="0">
              <a:buNone/>
            </a:pPr>
            <a:endParaRPr lang="en-US" u="sng" dirty="0">
              <a:solidFill>
                <a:srgbClr val="FF0000"/>
              </a:solidFill>
            </a:endParaRPr>
          </a:p>
          <a:p>
            <a:r>
              <a:rPr lang="en-US" dirty="0"/>
              <a:t>Objective clinical evidence of 1 lesion</a:t>
            </a:r>
          </a:p>
          <a:p>
            <a:r>
              <a:rPr lang="en-US" dirty="0"/>
              <a:t>Dissemination in space, demonstrated by </a:t>
            </a:r>
          </a:p>
          <a:p>
            <a:pPr marL="0" indent="0">
              <a:buNone/>
            </a:pPr>
            <a:r>
              <a:rPr lang="en-US" dirty="0"/>
              <a:t>	≥1 T2 lesion on MRI in at least 2 out of 4 MS-typical regions of the 	CNS (</a:t>
            </a:r>
            <a:r>
              <a:rPr lang="en-US" dirty="0">
                <a:solidFill>
                  <a:srgbClr val="FF0000"/>
                </a:solidFill>
              </a:rPr>
              <a:t>periventricular, juxtacortical, infratentorial, or spinal cord</a:t>
            </a:r>
            <a:r>
              <a:rPr lang="en-US" dirty="0"/>
              <a:t>) </a:t>
            </a:r>
          </a:p>
          <a:p>
            <a:pPr marL="0" indent="0">
              <a:buNone/>
            </a:pPr>
            <a:endParaRPr lang="en-US" dirty="0"/>
          </a:p>
          <a:p>
            <a:pPr marL="0" indent="0">
              <a:buNone/>
            </a:pPr>
            <a:r>
              <a:rPr lang="en-US" dirty="0"/>
              <a:t>	OR </a:t>
            </a:r>
          </a:p>
          <a:p>
            <a:pPr marL="0" indent="0">
              <a:buNone/>
            </a:pPr>
            <a:r>
              <a:rPr lang="en-US" dirty="0"/>
              <a:t>	 Await a further clinical attack implicating a different CNS site 	</a:t>
            </a:r>
          </a:p>
          <a:p>
            <a:pPr marL="0" indent="0">
              <a:buNone/>
            </a:pPr>
            <a:endParaRPr lang="en-US" dirty="0"/>
          </a:p>
        </p:txBody>
      </p:sp>
    </p:spTree>
    <p:extLst>
      <p:ext uri="{BB962C8B-B14F-4D97-AF65-F5344CB8AC3E}">
        <p14:creationId xmlns:p14="http://schemas.microsoft.com/office/powerpoint/2010/main" val="3668095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91548"/>
            <a:ext cx="10624930" cy="5885415"/>
          </a:xfrm>
        </p:spPr>
        <p:txBody>
          <a:bodyPr>
            <a:normAutofit fontScale="92500" lnSpcReduction="20000"/>
          </a:bodyPr>
          <a:lstStyle/>
          <a:p>
            <a:pPr marL="0" indent="0">
              <a:buNone/>
            </a:pPr>
            <a:r>
              <a:rPr lang="en-US" dirty="0"/>
              <a:t>3)</a:t>
            </a:r>
          </a:p>
          <a:p>
            <a:pPr marL="0" indent="0">
              <a:buNone/>
            </a:pPr>
            <a:endParaRPr lang="en-US" dirty="0"/>
          </a:p>
          <a:p>
            <a:pPr marL="0" indent="0">
              <a:buNone/>
            </a:pPr>
            <a:r>
              <a:rPr lang="en-US" u="sng" dirty="0">
                <a:solidFill>
                  <a:srgbClr val="FF0000"/>
                </a:solidFill>
              </a:rPr>
              <a:t>1 attack </a:t>
            </a:r>
          </a:p>
          <a:p>
            <a:pPr marL="0" indent="0">
              <a:buNone/>
            </a:pPr>
            <a:endParaRPr lang="en-US" dirty="0"/>
          </a:p>
          <a:p>
            <a:pPr marL="0" indent="0">
              <a:buNone/>
            </a:pPr>
            <a:r>
              <a:rPr lang="en-US" dirty="0"/>
              <a:t>objective clinical evidence of 2 or more lesions 	</a:t>
            </a:r>
          </a:p>
          <a:p>
            <a:pPr marL="0" indent="0">
              <a:buNone/>
            </a:pPr>
            <a:endParaRPr lang="en-US" dirty="0"/>
          </a:p>
          <a:p>
            <a:pPr marL="0" indent="0">
              <a:buNone/>
            </a:pPr>
            <a:r>
              <a:rPr lang="en-US" dirty="0"/>
              <a:t>Dissemination in time, demonstrated by </a:t>
            </a:r>
          </a:p>
          <a:p>
            <a:pPr marL="0" indent="0">
              <a:buNone/>
            </a:pPr>
            <a:r>
              <a:rPr lang="en-US" dirty="0"/>
              <a:t>	Simultaneous presence of asymptomatic gadolinium-enhancing and 	non enhancing lesions at any time </a:t>
            </a:r>
          </a:p>
          <a:p>
            <a:pPr marL="0" indent="0">
              <a:buNone/>
            </a:pPr>
            <a:r>
              <a:rPr lang="en-US" dirty="0"/>
              <a:t>	OR </a:t>
            </a:r>
          </a:p>
          <a:p>
            <a:pPr marL="0" indent="0">
              <a:buNone/>
            </a:pPr>
            <a:r>
              <a:rPr lang="en-US" dirty="0"/>
              <a:t>	A new T2 and/or gadolinium-enhancing lesion(s) on follow-up MRI, 	irrespective of its timing with reference to a baseline scan </a:t>
            </a:r>
          </a:p>
          <a:p>
            <a:pPr marL="0" indent="0">
              <a:buNone/>
            </a:pPr>
            <a:r>
              <a:rPr lang="en-US" dirty="0"/>
              <a:t>	OR </a:t>
            </a:r>
          </a:p>
          <a:p>
            <a:pPr marL="0" indent="0">
              <a:buNone/>
            </a:pPr>
            <a:r>
              <a:rPr lang="en-US" dirty="0"/>
              <a:t>	Await a second clinical attack 	</a:t>
            </a:r>
          </a:p>
          <a:p>
            <a:pPr marL="0" indent="0">
              <a:buNone/>
            </a:pPr>
            <a:endParaRPr lang="en-US" dirty="0"/>
          </a:p>
        </p:txBody>
      </p:sp>
    </p:spTree>
    <p:extLst>
      <p:ext uri="{BB962C8B-B14F-4D97-AF65-F5344CB8AC3E}">
        <p14:creationId xmlns:p14="http://schemas.microsoft.com/office/powerpoint/2010/main" val="1943093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70"/>
            <a:ext cx="10624930" cy="6057693"/>
          </a:xfrm>
        </p:spPr>
        <p:txBody>
          <a:bodyPr>
            <a:normAutofit/>
          </a:bodyPr>
          <a:lstStyle/>
          <a:p>
            <a:pPr marL="0" indent="0">
              <a:buNone/>
            </a:pPr>
            <a:r>
              <a:rPr lang="en-US" dirty="0"/>
              <a:t>4)</a:t>
            </a:r>
          </a:p>
          <a:p>
            <a:pPr marL="0" indent="0">
              <a:buNone/>
            </a:pPr>
            <a:endParaRPr lang="en-US" dirty="0"/>
          </a:p>
          <a:p>
            <a:pPr marL="0" indent="0">
              <a:buNone/>
            </a:pPr>
            <a:r>
              <a:rPr lang="en-US" u="sng" dirty="0">
                <a:solidFill>
                  <a:srgbClr val="FF0000"/>
                </a:solidFill>
              </a:rPr>
              <a:t>1 attack</a:t>
            </a:r>
          </a:p>
          <a:p>
            <a:pPr marL="0" indent="0">
              <a:buNone/>
            </a:pPr>
            <a:r>
              <a:rPr lang="en-US" dirty="0"/>
              <a:t> objective clinical evidence of 1 lesion (clinically isolated syndrome) 	</a:t>
            </a:r>
          </a:p>
          <a:p>
            <a:pPr marL="0" indent="0">
              <a:buNone/>
            </a:pPr>
            <a:endParaRPr lang="en-US" dirty="0"/>
          </a:p>
          <a:p>
            <a:pPr marL="0" indent="0">
              <a:buNone/>
            </a:pPr>
            <a:r>
              <a:rPr lang="en-US" dirty="0"/>
              <a:t>Dissemination in space and time, demonstrated by</a:t>
            </a:r>
          </a:p>
          <a:p>
            <a:pPr marL="0" indent="0">
              <a:buNone/>
            </a:pPr>
            <a:r>
              <a:rPr lang="en-US" dirty="0"/>
              <a:t> </a:t>
            </a:r>
          </a:p>
          <a:p>
            <a:pPr marL="0" indent="0">
              <a:buNone/>
            </a:pPr>
            <a:r>
              <a:rPr lang="en-US" dirty="0"/>
              <a:t>For dissemination in space </a:t>
            </a:r>
          </a:p>
          <a:p>
            <a:pPr marL="0" indent="0">
              <a:buNone/>
            </a:pPr>
            <a:r>
              <a:rPr lang="en-US" dirty="0"/>
              <a:t>• ≥1 T2 lesion in at least 2 out of 4 MS-typical regions of the CNS (periventricular, juxtacortical, infratentorial, or spinal cord) </a:t>
            </a:r>
          </a:p>
          <a:p>
            <a:pPr marL="0" indent="0">
              <a:buNone/>
            </a:pPr>
            <a:r>
              <a:rPr lang="en-US" dirty="0"/>
              <a:t>OR </a:t>
            </a:r>
          </a:p>
          <a:p>
            <a:pPr marL="0" indent="0">
              <a:buNone/>
            </a:pPr>
            <a:r>
              <a:rPr lang="en-US" dirty="0"/>
              <a:t>• Await a second clinical attack implicating a different CNS site </a:t>
            </a:r>
          </a:p>
          <a:p>
            <a:pPr marL="0" indent="0">
              <a:buNone/>
            </a:pPr>
            <a:endParaRPr lang="en-US" dirty="0"/>
          </a:p>
        </p:txBody>
      </p:sp>
    </p:spTree>
    <p:extLst>
      <p:ext uri="{BB962C8B-B14F-4D97-AF65-F5344CB8AC3E}">
        <p14:creationId xmlns:p14="http://schemas.microsoft.com/office/powerpoint/2010/main" val="308707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pPr marL="0" indent="0">
              <a:buNone/>
            </a:pPr>
            <a:r>
              <a:rPr lang="en-US" dirty="0"/>
              <a:t>AND </a:t>
            </a:r>
          </a:p>
          <a:p>
            <a:pPr marL="0" indent="0">
              <a:buNone/>
            </a:pPr>
            <a:r>
              <a:rPr lang="en-US" dirty="0"/>
              <a:t>For dissemination in time </a:t>
            </a:r>
          </a:p>
          <a:p>
            <a:pPr marL="0" indent="0">
              <a:buNone/>
            </a:pPr>
            <a:r>
              <a:rPr lang="en-US" dirty="0"/>
              <a:t>• Simultaneous presence of asymptomatic gadolinium-enhancing and non enhancing lesions at any time </a:t>
            </a:r>
          </a:p>
          <a:p>
            <a:pPr marL="0" indent="0">
              <a:buNone/>
            </a:pPr>
            <a:r>
              <a:rPr lang="en-US" dirty="0"/>
              <a:t>OR </a:t>
            </a:r>
          </a:p>
          <a:p>
            <a:pPr marL="0" indent="0">
              <a:buNone/>
            </a:pPr>
            <a:r>
              <a:rPr lang="en-US" dirty="0"/>
              <a:t>• A new T2 and/or gadolinium-enhancing lesion(s) on follow-up MRI, irrespective of its timing with reference to a baseline scan </a:t>
            </a:r>
          </a:p>
          <a:p>
            <a:pPr marL="0" indent="0">
              <a:buNone/>
            </a:pPr>
            <a:r>
              <a:rPr lang="en-US" dirty="0"/>
              <a:t>OR </a:t>
            </a:r>
          </a:p>
          <a:p>
            <a:pPr marL="0" indent="0">
              <a:buNone/>
            </a:pPr>
            <a:r>
              <a:rPr lang="en-US" dirty="0"/>
              <a:t>• Await a second clinical attack 	</a:t>
            </a:r>
          </a:p>
          <a:p>
            <a:pPr marL="0" indent="0">
              <a:buNone/>
            </a:pPr>
            <a:endParaRPr lang="en-US" dirty="0"/>
          </a:p>
        </p:txBody>
      </p:sp>
    </p:spTree>
    <p:extLst>
      <p:ext uri="{BB962C8B-B14F-4D97-AF65-F5344CB8AC3E}">
        <p14:creationId xmlns:p14="http://schemas.microsoft.com/office/powerpoint/2010/main" val="11231718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45774"/>
            <a:ext cx="10624930" cy="6031189"/>
          </a:xfrm>
        </p:spPr>
        <p:txBody>
          <a:bodyPr>
            <a:normAutofit lnSpcReduction="10000"/>
          </a:bodyPr>
          <a:lstStyle/>
          <a:p>
            <a:pPr marL="0" indent="0">
              <a:buNone/>
            </a:pPr>
            <a:r>
              <a:rPr lang="en-US" dirty="0"/>
              <a:t>5)</a:t>
            </a:r>
          </a:p>
          <a:p>
            <a:pPr marL="0" indent="0">
              <a:buNone/>
            </a:pPr>
            <a:r>
              <a:rPr lang="en-US" u="sng" dirty="0">
                <a:solidFill>
                  <a:srgbClr val="FF0000"/>
                </a:solidFill>
              </a:rPr>
              <a:t>Progressive Primary MS (PPMS) </a:t>
            </a:r>
            <a:r>
              <a:rPr lang="en-US" dirty="0"/>
              <a:t>	</a:t>
            </a:r>
          </a:p>
          <a:p>
            <a:pPr marL="0" indent="0">
              <a:buNone/>
            </a:pPr>
            <a:endParaRPr lang="en-US" dirty="0"/>
          </a:p>
          <a:p>
            <a:pPr marL="0" indent="0">
              <a:buNone/>
            </a:pPr>
            <a:r>
              <a:rPr lang="en-US" dirty="0"/>
              <a:t>1 year of disease progression (retrospectively or prospectively determined) </a:t>
            </a:r>
          </a:p>
          <a:p>
            <a:pPr marL="0" indent="0">
              <a:buNone/>
            </a:pPr>
            <a:r>
              <a:rPr lang="en-US" dirty="0"/>
              <a:t>PLUS </a:t>
            </a:r>
          </a:p>
          <a:p>
            <a:pPr marL="0" indent="0">
              <a:buNone/>
            </a:pPr>
            <a:r>
              <a:rPr lang="en-US" dirty="0"/>
              <a:t>2 out of the 3 following criteria </a:t>
            </a:r>
          </a:p>
          <a:p>
            <a:r>
              <a:rPr lang="en-US" dirty="0"/>
              <a:t>Evidence for </a:t>
            </a:r>
            <a:r>
              <a:rPr lang="en-US" dirty="0">
                <a:solidFill>
                  <a:srgbClr val="FF0000"/>
                </a:solidFill>
              </a:rPr>
              <a:t>dissemination in space in the brain </a:t>
            </a:r>
            <a:r>
              <a:rPr lang="en-US" dirty="0"/>
              <a:t>based on ≥1 T2+ lesions in the MS-characteristic periventricular, juxtacortical, or infratentorial regions </a:t>
            </a:r>
          </a:p>
          <a:p>
            <a:r>
              <a:rPr lang="en-US" dirty="0"/>
              <a:t>Evidence for </a:t>
            </a:r>
            <a:r>
              <a:rPr lang="en-US" dirty="0">
                <a:solidFill>
                  <a:srgbClr val="FF0000"/>
                </a:solidFill>
              </a:rPr>
              <a:t>dissemination in space in the spinal cord </a:t>
            </a:r>
            <a:r>
              <a:rPr lang="en-US" dirty="0"/>
              <a:t>based on ≥2 T2+ lesions in the cord </a:t>
            </a:r>
          </a:p>
          <a:p>
            <a:r>
              <a:rPr lang="en-US" dirty="0">
                <a:solidFill>
                  <a:srgbClr val="FF0000"/>
                </a:solidFill>
              </a:rPr>
              <a:t>Positive CSF </a:t>
            </a:r>
            <a:r>
              <a:rPr lang="en-US" dirty="0"/>
              <a:t>(oligoclonal bands and/or elevated IgG index) 	</a:t>
            </a:r>
          </a:p>
          <a:p>
            <a:pPr marL="0" indent="0">
              <a:buNone/>
            </a:pPr>
            <a:endParaRPr lang="en-US" dirty="0"/>
          </a:p>
        </p:txBody>
      </p:sp>
    </p:spTree>
    <p:extLst>
      <p:ext uri="{BB962C8B-B14F-4D97-AF65-F5344CB8AC3E}">
        <p14:creationId xmlns:p14="http://schemas.microsoft.com/office/powerpoint/2010/main" val="16441193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06016"/>
            <a:ext cx="10624930" cy="6282980"/>
          </a:xfrm>
        </p:spPr>
        <p:txBody>
          <a:bodyPr>
            <a:normAutofit/>
          </a:bodyPr>
          <a:lstStyle/>
          <a:p>
            <a:endParaRPr lang="en-US" dirty="0"/>
          </a:p>
          <a:p>
            <a:pPr marL="0" indent="0">
              <a:buNone/>
            </a:pPr>
            <a:r>
              <a:rPr lang="en-US" dirty="0">
                <a:solidFill>
                  <a:srgbClr val="FF0000"/>
                </a:solidFill>
              </a:rPr>
              <a:t>MRI </a:t>
            </a:r>
          </a:p>
          <a:p>
            <a:pPr marL="0" indent="0">
              <a:buNone/>
            </a:pPr>
            <a:endParaRPr lang="en-US" dirty="0"/>
          </a:p>
          <a:p>
            <a:r>
              <a:rPr lang="en-US" dirty="0"/>
              <a:t>Characteristic abnormalities are found in </a:t>
            </a:r>
            <a:r>
              <a:rPr lang="en-US" dirty="0">
                <a:solidFill>
                  <a:srgbClr val="FF0000"/>
                </a:solidFill>
              </a:rPr>
              <a:t>&gt;95% </a:t>
            </a:r>
            <a:r>
              <a:rPr lang="en-US" dirty="0"/>
              <a:t>of patients</a:t>
            </a:r>
          </a:p>
          <a:p>
            <a:r>
              <a:rPr lang="en-US" dirty="0"/>
              <a:t>&gt;90% of the lesions visualized by MRI are asymptomatic. </a:t>
            </a:r>
          </a:p>
          <a:p>
            <a:r>
              <a:rPr lang="en-US" dirty="0"/>
              <a:t>Disrupted BBB is detected by leakage of intravenous gadolinium (</a:t>
            </a:r>
            <a:r>
              <a:rPr lang="en-US" dirty="0" err="1"/>
              <a:t>Gd</a:t>
            </a:r>
            <a:r>
              <a:rPr lang="en-US" dirty="0"/>
              <a:t>) into the parenchyma - marker of inflammation. </a:t>
            </a:r>
          </a:p>
          <a:p>
            <a:r>
              <a:rPr lang="en-US" dirty="0"/>
              <a:t>Lesions are frequently oriented perpendicular to the ventricular surface, corresponding to the pathologic pattern of perivenous demyelination (</a:t>
            </a:r>
            <a:r>
              <a:rPr lang="en-US" dirty="0">
                <a:solidFill>
                  <a:srgbClr val="FF0000"/>
                </a:solidFill>
              </a:rPr>
              <a:t>Dawson’s fingers</a:t>
            </a:r>
            <a:r>
              <a:rPr lang="en-US" dirty="0"/>
              <a:t>). </a:t>
            </a:r>
          </a:p>
          <a:p>
            <a:r>
              <a:rPr lang="en-US" dirty="0"/>
              <a:t>Lesions are multifocal within the brain, brainstem, and spinal cord. </a:t>
            </a:r>
          </a:p>
        </p:txBody>
      </p:sp>
    </p:spTree>
    <p:extLst>
      <p:ext uri="{BB962C8B-B14F-4D97-AF65-F5344CB8AC3E}">
        <p14:creationId xmlns:p14="http://schemas.microsoft.com/office/powerpoint/2010/main" val="1219521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F0204-CF18-4D8D-BE83-FFD876047B02}"/>
              </a:ext>
            </a:extLst>
          </p:cNvPr>
          <p:cNvSpPr>
            <a:spLocks noGrp="1"/>
          </p:cNvSpPr>
          <p:nvPr>
            <p:ph type="title"/>
          </p:nvPr>
        </p:nvSpPr>
        <p:spPr>
          <a:xfrm>
            <a:off x="838200" y="365125"/>
            <a:ext cx="4025348" cy="575779"/>
          </a:xfrm>
        </p:spPr>
        <p:txBody>
          <a:bodyPr>
            <a:normAutofit fontScale="90000"/>
          </a:bodyPr>
          <a:lstStyle/>
          <a:p>
            <a:r>
              <a:rPr lang="en-US" b="1" dirty="0"/>
              <a:t>Dawson’s fingers</a:t>
            </a:r>
          </a:p>
        </p:txBody>
      </p:sp>
      <p:pic>
        <p:nvPicPr>
          <p:cNvPr id="4" name="Content Placeholder 3">
            <a:extLst>
              <a:ext uri="{FF2B5EF4-FFF2-40B4-BE49-F238E27FC236}">
                <a16:creationId xmlns:a16="http://schemas.microsoft.com/office/drawing/2014/main" id="{F60C5A2F-5A25-4B61-A883-06F5B122FB34}"/>
              </a:ext>
            </a:extLst>
          </p:cNvPr>
          <p:cNvPicPr>
            <a:picLocks noGrp="1" noChangeAspect="1"/>
          </p:cNvPicPr>
          <p:nvPr>
            <p:ph idx="1"/>
          </p:nvPr>
        </p:nvPicPr>
        <p:blipFill>
          <a:blip r:embed="rId2"/>
          <a:stretch>
            <a:fillRect/>
          </a:stretch>
        </p:blipFill>
        <p:spPr>
          <a:xfrm>
            <a:off x="2928730" y="1013022"/>
            <a:ext cx="5870713" cy="5538929"/>
          </a:xfrm>
          <a:prstGeom prst="rect">
            <a:avLst/>
          </a:prstGeom>
        </p:spPr>
      </p:pic>
    </p:spTree>
    <p:extLst>
      <p:ext uri="{BB962C8B-B14F-4D97-AF65-F5344CB8AC3E}">
        <p14:creationId xmlns:p14="http://schemas.microsoft.com/office/powerpoint/2010/main" val="40497141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C39D-D33D-4717-B2E3-6FF9391E8731}"/>
              </a:ext>
            </a:extLst>
          </p:cNvPr>
          <p:cNvSpPr>
            <a:spLocks noGrp="1"/>
          </p:cNvSpPr>
          <p:nvPr>
            <p:ph type="title"/>
          </p:nvPr>
        </p:nvSpPr>
        <p:spPr/>
        <p:txBody>
          <a:bodyPr/>
          <a:lstStyle/>
          <a:p>
            <a:r>
              <a:rPr lang="en-IN" dirty="0"/>
              <a:t>T2 lesions</a:t>
            </a:r>
            <a:endParaRPr lang="en-US" dirty="0"/>
          </a:p>
        </p:txBody>
      </p:sp>
      <p:pic>
        <p:nvPicPr>
          <p:cNvPr id="4" name="Content Placeholder 3">
            <a:extLst>
              <a:ext uri="{FF2B5EF4-FFF2-40B4-BE49-F238E27FC236}">
                <a16:creationId xmlns:a16="http://schemas.microsoft.com/office/drawing/2014/main" id="{123230F1-99F8-4D3C-935E-B6071E330F90}"/>
              </a:ext>
            </a:extLst>
          </p:cNvPr>
          <p:cNvPicPr>
            <a:picLocks noGrp="1" noChangeAspect="1"/>
          </p:cNvPicPr>
          <p:nvPr>
            <p:ph idx="1"/>
          </p:nvPr>
        </p:nvPicPr>
        <p:blipFill>
          <a:blip r:embed="rId2"/>
          <a:stretch>
            <a:fillRect/>
          </a:stretch>
        </p:blipFill>
        <p:spPr>
          <a:xfrm>
            <a:off x="3710874" y="365125"/>
            <a:ext cx="5313856" cy="6175217"/>
          </a:xfrm>
          <a:prstGeom prst="rect">
            <a:avLst/>
          </a:prstGeom>
        </p:spPr>
      </p:pic>
    </p:spTree>
    <p:extLst>
      <p:ext uri="{BB962C8B-B14F-4D97-AF65-F5344CB8AC3E}">
        <p14:creationId xmlns:p14="http://schemas.microsoft.com/office/powerpoint/2010/main" val="15080123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D64F9-3D1B-46DD-A913-D5470A95A9B7}"/>
              </a:ext>
            </a:extLst>
          </p:cNvPr>
          <p:cNvSpPr>
            <a:spLocks noGrp="1"/>
          </p:cNvSpPr>
          <p:nvPr>
            <p:ph type="title"/>
          </p:nvPr>
        </p:nvSpPr>
        <p:spPr>
          <a:xfrm>
            <a:off x="838200" y="365125"/>
            <a:ext cx="6609522" cy="708301"/>
          </a:xfrm>
        </p:spPr>
        <p:txBody>
          <a:bodyPr>
            <a:normAutofit/>
          </a:bodyPr>
          <a:lstStyle/>
          <a:p>
            <a:r>
              <a:rPr lang="en-IN" sz="3600" dirty="0"/>
              <a:t>T1 lesions after </a:t>
            </a:r>
            <a:r>
              <a:rPr lang="en-IN" sz="3600" dirty="0" err="1"/>
              <a:t>Gd</a:t>
            </a:r>
            <a:r>
              <a:rPr lang="en-IN" sz="3600" dirty="0"/>
              <a:t>- disrupted BBB</a:t>
            </a:r>
            <a:endParaRPr lang="en-US" sz="3600" dirty="0"/>
          </a:p>
        </p:txBody>
      </p:sp>
      <p:pic>
        <p:nvPicPr>
          <p:cNvPr id="4" name="Content Placeholder 3">
            <a:extLst>
              <a:ext uri="{FF2B5EF4-FFF2-40B4-BE49-F238E27FC236}">
                <a16:creationId xmlns:a16="http://schemas.microsoft.com/office/drawing/2014/main" id="{885DBD26-37B4-40E8-87D4-CC4B41E02D2C}"/>
              </a:ext>
            </a:extLst>
          </p:cNvPr>
          <p:cNvPicPr>
            <a:picLocks noGrp="1" noChangeAspect="1"/>
          </p:cNvPicPr>
          <p:nvPr>
            <p:ph idx="1"/>
          </p:nvPr>
        </p:nvPicPr>
        <p:blipFill>
          <a:blip r:embed="rId2"/>
          <a:stretch>
            <a:fillRect/>
          </a:stretch>
        </p:blipFill>
        <p:spPr>
          <a:xfrm>
            <a:off x="4264691" y="2350778"/>
            <a:ext cx="3662618" cy="3301031"/>
          </a:xfrm>
          <a:prstGeom prst="rect">
            <a:avLst/>
          </a:prstGeom>
        </p:spPr>
      </p:pic>
      <p:pic>
        <p:nvPicPr>
          <p:cNvPr id="5" name="Picture 4">
            <a:extLst>
              <a:ext uri="{FF2B5EF4-FFF2-40B4-BE49-F238E27FC236}">
                <a16:creationId xmlns:a16="http://schemas.microsoft.com/office/drawing/2014/main" id="{2A3D46FC-05CB-4E0F-9C49-F52AA082E310}"/>
              </a:ext>
            </a:extLst>
          </p:cNvPr>
          <p:cNvPicPr>
            <a:picLocks noChangeAspect="1"/>
          </p:cNvPicPr>
          <p:nvPr/>
        </p:nvPicPr>
        <p:blipFill>
          <a:blip r:embed="rId2"/>
          <a:stretch>
            <a:fillRect/>
          </a:stretch>
        </p:blipFill>
        <p:spPr>
          <a:xfrm>
            <a:off x="3629708" y="1206191"/>
            <a:ext cx="6150395" cy="5543205"/>
          </a:xfrm>
          <a:prstGeom prst="rect">
            <a:avLst/>
          </a:prstGeom>
        </p:spPr>
      </p:pic>
    </p:spTree>
    <p:extLst>
      <p:ext uri="{BB962C8B-B14F-4D97-AF65-F5344CB8AC3E}">
        <p14:creationId xmlns:p14="http://schemas.microsoft.com/office/powerpoint/2010/main" val="16914403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344558"/>
            <a:ext cx="10624930" cy="5832406"/>
          </a:xfrm>
        </p:spPr>
        <p:txBody>
          <a:bodyPr>
            <a:normAutofit/>
          </a:bodyPr>
          <a:lstStyle/>
          <a:p>
            <a:endParaRPr lang="en-US" dirty="0"/>
          </a:p>
          <a:p>
            <a:pPr marL="0" indent="0">
              <a:buNone/>
            </a:pPr>
            <a:r>
              <a:rPr lang="en-US" b="1" dirty="0"/>
              <a:t>Evoked Potentials </a:t>
            </a:r>
          </a:p>
          <a:p>
            <a:pPr marL="0" indent="0">
              <a:buNone/>
            </a:pPr>
            <a:endParaRPr lang="en-US" b="1" dirty="0"/>
          </a:p>
          <a:p>
            <a:pPr marL="0" indent="0">
              <a:buNone/>
            </a:pPr>
            <a:r>
              <a:rPr lang="en-US" dirty="0"/>
              <a:t>It assesses function in afferent (visual, auditory, and somatosensory) or efferent (motor) CNS pathways. </a:t>
            </a:r>
          </a:p>
          <a:p>
            <a:pPr marL="0" indent="0">
              <a:buNone/>
            </a:pPr>
            <a:r>
              <a:rPr lang="en-US" dirty="0"/>
              <a:t>These tests provide the most information when the pathways studied are clinically uninvolved. </a:t>
            </a:r>
          </a:p>
          <a:p>
            <a:pPr marL="0" indent="0">
              <a:buNone/>
            </a:pPr>
            <a:r>
              <a:rPr lang="en-US" dirty="0"/>
              <a:t>Abnormalities on one or more EP modalities occur in 80–90% of MS patients. </a:t>
            </a:r>
          </a:p>
          <a:p>
            <a:pPr marL="0" indent="0">
              <a:buNone/>
            </a:pPr>
            <a:endParaRPr lang="en-US" dirty="0"/>
          </a:p>
        </p:txBody>
      </p:sp>
    </p:spTree>
    <p:extLst>
      <p:ext uri="{BB962C8B-B14F-4D97-AF65-F5344CB8AC3E}">
        <p14:creationId xmlns:p14="http://schemas.microsoft.com/office/powerpoint/2010/main" val="31821780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649357" y="397566"/>
            <a:ext cx="10624930" cy="5752893"/>
          </a:xfrm>
        </p:spPr>
        <p:txBody>
          <a:bodyPr>
            <a:normAutofit fontScale="92500" lnSpcReduction="10000"/>
          </a:bodyPr>
          <a:lstStyle/>
          <a:p>
            <a:endParaRPr lang="en-US" dirty="0"/>
          </a:p>
          <a:p>
            <a:pPr marL="0" indent="0">
              <a:buNone/>
            </a:pPr>
            <a:r>
              <a:rPr lang="en-US" b="1" u="sng" dirty="0">
                <a:solidFill>
                  <a:srgbClr val="FF0000"/>
                </a:solidFill>
              </a:rPr>
              <a:t>Cerebrospinal Fluid </a:t>
            </a:r>
          </a:p>
          <a:p>
            <a:pPr marL="0" indent="0">
              <a:buNone/>
            </a:pPr>
            <a:endParaRPr lang="en-US" b="1" u="sng" dirty="0">
              <a:solidFill>
                <a:srgbClr val="FF0000"/>
              </a:solidFill>
            </a:endParaRPr>
          </a:p>
          <a:p>
            <a:pPr marL="0" indent="0">
              <a:buNone/>
            </a:pPr>
            <a:r>
              <a:rPr lang="en-US" b="1" dirty="0"/>
              <a:t>Mononuclear cell pleocytosis </a:t>
            </a:r>
          </a:p>
          <a:p>
            <a:pPr marL="0" indent="0">
              <a:buNone/>
            </a:pPr>
            <a:r>
              <a:rPr lang="en-US" b="1" dirty="0"/>
              <a:t>Increased level of intrathecally synthesized IgG. </a:t>
            </a:r>
          </a:p>
          <a:p>
            <a:pPr marL="0" indent="0">
              <a:buNone/>
            </a:pPr>
            <a:r>
              <a:rPr lang="en-US" dirty="0"/>
              <a:t>The total protein is usually normal or mildly elevated. </a:t>
            </a:r>
          </a:p>
          <a:p>
            <a:pPr marL="0" indent="0">
              <a:buNone/>
            </a:pPr>
            <a:r>
              <a:rPr lang="en-US" dirty="0"/>
              <a:t>CSF IgG index - Ratio of IgG to albumin in the CSF divided by the same ratio in the serum. ( to distinguish </a:t>
            </a:r>
            <a:r>
              <a:rPr lang="en-US" dirty="0" err="1"/>
              <a:t>intrathecaly</a:t>
            </a:r>
            <a:r>
              <a:rPr lang="en-US" dirty="0"/>
              <a:t> synthesized </a:t>
            </a:r>
            <a:r>
              <a:rPr lang="en-US" dirty="0" err="1"/>
              <a:t>igG</a:t>
            </a:r>
            <a:r>
              <a:rPr lang="en-US" dirty="0"/>
              <a:t>))</a:t>
            </a:r>
          </a:p>
          <a:p>
            <a:pPr marL="0" indent="0">
              <a:buNone/>
            </a:pPr>
            <a:r>
              <a:rPr lang="en-US" dirty="0"/>
              <a:t>OCBs by agarose gel electrophoresis - intrathecal production of IgG. </a:t>
            </a:r>
          </a:p>
          <a:p>
            <a:pPr marL="0" indent="0">
              <a:buNone/>
            </a:pPr>
            <a:r>
              <a:rPr lang="en-US" dirty="0"/>
              <a:t>A mild CSF pleocytosis (&gt;5 cells/</a:t>
            </a:r>
            <a:r>
              <a:rPr lang="en-US" dirty="0" err="1"/>
              <a:t>μL</a:t>
            </a:r>
            <a:r>
              <a:rPr lang="en-US" dirty="0"/>
              <a:t>) is present in 25% of cases, usually in young patients with RMS. </a:t>
            </a:r>
          </a:p>
          <a:p>
            <a:pPr marL="0" indent="0">
              <a:buNone/>
            </a:pPr>
            <a:r>
              <a:rPr lang="en-US" dirty="0">
                <a:solidFill>
                  <a:srgbClr val="FF0000"/>
                </a:solidFill>
              </a:rPr>
              <a:t>A pleocytosis of &gt;75 cells/</a:t>
            </a:r>
            <a:r>
              <a:rPr lang="en-US" dirty="0" err="1">
                <a:solidFill>
                  <a:srgbClr val="FF0000"/>
                </a:solidFill>
              </a:rPr>
              <a:t>μL</a:t>
            </a:r>
            <a:r>
              <a:rPr lang="en-US" dirty="0">
                <a:solidFill>
                  <a:srgbClr val="FF0000"/>
                </a:solidFill>
              </a:rPr>
              <a:t>, the presence of polymorphonuclear leukocytes, or a protein concentration &gt;1 g/L </a:t>
            </a:r>
            <a:r>
              <a:rPr lang="en-US" dirty="0">
                <a:solidFill>
                  <a:srgbClr val="FF0000"/>
                </a:solidFill>
                <a:sym typeface="Wingdings" panose="05000000000000000000" pitchFamily="2" charset="2"/>
              </a:rPr>
              <a:t></a:t>
            </a:r>
            <a:r>
              <a:rPr lang="en-US" dirty="0">
                <a:solidFill>
                  <a:srgbClr val="FF0000"/>
                </a:solidFill>
              </a:rPr>
              <a:t>patient may not have MS. </a:t>
            </a:r>
          </a:p>
        </p:txBody>
      </p:sp>
    </p:spTree>
    <p:extLst>
      <p:ext uri="{BB962C8B-B14F-4D97-AF65-F5344CB8AC3E}">
        <p14:creationId xmlns:p14="http://schemas.microsoft.com/office/powerpoint/2010/main" val="958221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72278"/>
            <a:ext cx="10624930" cy="6004685"/>
          </a:xfrm>
        </p:spPr>
        <p:txBody>
          <a:bodyPr>
            <a:normAutofit fontScale="92500"/>
          </a:bodyPr>
          <a:lstStyle/>
          <a:p>
            <a:pPr marL="0" indent="0">
              <a:buNone/>
            </a:pPr>
            <a:endParaRPr lang="en-US" dirty="0"/>
          </a:p>
          <a:p>
            <a:pPr marL="0" indent="0">
              <a:buNone/>
            </a:pPr>
            <a:r>
              <a:rPr lang="en-US" b="1" dirty="0">
                <a:solidFill>
                  <a:srgbClr val="FF0000"/>
                </a:solidFill>
              </a:rPr>
              <a:t>DIFFERENTIAL DIAGNOSIS </a:t>
            </a:r>
          </a:p>
          <a:p>
            <a:pPr marL="0" indent="0">
              <a:buNone/>
            </a:pPr>
            <a:r>
              <a:rPr lang="en-US" dirty="0"/>
              <a:t>Consider if…</a:t>
            </a:r>
          </a:p>
          <a:p>
            <a:pPr marL="0" indent="0">
              <a:buNone/>
            </a:pPr>
            <a:endParaRPr lang="en-US" dirty="0"/>
          </a:p>
          <a:p>
            <a:pPr marL="514350" indent="-514350">
              <a:buAutoNum type="arabicParenBoth"/>
            </a:pPr>
            <a:r>
              <a:rPr lang="en-US" dirty="0"/>
              <a:t>symptoms are localized exclusively to the posterior fossa, </a:t>
            </a:r>
            <a:r>
              <a:rPr lang="en-US" dirty="0" err="1"/>
              <a:t>cranio</a:t>
            </a:r>
            <a:r>
              <a:rPr lang="en-US" dirty="0"/>
              <a:t> cervical junction, or spinal cord</a:t>
            </a:r>
          </a:p>
          <a:p>
            <a:pPr marL="514350" indent="-514350">
              <a:buAutoNum type="arabicParenBoth"/>
            </a:pPr>
            <a:r>
              <a:rPr lang="en-US" dirty="0"/>
              <a:t>Patient is &lt;15 or &gt;60 years of age</a:t>
            </a:r>
          </a:p>
          <a:p>
            <a:pPr marL="514350" indent="-514350">
              <a:buAutoNum type="arabicParenBoth"/>
            </a:pPr>
            <a:r>
              <a:rPr lang="en-US" dirty="0"/>
              <a:t>Clinical course is progressive from onset</a:t>
            </a:r>
          </a:p>
          <a:p>
            <a:pPr marL="514350" indent="-514350">
              <a:buAutoNum type="arabicParenBoth"/>
            </a:pPr>
            <a:r>
              <a:rPr lang="en-US" dirty="0"/>
              <a:t>Patient has never experienced visual, sensory, or bladder symptoms</a:t>
            </a:r>
          </a:p>
          <a:p>
            <a:pPr marL="514350" indent="-514350">
              <a:buAutoNum type="arabicParenBoth"/>
            </a:pPr>
            <a:r>
              <a:rPr lang="en-US" dirty="0"/>
              <a:t>Laboratory findings (e.g., MRI, CSF, or EPs) are atypical</a:t>
            </a:r>
          </a:p>
          <a:p>
            <a:pPr marL="514350" indent="-514350">
              <a:buAutoNum type="arabicParenBoth"/>
            </a:pPr>
            <a:r>
              <a:rPr lang="en-US" dirty="0"/>
              <a:t>Uncommon or rare symptoms in MS (e.g., aphasia, parkinsonism, chorea, isolated dementia, severe muscular atrophy, peripheral neuropathy, episodic loss of consciousness, fever, headache, seizures, or coma) </a:t>
            </a:r>
          </a:p>
          <a:p>
            <a:pPr marL="514350" indent="-514350">
              <a:buAutoNum type="arabicParenBoth"/>
            </a:pPr>
            <a:endParaRPr lang="en-US" dirty="0"/>
          </a:p>
        </p:txBody>
      </p:sp>
    </p:spTree>
    <p:extLst>
      <p:ext uri="{BB962C8B-B14F-4D97-AF65-F5344CB8AC3E}">
        <p14:creationId xmlns:p14="http://schemas.microsoft.com/office/powerpoint/2010/main" val="3289063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40022F-ADBF-4ECF-8DD7-D219364A1D90}"/>
              </a:ext>
            </a:extLst>
          </p:cNvPr>
          <p:cNvSpPr>
            <a:spLocks noGrp="1"/>
          </p:cNvSpPr>
          <p:nvPr>
            <p:ph idx="1"/>
          </p:nvPr>
        </p:nvSpPr>
        <p:spPr>
          <a:xfrm>
            <a:off x="838200" y="371061"/>
            <a:ext cx="10515600" cy="5805902"/>
          </a:xfrm>
        </p:spPr>
        <p:txBody>
          <a:bodyPr>
            <a:normAutofit/>
          </a:bodyPr>
          <a:lstStyle/>
          <a:p>
            <a:pPr marL="0" indent="0">
              <a:buNone/>
            </a:pPr>
            <a:r>
              <a:rPr lang="en-US" sz="3600" b="1" u="sng" dirty="0">
                <a:solidFill>
                  <a:srgbClr val="FF0000"/>
                </a:solidFill>
              </a:rPr>
              <a:t>Disorders mistaken for MS </a:t>
            </a:r>
          </a:p>
          <a:p>
            <a:r>
              <a:rPr lang="en-US" dirty="0"/>
              <a:t>Neuromyelitis Optica</a:t>
            </a:r>
          </a:p>
          <a:p>
            <a:r>
              <a:rPr lang="en-US" dirty="0"/>
              <a:t>Sarcoidosis</a:t>
            </a:r>
          </a:p>
          <a:p>
            <a:r>
              <a:rPr lang="en-US" dirty="0"/>
              <a:t>Vascular disorders (antiphospholipid syndrome and vasculitis)</a:t>
            </a:r>
          </a:p>
          <a:p>
            <a:r>
              <a:rPr lang="en-US" dirty="0"/>
              <a:t>CNS lymphoma </a:t>
            </a:r>
          </a:p>
          <a:p>
            <a:r>
              <a:rPr lang="en-US" dirty="0"/>
              <a:t>Syphilis </a:t>
            </a:r>
          </a:p>
          <a:p>
            <a:r>
              <a:rPr lang="en-US" dirty="0"/>
              <a:t>Lyme disease. </a:t>
            </a:r>
          </a:p>
          <a:p>
            <a:pPr marL="0" indent="0">
              <a:buNone/>
            </a:pPr>
            <a:endParaRPr lang="en-US" dirty="0"/>
          </a:p>
          <a:p>
            <a:pPr marL="0" indent="0">
              <a:buNone/>
            </a:pPr>
            <a:r>
              <a:rPr lang="en-US" dirty="0"/>
              <a:t>ESR, serum B12 level, anti-nuclear antibodies, and treponemal antibody should be obtained in all patients with suspected MS. </a:t>
            </a:r>
          </a:p>
          <a:p>
            <a:endParaRPr lang="en-US" dirty="0"/>
          </a:p>
        </p:txBody>
      </p:sp>
    </p:spTree>
    <p:extLst>
      <p:ext uri="{BB962C8B-B14F-4D97-AF65-F5344CB8AC3E}">
        <p14:creationId xmlns:p14="http://schemas.microsoft.com/office/powerpoint/2010/main" val="601147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69" y="198784"/>
            <a:ext cx="11118573" cy="5978180"/>
          </a:xfrm>
        </p:spPr>
        <p:txBody>
          <a:bodyPr>
            <a:normAutofit fontScale="77500" lnSpcReduction="20000"/>
          </a:bodyPr>
          <a:lstStyle/>
          <a:p>
            <a:pPr marL="0" indent="0">
              <a:buNone/>
            </a:pPr>
            <a:endParaRPr lang="en-US" dirty="0"/>
          </a:p>
          <a:p>
            <a:pPr marL="0" indent="0">
              <a:buNone/>
            </a:pPr>
            <a:r>
              <a:rPr lang="en-US" sz="4400" b="1" u="sng" dirty="0">
                <a:solidFill>
                  <a:srgbClr val="FF0000"/>
                </a:solidFill>
              </a:rPr>
              <a:t>Mimickers of Multiple Sclerosis </a:t>
            </a:r>
          </a:p>
          <a:p>
            <a:pPr marL="0" indent="0">
              <a:buNone/>
            </a:pPr>
            <a:r>
              <a:rPr lang="en-US" dirty="0"/>
              <a:t>	</a:t>
            </a:r>
          </a:p>
          <a:p>
            <a:r>
              <a:rPr lang="en-US" sz="3300" b="1" dirty="0"/>
              <a:t>Acute disseminated encephalomyelitis (ADEM) 	</a:t>
            </a:r>
          </a:p>
          <a:p>
            <a:r>
              <a:rPr lang="en-US" sz="3300" b="1" dirty="0"/>
              <a:t>Antiphospholipid antibody syndrome 	</a:t>
            </a:r>
          </a:p>
          <a:p>
            <a:r>
              <a:rPr lang="en-US" sz="3300" b="1" dirty="0"/>
              <a:t>Behcet's disease 	</a:t>
            </a:r>
          </a:p>
          <a:p>
            <a:r>
              <a:rPr lang="en-US" sz="3300" b="1" dirty="0"/>
              <a:t>Cerebral autosomal dominant arteriopathy, subcortical infarcts, and leukoencephalopathy (CADASIL)</a:t>
            </a:r>
          </a:p>
          <a:p>
            <a:r>
              <a:rPr lang="en-US" sz="3300" b="1" dirty="0"/>
              <a:t>Congenital leukodystrophies (e.g., adrenoleukodystrophy, metachromatic leukodystrophy) 	</a:t>
            </a:r>
          </a:p>
          <a:p>
            <a:r>
              <a:rPr lang="en-US" sz="3300" b="1" dirty="0"/>
              <a:t>Human immunodeficiency virus (HIV) infection 	</a:t>
            </a:r>
          </a:p>
          <a:p>
            <a:r>
              <a:rPr lang="en-US" sz="3300" b="1" dirty="0"/>
              <a:t>Ischemic optic neuropathy (</a:t>
            </a:r>
            <a:r>
              <a:rPr lang="en-US" sz="3300" b="1" dirty="0" err="1"/>
              <a:t>arteritic</a:t>
            </a:r>
            <a:r>
              <a:rPr lang="en-US" sz="3300" b="1" dirty="0"/>
              <a:t> and </a:t>
            </a:r>
            <a:r>
              <a:rPr lang="en-US" sz="3300" b="1" dirty="0" err="1"/>
              <a:t>nonarteritic</a:t>
            </a:r>
            <a:r>
              <a:rPr lang="en-US" sz="3300" b="1" dirty="0"/>
              <a:t>) 	</a:t>
            </a:r>
          </a:p>
          <a:p>
            <a:r>
              <a:rPr lang="en-US" sz="3300" b="1" dirty="0"/>
              <a:t>Lyme disease 	</a:t>
            </a:r>
          </a:p>
          <a:p>
            <a:r>
              <a:rPr lang="en-US" sz="3300" b="1" dirty="0"/>
              <a:t>Mitochondrial encephalopathy with lactic acidosis and stroke (MELAS) 	</a:t>
            </a:r>
          </a:p>
          <a:p>
            <a:r>
              <a:rPr lang="en-US" sz="3300" b="1" dirty="0"/>
              <a:t>Neoplasms (e.g., lymphoma, glioma, meningioma) </a:t>
            </a:r>
            <a:r>
              <a:rPr lang="en-US" dirty="0"/>
              <a:t>	</a:t>
            </a:r>
          </a:p>
          <a:p>
            <a:pPr marL="0" indent="0">
              <a:buNone/>
            </a:pPr>
            <a:endParaRPr lang="en-US" dirty="0"/>
          </a:p>
        </p:txBody>
      </p:sp>
    </p:spTree>
    <p:extLst>
      <p:ext uri="{BB962C8B-B14F-4D97-AF65-F5344CB8AC3E}">
        <p14:creationId xmlns:p14="http://schemas.microsoft.com/office/powerpoint/2010/main" val="3287567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FBE004-9A0D-4219-846E-18F05E597D6E}"/>
              </a:ext>
            </a:extLst>
          </p:cNvPr>
          <p:cNvSpPr>
            <a:spLocks noGrp="1"/>
          </p:cNvSpPr>
          <p:nvPr>
            <p:ph idx="1"/>
          </p:nvPr>
        </p:nvSpPr>
        <p:spPr/>
        <p:txBody>
          <a:bodyPr>
            <a:normAutofit fontScale="92500"/>
          </a:bodyPr>
          <a:lstStyle/>
          <a:p>
            <a:r>
              <a:rPr lang="en-US" b="1" dirty="0"/>
              <a:t>Sarcoid 	</a:t>
            </a:r>
          </a:p>
          <a:p>
            <a:r>
              <a:rPr lang="en-US" b="1" dirty="0"/>
              <a:t>Sjogren's syndrome 	</a:t>
            </a:r>
          </a:p>
          <a:p>
            <a:r>
              <a:rPr lang="en-US" b="1" dirty="0"/>
              <a:t>Stroke and ischemic cerebrovascular disease 	</a:t>
            </a:r>
          </a:p>
          <a:p>
            <a:r>
              <a:rPr lang="en-US" b="1" dirty="0"/>
              <a:t>Syphilis 	</a:t>
            </a:r>
          </a:p>
          <a:p>
            <a:r>
              <a:rPr lang="en-US" b="1" dirty="0"/>
              <a:t>Systemic lupus erythematosus and related collagen vascular disorders 	</a:t>
            </a:r>
          </a:p>
          <a:p>
            <a:r>
              <a:rPr lang="en-US" b="1" dirty="0"/>
              <a:t>Tropical spastic paraparesis (HTLV-1/2 infection) 	</a:t>
            </a:r>
          </a:p>
          <a:p>
            <a:r>
              <a:rPr lang="en-US" b="1" dirty="0"/>
              <a:t>Vascular malformations (especially spinal </a:t>
            </a:r>
            <a:r>
              <a:rPr lang="en-US" b="1" dirty="0" err="1"/>
              <a:t>dural</a:t>
            </a:r>
            <a:r>
              <a:rPr lang="en-US" b="1" dirty="0"/>
              <a:t> AV fistulas) 	</a:t>
            </a:r>
          </a:p>
          <a:p>
            <a:r>
              <a:rPr lang="en-US" b="1" dirty="0"/>
              <a:t>Vasculitis (primary CNS or other) 	</a:t>
            </a:r>
          </a:p>
          <a:p>
            <a:r>
              <a:rPr lang="en-US" b="1" dirty="0"/>
              <a:t>Vitamin B12 deficiency 	</a:t>
            </a:r>
          </a:p>
          <a:p>
            <a:endParaRPr lang="en-US" dirty="0"/>
          </a:p>
          <a:p>
            <a:endParaRPr lang="en-US" dirty="0"/>
          </a:p>
        </p:txBody>
      </p:sp>
    </p:spTree>
    <p:extLst>
      <p:ext uri="{BB962C8B-B14F-4D97-AF65-F5344CB8AC3E}">
        <p14:creationId xmlns:p14="http://schemas.microsoft.com/office/powerpoint/2010/main" val="2528448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51792"/>
            <a:ext cx="10624930" cy="5925172"/>
          </a:xfrm>
        </p:spPr>
        <p:txBody>
          <a:bodyPr/>
          <a:lstStyle/>
          <a:p>
            <a:pPr marL="0" indent="0">
              <a:buNone/>
            </a:pPr>
            <a:r>
              <a:rPr lang="en-US" b="1" dirty="0">
                <a:solidFill>
                  <a:srgbClr val="FF0000"/>
                </a:solidFill>
              </a:rPr>
              <a:t>Effect of Pregnancy </a:t>
            </a:r>
          </a:p>
          <a:p>
            <a:pPr marL="0" indent="0">
              <a:buNone/>
            </a:pPr>
            <a:endParaRPr lang="en-US" b="1" dirty="0"/>
          </a:p>
          <a:p>
            <a:pPr marL="0" indent="0">
              <a:buNone/>
            </a:pPr>
            <a:r>
              <a:rPr lang="en-US" dirty="0"/>
              <a:t>Fewer attacks than expected (especially in the last trimester)</a:t>
            </a:r>
          </a:p>
          <a:p>
            <a:pPr marL="0" indent="0">
              <a:buNone/>
            </a:pPr>
            <a:r>
              <a:rPr lang="en-US" dirty="0"/>
              <a:t>More attacks than expected in the first 3 months postpartum</a:t>
            </a:r>
          </a:p>
          <a:p>
            <a:pPr marL="0" indent="0">
              <a:buNone/>
            </a:pPr>
            <a:endParaRPr lang="en-US" dirty="0"/>
          </a:p>
          <a:p>
            <a:pPr marL="0" indent="0">
              <a:buNone/>
            </a:pPr>
            <a:r>
              <a:rPr lang="en-US" dirty="0"/>
              <a:t>Overall disease course is unaffected</a:t>
            </a:r>
          </a:p>
          <a:p>
            <a:pPr marL="0" indent="0">
              <a:buNone/>
            </a:pPr>
            <a:endParaRPr lang="en-US" dirty="0"/>
          </a:p>
          <a:p>
            <a:pPr marL="0" indent="0">
              <a:buNone/>
            </a:pPr>
            <a:r>
              <a:rPr lang="en-US" dirty="0"/>
              <a:t>Disease-modifying therapy is generally discontinued during pregnancy</a:t>
            </a:r>
          </a:p>
        </p:txBody>
      </p:sp>
    </p:spTree>
    <p:extLst>
      <p:ext uri="{BB962C8B-B14F-4D97-AF65-F5344CB8AC3E}">
        <p14:creationId xmlns:p14="http://schemas.microsoft.com/office/powerpoint/2010/main" val="38863312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65044"/>
            <a:ext cx="10624930" cy="5911920"/>
          </a:xfrm>
        </p:spPr>
        <p:txBody>
          <a:bodyPr>
            <a:normAutofit/>
          </a:bodyPr>
          <a:lstStyle/>
          <a:p>
            <a:endParaRPr lang="en-US" dirty="0"/>
          </a:p>
          <a:p>
            <a:pPr marL="0" indent="0">
              <a:buNone/>
            </a:pPr>
            <a:r>
              <a:rPr lang="en-US" b="1" u="sng" dirty="0">
                <a:solidFill>
                  <a:srgbClr val="FF0000"/>
                </a:solidFill>
              </a:rPr>
              <a:t>TREATMENT </a:t>
            </a:r>
          </a:p>
          <a:p>
            <a:pPr marL="0" indent="0">
              <a:buNone/>
            </a:pPr>
            <a:endParaRPr lang="en-US" u="sng" dirty="0">
              <a:solidFill>
                <a:srgbClr val="FF0000"/>
              </a:solidFill>
            </a:endParaRPr>
          </a:p>
          <a:p>
            <a:pPr marL="514350" indent="-514350">
              <a:buAutoNum type="arabicParenBoth"/>
            </a:pPr>
            <a:r>
              <a:rPr lang="en-US" dirty="0"/>
              <a:t>Treatment of acute attacks</a:t>
            </a:r>
          </a:p>
          <a:p>
            <a:pPr marL="514350" indent="-514350">
              <a:buAutoNum type="arabicParenBoth"/>
            </a:pPr>
            <a:r>
              <a:rPr lang="en-US" dirty="0"/>
              <a:t>Treatment with disease-modifying agents that reduce the biologic activity of MS</a:t>
            </a:r>
          </a:p>
          <a:p>
            <a:pPr marL="514350" indent="-514350">
              <a:buAutoNum type="arabicParenBoth"/>
            </a:pPr>
            <a:r>
              <a:rPr lang="en-US" dirty="0"/>
              <a:t>Symptomatic therapy. </a:t>
            </a:r>
          </a:p>
          <a:p>
            <a:pPr marL="0" indent="0">
              <a:buNone/>
            </a:pPr>
            <a:endParaRPr lang="en-US" dirty="0"/>
          </a:p>
          <a:p>
            <a:pPr marL="0" indent="0">
              <a:buNone/>
            </a:pPr>
            <a:r>
              <a:rPr lang="en-US" dirty="0"/>
              <a:t>Treatments that promote remyelination or neural repair do not currently exist</a:t>
            </a:r>
          </a:p>
        </p:txBody>
      </p:sp>
    </p:spTree>
    <p:extLst>
      <p:ext uri="{BB962C8B-B14F-4D97-AF65-F5344CB8AC3E}">
        <p14:creationId xmlns:p14="http://schemas.microsoft.com/office/powerpoint/2010/main" val="180439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D48-6BD2-429F-BC2A-BD2370B5D927}"/>
              </a:ext>
            </a:extLst>
          </p:cNvPr>
          <p:cNvSpPr>
            <a:spLocks noGrp="1"/>
          </p:cNvSpPr>
          <p:nvPr>
            <p:ph type="title"/>
          </p:nvPr>
        </p:nvSpPr>
        <p:spPr/>
        <p:txBody>
          <a:bodyPr/>
          <a:lstStyle/>
          <a:p>
            <a:r>
              <a:rPr lang="en-IN" dirty="0" err="1"/>
              <a:t>Kurtzke</a:t>
            </a:r>
            <a:r>
              <a:rPr lang="en-IN" dirty="0"/>
              <a:t> EDSS</a:t>
            </a:r>
            <a:endParaRPr lang="en-US" dirty="0"/>
          </a:p>
        </p:txBody>
      </p:sp>
      <p:pic>
        <p:nvPicPr>
          <p:cNvPr id="4" name="Content Placeholder 3">
            <a:extLst>
              <a:ext uri="{FF2B5EF4-FFF2-40B4-BE49-F238E27FC236}">
                <a16:creationId xmlns:a16="http://schemas.microsoft.com/office/drawing/2014/main" id="{828414CB-47D4-4B15-9C61-54387E9C1206}"/>
              </a:ext>
            </a:extLst>
          </p:cNvPr>
          <p:cNvPicPr>
            <a:picLocks noGrp="1" noChangeAspect="1"/>
          </p:cNvPicPr>
          <p:nvPr>
            <p:ph idx="1"/>
          </p:nvPr>
        </p:nvPicPr>
        <p:blipFill>
          <a:blip r:embed="rId2"/>
          <a:stretch>
            <a:fillRect/>
          </a:stretch>
        </p:blipFill>
        <p:spPr>
          <a:xfrm>
            <a:off x="685350" y="1653536"/>
            <a:ext cx="10821300" cy="4097907"/>
          </a:xfrm>
          <a:prstGeom prst="rect">
            <a:avLst/>
          </a:prstGeom>
        </p:spPr>
      </p:pic>
    </p:spTree>
    <p:extLst>
      <p:ext uri="{BB962C8B-B14F-4D97-AF65-F5344CB8AC3E}">
        <p14:creationId xmlns:p14="http://schemas.microsoft.com/office/powerpoint/2010/main" val="210230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717B0BF-F838-46E0-AF99-3BA8F7B0CC31}"/>
              </a:ext>
            </a:extLst>
          </p:cNvPr>
          <p:cNvPicPr>
            <a:picLocks noGrp="1" noChangeAspect="1"/>
          </p:cNvPicPr>
          <p:nvPr>
            <p:ph idx="1"/>
          </p:nvPr>
        </p:nvPicPr>
        <p:blipFill>
          <a:blip r:embed="rId2"/>
          <a:stretch>
            <a:fillRect/>
          </a:stretch>
        </p:blipFill>
        <p:spPr>
          <a:xfrm>
            <a:off x="1020417" y="120450"/>
            <a:ext cx="8454887" cy="6464696"/>
          </a:xfrm>
          <a:prstGeom prst="rect">
            <a:avLst/>
          </a:prstGeom>
        </p:spPr>
      </p:pic>
    </p:spTree>
    <p:extLst>
      <p:ext uri="{BB962C8B-B14F-4D97-AF65-F5344CB8AC3E}">
        <p14:creationId xmlns:p14="http://schemas.microsoft.com/office/powerpoint/2010/main" val="15572349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91548"/>
            <a:ext cx="10624930" cy="5885415"/>
          </a:xfrm>
        </p:spPr>
        <p:txBody>
          <a:bodyPr>
            <a:normAutofit fontScale="92500" lnSpcReduction="20000"/>
          </a:bodyPr>
          <a:lstStyle/>
          <a:p>
            <a:endParaRPr lang="en-US" dirty="0"/>
          </a:p>
          <a:p>
            <a:pPr marL="0" indent="0">
              <a:buNone/>
            </a:pPr>
            <a:r>
              <a:rPr lang="en-US" sz="3800" u="sng" dirty="0">
                <a:solidFill>
                  <a:srgbClr val="FF0000"/>
                </a:solidFill>
              </a:rPr>
              <a:t>ACUTE ATTACKS / INITIAL DEMYELINATING EPISODES </a:t>
            </a:r>
          </a:p>
          <a:p>
            <a:pPr marL="0" indent="0">
              <a:buNone/>
            </a:pPr>
            <a:endParaRPr lang="en-US" dirty="0"/>
          </a:p>
          <a:p>
            <a:pPr marL="0" indent="0">
              <a:buNone/>
            </a:pPr>
            <a:r>
              <a:rPr lang="en-US" dirty="0"/>
              <a:t>New disease activity or a pseudo exacerbation (increase in ambient temperature, fever, or an infection)</a:t>
            </a:r>
          </a:p>
          <a:p>
            <a:pPr marL="0" indent="0">
              <a:buNone/>
            </a:pPr>
            <a:endParaRPr lang="en-US" dirty="0"/>
          </a:p>
          <a:p>
            <a:pPr marL="0" indent="0">
              <a:buNone/>
            </a:pPr>
            <a:r>
              <a:rPr lang="en-US" b="1" dirty="0">
                <a:solidFill>
                  <a:srgbClr val="00B050"/>
                </a:solidFill>
              </a:rPr>
              <a:t>Glucocorticoids</a:t>
            </a:r>
            <a:r>
              <a:rPr lang="en-US" dirty="0"/>
              <a:t> for either first attacks or acute exacerbations. </a:t>
            </a:r>
          </a:p>
          <a:p>
            <a:pPr marL="0" indent="0">
              <a:buNone/>
            </a:pPr>
            <a:r>
              <a:rPr lang="en-US" dirty="0"/>
              <a:t>Reduce the severity and shorten the duration of attacks. </a:t>
            </a:r>
          </a:p>
          <a:p>
            <a:pPr marL="0" indent="0">
              <a:buNone/>
            </a:pPr>
            <a:endParaRPr lang="en-US" dirty="0"/>
          </a:p>
          <a:p>
            <a:pPr marL="0" indent="0">
              <a:buNone/>
            </a:pPr>
            <a:r>
              <a:rPr lang="en-US" dirty="0"/>
              <a:t>Mild attacks are often not treated. </a:t>
            </a:r>
          </a:p>
          <a:p>
            <a:pPr marL="0" indent="0">
              <a:buNone/>
            </a:pPr>
            <a:r>
              <a:rPr lang="en-US" dirty="0"/>
              <a:t>Physical and occupational therapy can help with mobility and manual dexterity.</a:t>
            </a:r>
          </a:p>
          <a:p>
            <a:pPr marL="0" indent="0">
              <a:buNone/>
            </a:pPr>
            <a:r>
              <a:rPr lang="en-US" dirty="0"/>
              <a:t> </a:t>
            </a:r>
          </a:p>
          <a:p>
            <a:pPr marL="0" indent="0">
              <a:buNone/>
            </a:pPr>
            <a:r>
              <a:rPr lang="en-US" dirty="0"/>
              <a:t>IV Methylprednisolone, 500–1000 mg/d for 3–5 days </a:t>
            </a:r>
            <a:r>
              <a:rPr lang="en-US" dirty="0">
                <a:sym typeface="Wingdings" panose="05000000000000000000" pitchFamily="2" charset="2"/>
              </a:rPr>
              <a:t> </a:t>
            </a:r>
            <a:r>
              <a:rPr lang="en-US" dirty="0"/>
              <a:t>oral prednisone beginning at a dose of 60–80 mg/d and gradually tapered over 2 weeks. </a:t>
            </a:r>
          </a:p>
        </p:txBody>
      </p:sp>
    </p:spTree>
    <p:extLst>
      <p:ext uri="{BB962C8B-B14F-4D97-AF65-F5344CB8AC3E}">
        <p14:creationId xmlns:p14="http://schemas.microsoft.com/office/powerpoint/2010/main" val="3824733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endParaRPr lang="en-US" dirty="0"/>
          </a:p>
          <a:p>
            <a:pPr marL="0" indent="0">
              <a:buNone/>
            </a:pPr>
            <a:r>
              <a:rPr lang="en-US" b="1" dirty="0">
                <a:solidFill>
                  <a:srgbClr val="00B050"/>
                </a:solidFill>
              </a:rPr>
              <a:t>Plasma exchange </a:t>
            </a:r>
            <a:r>
              <a:rPr lang="en-US" dirty="0"/>
              <a:t>(five to seven exchanges: 40–60 mL/kg per exchange, every other day for 14 days) may benefit patients with fulminant attacks of demyelination that are unresponsive to glucocorticoids. </a:t>
            </a:r>
          </a:p>
        </p:txBody>
      </p:sp>
    </p:spTree>
    <p:extLst>
      <p:ext uri="{BB962C8B-B14F-4D97-AF65-F5344CB8AC3E}">
        <p14:creationId xmlns:p14="http://schemas.microsoft.com/office/powerpoint/2010/main" val="40469100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pPr marL="0" indent="0">
              <a:buNone/>
            </a:pPr>
            <a:endParaRPr lang="en-US" sz="3600" b="1" dirty="0">
              <a:solidFill>
                <a:schemeClr val="accent1">
                  <a:lumMod val="50000"/>
                </a:schemeClr>
              </a:solidFill>
            </a:endParaRPr>
          </a:p>
          <a:p>
            <a:pPr marL="0" indent="0">
              <a:buNone/>
            </a:pPr>
            <a:r>
              <a:rPr lang="en-US" sz="3600" b="1" dirty="0">
                <a:solidFill>
                  <a:schemeClr val="accent1">
                    <a:lumMod val="50000"/>
                  </a:schemeClr>
                </a:solidFill>
              </a:rPr>
              <a:t>DISEASE-MODIFYING THERAPIES FOR RELAPSING FORMS OF MS </a:t>
            </a:r>
          </a:p>
          <a:p>
            <a:pPr marL="0" indent="0">
              <a:buNone/>
            </a:pPr>
            <a:endParaRPr lang="en-US" dirty="0"/>
          </a:p>
          <a:p>
            <a:pPr marL="0" indent="0">
              <a:buNone/>
            </a:pPr>
            <a:r>
              <a:rPr lang="en-US" dirty="0"/>
              <a:t>FREQUENTLY USED AGENTS FOR RMS </a:t>
            </a:r>
          </a:p>
          <a:p>
            <a:pPr marL="0" indent="0">
              <a:buNone/>
            </a:pPr>
            <a:endParaRPr lang="en-US" dirty="0"/>
          </a:p>
        </p:txBody>
      </p:sp>
    </p:spTree>
    <p:extLst>
      <p:ext uri="{BB962C8B-B14F-4D97-AF65-F5344CB8AC3E}">
        <p14:creationId xmlns:p14="http://schemas.microsoft.com/office/powerpoint/2010/main" val="40360216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69" y="530087"/>
            <a:ext cx="10813773" cy="6095999"/>
          </a:xfrm>
        </p:spPr>
        <p:txBody>
          <a:bodyPr>
            <a:normAutofit/>
          </a:bodyPr>
          <a:lstStyle/>
          <a:p>
            <a:endParaRPr lang="en-US" sz="2400" dirty="0"/>
          </a:p>
          <a:p>
            <a:pPr marL="0" indent="0">
              <a:buNone/>
            </a:pPr>
            <a:r>
              <a:rPr lang="en-US" b="1" u="sng" dirty="0">
                <a:solidFill>
                  <a:srgbClr val="FF0000"/>
                </a:solidFill>
              </a:rPr>
              <a:t>Interferon beta (Modestly Effective) </a:t>
            </a:r>
          </a:p>
          <a:p>
            <a:pPr marL="0" indent="0">
              <a:buNone/>
            </a:pPr>
            <a:endParaRPr lang="en-US" sz="2400" dirty="0"/>
          </a:p>
          <a:p>
            <a:pPr marL="0" indent="0">
              <a:buNone/>
            </a:pPr>
            <a:r>
              <a:rPr lang="en-US" sz="2400" dirty="0"/>
              <a:t>IFN-β reduces the attack rate and slows accumulation of disability and MRI-documented disease burden</a:t>
            </a:r>
          </a:p>
          <a:p>
            <a:pPr marL="0" indent="0">
              <a:buNone/>
            </a:pPr>
            <a:endParaRPr lang="en-US" sz="2400" dirty="0"/>
          </a:p>
          <a:p>
            <a:pPr marL="0" indent="0">
              <a:buNone/>
            </a:pPr>
            <a:r>
              <a:rPr lang="en-US" sz="2400" dirty="0"/>
              <a:t>IFN-β-1a (</a:t>
            </a:r>
            <a:r>
              <a:rPr lang="en-US" sz="2400" dirty="0" err="1"/>
              <a:t>Avonex</a:t>
            </a:r>
            <a:r>
              <a:rPr lang="en-US" sz="2400" dirty="0"/>
              <a:t>), 30 </a:t>
            </a:r>
            <a:r>
              <a:rPr lang="en-US" sz="2400" dirty="0" err="1"/>
              <a:t>μg</a:t>
            </a:r>
            <a:r>
              <a:rPr lang="en-US" sz="2400" dirty="0"/>
              <a:t>, IM once every week.</a:t>
            </a:r>
          </a:p>
          <a:p>
            <a:pPr marL="0" indent="0">
              <a:buNone/>
            </a:pPr>
            <a:r>
              <a:rPr lang="en-US" sz="2400" dirty="0"/>
              <a:t>IFN-β-1a (</a:t>
            </a:r>
            <a:r>
              <a:rPr lang="en-US" sz="2400" dirty="0" err="1"/>
              <a:t>Rebif</a:t>
            </a:r>
            <a:r>
              <a:rPr lang="en-US" sz="2400" dirty="0"/>
              <a:t>), 44 </a:t>
            </a:r>
            <a:r>
              <a:rPr lang="en-US" sz="2400" dirty="0" err="1"/>
              <a:t>μg</a:t>
            </a:r>
            <a:r>
              <a:rPr lang="en-US" sz="2400" dirty="0"/>
              <a:t>, S/C three times per week. </a:t>
            </a:r>
          </a:p>
          <a:p>
            <a:pPr marL="0" indent="0">
              <a:buNone/>
            </a:pPr>
            <a:r>
              <a:rPr lang="en-US" sz="2400" dirty="0"/>
              <a:t>IFN-β-1b (</a:t>
            </a:r>
            <a:r>
              <a:rPr lang="en-US" sz="2400" dirty="0" err="1"/>
              <a:t>Betaseron</a:t>
            </a:r>
            <a:r>
              <a:rPr lang="en-US" sz="2400" dirty="0"/>
              <a:t> or </a:t>
            </a:r>
            <a:r>
              <a:rPr lang="en-US" sz="2400" dirty="0" err="1"/>
              <a:t>Extavia</a:t>
            </a:r>
            <a:r>
              <a:rPr lang="en-US" sz="2400" dirty="0"/>
              <a:t>), 250 </a:t>
            </a:r>
            <a:r>
              <a:rPr lang="en-US" sz="2400" dirty="0" err="1"/>
              <a:t>μg</a:t>
            </a:r>
            <a:r>
              <a:rPr lang="en-US" sz="2400" dirty="0"/>
              <a:t> S/C every other day.</a:t>
            </a:r>
          </a:p>
          <a:p>
            <a:pPr marL="0" indent="0">
              <a:buNone/>
            </a:pPr>
            <a:r>
              <a:rPr lang="en-US" sz="2400" dirty="0"/>
              <a:t>Pegylated IFN-β-1a (</a:t>
            </a:r>
            <a:r>
              <a:rPr lang="en-US" sz="2400" dirty="0" err="1"/>
              <a:t>Plegridy</a:t>
            </a:r>
            <a:r>
              <a:rPr lang="en-US" sz="2400" dirty="0"/>
              <a:t>), 125 </a:t>
            </a:r>
            <a:r>
              <a:rPr lang="en-US" sz="2400" dirty="0" err="1"/>
              <a:t>μg</a:t>
            </a:r>
            <a:r>
              <a:rPr lang="en-US" sz="2400" dirty="0"/>
              <a:t> S/C once every 14 days.</a:t>
            </a:r>
          </a:p>
          <a:p>
            <a:pPr marL="0" indent="0">
              <a:buNone/>
            </a:pPr>
            <a:r>
              <a:rPr lang="en-US" sz="2400" dirty="0"/>
              <a:t> </a:t>
            </a:r>
          </a:p>
        </p:txBody>
      </p:sp>
    </p:spTree>
    <p:extLst>
      <p:ext uri="{BB962C8B-B14F-4D97-AF65-F5344CB8AC3E}">
        <p14:creationId xmlns:p14="http://schemas.microsoft.com/office/powerpoint/2010/main" val="865523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pPr marL="0" indent="0">
              <a:buNone/>
            </a:pPr>
            <a:r>
              <a:rPr lang="en-US" dirty="0">
                <a:solidFill>
                  <a:srgbClr val="FF0000"/>
                </a:solidFill>
              </a:rPr>
              <a:t> Common side effects- </a:t>
            </a:r>
          </a:p>
          <a:p>
            <a:pPr marL="0" indent="0">
              <a:buNone/>
            </a:pPr>
            <a:endParaRPr lang="en-US" dirty="0"/>
          </a:p>
          <a:p>
            <a:pPr marL="0" indent="0">
              <a:buNone/>
            </a:pPr>
            <a:r>
              <a:rPr lang="en-US" dirty="0"/>
              <a:t>flulike symptoms (e.g., fevers, chills, and myalgias</a:t>
            </a:r>
          </a:p>
          <a:p>
            <a:pPr marL="0" indent="0">
              <a:buNone/>
            </a:pPr>
            <a:r>
              <a:rPr lang="en-US" dirty="0"/>
              <a:t>elevated liver function tests or lymphopenia</a:t>
            </a:r>
          </a:p>
          <a:p>
            <a:pPr marL="0" indent="0">
              <a:buNone/>
            </a:pPr>
            <a:r>
              <a:rPr lang="en-US" dirty="0"/>
              <a:t>Rarely, more severe hepatotoxicity </a:t>
            </a:r>
          </a:p>
          <a:p>
            <a:pPr marL="0" indent="0">
              <a:buNone/>
            </a:pPr>
            <a:r>
              <a:rPr lang="en-US" dirty="0"/>
              <a:t>Reactions at the injection site (e.g., pain, redness, induration, or, rarely, skin necrosis). </a:t>
            </a:r>
          </a:p>
        </p:txBody>
      </p:sp>
    </p:spTree>
    <p:extLst>
      <p:ext uri="{BB962C8B-B14F-4D97-AF65-F5344CB8AC3E}">
        <p14:creationId xmlns:p14="http://schemas.microsoft.com/office/powerpoint/2010/main" val="5877075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pPr marL="0" indent="0">
              <a:buNone/>
            </a:pPr>
            <a:endParaRPr lang="en-US" dirty="0"/>
          </a:p>
          <a:p>
            <a:pPr marL="0" indent="0">
              <a:buNone/>
            </a:pPr>
            <a:r>
              <a:rPr lang="en-US" b="1" u="sng" dirty="0">
                <a:solidFill>
                  <a:srgbClr val="FF0000"/>
                </a:solidFill>
              </a:rPr>
              <a:t>Glatiramer Acetate (Modestly Effective) </a:t>
            </a:r>
          </a:p>
          <a:p>
            <a:pPr marL="0" indent="0">
              <a:buNone/>
            </a:pPr>
            <a:r>
              <a:rPr lang="en-US" dirty="0"/>
              <a:t>Polypeptide composed of four amino acids (l-glutamic acid, l-lysine, l-alanine, and l-tyrosine). </a:t>
            </a:r>
          </a:p>
          <a:p>
            <a:pPr marL="0" indent="0">
              <a:buNone/>
            </a:pPr>
            <a:r>
              <a:rPr lang="en-US" dirty="0"/>
              <a:t>Mechanism of action </a:t>
            </a:r>
          </a:p>
          <a:p>
            <a:pPr marL="0" indent="0">
              <a:buNone/>
            </a:pPr>
            <a:endParaRPr lang="en-US" dirty="0"/>
          </a:p>
          <a:p>
            <a:pPr marL="514350" indent="-514350">
              <a:buAutoNum type="arabicParenBoth"/>
            </a:pPr>
            <a:r>
              <a:rPr lang="en-US" dirty="0"/>
              <a:t>induction of antigen-specific suppressor T cells</a:t>
            </a:r>
          </a:p>
          <a:p>
            <a:pPr marL="514350" indent="-514350">
              <a:buAutoNum type="arabicParenBoth"/>
            </a:pPr>
            <a:r>
              <a:rPr lang="en-US" dirty="0"/>
              <a:t>Binding to MHC molecules, thereby displacing bound MBP</a:t>
            </a:r>
          </a:p>
          <a:p>
            <a:pPr marL="514350" indent="-514350">
              <a:buAutoNum type="arabicParenBoth"/>
            </a:pPr>
            <a:r>
              <a:rPr lang="en-US" dirty="0"/>
              <a:t>Altering the balance between proinflammatory and regulatory cytokines. </a:t>
            </a:r>
          </a:p>
        </p:txBody>
      </p:sp>
    </p:spTree>
    <p:extLst>
      <p:ext uri="{BB962C8B-B14F-4D97-AF65-F5344CB8AC3E}">
        <p14:creationId xmlns:p14="http://schemas.microsoft.com/office/powerpoint/2010/main" val="25001129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384314"/>
            <a:ext cx="10624930" cy="5792650"/>
          </a:xfrm>
        </p:spPr>
        <p:txBody>
          <a:bodyPr>
            <a:normAutofit lnSpcReduction="10000"/>
          </a:bodyPr>
          <a:lstStyle/>
          <a:p>
            <a:pPr marL="0" indent="0">
              <a:buNone/>
            </a:pPr>
            <a:r>
              <a:rPr lang="en-US" dirty="0"/>
              <a:t>Glatiramer acetate reduces the attack rate</a:t>
            </a:r>
          </a:p>
          <a:p>
            <a:pPr marL="0" indent="0">
              <a:buNone/>
            </a:pPr>
            <a:r>
              <a:rPr lang="en-US" dirty="0"/>
              <a:t>Considered as an equally effective alternative to IFN-β </a:t>
            </a:r>
          </a:p>
          <a:p>
            <a:pPr marL="0" indent="0">
              <a:buNone/>
            </a:pPr>
            <a:r>
              <a:rPr lang="en-US" dirty="0">
                <a:solidFill>
                  <a:srgbClr val="FF0000"/>
                </a:solidFill>
              </a:rPr>
              <a:t>20 mg every day or 40 mg thrice weekly S/C </a:t>
            </a:r>
            <a:r>
              <a:rPr lang="en-US" dirty="0"/>
              <a:t>Injection</a:t>
            </a:r>
          </a:p>
          <a:p>
            <a:pPr marL="0" indent="0">
              <a:buNone/>
            </a:pPr>
            <a:endParaRPr lang="en-US" dirty="0"/>
          </a:p>
          <a:p>
            <a:pPr marL="0" indent="0">
              <a:buNone/>
            </a:pPr>
            <a:r>
              <a:rPr lang="en-US" u="sng" dirty="0"/>
              <a:t>ADR</a:t>
            </a:r>
          </a:p>
          <a:p>
            <a:pPr marL="0" indent="0">
              <a:buNone/>
            </a:pPr>
            <a:r>
              <a:rPr lang="en-US" dirty="0"/>
              <a:t>Local Reactions</a:t>
            </a:r>
          </a:p>
          <a:p>
            <a:pPr marL="0" indent="0">
              <a:buNone/>
            </a:pPr>
            <a:r>
              <a:rPr lang="en-US" dirty="0"/>
              <a:t>Flushing, chest tightness, dyspnea, palpitations, and anxiety after injection</a:t>
            </a:r>
          </a:p>
          <a:p>
            <a:pPr marL="0" indent="0">
              <a:buNone/>
            </a:pPr>
            <a:r>
              <a:rPr lang="en-US" dirty="0"/>
              <a:t>Lipoatrophy</a:t>
            </a:r>
          </a:p>
          <a:p>
            <a:pPr marL="0" indent="0">
              <a:buNone/>
            </a:pPr>
            <a:endParaRPr lang="en-US" dirty="0"/>
          </a:p>
          <a:p>
            <a:pPr marL="0" indent="0">
              <a:buNone/>
            </a:pPr>
            <a:r>
              <a:rPr lang="en-US" dirty="0"/>
              <a:t>FDA approved as a biosimilar medication (</a:t>
            </a:r>
            <a:r>
              <a:rPr lang="en-US" dirty="0" err="1">
                <a:solidFill>
                  <a:srgbClr val="FF0000"/>
                </a:solidFill>
              </a:rPr>
              <a:t>Glatopa</a:t>
            </a:r>
            <a:r>
              <a:rPr lang="en-US" dirty="0"/>
              <a:t>) and is dosed at 20 mg every day. </a:t>
            </a:r>
          </a:p>
        </p:txBody>
      </p:sp>
    </p:spTree>
    <p:extLst>
      <p:ext uri="{BB962C8B-B14F-4D97-AF65-F5344CB8AC3E}">
        <p14:creationId xmlns:p14="http://schemas.microsoft.com/office/powerpoint/2010/main" val="26977797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530087" y="371060"/>
            <a:ext cx="10624930" cy="5845659"/>
          </a:xfrm>
        </p:spPr>
        <p:txBody>
          <a:bodyPr>
            <a:normAutofit/>
          </a:bodyPr>
          <a:lstStyle/>
          <a:p>
            <a:endParaRPr lang="en-US" dirty="0"/>
          </a:p>
          <a:p>
            <a:pPr marL="0" indent="0">
              <a:buNone/>
            </a:pPr>
            <a:r>
              <a:rPr lang="en-US" b="1" u="sng" dirty="0">
                <a:solidFill>
                  <a:srgbClr val="FF0000"/>
                </a:solidFill>
              </a:rPr>
              <a:t>Fingolimod (Moderately Effective)</a:t>
            </a:r>
          </a:p>
          <a:p>
            <a:pPr marL="0" indent="0">
              <a:buNone/>
            </a:pPr>
            <a:endParaRPr lang="en-US" b="1" dirty="0"/>
          </a:p>
          <a:p>
            <a:pPr marL="0" indent="0">
              <a:buNone/>
            </a:pPr>
            <a:r>
              <a:rPr lang="en-US" b="1" dirty="0"/>
              <a:t>S</a:t>
            </a:r>
            <a:r>
              <a:rPr lang="en-US" dirty="0"/>
              <a:t>phingosine-1- phosphate (S1P) inhibitor </a:t>
            </a:r>
          </a:p>
          <a:p>
            <a:pPr marL="0" indent="0">
              <a:buNone/>
            </a:pPr>
            <a:r>
              <a:rPr lang="en-US" dirty="0"/>
              <a:t>Prevents the release of lymphocytes from secondary lymphoid organs such as the lymph nodes and spleen. </a:t>
            </a:r>
          </a:p>
          <a:p>
            <a:pPr marL="0" indent="0">
              <a:buNone/>
            </a:pPr>
            <a:endParaRPr lang="en-US" dirty="0"/>
          </a:p>
          <a:p>
            <a:pPr marL="0" indent="0">
              <a:buNone/>
            </a:pPr>
            <a:r>
              <a:rPr lang="en-US" dirty="0">
                <a:solidFill>
                  <a:srgbClr val="FF0000"/>
                </a:solidFill>
              </a:rPr>
              <a:t>Daily oral dosing </a:t>
            </a:r>
            <a:r>
              <a:rPr lang="en-US" dirty="0"/>
              <a:t>schedule makes it convenient for patients. </a:t>
            </a:r>
          </a:p>
          <a:p>
            <a:pPr marL="0" indent="0">
              <a:buNone/>
            </a:pPr>
            <a:r>
              <a:rPr lang="en-US" dirty="0"/>
              <a:t>0.5 mg, is administered orally each day. </a:t>
            </a:r>
          </a:p>
          <a:p>
            <a:pPr marL="0" indent="0">
              <a:buNone/>
            </a:pPr>
            <a:endParaRPr lang="en-US" dirty="0"/>
          </a:p>
        </p:txBody>
      </p:sp>
    </p:spTree>
    <p:extLst>
      <p:ext uri="{BB962C8B-B14F-4D97-AF65-F5344CB8AC3E}">
        <p14:creationId xmlns:p14="http://schemas.microsoft.com/office/powerpoint/2010/main" val="35346160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pPr marL="0" indent="0">
              <a:buNone/>
            </a:pPr>
            <a:r>
              <a:rPr lang="en-US" dirty="0"/>
              <a:t>ADR</a:t>
            </a:r>
          </a:p>
          <a:p>
            <a:r>
              <a:rPr lang="en-US" dirty="0"/>
              <a:t>Elevated liver function tests or lymphopenia</a:t>
            </a:r>
          </a:p>
          <a:p>
            <a:r>
              <a:rPr lang="en-US" dirty="0"/>
              <a:t>First / second-degree heart block and bradycardia </a:t>
            </a:r>
          </a:p>
          <a:p>
            <a:r>
              <a:rPr lang="en-US" dirty="0"/>
              <a:t>Disseminated varicella-zoster and cryptococcal infections</a:t>
            </a:r>
          </a:p>
          <a:p>
            <a:r>
              <a:rPr lang="en-US" dirty="0"/>
              <a:t>QT prolongation</a:t>
            </a:r>
          </a:p>
          <a:p>
            <a:endParaRPr lang="en-US" dirty="0"/>
          </a:p>
        </p:txBody>
      </p:sp>
    </p:spTree>
    <p:extLst>
      <p:ext uri="{BB962C8B-B14F-4D97-AF65-F5344CB8AC3E}">
        <p14:creationId xmlns:p14="http://schemas.microsoft.com/office/powerpoint/2010/main" val="31839362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65044"/>
            <a:ext cx="10624930" cy="5911920"/>
          </a:xfrm>
        </p:spPr>
        <p:txBody>
          <a:bodyPr>
            <a:normAutofit fontScale="92500" lnSpcReduction="20000"/>
          </a:bodyPr>
          <a:lstStyle/>
          <a:p>
            <a:endParaRPr lang="en-US" dirty="0"/>
          </a:p>
          <a:p>
            <a:pPr marL="0" indent="0">
              <a:buNone/>
            </a:pPr>
            <a:r>
              <a:rPr lang="en-US" sz="3800" b="1" u="sng" dirty="0">
                <a:solidFill>
                  <a:srgbClr val="FF0000"/>
                </a:solidFill>
              </a:rPr>
              <a:t>Dimethyl Fumarate (DMF) (Moderately Effective)</a:t>
            </a:r>
            <a:br>
              <a:rPr lang="en-US" b="1" dirty="0"/>
            </a:br>
            <a:endParaRPr lang="en-US" b="1" dirty="0"/>
          </a:p>
          <a:p>
            <a:pPr marL="0" indent="0">
              <a:buNone/>
            </a:pPr>
            <a:r>
              <a:rPr lang="en-US" dirty="0"/>
              <a:t>Krebs cycle metabolite </a:t>
            </a:r>
          </a:p>
          <a:p>
            <a:pPr marL="0" indent="0">
              <a:buNone/>
            </a:pPr>
            <a:r>
              <a:rPr lang="en-US" dirty="0"/>
              <a:t>Modulate the expression of proinflammatory and anti-inflammatory cytokines. </a:t>
            </a:r>
          </a:p>
          <a:p>
            <a:pPr marL="0" indent="0">
              <a:buNone/>
            </a:pPr>
            <a:r>
              <a:rPr lang="en-US" dirty="0"/>
              <a:t>Twice-daily oral dosing </a:t>
            </a:r>
          </a:p>
          <a:p>
            <a:pPr marL="0" indent="0">
              <a:buNone/>
            </a:pPr>
            <a:r>
              <a:rPr lang="en-US" dirty="0"/>
              <a:t>Less Compliance than fingolimod</a:t>
            </a:r>
          </a:p>
          <a:p>
            <a:pPr marL="0" indent="0">
              <a:buNone/>
            </a:pPr>
            <a:r>
              <a:rPr lang="en-US" dirty="0"/>
              <a:t>240 mg orally twice each day</a:t>
            </a:r>
          </a:p>
          <a:p>
            <a:pPr marL="0" indent="0">
              <a:buNone/>
            </a:pPr>
            <a:endParaRPr lang="en-US" dirty="0"/>
          </a:p>
          <a:p>
            <a:pPr marL="0" indent="0">
              <a:buNone/>
            </a:pPr>
            <a:r>
              <a:rPr lang="en-US" u="sng" dirty="0"/>
              <a:t>ADR</a:t>
            </a:r>
          </a:p>
          <a:p>
            <a:pPr marL="0" indent="0">
              <a:buNone/>
            </a:pPr>
            <a:r>
              <a:rPr lang="en-US" dirty="0"/>
              <a:t>abdominal discomfort, nausea, vomiting, flushing, and diarrhea</a:t>
            </a:r>
          </a:p>
          <a:p>
            <a:pPr marL="0" indent="0">
              <a:buNone/>
            </a:pPr>
            <a:r>
              <a:rPr lang="en-US" dirty="0"/>
              <a:t>flushing mild decreases in neutrophil and lymphocyte counts and elevations in liver enzymes. </a:t>
            </a:r>
          </a:p>
          <a:p>
            <a:pPr marL="0" indent="0">
              <a:buNone/>
            </a:pPr>
            <a:r>
              <a:rPr lang="en-US" dirty="0"/>
              <a:t>progressive multifocal leukoencephalopathy (PML)</a:t>
            </a:r>
          </a:p>
        </p:txBody>
      </p:sp>
    </p:spTree>
    <p:extLst>
      <p:ext uri="{BB962C8B-B14F-4D97-AF65-F5344CB8AC3E}">
        <p14:creationId xmlns:p14="http://schemas.microsoft.com/office/powerpoint/2010/main" val="40551643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437321" y="450574"/>
            <a:ext cx="11224591" cy="5950226"/>
          </a:xfrm>
        </p:spPr>
        <p:txBody>
          <a:bodyPr>
            <a:normAutofit/>
          </a:bodyPr>
          <a:lstStyle/>
          <a:p>
            <a:endParaRPr lang="en-US" dirty="0"/>
          </a:p>
          <a:p>
            <a:pPr marL="0" indent="0">
              <a:buNone/>
            </a:pPr>
            <a:r>
              <a:rPr lang="en-US" sz="4500" b="1" u="sng" dirty="0">
                <a:solidFill>
                  <a:srgbClr val="FF0000"/>
                </a:solidFill>
              </a:rPr>
              <a:t>Natalizumab (Highly Effective) </a:t>
            </a:r>
          </a:p>
          <a:p>
            <a:pPr marL="0" indent="0">
              <a:buNone/>
            </a:pPr>
            <a:endParaRPr lang="en-US" dirty="0"/>
          </a:p>
          <a:p>
            <a:pPr marL="0" indent="0">
              <a:buNone/>
            </a:pPr>
            <a:r>
              <a:rPr lang="en-US" dirty="0"/>
              <a:t>Humanized monoclonal antibody directed against the </a:t>
            </a:r>
            <a:r>
              <a:rPr lang="en-US" dirty="0">
                <a:solidFill>
                  <a:srgbClr val="FF0000"/>
                </a:solidFill>
              </a:rPr>
              <a:t>α4 subunit of α4β1 integrin</a:t>
            </a:r>
            <a:r>
              <a:rPr lang="en-US" dirty="0"/>
              <a:t>-on the surface of lymphocytes.</a:t>
            </a:r>
          </a:p>
          <a:p>
            <a:pPr marL="0" indent="0">
              <a:buNone/>
            </a:pPr>
            <a:endParaRPr lang="en-US" dirty="0"/>
          </a:p>
          <a:p>
            <a:pPr marL="0" indent="0">
              <a:buNone/>
            </a:pPr>
            <a:r>
              <a:rPr lang="en-US" dirty="0"/>
              <a:t>Natalizumab - reduces the attack rate and significantly improves all measures of disease severity in MS (clinical and MRI). </a:t>
            </a:r>
          </a:p>
          <a:p>
            <a:pPr marL="0" indent="0">
              <a:buNone/>
            </a:pPr>
            <a:r>
              <a:rPr lang="en-US" dirty="0"/>
              <a:t>Monthly IV infusions - 300 mg</a:t>
            </a:r>
          </a:p>
          <a:p>
            <a:pPr marL="0" indent="0">
              <a:buNone/>
            </a:pPr>
            <a:r>
              <a:rPr lang="en-US" dirty="0"/>
              <a:t>&lt;10% of patients experience hypersensitivity reactions </a:t>
            </a:r>
          </a:p>
          <a:p>
            <a:pPr marL="0" indent="0">
              <a:buNone/>
            </a:pPr>
            <a:r>
              <a:rPr lang="en-US" dirty="0"/>
              <a:t>6% develop neutralizing antibodies to the molecule </a:t>
            </a:r>
          </a:p>
        </p:txBody>
      </p:sp>
    </p:spTree>
    <p:extLst>
      <p:ext uri="{BB962C8B-B14F-4D97-AF65-F5344CB8AC3E}">
        <p14:creationId xmlns:p14="http://schemas.microsoft.com/office/powerpoint/2010/main" val="33457376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48423-A060-4C26-B8E4-BD494F925E6C}"/>
              </a:ext>
            </a:extLst>
          </p:cNvPr>
          <p:cNvSpPr>
            <a:spLocks noGrp="1"/>
          </p:cNvSpPr>
          <p:nvPr>
            <p:ph idx="1"/>
          </p:nvPr>
        </p:nvSpPr>
        <p:spPr>
          <a:xfrm>
            <a:off x="834887" y="728870"/>
            <a:ext cx="10518913" cy="5448093"/>
          </a:xfrm>
        </p:spPr>
        <p:txBody>
          <a:bodyPr>
            <a:normAutofit/>
          </a:bodyPr>
          <a:lstStyle/>
          <a:p>
            <a:pPr marL="0" indent="0">
              <a:buNone/>
            </a:pPr>
            <a:r>
              <a:rPr lang="en-US" u="sng" dirty="0"/>
              <a:t>ADR</a:t>
            </a:r>
          </a:p>
          <a:p>
            <a:pPr marL="0" indent="0">
              <a:buNone/>
            </a:pPr>
            <a:r>
              <a:rPr lang="en-US" dirty="0"/>
              <a:t>Risk of PML- infection by the John Cunningham (JC) virus. </a:t>
            </a:r>
          </a:p>
          <a:p>
            <a:pPr marL="0" indent="0">
              <a:buNone/>
            </a:pPr>
            <a:r>
              <a:rPr lang="en-US" dirty="0"/>
              <a:t>PML has occurred in 0.4% of patients treated with natalizumab. </a:t>
            </a:r>
          </a:p>
          <a:p>
            <a:pPr marL="0" indent="0">
              <a:buNone/>
            </a:pPr>
            <a:r>
              <a:rPr lang="en-US" dirty="0"/>
              <a:t>JC antibody status be assessed at 6-month intervals in all patients receiving natalizumab treatment. </a:t>
            </a:r>
          </a:p>
          <a:p>
            <a:pPr marL="0" indent="0">
              <a:buNone/>
            </a:pPr>
            <a:r>
              <a:rPr lang="en-US" dirty="0"/>
              <a:t>In antibody-positive patients, a change to another disease-modifying therapy should be strongly considered. </a:t>
            </a:r>
          </a:p>
          <a:p>
            <a:pPr marL="0" indent="0">
              <a:buNone/>
            </a:pPr>
            <a:r>
              <a:rPr lang="en-US" dirty="0"/>
              <a:t>Natalizumab is generally recommended only for JC antibody–negative patients</a:t>
            </a:r>
          </a:p>
        </p:txBody>
      </p:sp>
    </p:spTree>
    <p:extLst>
      <p:ext uri="{BB962C8B-B14F-4D97-AF65-F5344CB8AC3E}">
        <p14:creationId xmlns:p14="http://schemas.microsoft.com/office/powerpoint/2010/main" val="39309780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463826" y="185530"/>
            <a:ext cx="10889974" cy="5991433"/>
          </a:xfrm>
        </p:spPr>
        <p:txBody>
          <a:bodyPr>
            <a:normAutofit/>
          </a:bodyPr>
          <a:lstStyle/>
          <a:p>
            <a:pPr marL="0" indent="0">
              <a:buNone/>
            </a:pPr>
            <a:endParaRPr lang="en-US" u="sng" dirty="0">
              <a:solidFill>
                <a:srgbClr val="FF0000"/>
              </a:solidFill>
            </a:endParaRPr>
          </a:p>
          <a:p>
            <a:pPr marL="0" indent="0">
              <a:buNone/>
            </a:pPr>
            <a:r>
              <a:rPr lang="en-US" sz="4000" b="1" u="sng" dirty="0">
                <a:solidFill>
                  <a:srgbClr val="FF0000"/>
                </a:solidFill>
              </a:rPr>
              <a:t>Ocrelizumab (Highly Effective) </a:t>
            </a:r>
          </a:p>
          <a:p>
            <a:pPr marL="0" indent="0">
              <a:buNone/>
            </a:pPr>
            <a:endParaRPr lang="en-US" sz="4000" b="1" u="sng" dirty="0">
              <a:solidFill>
                <a:srgbClr val="FF0000"/>
              </a:solidFill>
            </a:endParaRPr>
          </a:p>
          <a:p>
            <a:r>
              <a:rPr lang="en-US" dirty="0"/>
              <a:t>Humanized monoclonal antibody directed against the CD20 molecule present on the surface of mature B cells</a:t>
            </a:r>
          </a:p>
          <a:p>
            <a:r>
              <a:rPr lang="en-US" dirty="0"/>
              <a:t>600 mg is administered by IV every 24 weeks</a:t>
            </a:r>
          </a:p>
          <a:p>
            <a:endParaRPr lang="en-US" dirty="0"/>
          </a:p>
          <a:p>
            <a:pPr marL="0" indent="0">
              <a:buNone/>
            </a:pPr>
            <a:r>
              <a:rPr lang="en-US" u="sng" dirty="0"/>
              <a:t>ADR</a:t>
            </a:r>
          </a:p>
          <a:p>
            <a:pPr marL="0" indent="0">
              <a:buNone/>
            </a:pPr>
            <a:r>
              <a:rPr lang="en-US" dirty="0"/>
              <a:t>Infusion-related reactions - with the first infusion , usually mild </a:t>
            </a:r>
          </a:p>
          <a:p>
            <a:pPr marL="0" indent="0">
              <a:buNone/>
            </a:pPr>
            <a:r>
              <a:rPr lang="en-US" dirty="0"/>
              <a:t>Risk of increased malignancies including breast cancer</a:t>
            </a:r>
          </a:p>
          <a:p>
            <a:endParaRPr lang="en-US" dirty="0"/>
          </a:p>
        </p:txBody>
      </p:sp>
    </p:spTree>
    <p:extLst>
      <p:ext uri="{BB962C8B-B14F-4D97-AF65-F5344CB8AC3E}">
        <p14:creationId xmlns:p14="http://schemas.microsoft.com/office/powerpoint/2010/main" val="840639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lstStyle/>
          <a:p>
            <a:endParaRPr lang="en-US" dirty="0"/>
          </a:p>
          <a:p>
            <a:pPr marL="0" indent="0">
              <a:buNone/>
            </a:pPr>
            <a:r>
              <a:rPr lang="en-US" dirty="0"/>
              <a:t>LESS COMMONLY USED AGENTS FOR RMS </a:t>
            </a:r>
          </a:p>
        </p:txBody>
      </p:sp>
    </p:spTree>
    <p:extLst>
      <p:ext uri="{BB962C8B-B14F-4D97-AF65-F5344CB8AC3E}">
        <p14:creationId xmlns:p14="http://schemas.microsoft.com/office/powerpoint/2010/main" val="6318493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51792"/>
            <a:ext cx="10624930" cy="5925172"/>
          </a:xfrm>
        </p:spPr>
        <p:txBody>
          <a:bodyPr>
            <a:normAutofit fontScale="92500" lnSpcReduction="20000"/>
          </a:bodyPr>
          <a:lstStyle/>
          <a:p>
            <a:endParaRPr lang="en-US" dirty="0"/>
          </a:p>
          <a:p>
            <a:pPr marL="0" indent="0">
              <a:buNone/>
            </a:pPr>
            <a:r>
              <a:rPr lang="en-US" sz="3400" b="1" u="sng" dirty="0" err="1">
                <a:solidFill>
                  <a:srgbClr val="FF0000"/>
                </a:solidFill>
              </a:rPr>
              <a:t>Teriflunomid</a:t>
            </a:r>
            <a:r>
              <a:rPr lang="en-US" sz="3400" b="1" u="sng" dirty="0">
                <a:solidFill>
                  <a:srgbClr val="FF0000"/>
                </a:solidFill>
              </a:rPr>
              <a:t> (modestly effective)</a:t>
            </a:r>
            <a:endParaRPr lang="en-US" dirty="0"/>
          </a:p>
          <a:p>
            <a:r>
              <a:rPr lang="en-US" dirty="0"/>
              <a:t>Inhibits mitochondrial enzyme dihydro-orotate dehydrogenase</a:t>
            </a:r>
          </a:p>
          <a:p>
            <a:r>
              <a:rPr lang="en-US" dirty="0"/>
              <a:t>de novo pyrimidine biosynthesis from carbamoyl phosphate and aspartate</a:t>
            </a:r>
          </a:p>
          <a:p>
            <a:r>
              <a:rPr lang="en-US" dirty="0"/>
              <a:t>active metabolite of the drug leflunomide </a:t>
            </a:r>
          </a:p>
          <a:p>
            <a:r>
              <a:rPr lang="en-US" dirty="0"/>
              <a:t>Limiting the proliferation of rapidly dividing T and B cells</a:t>
            </a:r>
          </a:p>
          <a:p>
            <a:r>
              <a:rPr lang="en-US" dirty="0"/>
              <a:t>daily oral dosing </a:t>
            </a:r>
          </a:p>
          <a:p>
            <a:r>
              <a:rPr lang="en-US" dirty="0"/>
              <a:t>7 or 14 mg, is administered orally each day</a:t>
            </a:r>
          </a:p>
          <a:p>
            <a:pPr marL="0" indent="0">
              <a:buNone/>
            </a:pPr>
            <a:endParaRPr lang="en-US" dirty="0"/>
          </a:p>
          <a:p>
            <a:pPr marL="0" indent="0">
              <a:buNone/>
            </a:pPr>
            <a:r>
              <a:rPr lang="en-US" u="sng" dirty="0"/>
              <a:t>ADR</a:t>
            </a:r>
          </a:p>
          <a:p>
            <a:pPr marL="0" indent="0">
              <a:buNone/>
            </a:pPr>
            <a:r>
              <a:rPr lang="en-US" dirty="0"/>
              <a:t>mild hair thinning and gastrointestinal symptoms (nausea and diarrhea) </a:t>
            </a:r>
          </a:p>
          <a:p>
            <a:pPr marL="0" indent="0">
              <a:buNone/>
            </a:pPr>
            <a:r>
              <a:rPr lang="en-US" dirty="0"/>
              <a:t>toxic epidermal necrolysis or Stevens-Johnson syndrome</a:t>
            </a:r>
          </a:p>
          <a:p>
            <a:pPr marL="0" indent="0">
              <a:buNone/>
            </a:pPr>
            <a:r>
              <a:rPr lang="en-US" dirty="0"/>
              <a:t>teratogenicity (pregnancy category X)</a:t>
            </a:r>
          </a:p>
          <a:p>
            <a:pPr marL="0" indent="0">
              <a:buNone/>
            </a:pPr>
            <a:r>
              <a:rPr lang="en-US" dirty="0"/>
              <a:t>can remain in the bloodstream for 2 years due to hepatobiliary reabsorption. </a:t>
            </a:r>
          </a:p>
        </p:txBody>
      </p:sp>
    </p:spTree>
    <p:extLst>
      <p:ext uri="{BB962C8B-B14F-4D97-AF65-F5344CB8AC3E}">
        <p14:creationId xmlns:p14="http://schemas.microsoft.com/office/powerpoint/2010/main" val="846463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72278"/>
            <a:ext cx="10624930" cy="6004685"/>
          </a:xfrm>
        </p:spPr>
        <p:txBody>
          <a:bodyPr>
            <a:normAutofit fontScale="85000" lnSpcReduction="20000"/>
          </a:bodyPr>
          <a:lstStyle/>
          <a:p>
            <a:endParaRPr lang="en-US" dirty="0"/>
          </a:p>
          <a:p>
            <a:pPr marL="0" indent="0">
              <a:buNone/>
            </a:pPr>
            <a:r>
              <a:rPr lang="en-US" sz="3600" b="1" u="sng" dirty="0">
                <a:solidFill>
                  <a:srgbClr val="FF0000"/>
                </a:solidFill>
              </a:rPr>
              <a:t>Alemtuzumab (Highly Effective) </a:t>
            </a:r>
          </a:p>
          <a:p>
            <a:pPr marL="0" indent="0">
              <a:buNone/>
            </a:pPr>
            <a:endParaRPr lang="en-US" sz="3600" b="1" u="sng" dirty="0">
              <a:solidFill>
                <a:srgbClr val="FF0000"/>
              </a:solidFill>
            </a:endParaRPr>
          </a:p>
          <a:p>
            <a:pPr marL="0" indent="0">
              <a:buNone/>
            </a:pPr>
            <a:r>
              <a:rPr lang="en-US" dirty="0"/>
              <a:t>Humanized monoclonal antibody directed against the CD52 antigen - monocytes and lymphocytes. </a:t>
            </a:r>
          </a:p>
          <a:p>
            <a:pPr marL="0" indent="0">
              <a:buNone/>
            </a:pPr>
            <a:r>
              <a:rPr lang="en-US" dirty="0"/>
              <a:t>Causes lymphocyte depletion (of both B and T cells) </a:t>
            </a:r>
          </a:p>
          <a:p>
            <a:pPr marL="0" indent="0">
              <a:buNone/>
            </a:pPr>
            <a:endParaRPr lang="en-US" dirty="0"/>
          </a:p>
          <a:p>
            <a:pPr marL="0" indent="0">
              <a:buNone/>
            </a:pPr>
            <a:r>
              <a:rPr lang="en-US" dirty="0"/>
              <a:t>ADR</a:t>
            </a:r>
          </a:p>
          <a:p>
            <a:pPr marL="514350" indent="-514350">
              <a:buAutoNum type="arabicParenBoth"/>
            </a:pPr>
            <a:r>
              <a:rPr lang="en-US" dirty="0"/>
              <a:t>autoimmune diseases including thyroiditis, Graves’ disease, thrombocytopenia, hemolytic anemia, pancytopenia, anti glomerular basement membrane disease, and membranous glomerulonephritis</a:t>
            </a:r>
          </a:p>
          <a:p>
            <a:pPr marL="514350" indent="-514350">
              <a:buAutoNum type="arabicParenBoth"/>
            </a:pPr>
            <a:r>
              <a:rPr lang="en-US" dirty="0"/>
              <a:t>Malignancies including thyroid cancer, melanoma, breast cancer, human papillomavirus (HPV)–related cancers, and lymphoproliferative disorders including lymphoma</a:t>
            </a:r>
          </a:p>
          <a:p>
            <a:pPr marL="514350" indent="-514350">
              <a:buAutoNum type="arabicParenBoth"/>
            </a:pPr>
            <a:r>
              <a:rPr lang="en-US" dirty="0"/>
              <a:t>Infections</a:t>
            </a:r>
          </a:p>
          <a:p>
            <a:pPr marL="514350" indent="-514350">
              <a:buAutoNum type="arabicParenBoth"/>
            </a:pPr>
            <a:r>
              <a:rPr lang="en-US" dirty="0"/>
              <a:t>Infusion reactions. </a:t>
            </a:r>
          </a:p>
        </p:txBody>
      </p:sp>
    </p:spTree>
    <p:extLst>
      <p:ext uri="{BB962C8B-B14F-4D97-AF65-F5344CB8AC3E}">
        <p14:creationId xmlns:p14="http://schemas.microsoft.com/office/powerpoint/2010/main" val="20582689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fontScale="77500" lnSpcReduction="20000"/>
          </a:bodyPr>
          <a:lstStyle/>
          <a:p>
            <a:endParaRPr lang="en-US" sz="3400" u="sng" dirty="0">
              <a:solidFill>
                <a:srgbClr val="FF0000"/>
              </a:solidFill>
            </a:endParaRPr>
          </a:p>
          <a:p>
            <a:pPr marL="0" indent="0">
              <a:buNone/>
            </a:pPr>
            <a:r>
              <a:rPr lang="en-US" sz="3400" b="1" u="sng" dirty="0">
                <a:solidFill>
                  <a:srgbClr val="FF0000"/>
                </a:solidFill>
              </a:rPr>
              <a:t>Mitoxantrone Hydrochloride (Highly Effective) </a:t>
            </a:r>
          </a:p>
          <a:p>
            <a:pPr marL="0" indent="0">
              <a:buNone/>
            </a:pPr>
            <a:r>
              <a:rPr lang="en-US" sz="3600" dirty="0"/>
              <a:t>12 mg/m2 every 3 months upto 2-3 years</a:t>
            </a:r>
            <a:endParaRPr lang="en-US" sz="3400" b="1" u="sng" dirty="0">
              <a:solidFill>
                <a:srgbClr val="FF0000"/>
              </a:solidFill>
            </a:endParaRPr>
          </a:p>
          <a:p>
            <a:pPr marL="0" indent="0">
              <a:buNone/>
            </a:pPr>
            <a:r>
              <a:rPr lang="en-US" dirty="0"/>
              <a:t>Antineoplastic action</a:t>
            </a:r>
          </a:p>
          <a:p>
            <a:pPr marL="514350" indent="-514350">
              <a:buAutoNum type="arabicParenBoth"/>
            </a:pPr>
            <a:r>
              <a:rPr lang="en-US" dirty="0"/>
              <a:t>intercalating into DNA and producing both strand breaks and inter strand cross-links</a:t>
            </a:r>
          </a:p>
          <a:p>
            <a:pPr marL="514350" indent="-514350">
              <a:buAutoNum type="arabicParenBoth"/>
            </a:pPr>
            <a:r>
              <a:rPr lang="en-US" dirty="0"/>
              <a:t>Interfering with RNA synthesis</a:t>
            </a:r>
          </a:p>
          <a:p>
            <a:pPr marL="514350" indent="-514350">
              <a:buAutoNum type="arabicParenBoth"/>
            </a:pPr>
            <a:r>
              <a:rPr lang="en-US" dirty="0"/>
              <a:t>Inhibiting topoisomerase II (involved in DNA repair). </a:t>
            </a:r>
          </a:p>
          <a:p>
            <a:pPr marL="0" indent="0">
              <a:buNone/>
            </a:pPr>
            <a:endParaRPr lang="en-US" dirty="0"/>
          </a:p>
          <a:p>
            <a:pPr marL="0" indent="0">
              <a:buNone/>
            </a:pPr>
            <a:r>
              <a:rPr lang="en-US" u="sng" dirty="0"/>
              <a:t>ADR</a:t>
            </a:r>
          </a:p>
          <a:p>
            <a:pPr marL="0" indent="0">
              <a:buNone/>
            </a:pPr>
            <a:r>
              <a:rPr lang="en-US" dirty="0"/>
              <a:t>Cardiotoxic (cumulative dose &gt;140 mg/m2 is not recommended</a:t>
            </a:r>
          </a:p>
          <a:p>
            <a:pPr marL="0" indent="0">
              <a:buNone/>
            </a:pPr>
            <a:r>
              <a:rPr lang="en-US" dirty="0"/>
              <a:t>Amenorrhea, which may be permanent</a:t>
            </a:r>
          </a:p>
          <a:p>
            <a:pPr marL="0" indent="0">
              <a:buNone/>
            </a:pPr>
            <a:r>
              <a:rPr lang="en-US" dirty="0"/>
              <a:t>Risk of acute leukemia </a:t>
            </a:r>
          </a:p>
          <a:p>
            <a:pPr marL="0" indent="0">
              <a:buNone/>
            </a:pPr>
            <a:r>
              <a:rPr lang="en-US" dirty="0"/>
              <a:t>Now rarely used for MS. </a:t>
            </a:r>
          </a:p>
        </p:txBody>
      </p:sp>
    </p:spTree>
    <p:extLst>
      <p:ext uri="{BB962C8B-B14F-4D97-AF65-F5344CB8AC3E}">
        <p14:creationId xmlns:p14="http://schemas.microsoft.com/office/powerpoint/2010/main" val="22382156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EFEFB-05E9-4BA2-865B-F558EA35F9B4}"/>
              </a:ext>
            </a:extLst>
          </p:cNvPr>
          <p:cNvSpPr>
            <a:spLocks noGrp="1"/>
          </p:cNvSpPr>
          <p:nvPr>
            <p:ph idx="1"/>
          </p:nvPr>
        </p:nvSpPr>
        <p:spPr/>
        <p:txBody>
          <a:bodyPr/>
          <a:lstStyle/>
          <a:p>
            <a:pPr marL="0" indent="0">
              <a:buNone/>
            </a:pPr>
            <a:r>
              <a:rPr lang="en-US" dirty="0">
                <a:solidFill>
                  <a:srgbClr val="FF0000"/>
                </a:solidFill>
              </a:rPr>
              <a:t>Daclizumab</a:t>
            </a:r>
          </a:p>
          <a:p>
            <a:pPr marL="0" indent="0">
              <a:buNone/>
            </a:pPr>
            <a:r>
              <a:rPr lang="en-US" dirty="0"/>
              <a:t>Anti CD25, the α subunit of the interleukin 2 receptor</a:t>
            </a:r>
          </a:p>
          <a:p>
            <a:pPr marL="0" indent="0">
              <a:buNone/>
            </a:pPr>
            <a:r>
              <a:rPr lang="en-US" dirty="0"/>
              <a:t>Withdrawn in 2018 because of reports of brain inflammation</a:t>
            </a:r>
          </a:p>
        </p:txBody>
      </p:sp>
    </p:spTree>
    <p:extLst>
      <p:ext uri="{BB962C8B-B14F-4D97-AF65-F5344CB8AC3E}">
        <p14:creationId xmlns:p14="http://schemas.microsoft.com/office/powerpoint/2010/main" val="14960287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83535" y="1192696"/>
            <a:ext cx="10624930" cy="4984267"/>
          </a:xfrm>
        </p:spPr>
        <p:txBody>
          <a:bodyPr>
            <a:normAutofit lnSpcReduction="10000"/>
          </a:bodyPr>
          <a:lstStyle/>
          <a:p>
            <a:endParaRPr lang="en-US" dirty="0"/>
          </a:p>
          <a:p>
            <a:pPr marL="0" indent="0">
              <a:buNone/>
            </a:pPr>
            <a:r>
              <a:rPr lang="en-US" b="1" u="sng" dirty="0"/>
              <a:t>Mild - (EDSS ≤2.5 or less) or low disease activity </a:t>
            </a:r>
          </a:p>
          <a:p>
            <a:endParaRPr lang="en-US" dirty="0"/>
          </a:p>
          <a:p>
            <a:pPr marL="0" indent="0">
              <a:buNone/>
            </a:pPr>
            <a:r>
              <a:rPr lang="en-US" dirty="0"/>
              <a:t>Either an injectable (IFN-β or glatiramer acetate) or an oral (DMF, fingolimod, or teriflunomide) agent is reasonable. </a:t>
            </a:r>
          </a:p>
          <a:p>
            <a:pPr marL="0" indent="0">
              <a:buNone/>
            </a:pPr>
            <a:endParaRPr lang="en-US" dirty="0"/>
          </a:p>
          <a:p>
            <a:pPr marL="0" indent="0">
              <a:buNone/>
            </a:pPr>
            <a:r>
              <a:rPr lang="en-US" dirty="0"/>
              <a:t>Natalizumab is more effective than these agents, and, therefore, this therapy can be considered even in minimally affected, JCV antibody–seronegative patients.</a:t>
            </a:r>
          </a:p>
          <a:p>
            <a:pPr marL="0" indent="0">
              <a:buNone/>
            </a:pPr>
            <a:r>
              <a:rPr lang="en-US" dirty="0"/>
              <a:t>Ocrelizumab is more effective than IFN-β-1a  can be considered regardless of JCV serology status</a:t>
            </a:r>
          </a:p>
        </p:txBody>
      </p:sp>
      <p:sp>
        <p:nvSpPr>
          <p:cNvPr id="2" name="TextBox 1">
            <a:extLst>
              <a:ext uri="{FF2B5EF4-FFF2-40B4-BE49-F238E27FC236}">
                <a16:creationId xmlns:a16="http://schemas.microsoft.com/office/drawing/2014/main" id="{E524B9AC-DD5C-4337-8084-8BED263944E5}"/>
              </a:ext>
            </a:extLst>
          </p:cNvPr>
          <p:cNvSpPr txBox="1"/>
          <p:nvPr/>
        </p:nvSpPr>
        <p:spPr>
          <a:xfrm>
            <a:off x="2862470" y="477078"/>
            <a:ext cx="5910469" cy="584775"/>
          </a:xfrm>
          <a:prstGeom prst="rect">
            <a:avLst/>
          </a:prstGeom>
          <a:noFill/>
        </p:spPr>
        <p:txBody>
          <a:bodyPr wrap="square" rtlCol="0">
            <a:spAutoFit/>
          </a:bodyPr>
          <a:lstStyle/>
          <a:p>
            <a:pPr algn="ctr"/>
            <a:r>
              <a:rPr lang="en-IN" sz="3200" b="1" u="sng" dirty="0"/>
              <a:t>Selecting Treatment</a:t>
            </a:r>
            <a:endParaRPr lang="en-US" sz="3200" b="1" u="sng" dirty="0"/>
          </a:p>
        </p:txBody>
      </p:sp>
    </p:spTree>
    <p:extLst>
      <p:ext uri="{BB962C8B-B14F-4D97-AF65-F5344CB8AC3E}">
        <p14:creationId xmlns:p14="http://schemas.microsoft.com/office/powerpoint/2010/main" val="17793103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fontScale="85000" lnSpcReduction="20000"/>
          </a:bodyPr>
          <a:lstStyle/>
          <a:p>
            <a:endParaRPr lang="en-US" dirty="0"/>
          </a:p>
          <a:p>
            <a:pPr marL="0" indent="0">
              <a:buNone/>
            </a:pPr>
            <a:r>
              <a:rPr lang="en-US" b="1" u="sng" dirty="0"/>
              <a:t>Moderate or Severe / Highly active disease (EDSS &gt;2.5)</a:t>
            </a:r>
          </a:p>
          <a:p>
            <a:pPr marL="0" indent="0">
              <a:buNone/>
            </a:pPr>
            <a:endParaRPr lang="en-US" dirty="0"/>
          </a:p>
          <a:p>
            <a:pPr marL="0" indent="0">
              <a:buNone/>
            </a:pPr>
            <a:r>
              <a:rPr lang="en-US" dirty="0"/>
              <a:t>Either a highly effective oral agent (DMF or fingolimod) or ocrelizumab or, if the patient is JC virus antibody seronegative, infusion therapy with natalizumab is recommended. </a:t>
            </a:r>
          </a:p>
          <a:p>
            <a:pPr marL="0" indent="0">
              <a:buNone/>
            </a:pPr>
            <a:endParaRPr lang="en-US" dirty="0"/>
          </a:p>
          <a:p>
            <a:pPr marL="0" indent="0">
              <a:buNone/>
            </a:pPr>
            <a:endParaRPr lang="en-US" dirty="0"/>
          </a:p>
          <a:p>
            <a:pPr marL="0" indent="0">
              <a:buNone/>
            </a:pPr>
            <a:r>
              <a:rPr lang="en-US" dirty="0"/>
              <a:t>Delay initiating treatment in patients with (1) normal neurologic examinations, (2) a single attack or a low attack frequency, and (3) a low burden of disease as assessed by brain MRI. </a:t>
            </a:r>
          </a:p>
          <a:p>
            <a:pPr marL="0" indent="0">
              <a:buNone/>
            </a:pPr>
            <a:endParaRPr lang="en-US" dirty="0"/>
          </a:p>
          <a:p>
            <a:pPr marL="0" indent="0">
              <a:buNone/>
            </a:pPr>
            <a:r>
              <a:rPr lang="en-US" dirty="0"/>
              <a:t> vitamin D deficiency should be corrected in all patients with MS, and generally this requires oral supplementation with vitamin D3, 4000–5000 IU daily. </a:t>
            </a:r>
          </a:p>
        </p:txBody>
      </p:sp>
    </p:spTree>
    <p:extLst>
      <p:ext uri="{BB962C8B-B14F-4D97-AF65-F5344CB8AC3E}">
        <p14:creationId xmlns:p14="http://schemas.microsoft.com/office/powerpoint/2010/main" val="35158450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539A859-0440-4B68-9BB1-C0FC80C0CAE4}"/>
              </a:ext>
            </a:extLst>
          </p:cNvPr>
          <p:cNvPicPr>
            <a:picLocks noGrp="1" noChangeAspect="1"/>
          </p:cNvPicPr>
          <p:nvPr>
            <p:ph idx="1"/>
          </p:nvPr>
        </p:nvPicPr>
        <p:blipFill>
          <a:blip r:embed="rId2"/>
          <a:stretch>
            <a:fillRect/>
          </a:stretch>
        </p:blipFill>
        <p:spPr>
          <a:xfrm>
            <a:off x="664809" y="331304"/>
            <a:ext cx="10559783" cy="5747730"/>
          </a:xfrm>
          <a:prstGeom prst="rect">
            <a:avLst/>
          </a:prstGeom>
        </p:spPr>
      </p:pic>
    </p:spTree>
    <p:extLst>
      <p:ext uri="{BB962C8B-B14F-4D97-AF65-F5344CB8AC3E}">
        <p14:creationId xmlns:p14="http://schemas.microsoft.com/office/powerpoint/2010/main" val="17595527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265044"/>
            <a:ext cx="10624930" cy="5911920"/>
          </a:xfrm>
        </p:spPr>
        <p:txBody>
          <a:bodyPr>
            <a:normAutofit fontScale="92500" lnSpcReduction="10000"/>
          </a:bodyPr>
          <a:lstStyle/>
          <a:p>
            <a:endParaRPr lang="en-US" dirty="0"/>
          </a:p>
          <a:p>
            <a:pPr marL="0" indent="0" algn="ctr">
              <a:buNone/>
            </a:pPr>
            <a:r>
              <a:rPr lang="en-US" u="sng" dirty="0"/>
              <a:t>DISEASE-MODIFYING THERAPIES FOR PROGRESSIVE MS </a:t>
            </a:r>
          </a:p>
          <a:p>
            <a:pPr marL="0" indent="0" algn="ctr">
              <a:buNone/>
            </a:pPr>
            <a:endParaRPr lang="en-US" u="sng" dirty="0"/>
          </a:p>
          <a:p>
            <a:pPr marL="0" indent="0">
              <a:buNone/>
            </a:pPr>
            <a:r>
              <a:rPr lang="en-US" b="1" dirty="0"/>
              <a:t>SPMS </a:t>
            </a:r>
          </a:p>
          <a:p>
            <a:pPr marL="0" indent="0">
              <a:buNone/>
            </a:pPr>
            <a:r>
              <a:rPr lang="en-US" dirty="0"/>
              <a:t>High-dose IFN-β probably has a beneficial effect </a:t>
            </a:r>
          </a:p>
          <a:p>
            <a:pPr marL="0" indent="0">
              <a:buNone/>
            </a:pPr>
            <a:r>
              <a:rPr lang="en-US" dirty="0"/>
              <a:t>IFN-β is probably ineffective in patients with SPMS who do not have active disease. </a:t>
            </a:r>
          </a:p>
          <a:p>
            <a:pPr marL="0" indent="0">
              <a:buNone/>
            </a:pPr>
            <a:r>
              <a:rPr lang="en-US" dirty="0"/>
              <a:t>Other agents have not yet been studied in this patient population. </a:t>
            </a:r>
          </a:p>
          <a:p>
            <a:pPr marL="0" indent="0">
              <a:buNone/>
            </a:pPr>
            <a:r>
              <a:rPr lang="en-US" dirty="0"/>
              <a:t> </a:t>
            </a:r>
          </a:p>
          <a:p>
            <a:pPr marL="0" indent="0">
              <a:buNone/>
            </a:pPr>
            <a:r>
              <a:rPr lang="en-US" b="1" dirty="0"/>
              <a:t>PPMS </a:t>
            </a:r>
          </a:p>
          <a:p>
            <a:pPr marL="0" indent="0">
              <a:buNone/>
            </a:pPr>
            <a:r>
              <a:rPr lang="en-US" dirty="0">
                <a:solidFill>
                  <a:srgbClr val="FF0000"/>
                </a:solidFill>
              </a:rPr>
              <a:t>Ocrelizumab</a:t>
            </a:r>
            <a:r>
              <a:rPr lang="en-US" dirty="0"/>
              <a:t> - reduce progression of clinical disability in PPMS by 24%, and also to improve other clinical and MRI markers of inflammatory and degenerative disease activity</a:t>
            </a:r>
          </a:p>
          <a:p>
            <a:pPr marL="0" indent="0">
              <a:buNone/>
            </a:pPr>
            <a:r>
              <a:rPr lang="en-US" dirty="0">
                <a:solidFill>
                  <a:srgbClr val="FF0000"/>
                </a:solidFill>
              </a:rPr>
              <a:t>First agent to convincingly modify the course of PPMS</a:t>
            </a:r>
          </a:p>
          <a:p>
            <a:pPr marL="0" indent="0">
              <a:buNone/>
            </a:pPr>
            <a:endParaRPr lang="en-US" dirty="0"/>
          </a:p>
        </p:txBody>
      </p:sp>
    </p:spTree>
    <p:extLst>
      <p:ext uri="{BB962C8B-B14F-4D97-AF65-F5344CB8AC3E}">
        <p14:creationId xmlns:p14="http://schemas.microsoft.com/office/powerpoint/2010/main" val="10840626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fontScale="92500" lnSpcReduction="10000"/>
          </a:bodyPr>
          <a:lstStyle/>
          <a:p>
            <a:endParaRPr lang="en-US" dirty="0"/>
          </a:p>
          <a:p>
            <a:pPr marL="0" indent="0" algn="ctr">
              <a:buNone/>
            </a:pPr>
            <a:r>
              <a:rPr lang="en-US" b="1" u="sng" dirty="0"/>
              <a:t>OFF-LABEL TREATMENT OPTIONS FOR RMS AND SPMS </a:t>
            </a:r>
          </a:p>
          <a:p>
            <a:pPr marL="0" indent="0" algn="ctr">
              <a:buNone/>
            </a:pPr>
            <a:endParaRPr lang="en-US" b="1" u="sng" dirty="0"/>
          </a:p>
          <a:p>
            <a:pPr marL="0" indent="0">
              <a:buNone/>
            </a:pPr>
            <a:r>
              <a:rPr lang="en-US" dirty="0">
                <a:solidFill>
                  <a:srgbClr val="FF0000"/>
                </a:solidFill>
              </a:rPr>
              <a:t>Azathioprine </a:t>
            </a:r>
            <a:r>
              <a:rPr lang="en-US" dirty="0"/>
              <a:t>(2–3 mg/kg per day) has been used primarily in relapsing MS. </a:t>
            </a:r>
          </a:p>
          <a:p>
            <a:pPr marL="0" indent="0">
              <a:buNone/>
            </a:pPr>
            <a:r>
              <a:rPr lang="en-US" dirty="0"/>
              <a:t>Marginally effective at lowering relapse rates</a:t>
            </a:r>
          </a:p>
          <a:p>
            <a:pPr marL="0" indent="0">
              <a:buNone/>
            </a:pPr>
            <a:endParaRPr lang="en-US" dirty="0"/>
          </a:p>
          <a:p>
            <a:pPr marL="0" indent="0">
              <a:buNone/>
            </a:pPr>
            <a:r>
              <a:rPr lang="en-US" dirty="0">
                <a:solidFill>
                  <a:srgbClr val="FF0000"/>
                </a:solidFill>
              </a:rPr>
              <a:t>Methotrexate</a:t>
            </a:r>
            <a:r>
              <a:rPr lang="en-US" dirty="0"/>
              <a:t> (7.5–20 mg/week) -slow the progression of upper extremity dysfunction in SPMS. </a:t>
            </a:r>
          </a:p>
          <a:p>
            <a:pPr marL="0" indent="0">
              <a:buNone/>
            </a:pPr>
            <a:endParaRPr lang="en-US" dirty="0"/>
          </a:p>
          <a:p>
            <a:pPr marL="0" indent="0">
              <a:buNone/>
            </a:pPr>
            <a:r>
              <a:rPr lang="en-US" dirty="0">
                <a:solidFill>
                  <a:srgbClr val="FF0000"/>
                </a:solidFill>
              </a:rPr>
              <a:t>Cyclophosphamide</a:t>
            </a:r>
            <a:r>
              <a:rPr lang="en-US" dirty="0"/>
              <a:t> (700 mg/m2, every other month) may be helpful for treatment-refractory patients who are (1) otherwise in good health, (2) ambulatory, and (3) &lt;40 years of age. </a:t>
            </a:r>
          </a:p>
        </p:txBody>
      </p:sp>
    </p:spTree>
    <p:extLst>
      <p:ext uri="{BB962C8B-B14F-4D97-AF65-F5344CB8AC3E}">
        <p14:creationId xmlns:p14="http://schemas.microsoft.com/office/powerpoint/2010/main" val="30827065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83535" y="936866"/>
            <a:ext cx="10624930" cy="4984267"/>
          </a:xfrm>
        </p:spPr>
        <p:txBody>
          <a:bodyPr>
            <a:normAutofit/>
          </a:bodyPr>
          <a:lstStyle/>
          <a:p>
            <a:endParaRPr lang="en-US" dirty="0"/>
          </a:p>
          <a:p>
            <a:pPr marL="0" indent="0">
              <a:buNone/>
            </a:pPr>
            <a:r>
              <a:rPr lang="en-US" dirty="0">
                <a:solidFill>
                  <a:srgbClr val="FF0000"/>
                </a:solidFill>
              </a:rPr>
              <a:t>Intravenous immunoglobulin (</a:t>
            </a:r>
            <a:r>
              <a:rPr lang="en-US" dirty="0" err="1">
                <a:solidFill>
                  <a:srgbClr val="FF0000"/>
                </a:solidFill>
              </a:rPr>
              <a:t>IVIg</a:t>
            </a:r>
            <a:r>
              <a:rPr lang="en-US" dirty="0">
                <a:solidFill>
                  <a:srgbClr val="FF0000"/>
                </a:solidFill>
              </a:rPr>
              <a:t>), </a:t>
            </a:r>
            <a:r>
              <a:rPr lang="en-US" dirty="0"/>
              <a:t>administered in monthly pulses (up to 1 g/kg) for up to 2 years, appears to reduce annual exacerbation rates. </a:t>
            </a:r>
          </a:p>
          <a:p>
            <a:pPr marL="0" indent="0">
              <a:buNone/>
            </a:pPr>
            <a:endParaRPr lang="en-US" dirty="0"/>
          </a:p>
          <a:p>
            <a:pPr marL="0" indent="0">
              <a:buNone/>
            </a:pPr>
            <a:r>
              <a:rPr lang="en-US" dirty="0">
                <a:solidFill>
                  <a:srgbClr val="FF0000"/>
                </a:solidFill>
              </a:rPr>
              <a:t>Methylprednisolone</a:t>
            </a:r>
            <a:r>
              <a:rPr lang="en-US" dirty="0"/>
              <a:t> -as monthly high-dose intravenous pulses, reduce disability progression in one study</a:t>
            </a:r>
          </a:p>
          <a:p>
            <a:pPr marL="0" indent="0">
              <a:buNone/>
            </a:pPr>
            <a:endParaRPr lang="en-US" dirty="0"/>
          </a:p>
          <a:p>
            <a:pPr marL="0" indent="0">
              <a:buNone/>
            </a:pPr>
            <a:r>
              <a:rPr lang="en-US" dirty="0">
                <a:solidFill>
                  <a:srgbClr val="FF0000"/>
                </a:solidFill>
              </a:rPr>
              <a:t>Hematopoietic stem cell transplantation</a:t>
            </a:r>
            <a:r>
              <a:rPr lang="en-US" dirty="0"/>
              <a:t> appears to be highly effective in reducing the occurrence of relapses and may improve disability in relapsing MS. </a:t>
            </a:r>
          </a:p>
        </p:txBody>
      </p:sp>
    </p:spTree>
    <p:extLst>
      <p:ext uri="{BB962C8B-B14F-4D97-AF65-F5344CB8AC3E}">
        <p14:creationId xmlns:p14="http://schemas.microsoft.com/office/powerpoint/2010/main" val="31642166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fontScale="85000" lnSpcReduction="20000"/>
          </a:bodyPr>
          <a:lstStyle/>
          <a:p>
            <a:endParaRPr lang="en-US" dirty="0"/>
          </a:p>
          <a:p>
            <a:pPr marL="0" indent="0" algn="ctr">
              <a:buNone/>
            </a:pPr>
            <a:r>
              <a:rPr lang="en-US" dirty="0"/>
              <a:t>SYMPTOMATIC THERAPY </a:t>
            </a:r>
          </a:p>
          <a:p>
            <a:pPr marL="0" indent="0" algn="ctr">
              <a:buNone/>
            </a:pPr>
            <a:endParaRPr lang="en-US" dirty="0"/>
          </a:p>
          <a:p>
            <a:pPr marL="0" indent="0">
              <a:buNone/>
            </a:pPr>
            <a:r>
              <a:rPr lang="en-US" dirty="0"/>
              <a:t>Encourage a healthy lifestyle-a healthy diet, and regular exercise as tolerated (swimming is often well-tolerated because of the cooling effect of cold water). </a:t>
            </a:r>
          </a:p>
          <a:p>
            <a:pPr marL="0" indent="0">
              <a:buNone/>
            </a:pPr>
            <a:r>
              <a:rPr lang="en-US" dirty="0"/>
              <a:t>Correct vitamin D deficiency with oral vitamin D. </a:t>
            </a:r>
          </a:p>
          <a:p>
            <a:pPr marL="0" indent="0">
              <a:buNone/>
            </a:pPr>
            <a:r>
              <a:rPr lang="en-US" dirty="0"/>
              <a:t>Ataxia/tremor is often intractable. Clonazepam, 1.5–20 mg/d; primidone, 50–250 mg/d; propranolol, 40–200 mg/d; or ondansetron, 8–16 mg/d. Wrist weights occasionally reduce tremor in the arm or hand. Thalamotomy and deep-brain stimulation</a:t>
            </a:r>
          </a:p>
          <a:p>
            <a:pPr marL="0" indent="0">
              <a:buNone/>
            </a:pPr>
            <a:r>
              <a:rPr lang="en-US" dirty="0"/>
              <a:t>Spasticity and spasms -physical therapy, regular exercise, and stretching. </a:t>
            </a:r>
          </a:p>
          <a:p>
            <a:pPr marL="0" indent="0">
              <a:buNone/>
            </a:pPr>
            <a:r>
              <a:rPr lang="en-US" dirty="0"/>
              <a:t>Avoidance of triggers (e.g., infections, fecal impactions, bed sores).</a:t>
            </a:r>
          </a:p>
          <a:p>
            <a:pPr marL="0" indent="0">
              <a:buNone/>
            </a:pPr>
            <a:r>
              <a:rPr lang="en-US" dirty="0"/>
              <a:t>Medications include baclofen (20–120 mg/d), diazepam (2–40 mg/d), tizanidine (8–32 mg/d), dantrolene (25–400 mg/d), and cyclobenzaprine hydrochloride (10–60 mg/d). </a:t>
            </a:r>
          </a:p>
        </p:txBody>
      </p:sp>
    </p:spTree>
    <p:extLst>
      <p:ext uri="{BB962C8B-B14F-4D97-AF65-F5344CB8AC3E}">
        <p14:creationId xmlns:p14="http://schemas.microsoft.com/office/powerpoint/2010/main" val="39711881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9DD9F3-F8A7-4488-AB68-9EE19D034795}"/>
              </a:ext>
            </a:extLst>
          </p:cNvPr>
          <p:cNvSpPr>
            <a:spLocks noGrp="1"/>
          </p:cNvSpPr>
          <p:nvPr>
            <p:ph idx="1"/>
          </p:nvPr>
        </p:nvSpPr>
        <p:spPr/>
        <p:txBody>
          <a:bodyPr>
            <a:normAutofit lnSpcReduction="10000"/>
          </a:bodyPr>
          <a:lstStyle/>
          <a:p>
            <a:pPr marL="0" indent="0">
              <a:buNone/>
            </a:pPr>
            <a:r>
              <a:rPr lang="en-US" dirty="0"/>
              <a:t>Weakness can sometimes be improved with the use of potassium channel blockers such as 4-aminopyridine (20 mg/d) and 3,4-di-aminopyridine (40–80 mg/d), particularly in the setting where lower extremity weakness interferes with the patient’s ability to ambulate.</a:t>
            </a:r>
          </a:p>
          <a:p>
            <a:pPr marL="0" indent="0">
              <a:buNone/>
            </a:pPr>
            <a:endParaRPr lang="en-US" dirty="0"/>
          </a:p>
          <a:p>
            <a:pPr marL="0" indent="0">
              <a:buNone/>
            </a:pPr>
            <a:r>
              <a:rPr lang="en-US" dirty="0"/>
              <a:t>Pain is treated with anticonvulsants (carbamazepine, 100–1000 mg/d; phenytoin, 300–600 mg/d; gabapentin, 300–3600 mg/d; or pregabalin, 50–300 mg/d), antidepressants (amitriptyline, 25–150 mg/d; nortriptyline, 25–150 mg/d; desipramine, 100–300 mg/d; or venlafaxine, 75–225 mg/d), or antiarrhythmics (mexiletine, 300–900 mg/d) </a:t>
            </a:r>
          </a:p>
          <a:p>
            <a:endParaRPr lang="en-US" dirty="0"/>
          </a:p>
        </p:txBody>
      </p:sp>
    </p:spTree>
    <p:extLst>
      <p:ext uri="{BB962C8B-B14F-4D97-AF65-F5344CB8AC3E}">
        <p14:creationId xmlns:p14="http://schemas.microsoft.com/office/powerpoint/2010/main" val="33765941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72278"/>
            <a:ext cx="10624930" cy="6004685"/>
          </a:xfrm>
        </p:spPr>
        <p:txBody>
          <a:bodyPr>
            <a:normAutofit fontScale="77500" lnSpcReduction="20000"/>
          </a:bodyPr>
          <a:lstStyle/>
          <a:p>
            <a:endParaRPr lang="en-US" dirty="0"/>
          </a:p>
          <a:p>
            <a:r>
              <a:rPr lang="en-US" dirty="0"/>
              <a:t>Bladder dysfunction –</a:t>
            </a:r>
          </a:p>
          <a:p>
            <a:pPr marL="0" indent="0">
              <a:buNone/>
            </a:pPr>
            <a:r>
              <a:rPr lang="en-US" dirty="0"/>
              <a:t>Evening fluid restriction or frequent voluntary voiding  . propantheline bromide (10–15 mg/d), oxybutynin (5–15 mg/d), hyoscyamine sulfate (0.5–0.75 mg/d), tolterodine tartrate (2–4 mg/d), or </a:t>
            </a:r>
            <a:r>
              <a:rPr lang="en-US" dirty="0" err="1"/>
              <a:t>solifenacin</a:t>
            </a:r>
            <a:r>
              <a:rPr lang="en-US" dirty="0"/>
              <a:t> (5–10 mg/d) </a:t>
            </a:r>
          </a:p>
          <a:p>
            <a:endParaRPr lang="en-US" dirty="0"/>
          </a:p>
          <a:p>
            <a:r>
              <a:rPr lang="en-US" dirty="0"/>
              <a:t>Urinary tract infections- treated promptly.</a:t>
            </a:r>
          </a:p>
          <a:p>
            <a:pPr marL="0" indent="0">
              <a:buNone/>
            </a:pPr>
            <a:r>
              <a:rPr lang="en-US" dirty="0"/>
              <a:t> Prevention by urine acidification (with cranberry juice or vitamin C) inhibits some bacteria. Prophylactic administration of antibiotics is sometimes necessary </a:t>
            </a:r>
          </a:p>
          <a:p>
            <a:pPr marL="0" indent="0">
              <a:buNone/>
            </a:pPr>
            <a:r>
              <a:rPr lang="en-US" dirty="0"/>
              <a:t>Intermittent catheterization may help to prevent recurrent infections and reduce overflow incontinence. </a:t>
            </a:r>
          </a:p>
          <a:p>
            <a:pPr marL="0" indent="0">
              <a:buNone/>
            </a:pPr>
            <a:endParaRPr lang="en-US" dirty="0"/>
          </a:p>
          <a:p>
            <a:pPr marL="0" indent="0">
              <a:buNone/>
            </a:pPr>
            <a:endParaRPr lang="en-US" dirty="0"/>
          </a:p>
          <a:p>
            <a:r>
              <a:rPr lang="en-US" dirty="0"/>
              <a:t>Constipation includes high-fiber diets and fluids. Natural or other laxatives may help. </a:t>
            </a:r>
          </a:p>
          <a:p>
            <a:endParaRPr lang="en-US" dirty="0"/>
          </a:p>
          <a:p>
            <a:r>
              <a:rPr lang="en-US" dirty="0"/>
              <a:t>Depression - selective serotonin reuptake inhibitors (fluoxetine, 20–80 mg/d, or sertraline, 50–200 mg/d), the tricyclic antidepressants (amitriptyline, 25–150 mg/d; nortriptyline, 25–150 mg/d; or desipramine, 100–300 mg/d), and the nontricyclic antidepressants (venlafaxine, 75–225 mg/d). </a:t>
            </a:r>
          </a:p>
        </p:txBody>
      </p:sp>
    </p:spTree>
    <p:extLst>
      <p:ext uri="{BB962C8B-B14F-4D97-AF65-F5344CB8AC3E}">
        <p14:creationId xmlns:p14="http://schemas.microsoft.com/office/powerpoint/2010/main" val="35795573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7284A-59E6-4E5E-826A-BD253450C01C}"/>
              </a:ext>
            </a:extLst>
          </p:cNvPr>
          <p:cNvSpPr>
            <a:spLocks noGrp="1"/>
          </p:cNvSpPr>
          <p:nvPr>
            <p:ph idx="1"/>
          </p:nvPr>
        </p:nvSpPr>
        <p:spPr>
          <a:xfrm>
            <a:off x="838200" y="331304"/>
            <a:ext cx="10515600" cy="5845659"/>
          </a:xfrm>
        </p:spPr>
        <p:txBody>
          <a:bodyPr>
            <a:normAutofit/>
          </a:bodyPr>
          <a:lstStyle/>
          <a:p>
            <a:r>
              <a:rPr lang="en-US" dirty="0"/>
              <a:t>Fatigue -assistive devices, help in the home</a:t>
            </a:r>
          </a:p>
          <a:p>
            <a:pPr marL="0" indent="0">
              <a:buNone/>
            </a:pPr>
            <a:r>
              <a:rPr lang="en-US" dirty="0"/>
              <a:t>Excessive daytime somnolence caused by MS may respond to amantadine (200 mg/d), methylphenidate (5–25 mg/d), modafinil (100–400 mg/d), or armodafinil (150–250 mg/d). </a:t>
            </a:r>
          </a:p>
          <a:p>
            <a:r>
              <a:rPr lang="en-US" dirty="0"/>
              <a:t>Cognitive problems may respond marginally to lisdexamfetamine (40 mg/d). </a:t>
            </a:r>
          </a:p>
          <a:p>
            <a:r>
              <a:rPr lang="en-US" dirty="0"/>
              <a:t>Heat sensitivity may respond to heat avoidance, air-conditioning, or cooling garments. </a:t>
            </a:r>
          </a:p>
          <a:p>
            <a:pPr marL="0" indent="0">
              <a:buNone/>
            </a:pPr>
            <a:endParaRPr lang="en-US" dirty="0"/>
          </a:p>
        </p:txBody>
      </p:sp>
    </p:spTree>
    <p:extLst>
      <p:ext uri="{BB962C8B-B14F-4D97-AF65-F5344CB8AC3E}">
        <p14:creationId xmlns:p14="http://schemas.microsoft.com/office/powerpoint/2010/main" val="3861140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189E-B6C8-A1DF-CCDC-640AFB351215}"/>
              </a:ext>
            </a:extLst>
          </p:cNvPr>
          <p:cNvSpPr>
            <a:spLocks noGrp="1"/>
          </p:cNvSpPr>
          <p:nvPr>
            <p:ph type="title"/>
          </p:nvPr>
        </p:nvSpPr>
        <p:spPr/>
        <p:txBody>
          <a:bodyPr/>
          <a:lstStyle/>
          <a:p>
            <a:r>
              <a:rPr lang="en-IN" dirty="0"/>
              <a:t>Acute Disseminated encephalomyelitis (ADEM)</a:t>
            </a:r>
          </a:p>
        </p:txBody>
      </p:sp>
      <p:sp>
        <p:nvSpPr>
          <p:cNvPr id="3" name="Text Placeholder 2">
            <a:extLst>
              <a:ext uri="{FF2B5EF4-FFF2-40B4-BE49-F238E27FC236}">
                <a16:creationId xmlns:a16="http://schemas.microsoft.com/office/drawing/2014/main" id="{20E533D3-EEB4-3BC3-2225-2C957DE83079}"/>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21197029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95C6-20DF-2DFB-90AB-3ED195985EA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D7BFEBD-0FD8-E3A4-C390-983A06013503}"/>
              </a:ext>
            </a:extLst>
          </p:cNvPr>
          <p:cNvSpPr>
            <a:spLocks noGrp="1"/>
          </p:cNvSpPr>
          <p:nvPr>
            <p:ph idx="1"/>
          </p:nvPr>
        </p:nvSpPr>
        <p:spPr/>
        <p:txBody>
          <a:bodyPr/>
          <a:lstStyle/>
          <a:p>
            <a:r>
              <a:rPr lang="en-IN" dirty="0"/>
              <a:t>ADEM has a monophasic course</a:t>
            </a:r>
          </a:p>
          <a:p>
            <a:r>
              <a:rPr lang="en-IN" dirty="0"/>
              <a:t>Frequently associated with an antecedent infection (postinfectious encephalomyelitis)</a:t>
            </a:r>
          </a:p>
          <a:p>
            <a:r>
              <a:rPr lang="en-IN" dirty="0"/>
              <a:t>5%  cases follow vaccination (</a:t>
            </a:r>
            <a:r>
              <a:rPr lang="en-IN" dirty="0" err="1"/>
              <a:t>postvaccinal</a:t>
            </a:r>
            <a:r>
              <a:rPr lang="en-IN" dirty="0"/>
              <a:t> encephalomyelitis)</a:t>
            </a:r>
          </a:p>
          <a:p>
            <a:r>
              <a:rPr lang="en-IN" dirty="0"/>
              <a:t>Commoner in children than in adults</a:t>
            </a:r>
          </a:p>
        </p:txBody>
      </p:sp>
    </p:spTree>
    <p:extLst>
      <p:ext uri="{BB962C8B-B14F-4D97-AF65-F5344CB8AC3E}">
        <p14:creationId xmlns:p14="http://schemas.microsoft.com/office/powerpoint/2010/main" val="39162689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C4DF6-5450-9E8A-8345-2EBA6FE3D845}"/>
              </a:ext>
            </a:extLst>
          </p:cNvPr>
          <p:cNvSpPr>
            <a:spLocks noGrp="1"/>
          </p:cNvSpPr>
          <p:nvPr>
            <p:ph type="title"/>
          </p:nvPr>
        </p:nvSpPr>
        <p:spPr/>
        <p:txBody>
          <a:bodyPr/>
          <a:lstStyle/>
          <a:p>
            <a:r>
              <a:rPr lang="en-IN" dirty="0"/>
              <a:t>Pathology </a:t>
            </a:r>
          </a:p>
        </p:txBody>
      </p:sp>
      <p:sp>
        <p:nvSpPr>
          <p:cNvPr id="3" name="Content Placeholder 2">
            <a:extLst>
              <a:ext uri="{FF2B5EF4-FFF2-40B4-BE49-F238E27FC236}">
                <a16:creationId xmlns:a16="http://schemas.microsoft.com/office/drawing/2014/main" id="{809C64A4-2DCE-D78D-916F-26A6527DC8D9}"/>
              </a:ext>
            </a:extLst>
          </p:cNvPr>
          <p:cNvSpPr>
            <a:spLocks noGrp="1"/>
          </p:cNvSpPr>
          <p:nvPr>
            <p:ph idx="1"/>
          </p:nvPr>
        </p:nvSpPr>
        <p:spPr/>
        <p:txBody>
          <a:bodyPr/>
          <a:lstStyle/>
          <a:p>
            <a:r>
              <a:rPr lang="en-IN" dirty="0"/>
              <a:t>Hallmark of ADEM is the presence of widely scattered foci of perivenular inflammation and demyelination that can involve both white matter and grey matter structures.</a:t>
            </a:r>
          </a:p>
          <a:p>
            <a:r>
              <a:rPr lang="en-IN" dirty="0"/>
              <a:t>Explosive form – acute haemorrhagic leucoencephalitis in which the lesions are </a:t>
            </a:r>
            <a:r>
              <a:rPr lang="en-IN" dirty="0" err="1"/>
              <a:t>vasculitic</a:t>
            </a:r>
            <a:r>
              <a:rPr lang="en-IN" dirty="0"/>
              <a:t> and haemorrhagic with a devastating clinical course.</a:t>
            </a:r>
          </a:p>
        </p:txBody>
      </p:sp>
    </p:spTree>
    <p:extLst>
      <p:ext uri="{BB962C8B-B14F-4D97-AF65-F5344CB8AC3E}">
        <p14:creationId xmlns:p14="http://schemas.microsoft.com/office/powerpoint/2010/main" val="40029520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6433C-6F95-490F-2A69-0370766693E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C41C2CF-712F-4CEF-1DC4-CC24BD5C6B9A}"/>
              </a:ext>
            </a:extLst>
          </p:cNvPr>
          <p:cNvSpPr>
            <a:spLocks noGrp="1"/>
          </p:cNvSpPr>
          <p:nvPr>
            <p:ph idx="1"/>
          </p:nvPr>
        </p:nvSpPr>
        <p:spPr/>
        <p:txBody>
          <a:bodyPr/>
          <a:lstStyle/>
          <a:p>
            <a:r>
              <a:rPr lang="en-IN" dirty="0"/>
              <a:t>ADEM is associated with measles, varicella , rubella, mumps, influenza, parainfluenza, EBV, HHV6, HIV, dengue, Zika , Mycoplasma pneumoniae, covid 19.</a:t>
            </a:r>
          </a:p>
          <a:p>
            <a:r>
              <a:rPr lang="en-IN" dirty="0"/>
              <a:t>Some patients may have nonspecific upper respiratory infection or no antecedent infection.</a:t>
            </a:r>
          </a:p>
          <a:p>
            <a:r>
              <a:rPr lang="en-IN" dirty="0"/>
              <a:t>Post vaccinal encephalomyelitis may follow may follow the administration of vaccine for small pox, rabies and Japanese encephalomyelitis.</a:t>
            </a:r>
          </a:p>
        </p:txBody>
      </p:sp>
    </p:spTree>
    <p:extLst>
      <p:ext uri="{BB962C8B-B14F-4D97-AF65-F5344CB8AC3E}">
        <p14:creationId xmlns:p14="http://schemas.microsoft.com/office/powerpoint/2010/main" val="16383576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F285E-4A0B-0436-A789-5B8F42A2F2D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0B8D593-B152-B70E-24FE-01BAFC37CC1C}"/>
              </a:ext>
            </a:extLst>
          </p:cNvPr>
          <p:cNvSpPr>
            <a:spLocks noGrp="1"/>
          </p:cNvSpPr>
          <p:nvPr>
            <p:ph idx="1"/>
          </p:nvPr>
        </p:nvSpPr>
        <p:spPr/>
        <p:txBody>
          <a:bodyPr/>
          <a:lstStyle/>
          <a:p>
            <a:r>
              <a:rPr lang="en-IN" dirty="0"/>
              <a:t>Result from a cross reactive immune response to the infectious agent or vaccine that triggers an inflammatory demyelinating response.</a:t>
            </a:r>
          </a:p>
          <a:p>
            <a:r>
              <a:rPr lang="en-IN" dirty="0"/>
              <a:t>Autoantibodies to MBP and MOG may be detected in the CSF.</a:t>
            </a:r>
          </a:p>
        </p:txBody>
      </p:sp>
    </p:spTree>
    <p:extLst>
      <p:ext uri="{BB962C8B-B14F-4D97-AF65-F5344CB8AC3E}">
        <p14:creationId xmlns:p14="http://schemas.microsoft.com/office/powerpoint/2010/main" val="10177433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92CB-F58E-55B6-A457-3B1F5B58235C}"/>
              </a:ext>
            </a:extLst>
          </p:cNvPr>
          <p:cNvSpPr>
            <a:spLocks noGrp="1"/>
          </p:cNvSpPr>
          <p:nvPr>
            <p:ph type="title"/>
          </p:nvPr>
        </p:nvSpPr>
        <p:spPr/>
        <p:txBody>
          <a:bodyPr/>
          <a:lstStyle/>
          <a:p>
            <a:r>
              <a:rPr lang="en-IN" dirty="0"/>
              <a:t>Clinical manifestations</a:t>
            </a:r>
          </a:p>
        </p:txBody>
      </p:sp>
      <p:sp>
        <p:nvSpPr>
          <p:cNvPr id="3" name="Content Placeholder 2">
            <a:extLst>
              <a:ext uri="{FF2B5EF4-FFF2-40B4-BE49-F238E27FC236}">
                <a16:creationId xmlns:a16="http://schemas.microsoft.com/office/drawing/2014/main" id="{C6D93AC9-2E05-9074-33ED-60526DC2FC31}"/>
              </a:ext>
            </a:extLst>
          </p:cNvPr>
          <p:cNvSpPr>
            <a:spLocks noGrp="1"/>
          </p:cNvSpPr>
          <p:nvPr>
            <p:ph idx="1"/>
          </p:nvPr>
        </p:nvSpPr>
        <p:spPr/>
        <p:txBody>
          <a:bodyPr/>
          <a:lstStyle/>
          <a:p>
            <a:r>
              <a:rPr lang="en-IN" dirty="0"/>
              <a:t>Neurologic syndrome begins late in the course of the viral illness.</a:t>
            </a:r>
          </a:p>
          <a:p>
            <a:r>
              <a:rPr lang="en-IN" dirty="0"/>
              <a:t>Fever , headache, </a:t>
            </a:r>
            <a:r>
              <a:rPr lang="en-IN" dirty="0" err="1"/>
              <a:t>menigismus</a:t>
            </a:r>
            <a:r>
              <a:rPr lang="en-IN" dirty="0"/>
              <a:t> and lethargy</a:t>
            </a:r>
          </a:p>
          <a:p>
            <a:r>
              <a:rPr lang="en-IN" dirty="0"/>
              <a:t>May progress to seizures, coma</a:t>
            </a:r>
          </a:p>
          <a:p>
            <a:r>
              <a:rPr lang="en-IN" dirty="0"/>
              <a:t>Signs of disseminated neurologic disease- hemiparesis, quadriparesis, extensor plantar responses, lost or hyperactive tendon responses, sensory loss or brainstem involvement.</a:t>
            </a:r>
          </a:p>
          <a:p>
            <a:r>
              <a:rPr lang="en-IN" dirty="0"/>
              <a:t>ADEM due to chicken pox- cerebellar involvement is conspicuous. </a:t>
            </a:r>
          </a:p>
        </p:txBody>
      </p:sp>
    </p:spTree>
    <p:extLst>
      <p:ext uri="{BB962C8B-B14F-4D97-AF65-F5344CB8AC3E}">
        <p14:creationId xmlns:p14="http://schemas.microsoft.com/office/powerpoint/2010/main" val="33519090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91E5-7C08-31D7-80BE-DA0441FC96E1}"/>
              </a:ext>
            </a:extLst>
          </p:cNvPr>
          <p:cNvSpPr>
            <a:spLocks noGrp="1"/>
          </p:cNvSpPr>
          <p:nvPr>
            <p:ph type="title"/>
          </p:nvPr>
        </p:nvSpPr>
        <p:spPr/>
        <p:txBody>
          <a:bodyPr/>
          <a:lstStyle/>
          <a:p>
            <a:r>
              <a:rPr lang="en-IN" dirty="0"/>
              <a:t>diagnosis</a:t>
            </a:r>
          </a:p>
        </p:txBody>
      </p:sp>
      <p:sp>
        <p:nvSpPr>
          <p:cNvPr id="3" name="Content Placeholder 2">
            <a:extLst>
              <a:ext uri="{FF2B5EF4-FFF2-40B4-BE49-F238E27FC236}">
                <a16:creationId xmlns:a16="http://schemas.microsoft.com/office/drawing/2014/main" id="{E042DF23-7232-AFE1-9650-6D14E4049598}"/>
              </a:ext>
            </a:extLst>
          </p:cNvPr>
          <p:cNvSpPr>
            <a:spLocks noGrp="1"/>
          </p:cNvSpPr>
          <p:nvPr>
            <p:ph idx="1"/>
          </p:nvPr>
        </p:nvSpPr>
        <p:spPr/>
        <p:txBody>
          <a:bodyPr/>
          <a:lstStyle/>
          <a:p>
            <a:r>
              <a:rPr lang="en-IN" dirty="0"/>
              <a:t>CSF protein is modestly elevated (50-150) mg/dL</a:t>
            </a:r>
          </a:p>
          <a:p>
            <a:r>
              <a:rPr lang="en-IN" dirty="0"/>
              <a:t>Lymphocytic pleocytosis (more than 200 cells/</a:t>
            </a:r>
            <a:r>
              <a:rPr lang="en-IN" dirty="0" err="1"/>
              <a:t>uL</a:t>
            </a:r>
            <a:r>
              <a:rPr lang="en-IN" dirty="0"/>
              <a:t>) -80 % patients.</a:t>
            </a:r>
          </a:p>
          <a:p>
            <a:r>
              <a:rPr lang="en-IN" dirty="0"/>
              <a:t>Transient CSF oligoclonal banding</a:t>
            </a:r>
          </a:p>
          <a:p>
            <a:pPr marL="0" indent="0">
              <a:buNone/>
            </a:pPr>
            <a:endParaRPr lang="en-IN" dirty="0"/>
          </a:p>
          <a:p>
            <a:pPr marL="0" indent="0">
              <a:buNone/>
            </a:pPr>
            <a:r>
              <a:rPr lang="en-IN" dirty="0"/>
              <a:t>MRI- </a:t>
            </a:r>
          </a:p>
          <a:p>
            <a:r>
              <a:rPr lang="en-IN" dirty="0"/>
              <a:t>Extensive white matter hyperintensities on T2 and FLAIR in the brain and spinal cord.</a:t>
            </a:r>
          </a:p>
          <a:p>
            <a:r>
              <a:rPr lang="en-IN" dirty="0"/>
              <a:t>Gd enhancement on T1 weighted sequences.</a:t>
            </a:r>
          </a:p>
        </p:txBody>
      </p:sp>
    </p:spTree>
    <p:extLst>
      <p:ext uri="{BB962C8B-B14F-4D97-AF65-F5344CB8AC3E}">
        <p14:creationId xmlns:p14="http://schemas.microsoft.com/office/powerpoint/2010/main" val="6029153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E382A-1244-A175-7404-0DD4466FF979}"/>
              </a:ext>
            </a:extLst>
          </p:cNvPr>
          <p:cNvSpPr>
            <a:spLocks noGrp="1"/>
          </p:cNvSpPr>
          <p:nvPr>
            <p:ph type="title"/>
          </p:nvPr>
        </p:nvSpPr>
        <p:spPr>
          <a:xfrm>
            <a:off x="838200" y="325368"/>
            <a:ext cx="10515600" cy="1325563"/>
          </a:xfrm>
        </p:spPr>
        <p:txBody>
          <a:bodyPr/>
          <a:lstStyle/>
          <a:p>
            <a:endParaRPr lang="en-IN" dirty="0"/>
          </a:p>
        </p:txBody>
      </p:sp>
      <p:sp>
        <p:nvSpPr>
          <p:cNvPr id="3" name="Content Placeholder 2">
            <a:extLst>
              <a:ext uri="{FF2B5EF4-FFF2-40B4-BE49-F238E27FC236}">
                <a16:creationId xmlns:a16="http://schemas.microsoft.com/office/drawing/2014/main" id="{AE02167B-AC08-B491-1C3F-95B4A21F9D81}"/>
              </a:ext>
            </a:extLst>
          </p:cNvPr>
          <p:cNvSpPr>
            <a:spLocks noGrp="1"/>
          </p:cNvSpPr>
          <p:nvPr>
            <p:ph idx="1"/>
          </p:nvPr>
        </p:nvSpPr>
        <p:spPr/>
        <p:txBody>
          <a:bodyPr/>
          <a:lstStyle/>
          <a:p>
            <a:r>
              <a:rPr lang="en-IN" dirty="0"/>
              <a:t>Diagnosis is most reliably established when there is history of recent vaccination or viral </a:t>
            </a:r>
            <a:r>
              <a:rPr lang="en-IN" dirty="0" err="1"/>
              <a:t>exanthematous</a:t>
            </a:r>
            <a:r>
              <a:rPr lang="en-IN" dirty="0"/>
              <a:t> illness.</a:t>
            </a:r>
          </a:p>
          <a:p>
            <a:r>
              <a:rPr lang="en-IN" dirty="0"/>
              <a:t>Acute encephalitis with HSV/ HIV need to be excluded when there is predominant cerebral involvement.</a:t>
            </a:r>
          </a:p>
          <a:p>
            <a:r>
              <a:rPr lang="en-IN" dirty="0"/>
              <a:t>Other </a:t>
            </a:r>
            <a:r>
              <a:rPr lang="en-IN" dirty="0" err="1"/>
              <a:t>dds</a:t>
            </a:r>
            <a:r>
              <a:rPr lang="en-IN" dirty="0"/>
              <a:t>: APLA, autoimmune limbic encephalitis, vasculitis, </a:t>
            </a:r>
            <a:r>
              <a:rPr lang="en-IN" dirty="0" err="1"/>
              <a:t>neurosarcoid</a:t>
            </a:r>
            <a:r>
              <a:rPr lang="en-IN" dirty="0"/>
              <a:t>, primary CNS lymphoma or metastatic cancer.</a:t>
            </a:r>
          </a:p>
        </p:txBody>
      </p:sp>
    </p:spTree>
    <p:extLst>
      <p:ext uri="{BB962C8B-B14F-4D97-AF65-F5344CB8AC3E}">
        <p14:creationId xmlns:p14="http://schemas.microsoft.com/office/powerpoint/2010/main" val="3104045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337EC-6295-12C8-ADCF-79E281A92C6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4170C12-459A-1C40-3E2E-C1A147CD547B}"/>
              </a:ext>
            </a:extLst>
          </p:cNvPr>
          <p:cNvSpPr>
            <a:spLocks noGrp="1"/>
          </p:cNvSpPr>
          <p:nvPr>
            <p:ph idx="1"/>
          </p:nvPr>
        </p:nvSpPr>
        <p:spPr/>
        <p:txBody>
          <a:bodyPr/>
          <a:lstStyle/>
          <a:p>
            <a:r>
              <a:rPr lang="en-IN" dirty="0"/>
              <a:t>An explosive presentation of MS may mimic ADEM.</a:t>
            </a:r>
          </a:p>
          <a:p>
            <a:r>
              <a:rPr lang="en-IN" dirty="0"/>
              <a:t>Simultaneous onset of disseminated symptoms, </a:t>
            </a:r>
            <a:r>
              <a:rPr lang="en-IN" dirty="0" err="1"/>
              <a:t>meningismus</a:t>
            </a:r>
            <a:r>
              <a:rPr lang="en-IN" dirty="0"/>
              <a:t>, drowsiness, coma and seizures are common in ADEM.</a:t>
            </a:r>
          </a:p>
          <a:p>
            <a:r>
              <a:rPr lang="en-IN" dirty="0"/>
              <a:t>Optic nerve involvement- bilateral</a:t>
            </a:r>
          </a:p>
          <a:p>
            <a:r>
              <a:rPr lang="en-IN" dirty="0"/>
              <a:t>Transverse myelopathy is complete.</a:t>
            </a:r>
          </a:p>
          <a:p>
            <a:r>
              <a:rPr lang="en-IN" dirty="0"/>
              <a:t>MRI- extensive relatively symmetric white matter abnormalities, Gd enhancement of all abnormal areas.</a:t>
            </a:r>
          </a:p>
          <a:p>
            <a:r>
              <a:rPr lang="en-IN" dirty="0"/>
              <a:t>OCBs are more common in MS</a:t>
            </a:r>
          </a:p>
        </p:txBody>
      </p:sp>
    </p:spTree>
    <p:extLst>
      <p:ext uri="{BB962C8B-B14F-4D97-AF65-F5344CB8AC3E}">
        <p14:creationId xmlns:p14="http://schemas.microsoft.com/office/powerpoint/2010/main" val="20509264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F6F1-5F79-66F6-82C3-D7767531AC2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20BFDEC-50D5-0883-E05D-B2C27E22C71E}"/>
              </a:ext>
            </a:extLst>
          </p:cNvPr>
          <p:cNvSpPr>
            <a:spLocks noGrp="1"/>
          </p:cNvSpPr>
          <p:nvPr>
            <p:ph idx="1"/>
          </p:nvPr>
        </p:nvSpPr>
        <p:spPr/>
        <p:txBody>
          <a:bodyPr/>
          <a:lstStyle/>
          <a:p>
            <a:r>
              <a:rPr lang="en-IN" dirty="0"/>
              <a:t>Initially classified as ADEM may have relapses</a:t>
            </a:r>
          </a:p>
          <a:p>
            <a:r>
              <a:rPr lang="en-IN" dirty="0"/>
              <a:t>May be reclassified as MS, NMOSD</a:t>
            </a:r>
          </a:p>
          <a:p>
            <a:r>
              <a:rPr lang="en-IN" dirty="0"/>
              <a:t>Recurrent ADEM has also been reported.</a:t>
            </a:r>
          </a:p>
        </p:txBody>
      </p:sp>
    </p:spTree>
    <p:extLst>
      <p:ext uri="{BB962C8B-B14F-4D97-AF65-F5344CB8AC3E}">
        <p14:creationId xmlns:p14="http://schemas.microsoft.com/office/powerpoint/2010/main" val="24876368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0FF39-F872-567F-5F1A-49F0E00A9831}"/>
              </a:ext>
            </a:extLst>
          </p:cNvPr>
          <p:cNvSpPr>
            <a:spLocks noGrp="1"/>
          </p:cNvSpPr>
          <p:nvPr>
            <p:ph type="title"/>
          </p:nvPr>
        </p:nvSpPr>
        <p:spPr/>
        <p:txBody>
          <a:bodyPr/>
          <a:lstStyle/>
          <a:p>
            <a:r>
              <a:rPr lang="en-IN" dirty="0"/>
              <a:t>Treatment </a:t>
            </a:r>
          </a:p>
        </p:txBody>
      </p:sp>
      <p:sp>
        <p:nvSpPr>
          <p:cNvPr id="3" name="Content Placeholder 2">
            <a:extLst>
              <a:ext uri="{FF2B5EF4-FFF2-40B4-BE49-F238E27FC236}">
                <a16:creationId xmlns:a16="http://schemas.microsoft.com/office/drawing/2014/main" id="{3DB57840-8AA4-A6CE-D053-55596896D8D8}"/>
              </a:ext>
            </a:extLst>
          </p:cNvPr>
          <p:cNvSpPr>
            <a:spLocks noGrp="1"/>
          </p:cNvSpPr>
          <p:nvPr>
            <p:ph idx="1"/>
          </p:nvPr>
        </p:nvSpPr>
        <p:spPr/>
        <p:txBody>
          <a:bodyPr/>
          <a:lstStyle/>
          <a:p>
            <a:r>
              <a:rPr lang="en-IN" dirty="0"/>
              <a:t>Initial treatment is with high dose glucocorticoids</a:t>
            </a:r>
          </a:p>
          <a:p>
            <a:r>
              <a:rPr lang="en-IN" dirty="0"/>
              <a:t>May be continued up to 8 weeks depending upon the response.</a:t>
            </a:r>
          </a:p>
          <a:p>
            <a:r>
              <a:rPr lang="en-IN" dirty="0"/>
              <a:t>Patients who fail to respond within a few days may benefit from IVIG or plasma exchange.</a:t>
            </a:r>
          </a:p>
          <a:p>
            <a:r>
              <a:rPr lang="en-IN" dirty="0"/>
              <a:t>Mortality rates 5-20%</a:t>
            </a:r>
          </a:p>
          <a:p>
            <a:r>
              <a:rPr lang="en-IN" dirty="0"/>
              <a:t>Many survivors have permanent neurologic sequalae.</a:t>
            </a:r>
          </a:p>
        </p:txBody>
      </p:sp>
    </p:spTree>
    <p:extLst>
      <p:ext uri="{BB962C8B-B14F-4D97-AF65-F5344CB8AC3E}">
        <p14:creationId xmlns:p14="http://schemas.microsoft.com/office/powerpoint/2010/main" val="33436637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E07B-A428-F908-0539-419544F8E955}"/>
              </a:ext>
            </a:extLst>
          </p:cNvPr>
          <p:cNvSpPr>
            <a:spLocks noGrp="1"/>
          </p:cNvSpPr>
          <p:nvPr>
            <p:ph type="title"/>
          </p:nvPr>
        </p:nvSpPr>
        <p:spPr/>
        <p:txBody>
          <a:bodyPr/>
          <a:lstStyle/>
          <a:p>
            <a:r>
              <a:rPr lang="en-IN" dirty="0"/>
              <a:t>Glial fibrillary acidic protein (GFAP) autoimmunity</a:t>
            </a:r>
          </a:p>
        </p:txBody>
      </p:sp>
      <p:sp>
        <p:nvSpPr>
          <p:cNvPr id="3" name="Text Placeholder 2">
            <a:extLst>
              <a:ext uri="{FF2B5EF4-FFF2-40B4-BE49-F238E27FC236}">
                <a16:creationId xmlns:a16="http://schemas.microsoft.com/office/drawing/2014/main" id="{981FDF20-2A62-586B-A1C4-52EA2A16DE74}"/>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17199453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6618-37C2-BE0C-DDB9-AB6E3EAA412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C94AC5A-621E-1FC0-393E-2C947127704A}"/>
              </a:ext>
            </a:extLst>
          </p:cNvPr>
          <p:cNvSpPr>
            <a:spLocks noGrp="1"/>
          </p:cNvSpPr>
          <p:nvPr>
            <p:ph idx="1"/>
          </p:nvPr>
        </p:nvSpPr>
        <p:spPr/>
        <p:txBody>
          <a:bodyPr/>
          <a:lstStyle/>
          <a:p>
            <a:r>
              <a:rPr lang="en-IN" dirty="0"/>
              <a:t>Pathology- autoimmunity against the astrocyte protein  GFAP </a:t>
            </a:r>
          </a:p>
          <a:p>
            <a:r>
              <a:rPr lang="en-IN" dirty="0"/>
              <a:t>25 % cases- paraneoplastic syndrome (</a:t>
            </a:r>
            <a:r>
              <a:rPr lang="en-IN" dirty="0" err="1"/>
              <a:t>esp</a:t>
            </a:r>
            <a:r>
              <a:rPr lang="en-IN" dirty="0"/>
              <a:t> ovarian teratoma)</a:t>
            </a:r>
          </a:p>
          <a:p>
            <a:r>
              <a:rPr lang="en-IN" dirty="0"/>
              <a:t>Can coexist with anti NMDA receptor encephalitis or NMOSD</a:t>
            </a:r>
          </a:p>
          <a:p>
            <a:r>
              <a:rPr lang="en-IN" dirty="0"/>
              <a:t>Presents with range of symptoms</a:t>
            </a:r>
          </a:p>
          <a:p>
            <a:r>
              <a:rPr lang="en-IN" dirty="0" err="1"/>
              <a:t>Meningismus</a:t>
            </a:r>
            <a:r>
              <a:rPr lang="en-IN" dirty="0"/>
              <a:t>, encephalitis, myelitis and optic neuritis.</a:t>
            </a:r>
          </a:p>
        </p:txBody>
      </p:sp>
    </p:spTree>
    <p:extLst>
      <p:ext uri="{BB962C8B-B14F-4D97-AF65-F5344CB8AC3E}">
        <p14:creationId xmlns:p14="http://schemas.microsoft.com/office/powerpoint/2010/main" val="34155606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0B659-8150-90EB-1EBA-EDEBB24E800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61769EA-0ABB-FE4B-CF73-E6D375E1BFA7}"/>
              </a:ext>
            </a:extLst>
          </p:cNvPr>
          <p:cNvSpPr>
            <a:spLocks noGrp="1"/>
          </p:cNvSpPr>
          <p:nvPr>
            <p:ph idx="1"/>
          </p:nvPr>
        </p:nvSpPr>
        <p:spPr/>
        <p:txBody>
          <a:bodyPr/>
          <a:lstStyle/>
          <a:p>
            <a:r>
              <a:rPr lang="en-IN" dirty="0"/>
              <a:t>MRI- characteristic pattern of Gd enhancement in GFAP enriched CNS regions.</a:t>
            </a:r>
          </a:p>
          <a:p>
            <a:r>
              <a:rPr lang="en-IN" dirty="0"/>
              <a:t>Venous structures in periventricular radial orientation, leptomeninges, </a:t>
            </a:r>
            <a:r>
              <a:rPr lang="en-IN" dirty="0" err="1"/>
              <a:t>periependymal</a:t>
            </a:r>
            <a:r>
              <a:rPr lang="en-IN" dirty="0"/>
              <a:t> spinal cord, </a:t>
            </a:r>
            <a:r>
              <a:rPr lang="en-IN" dirty="0" err="1"/>
              <a:t>serpiginious</a:t>
            </a:r>
            <a:r>
              <a:rPr lang="en-IN" dirty="0"/>
              <a:t> pattern in brain parenchyma.</a:t>
            </a:r>
          </a:p>
          <a:p>
            <a:r>
              <a:rPr lang="en-IN" dirty="0"/>
              <a:t>Similarity in pattern with </a:t>
            </a:r>
            <a:r>
              <a:rPr lang="en-IN" dirty="0" err="1"/>
              <a:t>neurosarcoidosis</a:t>
            </a:r>
            <a:r>
              <a:rPr lang="en-IN" dirty="0"/>
              <a:t>.</a:t>
            </a:r>
          </a:p>
          <a:p>
            <a:r>
              <a:rPr lang="en-IN" dirty="0"/>
              <a:t>CSF – lymphocytic pleocytosis</a:t>
            </a:r>
          </a:p>
          <a:p>
            <a:r>
              <a:rPr lang="en-IN" dirty="0"/>
              <a:t>Antibodies against GFAP- CSF and serum</a:t>
            </a:r>
          </a:p>
        </p:txBody>
      </p:sp>
    </p:spTree>
    <p:extLst>
      <p:ext uri="{BB962C8B-B14F-4D97-AF65-F5344CB8AC3E}">
        <p14:creationId xmlns:p14="http://schemas.microsoft.com/office/powerpoint/2010/main" val="10738832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D682B-4BBF-C45A-70DE-9545A0EF6C77}"/>
              </a:ext>
            </a:extLst>
          </p:cNvPr>
          <p:cNvSpPr>
            <a:spLocks noGrp="1"/>
          </p:cNvSpPr>
          <p:nvPr>
            <p:ph type="title"/>
          </p:nvPr>
        </p:nvSpPr>
        <p:spPr/>
        <p:txBody>
          <a:bodyPr/>
          <a:lstStyle/>
          <a:p>
            <a:r>
              <a:rPr lang="en-IN" dirty="0"/>
              <a:t>Treatment </a:t>
            </a:r>
          </a:p>
        </p:txBody>
      </p:sp>
      <p:sp>
        <p:nvSpPr>
          <p:cNvPr id="3" name="Content Placeholder 2">
            <a:extLst>
              <a:ext uri="{FF2B5EF4-FFF2-40B4-BE49-F238E27FC236}">
                <a16:creationId xmlns:a16="http://schemas.microsoft.com/office/drawing/2014/main" id="{B9CA91C5-A81C-0F47-01FA-1249BEA76B16}"/>
              </a:ext>
            </a:extLst>
          </p:cNvPr>
          <p:cNvSpPr>
            <a:spLocks noGrp="1"/>
          </p:cNvSpPr>
          <p:nvPr>
            <p:ph idx="1"/>
          </p:nvPr>
        </p:nvSpPr>
        <p:spPr/>
        <p:txBody>
          <a:bodyPr/>
          <a:lstStyle/>
          <a:p>
            <a:r>
              <a:rPr lang="en-IN" dirty="0"/>
              <a:t>Generally glucocorticoid responsive.</a:t>
            </a:r>
          </a:p>
          <a:p>
            <a:r>
              <a:rPr lang="en-IN" dirty="0"/>
              <a:t>Relapses occur in 20 % cases and require immunosuppressive therapy.</a:t>
            </a:r>
          </a:p>
        </p:txBody>
      </p:sp>
    </p:spTree>
    <p:extLst>
      <p:ext uri="{BB962C8B-B14F-4D97-AF65-F5344CB8AC3E}">
        <p14:creationId xmlns:p14="http://schemas.microsoft.com/office/powerpoint/2010/main" val="32624877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FE40A-0162-B2FB-5035-91299C0C71AC}"/>
              </a:ext>
            </a:extLst>
          </p:cNvPr>
          <p:cNvSpPr>
            <a:spLocks noGrp="1"/>
          </p:cNvSpPr>
          <p:nvPr>
            <p:ph type="title"/>
          </p:nvPr>
        </p:nvSpPr>
        <p:spPr/>
        <p:txBody>
          <a:bodyPr/>
          <a:lstStyle/>
          <a:p>
            <a:r>
              <a:rPr lang="en-IN" dirty="0"/>
              <a:t>Neuromyelitis </a:t>
            </a:r>
            <a:r>
              <a:rPr lang="en-IN" dirty="0" err="1"/>
              <a:t>optica</a:t>
            </a:r>
            <a:endParaRPr lang="en-IN" dirty="0"/>
          </a:p>
        </p:txBody>
      </p:sp>
      <p:sp>
        <p:nvSpPr>
          <p:cNvPr id="3" name="Text Placeholder 2">
            <a:extLst>
              <a:ext uri="{FF2B5EF4-FFF2-40B4-BE49-F238E27FC236}">
                <a16:creationId xmlns:a16="http://schemas.microsoft.com/office/drawing/2014/main" id="{2CF99189-62B3-5BD4-2462-BE5968E72D6F}"/>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1346863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2DA01-8D43-F05D-74F0-88B6F2930E7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58958D5-96EE-3E25-5DCA-6F7FBAD26C17}"/>
              </a:ext>
            </a:extLst>
          </p:cNvPr>
          <p:cNvSpPr>
            <a:spLocks noGrp="1"/>
          </p:cNvSpPr>
          <p:nvPr>
            <p:ph idx="1"/>
          </p:nvPr>
        </p:nvSpPr>
        <p:spPr/>
        <p:txBody>
          <a:bodyPr/>
          <a:lstStyle/>
          <a:p>
            <a:r>
              <a:rPr lang="en-US" dirty="0"/>
              <a:t>Also called as </a:t>
            </a:r>
            <a:r>
              <a:rPr lang="en-US" dirty="0" err="1"/>
              <a:t>devic’s</a:t>
            </a:r>
            <a:r>
              <a:rPr lang="en-US" dirty="0"/>
              <a:t> </a:t>
            </a:r>
            <a:r>
              <a:rPr lang="en-US" dirty="0" err="1"/>
              <a:t>diaease</a:t>
            </a:r>
            <a:endParaRPr lang="en-US" dirty="0"/>
          </a:p>
          <a:p>
            <a:r>
              <a:rPr lang="en-US" dirty="0"/>
              <a:t>Aggressive inflammatory disease  </a:t>
            </a:r>
          </a:p>
          <a:p>
            <a:r>
              <a:rPr lang="en-US" dirty="0"/>
              <a:t>Characterized by recurrent attacks of optic neuritis and myelitis</a:t>
            </a:r>
          </a:p>
          <a:p>
            <a:r>
              <a:rPr lang="en-US" dirty="0"/>
              <a:t>NMO spectrum disorder – includes partial forms</a:t>
            </a:r>
          </a:p>
          <a:p>
            <a:r>
              <a:rPr lang="en-US" dirty="0"/>
              <a:t>More frequent in women</a:t>
            </a:r>
          </a:p>
          <a:p>
            <a:r>
              <a:rPr lang="en-US" dirty="0"/>
              <a:t>Mean age of onset 40 </a:t>
            </a:r>
            <a:r>
              <a:rPr lang="en-US" dirty="0" err="1"/>
              <a:t>yrs</a:t>
            </a:r>
            <a:endParaRPr lang="en-IN" dirty="0"/>
          </a:p>
        </p:txBody>
      </p:sp>
    </p:spTree>
    <p:extLst>
      <p:ext uri="{BB962C8B-B14F-4D97-AF65-F5344CB8AC3E}">
        <p14:creationId xmlns:p14="http://schemas.microsoft.com/office/powerpoint/2010/main" val="34159636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2C29-091A-0350-8920-B86F2826013D}"/>
              </a:ext>
            </a:extLst>
          </p:cNvPr>
          <p:cNvSpPr>
            <a:spLocks noGrp="1"/>
          </p:cNvSpPr>
          <p:nvPr>
            <p:ph type="title"/>
          </p:nvPr>
        </p:nvSpPr>
        <p:spPr/>
        <p:txBody>
          <a:bodyPr/>
          <a:lstStyle/>
          <a:p>
            <a:r>
              <a:rPr lang="en-US" dirty="0"/>
              <a:t>Pathology </a:t>
            </a:r>
            <a:endParaRPr lang="en-IN" dirty="0"/>
          </a:p>
        </p:txBody>
      </p:sp>
      <p:sp>
        <p:nvSpPr>
          <p:cNvPr id="3" name="Content Placeholder 2">
            <a:extLst>
              <a:ext uri="{FF2B5EF4-FFF2-40B4-BE49-F238E27FC236}">
                <a16:creationId xmlns:a16="http://schemas.microsoft.com/office/drawing/2014/main" id="{579385E5-F6AA-61CF-62BC-E5CA25650353}"/>
              </a:ext>
            </a:extLst>
          </p:cNvPr>
          <p:cNvSpPr>
            <a:spLocks noGrp="1"/>
          </p:cNvSpPr>
          <p:nvPr>
            <p:ph idx="1"/>
          </p:nvPr>
        </p:nvSpPr>
        <p:spPr/>
        <p:txBody>
          <a:bodyPr/>
          <a:lstStyle/>
          <a:p>
            <a:r>
              <a:rPr lang="en-US" dirty="0"/>
              <a:t>Autoimmune disease</a:t>
            </a:r>
          </a:p>
          <a:p>
            <a:r>
              <a:rPr lang="en-US" dirty="0"/>
              <a:t>Antibody against aquaporin-4- present in 90 % cases</a:t>
            </a:r>
          </a:p>
          <a:p>
            <a:r>
              <a:rPr lang="en-US" dirty="0"/>
              <a:t>AQP 4 localized on foot process of astrocytes ; </a:t>
            </a:r>
            <a:r>
              <a:rPr lang="en-US" dirty="0" err="1"/>
              <a:t>paranodal</a:t>
            </a:r>
            <a:r>
              <a:rPr lang="en-US" dirty="0"/>
              <a:t> regions near node of </a:t>
            </a:r>
            <a:r>
              <a:rPr lang="en-US" dirty="0" err="1"/>
              <a:t>ranvier</a:t>
            </a:r>
            <a:r>
              <a:rPr lang="en-US" dirty="0"/>
              <a:t>.</a:t>
            </a:r>
          </a:p>
          <a:p>
            <a:r>
              <a:rPr lang="en-US" dirty="0"/>
              <a:t>Antibody mediated complement fixation leading to axonal injury</a:t>
            </a:r>
            <a:endParaRPr lang="en-IN" dirty="0"/>
          </a:p>
        </p:txBody>
      </p:sp>
    </p:spTree>
    <p:extLst>
      <p:ext uri="{BB962C8B-B14F-4D97-AF65-F5344CB8AC3E}">
        <p14:creationId xmlns:p14="http://schemas.microsoft.com/office/powerpoint/2010/main" val="37671093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19B2D-3972-3179-2A0C-261C41416B31}"/>
              </a:ext>
            </a:extLst>
          </p:cNvPr>
          <p:cNvSpPr>
            <a:spLocks noGrp="1"/>
          </p:cNvSpPr>
          <p:nvPr>
            <p:ph type="title"/>
          </p:nvPr>
        </p:nvSpPr>
        <p:spPr/>
        <p:txBody>
          <a:bodyPr/>
          <a:lstStyle/>
          <a:p>
            <a:r>
              <a:rPr lang="en-US" dirty="0"/>
              <a:t>Clinical features</a:t>
            </a:r>
            <a:endParaRPr lang="en-IN" dirty="0"/>
          </a:p>
        </p:txBody>
      </p:sp>
      <p:sp>
        <p:nvSpPr>
          <p:cNvPr id="3" name="Content Placeholder 2">
            <a:extLst>
              <a:ext uri="{FF2B5EF4-FFF2-40B4-BE49-F238E27FC236}">
                <a16:creationId xmlns:a16="http://schemas.microsoft.com/office/drawing/2014/main" id="{348E99DF-6EE1-6322-E068-97DCF814E5F7}"/>
              </a:ext>
            </a:extLst>
          </p:cNvPr>
          <p:cNvSpPr>
            <a:spLocks noGrp="1"/>
          </p:cNvSpPr>
          <p:nvPr>
            <p:ph idx="1"/>
          </p:nvPr>
        </p:nvSpPr>
        <p:spPr/>
        <p:txBody>
          <a:bodyPr/>
          <a:lstStyle/>
          <a:p>
            <a:r>
              <a:rPr lang="en-US" dirty="0"/>
              <a:t>Attacks of ON can be bilateral and produce severe visual loss.</a:t>
            </a:r>
          </a:p>
          <a:p>
            <a:r>
              <a:rPr lang="en-US" dirty="0"/>
              <a:t>Myelitis- severe and transverse; typically longitudinally extensive</a:t>
            </a:r>
          </a:p>
          <a:p>
            <a:r>
              <a:rPr lang="en-US" dirty="0"/>
              <a:t>Typically a recurring disease</a:t>
            </a:r>
          </a:p>
          <a:p>
            <a:r>
              <a:rPr lang="en-US" dirty="0"/>
              <a:t>Progressive symptoms do not typically occur.</a:t>
            </a:r>
          </a:p>
          <a:p>
            <a:r>
              <a:rPr lang="en-US" dirty="0"/>
              <a:t>Respiratory failure from cervical myelitis</a:t>
            </a:r>
            <a:endParaRPr lang="en-IN" dirty="0"/>
          </a:p>
        </p:txBody>
      </p:sp>
    </p:spTree>
    <p:extLst>
      <p:ext uri="{BB962C8B-B14F-4D97-AF65-F5344CB8AC3E}">
        <p14:creationId xmlns:p14="http://schemas.microsoft.com/office/powerpoint/2010/main" val="9767218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66C7-0FA6-25B8-D201-4070D7A9A9E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4D02F49-5EDF-2C77-7612-9BD1C63E8752}"/>
              </a:ext>
            </a:extLst>
          </p:cNvPr>
          <p:cNvSpPr>
            <a:spLocks noGrp="1"/>
          </p:cNvSpPr>
          <p:nvPr>
            <p:ph idx="1"/>
          </p:nvPr>
        </p:nvSpPr>
        <p:spPr/>
        <p:txBody>
          <a:bodyPr/>
          <a:lstStyle/>
          <a:p>
            <a:pPr marL="0" indent="0">
              <a:buNone/>
            </a:pPr>
            <a:r>
              <a:rPr lang="en-US" b="1" dirty="0"/>
              <a:t>Brain MRI</a:t>
            </a:r>
            <a:r>
              <a:rPr lang="en-US" dirty="0"/>
              <a:t>: </a:t>
            </a:r>
          </a:p>
          <a:p>
            <a:r>
              <a:rPr lang="en-US" dirty="0"/>
              <a:t>areas of nonspecific signal change</a:t>
            </a:r>
          </a:p>
          <a:p>
            <a:r>
              <a:rPr lang="en-US" dirty="0"/>
              <a:t>Lesions associated with specific syndromes: hypothalamus (endocrinopathy); area postrema( vomiting or intractable hiccups)</a:t>
            </a:r>
            <a:r>
              <a:rPr lang="en-IN" dirty="0"/>
              <a:t>; cerebral hemispheres (encephalopathy, seizures, focal symptoms)</a:t>
            </a:r>
          </a:p>
          <a:p>
            <a:pPr marL="0" indent="0">
              <a:buNone/>
            </a:pPr>
            <a:endParaRPr lang="en-IN" b="1" dirty="0"/>
          </a:p>
          <a:p>
            <a:pPr marL="0" indent="0">
              <a:buNone/>
            </a:pPr>
            <a:r>
              <a:rPr lang="en-IN" b="1" dirty="0"/>
              <a:t>Spinal cord MRI </a:t>
            </a:r>
            <a:r>
              <a:rPr lang="en-IN" dirty="0"/>
              <a:t>:</a:t>
            </a:r>
          </a:p>
          <a:p>
            <a:r>
              <a:rPr lang="en-IN" dirty="0"/>
              <a:t> focal areas of swelling and tissue destruction extending over three or more spinal segments centred on the grey matter) </a:t>
            </a:r>
            <a:endParaRPr lang="en-US" dirty="0"/>
          </a:p>
        </p:txBody>
      </p:sp>
    </p:spTree>
    <p:extLst>
      <p:ext uri="{BB962C8B-B14F-4D97-AF65-F5344CB8AC3E}">
        <p14:creationId xmlns:p14="http://schemas.microsoft.com/office/powerpoint/2010/main" val="7228344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1623E-7331-48B6-49C6-863349841CD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FECC0C5-512C-308A-7CB7-2DCA63CE0DFA}"/>
              </a:ext>
            </a:extLst>
          </p:cNvPr>
          <p:cNvSpPr>
            <a:spLocks noGrp="1"/>
          </p:cNvSpPr>
          <p:nvPr>
            <p:ph idx="1"/>
          </p:nvPr>
        </p:nvSpPr>
        <p:spPr/>
        <p:txBody>
          <a:bodyPr/>
          <a:lstStyle/>
          <a:p>
            <a:r>
              <a:rPr lang="en-US" dirty="0"/>
              <a:t>CSF findings- pleocytosis with neutrophils and eosinophils in acute cases.</a:t>
            </a:r>
          </a:p>
          <a:p>
            <a:r>
              <a:rPr lang="en-US" dirty="0"/>
              <a:t>Oligoclonal bands uncommon (&lt;20 %)</a:t>
            </a:r>
          </a:p>
        </p:txBody>
      </p:sp>
    </p:spTree>
    <p:extLst>
      <p:ext uri="{BB962C8B-B14F-4D97-AF65-F5344CB8AC3E}">
        <p14:creationId xmlns:p14="http://schemas.microsoft.com/office/powerpoint/2010/main" val="23538772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3983-2FB3-1A8C-940A-E24A1262EC48}"/>
              </a:ext>
            </a:extLst>
          </p:cNvPr>
          <p:cNvSpPr>
            <a:spLocks noGrp="1"/>
          </p:cNvSpPr>
          <p:nvPr>
            <p:ph type="title"/>
          </p:nvPr>
        </p:nvSpPr>
        <p:spPr/>
        <p:txBody>
          <a:bodyPr>
            <a:normAutofit fontScale="90000"/>
          </a:bodyPr>
          <a:lstStyle/>
          <a:p>
            <a:br>
              <a:rPr lang="en-IN" sz="1800" b="0" i="0" u="none" strike="noStrike" baseline="0" dirty="0">
                <a:solidFill>
                  <a:srgbClr val="000000"/>
                </a:solidFill>
                <a:latin typeface="Rockwell Std"/>
              </a:rPr>
            </a:br>
            <a:r>
              <a:rPr lang="pt-BR" sz="4000" b="0" i="0" u="none" strike="noStrike" baseline="0" dirty="0">
                <a:solidFill>
                  <a:srgbClr val="000000"/>
                </a:solidFill>
                <a:latin typeface="Rockwell Std"/>
              </a:rPr>
              <a:t>Diagnostic Criteria for Neuromyelitis Optica </a:t>
            </a:r>
            <a:r>
              <a:rPr lang="pt-BR" sz="4000" b="1" i="0" u="none" strike="noStrike" baseline="0" dirty="0">
                <a:solidFill>
                  <a:srgbClr val="000000"/>
                </a:solidFill>
                <a:latin typeface="Rockwell Std"/>
              </a:rPr>
              <a:t>Spectrum Disorder </a:t>
            </a:r>
            <a:r>
              <a:rPr lang="pt-BR" sz="4000" b="0" i="0" u="none" strike="noStrike" baseline="0" dirty="0">
                <a:solidFill>
                  <a:srgbClr val="000000"/>
                </a:solidFill>
                <a:latin typeface="Rockwell Std"/>
              </a:rPr>
              <a:t>	</a:t>
            </a:r>
            <a:br>
              <a:rPr lang="pt-BR" sz="4000" b="0" i="0" u="none" strike="noStrike" baseline="0" dirty="0">
                <a:solidFill>
                  <a:srgbClr val="000000"/>
                </a:solidFill>
                <a:latin typeface="Rockwell Std"/>
              </a:rPr>
            </a:br>
            <a:endParaRPr lang="en-IN" sz="4000" dirty="0"/>
          </a:p>
        </p:txBody>
      </p:sp>
      <p:sp>
        <p:nvSpPr>
          <p:cNvPr id="3" name="Content Placeholder 2">
            <a:extLst>
              <a:ext uri="{FF2B5EF4-FFF2-40B4-BE49-F238E27FC236}">
                <a16:creationId xmlns:a16="http://schemas.microsoft.com/office/drawing/2014/main" id="{618CE475-1079-271F-9A8E-1E24CC1A284A}"/>
              </a:ext>
            </a:extLst>
          </p:cNvPr>
          <p:cNvSpPr>
            <a:spLocks noGrp="1"/>
          </p:cNvSpPr>
          <p:nvPr>
            <p:ph idx="1"/>
          </p:nvPr>
        </p:nvSpPr>
        <p:spPr/>
        <p:txBody>
          <a:bodyPr/>
          <a:lstStyle/>
          <a:p>
            <a:pPr marL="0" indent="0" algn="l">
              <a:buNone/>
            </a:pPr>
            <a:r>
              <a:rPr lang="en-IN" sz="2400" b="1" i="0" u="none" strike="noStrike" baseline="0" dirty="0">
                <a:solidFill>
                  <a:srgbClr val="000000"/>
                </a:solidFill>
                <a:latin typeface="ITC Franklin Gothic Std Book"/>
              </a:rPr>
              <a:t>CORE CLINICAL CHARECTERISTICS</a:t>
            </a:r>
          </a:p>
          <a:p>
            <a:pPr marL="0" indent="0">
              <a:buNone/>
            </a:pPr>
            <a:r>
              <a:rPr lang="en-IN" sz="2400" b="0" i="0" u="none" strike="noStrike" baseline="0" dirty="0">
                <a:solidFill>
                  <a:srgbClr val="000000"/>
                </a:solidFill>
                <a:latin typeface="ITC Franklin Gothic Std Book"/>
              </a:rPr>
              <a:t>1. Optic neuritis </a:t>
            </a:r>
          </a:p>
          <a:p>
            <a:pPr marL="0" indent="0">
              <a:buNone/>
            </a:pPr>
            <a:r>
              <a:rPr lang="en-IN" sz="2400" b="0" i="0" u="none" strike="noStrike" baseline="0" dirty="0">
                <a:solidFill>
                  <a:srgbClr val="000000"/>
                </a:solidFill>
                <a:latin typeface="ITC Franklin Gothic Std Book"/>
              </a:rPr>
              <a:t>2. Acute myelitis </a:t>
            </a:r>
          </a:p>
          <a:p>
            <a:pPr marL="0" indent="0">
              <a:buNone/>
            </a:pPr>
            <a:r>
              <a:rPr lang="en-US" sz="2400" b="0" i="0" u="none" strike="noStrike" baseline="0" dirty="0">
                <a:solidFill>
                  <a:srgbClr val="000000"/>
                </a:solidFill>
                <a:latin typeface="ITC Franklin Gothic Std Book"/>
              </a:rPr>
              <a:t>3. Area postrema syndrome: episode of otherwise unexplained hiccups or nausea or vomiting </a:t>
            </a:r>
          </a:p>
          <a:p>
            <a:pPr marL="0" indent="0">
              <a:buNone/>
            </a:pPr>
            <a:r>
              <a:rPr lang="en-IN" sz="2400" b="0" i="0" u="none" strike="noStrike" baseline="0" dirty="0">
                <a:solidFill>
                  <a:srgbClr val="000000"/>
                </a:solidFill>
                <a:latin typeface="ITC Franklin Gothic Std Book"/>
              </a:rPr>
              <a:t>4. Acute brainstem syndrome </a:t>
            </a:r>
          </a:p>
          <a:p>
            <a:pPr marL="0" indent="0">
              <a:buNone/>
            </a:pPr>
            <a:r>
              <a:rPr lang="en-IN" sz="2400" b="0" i="0" u="none" strike="noStrike" baseline="0" dirty="0">
                <a:solidFill>
                  <a:srgbClr val="000000"/>
                </a:solidFill>
                <a:latin typeface="ITC Franklin Gothic Std Book"/>
              </a:rPr>
              <a:t>5. Symptomatic narcolepsy or acute diencephalic clinical syndrome with NMOSD-typical diencephalic MRI lesions </a:t>
            </a:r>
          </a:p>
          <a:p>
            <a:pPr marL="0" indent="0">
              <a:buNone/>
            </a:pPr>
            <a:r>
              <a:rPr lang="en-US" sz="2400" b="0" i="0" u="none" strike="noStrike" baseline="0" dirty="0">
                <a:solidFill>
                  <a:srgbClr val="000000"/>
                </a:solidFill>
                <a:latin typeface="ITC Franklin Gothic Std Book"/>
              </a:rPr>
              <a:t>6. Symptomatic cerebral syndrome with NMOSD-typical brain lesions 	</a:t>
            </a:r>
          </a:p>
          <a:p>
            <a:endParaRPr lang="en-IN" dirty="0"/>
          </a:p>
        </p:txBody>
      </p:sp>
    </p:spTree>
    <p:extLst>
      <p:ext uri="{BB962C8B-B14F-4D97-AF65-F5344CB8AC3E}">
        <p14:creationId xmlns:p14="http://schemas.microsoft.com/office/powerpoint/2010/main" val="2286590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AB3EC-239C-EAFA-3211-D443F51069E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D7A37FB-9715-F717-6EA1-856114FC0DF4}"/>
              </a:ext>
            </a:extLst>
          </p:cNvPr>
          <p:cNvSpPr>
            <a:spLocks noGrp="1"/>
          </p:cNvSpPr>
          <p:nvPr>
            <p:ph idx="1"/>
          </p:nvPr>
        </p:nvSpPr>
        <p:spPr/>
        <p:txBody>
          <a:bodyPr/>
          <a:lstStyle/>
          <a:p>
            <a:pPr algn="l"/>
            <a:endParaRPr lang="en-IN" sz="1800" b="0" i="0" u="none" strike="noStrike" baseline="0" dirty="0">
              <a:solidFill>
                <a:srgbClr val="000000"/>
              </a:solidFill>
              <a:latin typeface="ITC Franklin Gothic Std Book"/>
            </a:endParaRPr>
          </a:p>
          <a:p>
            <a:pPr marL="0" indent="0">
              <a:buNone/>
            </a:pPr>
            <a:r>
              <a:rPr lang="en-IN" sz="2400" b="1" i="0" u="none" strike="noStrike" baseline="0" dirty="0">
                <a:solidFill>
                  <a:srgbClr val="000000"/>
                </a:solidFill>
                <a:latin typeface="ITC Franklin Gothic Std Book"/>
              </a:rPr>
              <a:t>Diagnostic Criteria for NMOSA with AQP4-IgG </a:t>
            </a:r>
            <a:r>
              <a:rPr lang="en-IN" sz="2400" b="0" i="0" u="none" strike="noStrike" baseline="0" dirty="0">
                <a:solidFill>
                  <a:srgbClr val="000000"/>
                </a:solidFill>
                <a:latin typeface="ITC Franklin Gothic Std Book"/>
              </a:rPr>
              <a:t>	</a:t>
            </a:r>
          </a:p>
          <a:p>
            <a:pPr marL="0" indent="0">
              <a:buNone/>
            </a:pPr>
            <a:endParaRPr lang="en-IN" sz="2400" b="0" i="0" u="none" strike="noStrike" baseline="0" dirty="0">
              <a:solidFill>
                <a:srgbClr val="000000"/>
              </a:solidFill>
              <a:latin typeface="ITC Franklin Gothic Std Book"/>
            </a:endParaRPr>
          </a:p>
          <a:p>
            <a:pPr marL="0" indent="0">
              <a:buNone/>
            </a:pPr>
            <a:r>
              <a:rPr lang="en-US" sz="2400" b="0" i="0" u="none" strike="noStrike" baseline="0" dirty="0">
                <a:solidFill>
                  <a:srgbClr val="000000"/>
                </a:solidFill>
                <a:latin typeface="ITC Franklin Gothic Std Book"/>
              </a:rPr>
              <a:t>1. At least 1 core clinical characteristic </a:t>
            </a:r>
          </a:p>
          <a:p>
            <a:pPr marL="0" indent="0">
              <a:buNone/>
            </a:pPr>
            <a:r>
              <a:rPr lang="en-US" sz="2400" b="0" i="0" u="none" strike="noStrike" baseline="0" dirty="0">
                <a:solidFill>
                  <a:srgbClr val="000000"/>
                </a:solidFill>
                <a:latin typeface="ITC Franklin Gothic Std Book"/>
              </a:rPr>
              <a:t>2. Positive test for AQP4-IgG using best available detection method (cell-based assay strongly recommended) </a:t>
            </a:r>
          </a:p>
          <a:p>
            <a:pPr marL="0" indent="0">
              <a:buNone/>
            </a:pPr>
            <a:r>
              <a:rPr lang="en-IN" sz="2400" b="0" i="0" u="none" strike="noStrike" baseline="0" dirty="0">
                <a:solidFill>
                  <a:srgbClr val="000000"/>
                </a:solidFill>
                <a:latin typeface="ITC Franklin Gothic Std Book"/>
              </a:rPr>
              <a:t>3. Exclusion of alternative diagnoses 	</a:t>
            </a:r>
          </a:p>
          <a:p>
            <a:endParaRPr lang="en-IN" dirty="0"/>
          </a:p>
        </p:txBody>
      </p:sp>
    </p:spTree>
    <p:extLst>
      <p:ext uri="{BB962C8B-B14F-4D97-AF65-F5344CB8AC3E}">
        <p14:creationId xmlns:p14="http://schemas.microsoft.com/office/powerpoint/2010/main" val="2227471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3FCC6-6B95-488C-0FA3-12447AE26BD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1F7AD38-6229-0CA9-39D3-DCFEC67936E7}"/>
              </a:ext>
            </a:extLst>
          </p:cNvPr>
          <p:cNvSpPr>
            <a:spLocks noGrp="1"/>
          </p:cNvSpPr>
          <p:nvPr>
            <p:ph idx="1"/>
          </p:nvPr>
        </p:nvSpPr>
        <p:spPr/>
        <p:txBody>
          <a:bodyPr>
            <a:normAutofit fontScale="92500"/>
          </a:bodyPr>
          <a:lstStyle/>
          <a:p>
            <a:pPr algn="l"/>
            <a:endParaRPr lang="en-IN" sz="1800" b="0" i="0" u="none" strike="noStrike" baseline="0" dirty="0">
              <a:solidFill>
                <a:srgbClr val="000000"/>
              </a:solidFill>
              <a:latin typeface="ITC Franklin Gothic Std Book"/>
            </a:endParaRPr>
          </a:p>
          <a:p>
            <a:pPr marL="0" indent="0">
              <a:buNone/>
            </a:pPr>
            <a:r>
              <a:rPr lang="en-IN" sz="2400" b="1" i="0" u="none" strike="noStrike" baseline="0" dirty="0">
                <a:solidFill>
                  <a:srgbClr val="000000"/>
                </a:solidFill>
                <a:latin typeface="ITC Franklin Gothic Std Book"/>
              </a:rPr>
              <a:t>Diagnostic Criteria for NMOSD Without AQP4-IgG or NMOSD with Unknown AQP4-IgG Status </a:t>
            </a:r>
            <a:r>
              <a:rPr lang="en-IN" sz="2400" b="0" i="0" u="none" strike="noStrike" baseline="0" dirty="0">
                <a:solidFill>
                  <a:srgbClr val="000000"/>
                </a:solidFill>
                <a:latin typeface="ITC Franklin Gothic Std Book"/>
              </a:rPr>
              <a:t>	</a:t>
            </a:r>
          </a:p>
          <a:p>
            <a:pPr marL="0" indent="0">
              <a:buNone/>
            </a:pPr>
            <a:r>
              <a:rPr lang="en-US" sz="2400" b="0" i="0" u="none" strike="noStrike" baseline="0" dirty="0">
                <a:solidFill>
                  <a:srgbClr val="000000"/>
                </a:solidFill>
                <a:latin typeface="ITC Franklin Gothic Std Book"/>
              </a:rPr>
              <a:t>1. At least 2 core clinical characteristics occurring as a result of one or more clinical attacks and meeting all of the following requirements: </a:t>
            </a:r>
          </a:p>
          <a:p>
            <a:pPr marL="0" indent="0">
              <a:buNone/>
            </a:pPr>
            <a:r>
              <a:rPr lang="en-US" sz="2400" b="0" i="0" u="none" strike="noStrike" baseline="0" dirty="0">
                <a:solidFill>
                  <a:srgbClr val="000000"/>
                </a:solidFill>
                <a:latin typeface="ITC Franklin Gothic Std Book"/>
              </a:rPr>
              <a:t>   a. At least 1 core clinical characteristic must be optic neuritis, acute myelitis with LETM,                            or area postrema syndrome </a:t>
            </a:r>
          </a:p>
          <a:p>
            <a:pPr marL="0" indent="0">
              <a:buNone/>
            </a:pPr>
            <a:r>
              <a:rPr lang="en-US" sz="2400" b="0" i="0" u="none" strike="noStrike" baseline="0" dirty="0">
                <a:solidFill>
                  <a:srgbClr val="000000"/>
                </a:solidFill>
                <a:latin typeface="ITC Franklin Gothic Std Book"/>
              </a:rPr>
              <a:t>   b. Dissemination in space (2 or more different clinical characteristics) </a:t>
            </a:r>
          </a:p>
          <a:p>
            <a:pPr marL="0" indent="0">
              <a:buNone/>
            </a:pPr>
            <a:r>
              <a:rPr lang="en-US" sz="2400" b="0" i="0" u="none" strike="noStrike" baseline="0" dirty="0">
                <a:solidFill>
                  <a:srgbClr val="000000"/>
                </a:solidFill>
                <a:latin typeface="ITC Franklin Gothic Std Book"/>
              </a:rPr>
              <a:t>   c. Fulfillment of additional MRI requirements, as applicable </a:t>
            </a:r>
          </a:p>
          <a:p>
            <a:pPr marL="0" indent="0">
              <a:buNone/>
            </a:pPr>
            <a:r>
              <a:rPr lang="en-US" sz="2400" b="0" i="0" u="none" strike="noStrike" baseline="0" dirty="0">
                <a:solidFill>
                  <a:srgbClr val="000000"/>
                </a:solidFill>
                <a:latin typeface="ITC Franklin Gothic Std Book"/>
              </a:rPr>
              <a:t>2. Negative test for AQP4-IgG using best available detection method or testing unavailable </a:t>
            </a:r>
          </a:p>
          <a:p>
            <a:pPr marL="0" indent="0">
              <a:buNone/>
            </a:pPr>
            <a:r>
              <a:rPr lang="en-IN" sz="2400" b="0" i="0" u="none" strike="noStrike" baseline="0" dirty="0">
                <a:solidFill>
                  <a:srgbClr val="000000"/>
                </a:solidFill>
                <a:latin typeface="ITC Franklin Gothic Std Book"/>
              </a:rPr>
              <a:t>3. Exclusion of alternative diagnoses 	</a:t>
            </a:r>
          </a:p>
          <a:p>
            <a:endParaRPr lang="en-IN" dirty="0"/>
          </a:p>
        </p:txBody>
      </p:sp>
    </p:spTree>
    <p:extLst>
      <p:ext uri="{BB962C8B-B14F-4D97-AF65-F5344CB8AC3E}">
        <p14:creationId xmlns:p14="http://schemas.microsoft.com/office/powerpoint/2010/main" val="19436058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4A47-192B-15CC-0CC5-A4DC2D308383}"/>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59EDFF8-8D4D-46D5-8714-A46F46FADBE2}"/>
              </a:ext>
            </a:extLst>
          </p:cNvPr>
          <p:cNvSpPr>
            <a:spLocks noGrp="1"/>
          </p:cNvSpPr>
          <p:nvPr>
            <p:ph idx="1"/>
          </p:nvPr>
        </p:nvSpPr>
        <p:spPr/>
        <p:txBody>
          <a:bodyPr>
            <a:normAutofit lnSpcReduction="10000"/>
          </a:bodyPr>
          <a:lstStyle/>
          <a:p>
            <a:pPr marL="0" indent="0">
              <a:buNone/>
            </a:pPr>
            <a:r>
              <a:rPr lang="en-US" sz="2400" b="1" dirty="0">
                <a:solidFill>
                  <a:srgbClr val="000000"/>
                </a:solidFill>
                <a:latin typeface="ITC Franklin Gothic Std Book"/>
              </a:rPr>
              <a:t>Additional MRI Requirements for NMOSD Without AQP4-IgG and NMOSD with Unknown AQP4-IgG Status </a:t>
            </a:r>
            <a:r>
              <a:rPr lang="en-US" sz="2400" dirty="0">
                <a:solidFill>
                  <a:srgbClr val="000000"/>
                </a:solidFill>
                <a:latin typeface="ITC Franklin Gothic Std Book"/>
              </a:rPr>
              <a:t>	</a:t>
            </a:r>
          </a:p>
          <a:p>
            <a:pPr marL="0" indent="0">
              <a:buNone/>
            </a:pPr>
            <a:r>
              <a:rPr lang="en-IN" sz="2400" dirty="0">
                <a:solidFill>
                  <a:srgbClr val="000000"/>
                </a:solidFill>
                <a:latin typeface="ITC Franklin Gothic Std Book"/>
              </a:rPr>
              <a:t>1. Acute optic neuritis: requires brain MRI showing (a) normal findings or only nonspecific white matter lesions, OR (b) optic nerve MRI with T2-hyperintense lesion of T1-weighted gadolinium-enhancing lesion extending over &gt;1/2 optic nerve length or involving optic chiasm </a:t>
            </a:r>
          </a:p>
          <a:p>
            <a:pPr marL="0" indent="0">
              <a:buNone/>
            </a:pPr>
            <a:r>
              <a:rPr lang="en-IN" sz="2400" dirty="0">
                <a:solidFill>
                  <a:srgbClr val="000000"/>
                </a:solidFill>
                <a:latin typeface="ITC Franklin Gothic Std Book"/>
              </a:rPr>
              <a:t>2. Acute myelitis: requires associated intramedullary NMRI lesion extending ≥3 contiguous segments (LETM) OR ≥3 contiguous segments of focal spinal cord atrophy in patients with history compatible with acute myelitis </a:t>
            </a:r>
          </a:p>
          <a:p>
            <a:pPr marL="0" indent="0">
              <a:buNone/>
            </a:pPr>
            <a:r>
              <a:rPr lang="it-IT" sz="2400" dirty="0">
                <a:solidFill>
                  <a:srgbClr val="000000"/>
                </a:solidFill>
                <a:latin typeface="ITC Franklin Gothic Std Book"/>
              </a:rPr>
              <a:t>3. Area postrema syndrome requires associated dorsal medulla/area postrema lesions </a:t>
            </a:r>
          </a:p>
          <a:p>
            <a:pPr marL="0" indent="0">
              <a:buNone/>
            </a:pPr>
            <a:r>
              <a:rPr lang="en-IN" sz="2400" dirty="0">
                <a:solidFill>
                  <a:srgbClr val="000000"/>
                </a:solidFill>
                <a:latin typeface="ITC Franklin Gothic Std Book"/>
              </a:rPr>
              <a:t>4. Acute brainstem syndrome requires </a:t>
            </a:r>
            <a:r>
              <a:rPr lang="en-IN" sz="2400" dirty="0" err="1">
                <a:solidFill>
                  <a:srgbClr val="000000"/>
                </a:solidFill>
                <a:latin typeface="ITC Franklin Gothic Std Book"/>
              </a:rPr>
              <a:t>periependymal</a:t>
            </a:r>
            <a:r>
              <a:rPr lang="en-IN" sz="2400" dirty="0">
                <a:solidFill>
                  <a:srgbClr val="000000"/>
                </a:solidFill>
                <a:latin typeface="ITC Franklin Gothic Std Book"/>
              </a:rPr>
              <a:t> brainstem lesions 	</a:t>
            </a:r>
          </a:p>
          <a:p>
            <a:pPr algn="l"/>
            <a:endParaRPr lang="en-IN" sz="1800" b="0" i="0" u="none" strike="noStrike" baseline="0" dirty="0">
              <a:solidFill>
                <a:srgbClr val="000000"/>
              </a:solidFill>
              <a:latin typeface="ITC Franklin Gothic Std Book"/>
            </a:endParaRPr>
          </a:p>
          <a:p>
            <a:endParaRPr lang="en-IN" dirty="0"/>
          </a:p>
        </p:txBody>
      </p:sp>
    </p:spTree>
    <p:extLst>
      <p:ext uri="{BB962C8B-B14F-4D97-AF65-F5344CB8AC3E}">
        <p14:creationId xmlns:p14="http://schemas.microsoft.com/office/powerpoint/2010/main" val="66244638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25A05-C12F-48DE-33C7-7BDC9D2F1E90}"/>
              </a:ext>
            </a:extLst>
          </p:cNvPr>
          <p:cNvSpPr>
            <a:spLocks noGrp="1"/>
          </p:cNvSpPr>
          <p:nvPr>
            <p:ph type="title"/>
          </p:nvPr>
        </p:nvSpPr>
        <p:spPr/>
        <p:txBody>
          <a:bodyPr/>
          <a:lstStyle/>
          <a:p>
            <a:r>
              <a:rPr lang="en-IN" dirty="0"/>
              <a:t>FLAIR / T1W with Gd</a:t>
            </a:r>
          </a:p>
        </p:txBody>
      </p:sp>
      <p:pic>
        <p:nvPicPr>
          <p:cNvPr id="5" name="Content Placeholder 4">
            <a:extLst>
              <a:ext uri="{FF2B5EF4-FFF2-40B4-BE49-F238E27FC236}">
                <a16:creationId xmlns:a16="http://schemas.microsoft.com/office/drawing/2014/main" id="{F158D4D4-0F96-E72B-239C-36625F62B9F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4340" t="19506" r="39702" b="64120"/>
          <a:stretch/>
        </p:blipFill>
        <p:spPr>
          <a:xfrm>
            <a:off x="3074504" y="1802295"/>
            <a:ext cx="6294783" cy="4399721"/>
          </a:xfrm>
        </p:spPr>
      </p:pic>
    </p:spTree>
    <p:extLst>
      <p:ext uri="{BB962C8B-B14F-4D97-AF65-F5344CB8AC3E}">
        <p14:creationId xmlns:p14="http://schemas.microsoft.com/office/powerpoint/2010/main" val="4936158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F2AE-AD5C-0F86-80A0-16C4713D90EF}"/>
              </a:ext>
            </a:extLst>
          </p:cNvPr>
          <p:cNvSpPr>
            <a:spLocks noGrp="1"/>
          </p:cNvSpPr>
          <p:nvPr>
            <p:ph type="title"/>
          </p:nvPr>
        </p:nvSpPr>
        <p:spPr/>
        <p:txBody>
          <a:bodyPr/>
          <a:lstStyle/>
          <a:p>
            <a:r>
              <a:rPr lang="en-IN" dirty="0"/>
              <a:t>Optic nerve</a:t>
            </a:r>
          </a:p>
        </p:txBody>
      </p:sp>
      <p:pic>
        <p:nvPicPr>
          <p:cNvPr id="5" name="Content Placeholder 4">
            <a:extLst>
              <a:ext uri="{FF2B5EF4-FFF2-40B4-BE49-F238E27FC236}">
                <a16:creationId xmlns:a16="http://schemas.microsoft.com/office/drawing/2014/main" id="{3214F0A5-31D3-71CC-6F34-5EBAB099D91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3792" t="40830" r="39513" b="44570"/>
          <a:stretch/>
        </p:blipFill>
        <p:spPr>
          <a:xfrm>
            <a:off x="3578087" y="1868557"/>
            <a:ext cx="5817704" cy="3988904"/>
          </a:xfrm>
        </p:spPr>
      </p:pic>
    </p:spTree>
    <p:extLst>
      <p:ext uri="{BB962C8B-B14F-4D97-AF65-F5344CB8AC3E}">
        <p14:creationId xmlns:p14="http://schemas.microsoft.com/office/powerpoint/2010/main" val="30174592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1655-1841-AE5B-20F3-51A6AC1D34C0}"/>
              </a:ext>
            </a:extLst>
          </p:cNvPr>
          <p:cNvSpPr>
            <a:spLocks noGrp="1"/>
          </p:cNvSpPr>
          <p:nvPr>
            <p:ph type="title"/>
          </p:nvPr>
        </p:nvSpPr>
        <p:spPr/>
        <p:txBody>
          <a:bodyPr/>
          <a:lstStyle/>
          <a:p>
            <a:r>
              <a:rPr lang="en-IN" dirty="0"/>
              <a:t>Area postrema</a:t>
            </a:r>
          </a:p>
        </p:txBody>
      </p:sp>
      <p:pic>
        <p:nvPicPr>
          <p:cNvPr id="5" name="Content Placeholder 4">
            <a:extLst>
              <a:ext uri="{FF2B5EF4-FFF2-40B4-BE49-F238E27FC236}">
                <a16:creationId xmlns:a16="http://schemas.microsoft.com/office/drawing/2014/main" id="{F6B751B2-B3A3-4806-76B1-809A6159411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3836" t="55660" r="39726" b="30291"/>
          <a:stretch/>
        </p:blipFill>
        <p:spPr>
          <a:xfrm>
            <a:off x="2637183" y="1934817"/>
            <a:ext cx="7593495" cy="4293705"/>
          </a:xfrm>
        </p:spPr>
      </p:pic>
    </p:spTree>
    <p:extLst>
      <p:ext uri="{BB962C8B-B14F-4D97-AF65-F5344CB8AC3E}">
        <p14:creationId xmlns:p14="http://schemas.microsoft.com/office/powerpoint/2010/main" val="18838933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40CB-7466-6EB9-3E5A-312866CF8D80}"/>
              </a:ext>
            </a:extLst>
          </p:cNvPr>
          <p:cNvSpPr>
            <a:spLocks noGrp="1"/>
          </p:cNvSpPr>
          <p:nvPr>
            <p:ph type="title"/>
          </p:nvPr>
        </p:nvSpPr>
        <p:spPr/>
        <p:txBody>
          <a:bodyPr/>
          <a:lstStyle/>
          <a:p>
            <a:r>
              <a:rPr lang="en-IN" dirty="0"/>
              <a:t>Associated conditions</a:t>
            </a:r>
          </a:p>
        </p:txBody>
      </p:sp>
      <p:sp>
        <p:nvSpPr>
          <p:cNvPr id="3" name="Content Placeholder 2">
            <a:extLst>
              <a:ext uri="{FF2B5EF4-FFF2-40B4-BE49-F238E27FC236}">
                <a16:creationId xmlns:a16="http://schemas.microsoft.com/office/drawing/2014/main" id="{3DEA3F4C-651F-8C84-F1F5-ED7D50EDF294}"/>
              </a:ext>
            </a:extLst>
          </p:cNvPr>
          <p:cNvSpPr>
            <a:spLocks noGrp="1"/>
          </p:cNvSpPr>
          <p:nvPr>
            <p:ph idx="1"/>
          </p:nvPr>
        </p:nvSpPr>
        <p:spPr/>
        <p:txBody>
          <a:bodyPr/>
          <a:lstStyle/>
          <a:p>
            <a:r>
              <a:rPr lang="en-IN" dirty="0"/>
              <a:t>SLE, </a:t>
            </a:r>
            <a:r>
              <a:rPr lang="en-IN" dirty="0" err="1"/>
              <a:t>sjogrens</a:t>
            </a:r>
            <a:r>
              <a:rPr lang="en-IN" dirty="0"/>
              <a:t> syndrome, p-ANCA associated vasculitis, myasthenia gravis, Hashimoto thyroiditis, MCTD</a:t>
            </a:r>
          </a:p>
          <a:p>
            <a:r>
              <a:rPr lang="en-IN" dirty="0"/>
              <a:t>May be associated with EBV, HIV or tuberculosis.</a:t>
            </a:r>
          </a:p>
          <a:p>
            <a:r>
              <a:rPr lang="en-IN" dirty="0"/>
              <a:t>Rare cases may be paraneoplastic</a:t>
            </a:r>
          </a:p>
          <a:p>
            <a:endParaRPr lang="en-IN" dirty="0"/>
          </a:p>
          <a:p>
            <a:r>
              <a:rPr lang="en-IN" dirty="0">
                <a:solidFill>
                  <a:srgbClr val="FF0000"/>
                </a:solidFill>
              </a:rPr>
              <a:t>MS patients rarely have comorbid autoimmune conditions.</a:t>
            </a:r>
          </a:p>
        </p:txBody>
      </p:sp>
    </p:spTree>
    <p:extLst>
      <p:ext uri="{BB962C8B-B14F-4D97-AF65-F5344CB8AC3E}">
        <p14:creationId xmlns:p14="http://schemas.microsoft.com/office/powerpoint/2010/main" val="32005325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9BC70-1D0B-0833-2839-3EFB5BAB1FDA}"/>
              </a:ext>
            </a:extLst>
          </p:cNvPr>
          <p:cNvSpPr>
            <a:spLocks noGrp="1"/>
          </p:cNvSpPr>
          <p:nvPr>
            <p:ph type="title"/>
          </p:nvPr>
        </p:nvSpPr>
        <p:spPr/>
        <p:txBody>
          <a:bodyPr/>
          <a:lstStyle/>
          <a:p>
            <a:r>
              <a:rPr lang="en-IN" dirty="0"/>
              <a:t>Treatment of acute attacks </a:t>
            </a:r>
          </a:p>
        </p:txBody>
      </p:sp>
      <p:sp>
        <p:nvSpPr>
          <p:cNvPr id="3" name="Content Placeholder 2">
            <a:extLst>
              <a:ext uri="{FF2B5EF4-FFF2-40B4-BE49-F238E27FC236}">
                <a16:creationId xmlns:a16="http://schemas.microsoft.com/office/drawing/2014/main" id="{67037267-D388-18C6-DB9C-5E6EF1B255F0}"/>
              </a:ext>
            </a:extLst>
          </p:cNvPr>
          <p:cNvSpPr>
            <a:spLocks noGrp="1"/>
          </p:cNvSpPr>
          <p:nvPr>
            <p:ph idx="1"/>
          </p:nvPr>
        </p:nvSpPr>
        <p:spPr/>
        <p:txBody>
          <a:bodyPr/>
          <a:lstStyle/>
          <a:p>
            <a:r>
              <a:rPr lang="en-IN" dirty="0"/>
              <a:t>High dose glucocorticoids – methyl prednisolone 1g/day for 5- 10 days f/b prednisone taper</a:t>
            </a:r>
          </a:p>
          <a:p>
            <a:r>
              <a:rPr lang="en-IN" dirty="0"/>
              <a:t>Not responding – plasma exchange </a:t>
            </a:r>
          </a:p>
        </p:txBody>
      </p:sp>
    </p:spTree>
    <p:extLst>
      <p:ext uri="{BB962C8B-B14F-4D97-AF65-F5344CB8AC3E}">
        <p14:creationId xmlns:p14="http://schemas.microsoft.com/office/powerpoint/2010/main" val="18221906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4BF20-66B7-153F-8E80-232303843984}"/>
              </a:ext>
            </a:extLst>
          </p:cNvPr>
          <p:cNvSpPr>
            <a:spLocks noGrp="1"/>
          </p:cNvSpPr>
          <p:nvPr>
            <p:ph type="title"/>
          </p:nvPr>
        </p:nvSpPr>
        <p:spPr/>
        <p:txBody>
          <a:bodyPr/>
          <a:lstStyle/>
          <a:p>
            <a:r>
              <a:rPr lang="en-IN" dirty="0"/>
              <a:t>Prophylaxis against relapses</a:t>
            </a:r>
          </a:p>
        </p:txBody>
      </p:sp>
      <p:sp>
        <p:nvSpPr>
          <p:cNvPr id="3" name="Content Placeholder 2">
            <a:extLst>
              <a:ext uri="{FF2B5EF4-FFF2-40B4-BE49-F238E27FC236}">
                <a16:creationId xmlns:a16="http://schemas.microsoft.com/office/drawing/2014/main" id="{A893D5B4-CC92-CFE7-F28E-2BE9331CD7F2}"/>
              </a:ext>
            </a:extLst>
          </p:cNvPr>
          <p:cNvSpPr>
            <a:spLocks noGrp="1"/>
          </p:cNvSpPr>
          <p:nvPr>
            <p:ph idx="1"/>
          </p:nvPr>
        </p:nvSpPr>
        <p:spPr/>
        <p:txBody>
          <a:bodyPr/>
          <a:lstStyle/>
          <a:p>
            <a:r>
              <a:rPr lang="en-IN" dirty="0"/>
              <a:t>Mycophenolate mofetil 1000mg bd</a:t>
            </a:r>
          </a:p>
          <a:p>
            <a:r>
              <a:rPr lang="en-IN" dirty="0"/>
              <a:t>Rituximab (anti CD20 Mab) 2 g IV Q6monthly</a:t>
            </a:r>
          </a:p>
          <a:p>
            <a:r>
              <a:rPr lang="en-IN" dirty="0"/>
              <a:t>Methyl prednisolone 500 mg iv daily 5 days f/b prednisone taper plus azathioprine (2 mg per kg per day started on week 3 )</a:t>
            </a:r>
          </a:p>
          <a:p>
            <a:r>
              <a:rPr lang="en-IN" dirty="0"/>
              <a:t>Mab for attack prevention: Eculizumab ( Ab to C5); </a:t>
            </a:r>
            <a:r>
              <a:rPr lang="en-IN" dirty="0" err="1"/>
              <a:t>Inebilizumab</a:t>
            </a:r>
            <a:r>
              <a:rPr lang="en-IN" dirty="0"/>
              <a:t> (Ab to CD 19 ); </a:t>
            </a:r>
            <a:r>
              <a:rPr lang="en-IN" dirty="0" err="1"/>
              <a:t>satralizumab</a:t>
            </a:r>
            <a:r>
              <a:rPr lang="en-IN" dirty="0"/>
              <a:t> (Ab to IL6 receptor)</a:t>
            </a:r>
          </a:p>
        </p:txBody>
      </p:sp>
    </p:spTree>
    <p:extLst>
      <p:ext uri="{BB962C8B-B14F-4D97-AF65-F5344CB8AC3E}">
        <p14:creationId xmlns:p14="http://schemas.microsoft.com/office/powerpoint/2010/main" val="16915126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D7D3-9248-C25D-640B-6915C4600102}"/>
              </a:ext>
            </a:extLst>
          </p:cNvPr>
          <p:cNvSpPr>
            <a:spLocks noGrp="1"/>
          </p:cNvSpPr>
          <p:nvPr>
            <p:ph type="title"/>
          </p:nvPr>
        </p:nvSpPr>
        <p:spPr/>
        <p:txBody>
          <a:bodyPr/>
          <a:lstStyle/>
          <a:p>
            <a:r>
              <a:rPr lang="en-IN" dirty="0"/>
              <a:t>Myelin oligodendrocyte glycoprotein antibody associated disease (MOGAD)</a:t>
            </a:r>
          </a:p>
        </p:txBody>
      </p:sp>
      <p:sp>
        <p:nvSpPr>
          <p:cNvPr id="3" name="Text Placeholder 2">
            <a:extLst>
              <a:ext uri="{FF2B5EF4-FFF2-40B4-BE49-F238E27FC236}">
                <a16:creationId xmlns:a16="http://schemas.microsoft.com/office/drawing/2014/main" id="{625EAEAC-FE7F-DAD3-5468-3F0D3D6025F9}"/>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22600495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F5B61-8541-2CED-A7A9-6F08DE631E1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DDA82FF-71B1-5E3D-C30C-2CA9429BB029}"/>
              </a:ext>
            </a:extLst>
          </p:cNvPr>
          <p:cNvSpPr>
            <a:spLocks noGrp="1"/>
          </p:cNvSpPr>
          <p:nvPr>
            <p:ph idx="1"/>
          </p:nvPr>
        </p:nvSpPr>
        <p:spPr/>
        <p:txBody>
          <a:bodyPr/>
          <a:lstStyle/>
          <a:p>
            <a:r>
              <a:rPr lang="en-IN" dirty="0"/>
              <a:t>Anti MOG antibodies- detected on myelin oligodendrocyte glycoprotein epitopes.</a:t>
            </a:r>
          </a:p>
          <a:p>
            <a:r>
              <a:rPr lang="en-IN" dirty="0"/>
              <a:t>May be associated with cases of ADEM in children and AQP4 seronegative NMO</a:t>
            </a:r>
          </a:p>
        </p:txBody>
      </p:sp>
    </p:spTree>
    <p:extLst>
      <p:ext uri="{BB962C8B-B14F-4D97-AF65-F5344CB8AC3E}">
        <p14:creationId xmlns:p14="http://schemas.microsoft.com/office/powerpoint/2010/main" val="11406367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5097-95B7-8E6E-9D45-0D6010950A8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11F2157-C5FE-403D-E003-257401D56028}"/>
              </a:ext>
            </a:extLst>
          </p:cNvPr>
          <p:cNvSpPr>
            <a:spLocks noGrp="1"/>
          </p:cNvSpPr>
          <p:nvPr>
            <p:ph idx="1"/>
          </p:nvPr>
        </p:nvSpPr>
        <p:spPr/>
        <p:txBody>
          <a:bodyPr/>
          <a:lstStyle/>
          <a:p>
            <a:r>
              <a:rPr lang="en-IN" dirty="0"/>
              <a:t>Bilateral synchronous optic neuritis and myelitis</a:t>
            </a:r>
          </a:p>
          <a:p>
            <a:r>
              <a:rPr lang="en-IN" dirty="0"/>
              <a:t>Papillitis seen on fundoscopy or orbital MRI</a:t>
            </a:r>
          </a:p>
          <a:p>
            <a:r>
              <a:rPr lang="en-IN" dirty="0"/>
              <a:t>Spinal cord lesions can be longitudinally extensive or short and may involve conus medullaris</a:t>
            </a:r>
          </a:p>
        </p:txBody>
      </p:sp>
    </p:spTree>
    <p:extLst>
      <p:ext uri="{BB962C8B-B14F-4D97-AF65-F5344CB8AC3E}">
        <p14:creationId xmlns:p14="http://schemas.microsoft.com/office/powerpoint/2010/main" val="28168169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26334-FBDE-6A60-9ED1-04F3C4A1ADBE}"/>
              </a:ext>
            </a:extLst>
          </p:cNvPr>
          <p:cNvSpPr>
            <a:spLocks noGrp="1"/>
          </p:cNvSpPr>
          <p:nvPr>
            <p:ph type="title"/>
          </p:nvPr>
        </p:nvSpPr>
        <p:spPr/>
        <p:txBody>
          <a:bodyPr/>
          <a:lstStyle/>
          <a:p>
            <a:r>
              <a:rPr lang="en-IN" dirty="0"/>
              <a:t>Treatment </a:t>
            </a:r>
          </a:p>
        </p:txBody>
      </p:sp>
      <p:sp>
        <p:nvSpPr>
          <p:cNvPr id="3" name="Content Placeholder 2">
            <a:extLst>
              <a:ext uri="{FF2B5EF4-FFF2-40B4-BE49-F238E27FC236}">
                <a16:creationId xmlns:a16="http://schemas.microsoft.com/office/drawing/2014/main" id="{61225BCD-BC58-7ABB-D9F4-6309B3AFE4CB}"/>
              </a:ext>
            </a:extLst>
          </p:cNvPr>
          <p:cNvSpPr>
            <a:spLocks noGrp="1"/>
          </p:cNvSpPr>
          <p:nvPr>
            <p:ph idx="1"/>
          </p:nvPr>
        </p:nvSpPr>
        <p:spPr/>
        <p:txBody>
          <a:bodyPr/>
          <a:lstStyle/>
          <a:p>
            <a:r>
              <a:rPr lang="en-IN" dirty="0"/>
              <a:t>Acute episodes- high dose glucocorticoids f/b prednisone taper</a:t>
            </a:r>
          </a:p>
          <a:p>
            <a:r>
              <a:rPr lang="en-IN" dirty="0"/>
              <a:t>Plasmapheresis</a:t>
            </a:r>
          </a:p>
          <a:p>
            <a:r>
              <a:rPr lang="en-IN" dirty="0"/>
              <a:t>Brain lesions may resolve entirely with treatment</a:t>
            </a:r>
          </a:p>
          <a:p>
            <a:r>
              <a:rPr lang="en-IN" dirty="0"/>
              <a:t>Some cases- glucocorticoid dependence</a:t>
            </a:r>
          </a:p>
          <a:p>
            <a:r>
              <a:rPr lang="en-IN" dirty="0"/>
              <a:t>Limited data for immunosuppressive therapies</a:t>
            </a:r>
          </a:p>
          <a:p>
            <a:r>
              <a:rPr lang="en-IN" dirty="0"/>
              <a:t>Off label – daily prednisone, IVIg, rituximab and MMF</a:t>
            </a:r>
          </a:p>
        </p:txBody>
      </p:sp>
    </p:spTree>
    <p:extLst>
      <p:ext uri="{BB962C8B-B14F-4D97-AF65-F5344CB8AC3E}">
        <p14:creationId xmlns:p14="http://schemas.microsoft.com/office/powerpoint/2010/main" val="1923116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6C6A-ACDB-4ADA-BBA1-000B4774BDB4}"/>
              </a:ext>
            </a:extLst>
          </p:cNvPr>
          <p:cNvSpPr>
            <a:spLocks noGrp="1"/>
          </p:cNvSpPr>
          <p:nvPr>
            <p:ph idx="1"/>
          </p:nvPr>
        </p:nvSpPr>
        <p:spPr>
          <a:xfrm>
            <a:off x="728870" y="1192696"/>
            <a:ext cx="10624930" cy="4984267"/>
          </a:xfrm>
        </p:spPr>
        <p:txBody>
          <a:bodyPr>
            <a:normAutofit/>
          </a:bodyPr>
          <a:lstStyle/>
          <a:p>
            <a:pPr marL="0" indent="0">
              <a:buNone/>
            </a:pPr>
            <a:r>
              <a:rPr lang="en-IN" sz="7200" dirty="0"/>
              <a:t>Thank you…</a:t>
            </a:r>
            <a:endParaRPr lang="en-US" sz="7200" dirty="0"/>
          </a:p>
        </p:txBody>
      </p:sp>
    </p:spTree>
    <p:extLst>
      <p:ext uri="{BB962C8B-B14F-4D97-AF65-F5344CB8AC3E}">
        <p14:creationId xmlns:p14="http://schemas.microsoft.com/office/powerpoint/2010/main" val="3755330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TotalTime>
  <Words>6128</Words>
  <Application>Microsoft Office PowerPoint</Application>
  <PresentationFormat>Widescreen</PresentationFormat>
  <Paragraphs>756</Paragraphs>
  <Slides>125</Slides>
  <Notes>0</Notes>
  <HiddenSlides>0</HiddenSlides>
  <MMClips>0</MMClips>
  <ScaleCrop>false</ScaleCrop>
  <HeadingPairs>
    <vt:vector size="4" baseType="variant">
      <vt:variant>
        <vt:lpstr>Theme</vt:lpstr>
      </vt:variant>
      <vt:variant>
        <vt:i4>1</vt:i4>
      </vt:variant>
      <vt:variant>
        <vt:lpstr>Slide Titles</vt:lpstr>
      </vt:variant>
      <vt:variant>
        <vt:i4>125</vt:i4>
      </vt:variant>
    </vt:vector>
  </HeadingPairs>
  <TitlesOfParts>
    <vt:vector size="126" baseType="lpstr">
      <vt:lpstr>Office Theme</vt:lpstr>
      <vt:lpstr>DEMYELINATING MYELOPATHY</vt:lpstr>
      <vt:lpstr>PowerPoint Presentation</vt:lpstr>
      <vt:lpstr>PowerPoint Presentation</vt:lpstr>
      <vt:lpstr>PowerPoint Presentation</vt:lpstr>
      <vt:lpstr>MULTIPLE SCLEROSIS   “Sclerose en plaques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Dawson’s fingers</vt:lpstr>
      <vt:lpstr>T2 lesions</vt:lpstr>
      <vt:lpstr>T1 lesions after Gd- disrupted BBB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Kurtzke EDSS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Acute Disseminated encephalomyelitis (ADEM)</vt:lpstr>
      <vt:lpstr>PowerPoint Presentation</vt:lpstr>
      <vt:lpstr>Pathology </vt:lpstr>
      <vt:lpstr>PowerPoint Presentation</vt:lpstr>
      <vt:lpstr>PowerPoint Presentation</vt:lpstr>
      <vt:lpstr>Clinical manifestations</vt:lpstr>
      <vt:lpstr>diagnosis</vt:lpstr>
      <vt:lpstr>PowerPoint Presentation</vt:lpstr>
      <vt:lpstr>PowerPoint Presentation</vt:lpstr>
      <vt:lpstr>PowerPoint Presentation</vt:lpstr>
      <vt:lpstr>Treatment </vt:lpstr>
      <vt:lpstr>Glial fibrillary acidic protein (GFAP) autoimmunity</vt:lpstr>
      <vt:lpstr>PowerPoint Presentation</vt:lpstr>
      <vt:lpstr>PowerPoint Presentation</vt:lpstr>
      <vt:lpstr>Treatment </vt:lpstr>
      <vt:lpstr>Neuromyelitis optica</vt:lpstr>
      <vt:lpstr>PowerPoint Presentation</vt:lpstr>
      <vt:lpstr>Pathology </vt:lpstr>
      <vt:lpstr>Clinical features</vt:lpstr>
      <vt:lpstr>PowerPoint Presentation</vt:lpstr>
      <vt:lpstr>PowerPoint Presentation</vt:lpstr>
      <vt:lpstr> Diagnostic Criteria for Neuromyelitis Optica Spectrum Disorder   </vt:lpstr>
      <vt:lpstr>PowerPoint Presentation</vt:lpstr>
      <vt:lpstr>PowerPoint Presentation</vt:lpstr>
      <vt:lpstr>PowerPoint Presentation</vt:lpstr>
      <vt:lpstr>FLAIR / T1W with Gd</vt:lpstr>
      <vt:lpstr>Optic nerve</vt:lpstr>
      <vt:lpstr>Area postrema</vt:lpstr>
      <vt:lpstr>Associated conditions</vt:lpstr>
      <vt:lpstr>Treatment of acute attacks </vt:lpstr>
      <vt:lpstr>Prophylaxis against relapses</vt:lpstr>
      <vt:lpstr>Myelin oligodendrocyte glycoprotein antibody associated disease (MOGAD)</vt:lpstr>
      <vt:lpstr>PowerPoint Presentation</vt:lpstr>
      <vt:lpstr>PowerPoint Presentation</vt:lpstr>
      <vt:lpstr>Treatment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SCLEROSIS</dc:title>
  <dc:creator>Vipin V J</dc:creator>
  <cp:lastModifiedBy>Albymaria Mathews</cp:lastModifiedBy>
  <cp:revision>90</cp:revision>
  <dcterms:created xsi:type="dcterms:W3CDTF">2020-12-01T18:31:01Z</dcterms:created>
  <dcterms:modified xsi:type="dcterms:W3CDTF">2023-04-15T17:01:10Z</dcterms:modified>
</cp:coreProperties>
</file>