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54"/>
  </p:notesMasterIdLst>
  <p:sldIdLst>
    <p:sldId id="256" r:id="rId2"/>
    <p:sldId id="257" r:id="rId3"/>
    <p:sldId id="258" r:id="rId4"/>
    <p:sldId id="259" r:id="rId5"/>
    <p:sldId id="261" r:id="rId6"/>
    <p:sldId id="260" r:id="rId7"/>
    <p:sldId id="298" r:id="rId8"/>
    <p:sldId id="262" r:id="rId9"/>
    <p:sldId id="265" r:id="rId10"/>
    <p:sldId id="264" r:id="rId11"/>
    <p:sldId id="299" r:id="rId12"/>
    <p:sldId id="300" r:id="rId13"/>
    <p:sldId id="301" r:id="rId14"/>
    <p:sldId id="302" r:id="rId15"/>
    <p:sldId id="304" r:id="rId16"/>
    <p:sldId id="267" r:id="rId17"/>
    <p:sldId id="272" r:id="rId18"/>
    <p:sldId id="268" r:id="rId19"/>
    <p:sldId id="269" r:id="rId20"/>
    <p:sldId id="270" r:id="rId21"/>
    <p:sldId id="271" r:id="rId22"/>
    <p:sldId id="273" r:id="rId23"/>
    <p:sldId id="305" r:id="rId24"/>
    <p:sldId id="308" r:id="rId25"/>
    <p:sldId id="309" r:id="rId26"/>
    <p:sldId id="315" r:id="rId27"/>
    <p:sldId id="313" r:id="rId28"/>
    <p:sldId id="31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 id="287" r:id="rId42"/>
    <p:sldId id="288" r:id="rId43"/>
    <p:sldId id="296" r:id="rId44"/>
    <p:sldId id="289" r:id="rId45"/>
    <p:sldId id="291" r:id="rId46"/>
    <p:sldId id="290" r:id="rId47"/>
    <p:sldId id="293" r:id="rId48"/>
    <p:sldId id="297" r:id="rId49"/>
    <p:sldId id="294" r:id="rId50"/>
    <p:sldId id="295" r:id="rId51"/>
    <p:sldId id="303" r:id="rId52"/>
    <p:sldId id="310"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02" autoAdjust="0"/>
    <p:restoredTop sz="94624" autoAdjust="0"/>
  </p:normalViewPr>
  <p:slideViewPr>
    <p:cSldViewPr>
      <p:cViewPr varScale="1">
        <p:scale>
          <a:sx n="69" d="100"/>
          <a:sy n="69" d="100"/>
        </p:scale>
        <p:origin x="-1410" y="-102"/>
      </p:cViewPr>
      <p:guideLst>
        <p:guide orient="horz" pos="2160"/>
        <p:guide pos="2880"/>
      </p:guideLst>
    </p:cSldViewPr>
  </p:slideViewPr>
  <p:outlineViewPr>
    <p:cViewPr>
      <p:scale>
        <a:sx n="33" d="100"/>
        <a:sy n="33" d="100"/>
      </p:scale>
      <p:origin x="0" y="3284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slide" Target="slides/slide46.xml" /><Relationship Id="rId50" Type="http://schemas.openxmlformats.org/officeDocument/2006/relationships/slide" Target="slides/slide49.xml" /><Relationship Id="rId55" Type="http://schemas.openxmlformats.org/officeDocument/2006/relationships/presProps" Target="presProp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slide" Target="slides/slide40.xml" /><Relationship Id="rId54" Type="http://schemas.openxmlformats.org/officeDocument/2006/relationships/notesMaster" Target="notesMasters/notesMaster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3" Type="http://schemas.openxmlformats.org/officeDocument/2006/relationships/slide" Target="slides/slide52.xml" /><Relationship Id="rId58" Type="http://schemas.openxmlformats.org/officeDocument/2006/relationships/tableStyles" Target="tableStyle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slide" Target="slides/slide48.xml" /><Relationship Id="rId57" Type="http://schemas.openxmlformats.org/officeDocument/2006/relationships/theme" Target="theme/theme1.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slide" Target="slides/slide5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slide" Target="slides/slide47.xml" /><Relationship Id="rId56" Type="http://schemas.openxmlformats.org/officeDocument/2006/relationships/viewProps" Target="viewProps.xml" /><Relationship Id="rId8" Type="http://schemas.openxmlformats.org/officeDocument/2006/relationships/slide" Target="slides/slide7.xml" /><Relationship Id="rId51" Type="http://schemas.openxmlformats.org/officeDocument/2006/relationships/slide" Target="slides/slide50.xml" /><Relationship Id="rId3" Type="http://schemas.openxmlformats.org/officeDocument/2006/relationships/slide" Target="slides/slide2.xml" /></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473B02-95F2-4D7B-8CAD-73BA5CA39611}"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en-US"/>
        </a:p>
      </dgm:t>
    </dgm:pt>
    <dgm:pt modelId="{8715DF38-D670-4015-8AB8-03D5AEA6F131}">
      <dgm:prSet phldrT="[Text]"/>
      <dgm:spPr/>
      <dgm:t>
        <a:bodyPr/>
        <a:lstStyle/>
        <a:p>
          <a:r>
            <a:rPr lang="en-US" dirty="0"/>
            <a:t>delirium</a:t>
          </a:r>
        </a:p>
      </dgm:t>
    </dgm:pt>
    <dgm:pt modelId="{AC3FFD7A-827F-4022-94CF-E0BACDDCBA9B}" type="parTrans" cxnId="{AA6DEA9D-7219-4F45-9FC7-0C31F18874E3}">
      <dgm:prSet/>
      <dgm:spPr/>
      <dgm:t>
        <a:bodyPr/>
        <a:lstStyle/>
        <a:p>
          <a:endParaRPr lang="en-US"/>
        </a:p>
      </dgm:t>
    </dgm:pt>
    <dgm:pt modelId="{A5655E21-3BBA-4F9E-90EA-21092E52144B}" type="sibTrans" cxnId="{AA6DEA9D-7219-4F45-9FC7-0C31F18874E3}">
      <dgm:prSet/>
      <dgm:spPr/>
      <dgm:t>
        <a:bodyPr/>
        <a:lstStyle/>
        <a:p>
          <a:endParaRPr lang="en-US"/>
        </a:p>
      </dgm:t>
    </dgm:pt>
    <dgm:pt modelId="{2FE55A8C-A418-4712-9172-D5DB7D3FF953}">
      <dgm:prSet phldrT="[Text]"/>
      <dgm:spPr/>
      <dgm:t>
        <a:bodyPr/>
        <a:lstStyle/>
        <a:p>
          <a:r>
            <a:rPr lang="en-US" dirty="0"/>
            <a:t>encephalopathy</a:t>
          </a:r>
        </a:p>
      </dgm:t>
    </dgm:pt>
    <dgm:pt modelId="{8B9ED7B2-D683-4EC9-B7A8-A140545430FF}" type="parTrans" cxnId="{1900B6B8-5F9C-4B75-B357-992528945FFE}">
      <dgm:prSet/>
      <dgm:spPr/>
      <dgm:t>
        <a:bodyPr/>
        <a:lstStyle/>
        <a:p>
          <a:endParaRPr lang="en-US"/>
        </a:p>
      </dgm:t>
    </dgm:pt>
    <dgm:pt modelId="{9BA64F06-B874-4D14-9AA9-A67FE545391E}" type="sibTrans" cxnId="{1900B6B8-5F9C-4B75-B357-992528945FFE}">
      <dgm:prSet/>
      <dgm:spPr/>
      <dgm:t>
        <a:bodyPr/>
        <a:lstStyle/>
        <a:p>
          <a:endParaRPr lang="en-US"/>
        </a:p>
      </dgm:t>
    </dgm:pt>
    <dgm:pt modelId="{81CFBD5D-C8AE-4F1D-8531-E4C9F884B4B0}">
      <dgm:prSet phldrT="[Text]"/>
      <dgm:spPr/>
      <dgm:t>
        <a:bodyPr/>
        <a:lstStyle/>
        <a:p>
          <a:r>
            <a:rPr lang="en-US" dirty="0"/>
            <a:t>ICU psychosis</a:t>
          </a:r>
        </a:p>
      </dgm:t>
    </dgm:pt>
    <dgm:pt modelId="{BF08381D-404A-4027-B1ED-A80F80B42001}" type="parTrans" cxnId="{41BF966C-03C1-4C76-99DD-C7ED47BB1212}">
      <dgm:prSet/>
      <dgm:spPr/>
      <dgm:t>
        <a:bodyPr/>
        <a:lstStyle/>
        <a:p>
          <a:endParaRPr lang="en-US"/>
        </a:p>
      </dgm:t>
    </dgm:pt>
    <dgm:pt modelId="{02CA4C47-5F5C-4277-A36C-A0984D9BE7A5}" type="sibTrans" cxnId="{41BF966C-03C1-4C76-99DD-C7ED47BB1212}">
      <dgm:prSet/>
      <dgm:spPr/>
      <dgm:t>
        <a:bodyPr/>
        <a:lstStyle/>
        <a:p>
          <a:endParaRPr lang="en-US"/>
        </a:p>
      </dgm:t>
    </dgm:pt>
    <dgm:pt modelId="{0105A84B-44B0-4A15-8092-B8DEC34FEE6E}">
      <dgm:prSet phldrT="[Text]"/>
      <dgm:spPr/>
      <dgm:t>
        <a:bodyPr/>
        <a:lstStyle/>
        <a:p>
          <a:r>
            <a:rPr lang="en-US" dirty="0"/>
            <a:t>Acute </a:t>
          </a:r>
          <a:r>
            <a:rPr lang="en-US" dirty="0" err="1"/>
            <a:t>confusional</a:t>
          </a:r>
          <a:r>
            <a:rPr lang="en-US" dirty="0"/>
            <a:t> state</a:t>
          </a:r>
        </a:p>
      </dgm:t>
    </dgm:pt>
    <dgm:pt modelId="{2E5811F4-94A1-4583-9DB3-60E50C0FBDA8}" type="parTrans" cxnId="{146FB69D-0F6E-4AA7-82FB-3B1035FA74EA}">
      <dgm:prSet/>
      <dgm:spPr/>
      <dgm:t>
        <a:bodyPr/>
        <a:lstStyle/>
        <a:p>
          <a:endParaRPr lang="en-US"/>
        </a:p>
      </dgm:t>
    </dgm:pt>
    <dgm:pt modelId="{FEC00C69-E0BB-4CC3-9493-957B2B7A8F21}" type="sibTrans" cxnId="{146FB69D-0F6E-4AA7-82FB-3B1035FA74EA}">
      <dgm:prSet/>
      <dgm:spPr/>
      <dgm:t>
        <a:bodyPr/>
        <a:lstStyle/>
        <a:p>
          <a:endParaRPr lang="en-US"/>
        </a:p>
      </dgm:t>
    </dgm:pt>
    <dgm:pt modelId="{E19B12CC-3AFA-433A-A1FB-CFB0EE07DA37}">
      <dgm:prSet phldrT="[Text]"/>
      <dgm:spPr/>
      <dgm:t>
        <a:bodyPr/>
        <a:lstStyle/>
        <a:p>
          <a:r>
            <a:rPr lang="en-US" dirty="0"/>
            <a:t>Acute brain failure</a:t>
          </a:r>
        </a:p>
      </dgm:t>
    </dgm:pt>
    <dgm:pt modelId="{B77D31D0-1421-4BF8-9326-AB1543175391}" type="parTrans" cxnId="{59142F37-D6C1-4A55-8546-6E35FE73B3DE}">
      <dgm:prSet/>
      <dgm:spPr/>
      <dgm:t>
        <a:bodyPr/>
        <a:lstStyle/>
        <a:p>
          <a:endParaRPr lang="en-US"/>
        </a:p>
      </dgm:t>
    </dgm:pt>
    <dgm:pt modelId="{A5BFD109-AE4D-4EA4-BAF1-E024342074F6}" type="sibTrans" cxnId="{59142F37-D6C1-4A55-8546-6E35FE73B3DE}">
      <dgm:prSet/>
      <dgm:spPr/>
      <dgm:t>
        <a:bodyPr/>
        <a:lstStyle/>
        <a:p>
          <a:endParaRPr lang="en-US"/>
        </a:p>
      </dgm:t>
    </dgm:pt>
    <dgm:pt modelId="{96E43B1C-5853-4FC9-BEC0-9DFC04A18975}" type="pres">
      <dgm:prSet presAssocID="{51473B02-95F2-4D7B-8CAD-73BA5CA39611}" presName="cycle" presStyleCnt="0">
        <dgm:presLayoutVars>
          <dgm:chMax val="1"/>
          <dgm:dir/>
          <dgm:animLvl val="ctr"/>
          <dgm:resizeHandles val="exact"/>
        </dgm:presLayoutVars>
      </dgm:prSet>
      <dgm:spPr/>
    </dgm:pt>
    <dgm:pt modelId="{09B6564E-C7D9-4787-B6CE-E99EF864A099}" type="pres">
      <dgm:prSet presAssocID="{8715DF38-D670-4015-8AB8-03D5AEA6F131}" presName="centerShape" presStyleLbl="node0" presStyleIdx="0" presStyleCnt="1"/>
      <dgm:spPr/>
    </dgm:pt>
    <dgm:pt modelId="{1E3CF165-9BA9-4BEC-9F96-27EE4D923492}" type="pres">
      <dgm:prSet presAssocID="{8B9ED7B2-D683-4EC9-B7A8-A140545430FF}" presName="Name9" presStyleLbl="parChTrans1D2" presStyleIdx="0" presStyleCnt="4"/>
      <dgm:spPr/>
    </dgm:pt>
    <dgm:pt modelId="{AAE35E90-4B8E-49E9-AB23-168A95D5B896}" type="pres">
      <dgm:prSet presAssocID="{8B9ED7B2-D683-4EC9-B7A8-A140545430FF}" presName="connTx" presStyleLbl="parChTrans1D2" presStyleIdx="0" presStyleCnt="4"/>
      <dgm:spPr/>
    </dgm:pt>
    <dgm:pt modelId="{7F8F0DC0-FD34-423C-B13A-FAC05AB56C0C}" type="pres">
      <dgm:prSet presAssocID="{2FE55A8C-A418-4712-9172-D5DB7D3FF953}" presName="node" presStyleLbl="node1" presStyleIdx="0" presStyleCnt="4" custScaleX="218453" custScaleY="93787">
        <dgm:presLayoutVars>
          <dgm:bulletEnabled val="1"/>
        </dgm:presLayoutVars>
      </dgm:prSet>
      <dgm:spPr/>
    </dgm:pt>
    <dgm:pt modelId="{A603051C-B89E-4C91-8F86-8DF014CBDE17}" type="pres">
      <dgm:prSet presAssocID="{BF08381D-404A-4027-B1ED-A80F80B42001}" presName="Name9" presStyleLbl="parChTrans1D2" presStyleIdx="1" presStyleCnt="4"/>
      <dgm:spPr/>
    </dgm:pt>
    <dgm:pt modelId="{8A48BBD0-4170-4570-AB34-8596C84014B1}" type="pres">
      <dgm:prSet presAssocID="{BF08381D-404A-4027-B1ED-A80F80B42001}" presName="connTx" presStyleLbl="parChTrans1D2" presStyleIdx="1" presStyleCnt="4"/>
      <dgm:spPr/>
    </dgm:pt>
    <dgm:pt modelId="{48B51660-49C5-4556-AF91-36DB758D1BA3}" type="pres">
      <dgm:prSet presAssocID="{81CFBD5D-C8AE-4F1D-8531-E4C9F884B4B0}" presName="node" presStyleLbl="node1" presStyleIdx="1" presStyleCnt="4" custScaleX="241598" custScaleY="78181" custRadScaleRad="168430" custRadScaleInc="3529">
        <dgm:presLayoutVars>
          <dgm:bulletEnabled val="1"/>
        </dgm:presLayoutVars>
      </dgm:prSet>
      <dgm:spPr/>
    </dgm:pt>
    <dgm:pt modelId="{8EA3C559-A501-4823-A2FC-62C5F15ACB23}" type="pres">
      <dgm:prSet presAssocID="{2E5811F4-94A1-4583-9DB3-60E50C0FBDA8}" presName="Name9" presStyleLbl="parChTrans1D2" presStyleIdx="2" presStyleCnt="4"/>
      <dgm:spPr/>
    </dgm:pt>
    <dgm:pt modelId="{776EF239-EF3F-4293-ADBC-483A56F767C0}" type="pres">
      <dgm:prSet presAssocID="{2E5811F4-94A1-4583-9DB3-60E50C0FBDA8}" presName="connTx" presStyleLbl="parChTrans1D2" presStyleIdx="2" presStyleCnt="4"/>
      <dgm:spPr/>
    </dgm:pt>
    <dgm:pt modelId="{644B24DC-37D9-4F57-A0C5-3C7C094C38B4}" type="pres">
      <dgm:prSet presAssocID="{0105A84B-44B0-4A15-8092-B8DEC34FEE6E}" presName="node" presStyleLbl="node1" presStyleIdx="2" presStyleCnt="4" custScaleX="276095">
        <dgm:presLayoutVars>
          <dgm:bulletEnabled val="1"/>
        </dgm:presLayoutVars>
      </dgm:prSet>
      <dgm:spPr/>
    </dgm:pt>
    <dgm:pt modelId="{A8DFEF91-9725-4614-B61B-75C703F5E691}" type="pres">
      <dgm:prSet presAssocID="{B77D31D0-1421-4BF8-9326-AB1543175391}" presName="Name9" presStyleLbl="parChTrans1D2" presStyleIdx="3" presStyleCnt="4"/>
      <dgm:spPr/>
    </dgm:pt>
    <dgm:pt modelId="{C85B6CEB-A2F3-4CC6-87FB-6528C3DCE89B}" type="pres">
      <dgm:prSet presAssocID="{B77D31D0-1421-4BF8-9326-AB1543175391}" presName="connTx" presStyleLbl="parChTrans1D2" presStyleIdx="3" presStyleCnt="4"/>
      <dgm:spPr/>
    </dgm:pt>
    <dgm:pt modelId="{5CDA1B31-0BC2-4903-9364-67140CB032C7}" type="pres">
      <dgm:prSet presAssocID="{E19B12CC-3AFA-433A-A1FB-CFB0EE07DA37}" presName="node" presStyleLbl="node1" presStyleIdx="3" presStyleCnt="4" custScaleX="223405" custScaleY="102452" custRadScaleRad="144026" custRadScaleInc="-4126">
        <dgm:presLayoutVars>
          <dgm:bulletEnabled val="1"/>
        </dgm:presLayoutVars>
      </dgm:prSet>
      <dgm:spPr/>
    </dgm:pt>
  </dgm:ptLst>
  <dgm:cxnLst>
    <dgm:cxn modelId="{E4E75F33-2C0F-4D80-B2DD-BE8D707E4BE4}" type="presOf" srcId="{0105A84B-44B0-4A15-8092-B8DEC34FEE6E}" destId="{644B24DC-37D9-4F57-A0C5-3C7C094C38B4}" srcOrd="0" destOrd="0" presId="urn:microsoft.com/office/officeart/2005/8/layout/radial1"/>
    <dgm:cxn modelId="{59142F37-D6C1-4A55-8546-6E35FE73B3DE}" srcId="{8715DF38-D670-4015-8AB8-03D5AEA6F131}" destId="{E19B12CC-3AFA-433A-A1FB-CFB0EE07DA37}" srcOrd="3" destOrd="0" parTransId="{B77D31D0-1421-4BF8-9326-AB1543175391}" sibTransId="{A5BFD109-AE4D-4EA4-BAF1-E024342074F6}"/>
    <dgm:cxn modelId="{7BB2BB3A-3B14-46C5-846C-6F643DE62739}" type="presOf" srcId="{8B9ED7B2-D683-4EC9-B7A8-A140545430FF}" destId="{AAE35E90-4B8E-49E9-AB23-168A95D5B896}" srcOrd="1" destOrd="0" presId="urn:microsoft.com/office/officeart/2005/8/layout/radial1"/>
    <dgm:cxn modelId="{9FCF1B3B-0090-4541-9688-3340FF47E36D}" type="presOf" srcId="{2E5811F4-94A1-4583-9DB3-60E50C0FBDA8}" destId="{776EF239-EF3F-4293-ADBC-483A56F767C0}" srcOrd="1" destOrd="0" presId="urn:microsoft.com/office/officeart/2005/8/layout/radial1"/>
    <dgm:cxn modelId="{58F3F145-40D1-46E6-B03B-894B838688F0}" type="presOf" srcId="{B77D31D0-1421-4BF8-9326-AB1543175391}" destId="{C85B6CEB-A2F3-4CC6-87FB-6528C3DCE89B}" srcOrd="1" destOrd="0" presId="urn:microsoft.com/office/officeart/2005/8/layout/radial1"/>
    <dgm:cxn modelId="{41BF966C-03C1-4C76-99DD-C7ED47BB1212}" srcId="{8715DF38-D670-4015-8AB8-03D5AEA6F131}" destId="{81CFBD5D-C8AE-4F1D-8531-E4C9F884B4B0}" srcOrd="1" destOrd="0" parTransId="{BF08381D-404A-4027-B1ED-A80F80B42001}" sibTransId="{02CA4C47-5F5C-4277-A36C-A0984D9BE7A5}"/>
    <dgm:cxn modelId="{650EEC7C-3619-42F1-9496-3E305EBB2ED7}" type="presOf" srcId="{B77D31D0-1421-4BF8-9326-AB1543175391}" destId="{A8DFEF91-9725-4614-B61B-75C703F5E691}" srcOrd="0" destOrd="0" presId="urn:microsoft.com/office/officeart/2005/8/layout/radial1"/>
    <dgm:cxn modelId="{1B23B995-B3DE-435E-8670-B95720AF884D}" type="presOf" srcId="{51473B02-95F2-4D7B-8CAD-73BA5CA39611}" destId="{96E43B1C-5853-4FC9-BEC0-9DFC04A18975}" srcOrd="0" destOrd="0" presId="urn:microsoft.com/office/officeart/2005/8/layout/radial1"/>
    <dgm:cxn modelId="{146FB69D-0F6E-4AA7-82FB-3B1035FA74EA}" srcId="{8715DF38-D670-4015-8AB8-03D5AEA6F131}" destId="{0105A84B-44B0-4A15-8092-B8DEC34FEE6E}" srcOrd="2" destOrd="0" parTransId="{2E5811F4-94A1-4583-9DB3-60E50C0FBDA8}" sibTransId="{FEC00C69-E0BB-4CC3-9493-957B2B7A8F21}"/>
    <dgm:cxn modelId="{AA6DEA9D-7219-4F45-9FC7-0C31F18874E3}" srcId="{51473B02-95F2-4D7B-8CAD-73BA5CA39611}" destId="{8715DF38-D670-4015-8AB8-03D5AEA6F131}" srcOrd="0" destOrd="0" parTransId="{AC3FFD7A-827F-4022-94CF-E0BACDDCBA9B}" sibTransId="{A5655E21-3BBA-4F9E-90EA-21092E52144B}"/>
    <dgm:cxn modelId="{F97175A6-79BA-401C-A01C-E42704FA611D}" type="presOf" srcId="{81CFBD5D-C8AE-4F1D-8531-E4C9F884B4B0}" destId="{48B51660-49C5-4556-AF91-36DB758D1BA3}" srcOrd="0" destOrd="0" presId="urn:microsoft.com/office/officeart/2005/8/layout/radial1"/>
    <dgm:cxn modelId="{E5F5D4A9-A064-4D6B-AAA2-1540A318CD30}" type="presOf" srcId="{2E5811F4-94A1-4583-9DB3-60E50C0FBDA8}" destId="{8EA3C559-A501-4823-A2FC-62C5F15ACB23}" srcOrd="0" destOrd="0" presId="urn:microsoft.com/office/officeart/2005/8/layout/radial1"/>
    <dgm:cxn modelId="{1900B6B8-5F9C-4B75-B357-992528945FFE}" srcId="{8715DF38-D670-4015-8AB8-03D5AEA6F131}" destId="{2FE55A8C-A418-4712-9172-D5DB7D3FF953}" srcOrd="0" destOrd="0" parTransId="{8B9ED7B2-D683-4EC9-B7A8-A140545430FF}" sibTransId="{9BA64F06-B874-4D14-9AA9-A67FE545391E}"/>
    <dgm:cxn modelId="{16370BBE-51E3-450A-8CCF-AC71B2F7CAC3}" type="presOf" srcId="{E19B12CC-3AFA-433A-A1FB-CFB0EE07DA37}" destId="{5CDA1B31-0BC2-4903-9364-67140CB032C7}" srcOrd="0" destOrd="0" presId="urn:microsoft.com/office/officeart/2005/8/layout/radial1"/>
    <dgm:cxn modelId="{375739C6-92AA-43F4-9161-12E6F3EF44CE}" type="presOf" srcId="{8B9ED7B2-D683-4EC9-B7A8-A140545430FF}" destId="{1E3CF165-9BA9-4BEC-9F96-27EE4D923492}" srcOrd="0" destOrd="0" presId="urn:microsoft.com/office/officeart/2005/8/layout/radial1"/>
    <dgm:cxn modelId="{F35A41CF-1236-44F6-AEE2-82CD44717202}" type="presOf" srcId="{8715DF38-D670-4015-8AB8-03D5AEA6F131}" destId="{09B6564E-C7D9-4787-B6CE-E99EF864A099}" srcOrd="0" destOrd="0" presId="urn:microsoft.com/office/officeart/2005/8/layout/radial1"/>
    <dgm:cxn modelId="{C2F86FEC-A6E1-46F2-B773-5CA143ED00EE}" type="presOf" srcId="{BF08381D-404A-4027-B1ED-A80F80B42001}" destId="{8A48BBD0-4170-4570-AB34-8596C84014B1}" srcOrd="1" destOrd="0" presId="urn:microsoft.com/office/officeart/2005/8/layout/radial1"/>
    <dgm:cxn modelId="{97D225F2-5F74-4191-90AC-22649C94558C}" type="presOf" srcId="{BF08381D-404A-4027-B1ED-A80F80B42001}" destId="{A603051C-B89E-4C91-8F86-8DF014CBDE17}" srcOrd="0" destOrd="0" presId="urn:microsoft.com/office/officeart/2005/8/layout/radial1"/>
    <dgm:cxn modelId="{FC0D2AFE-9409-4E31-AD63-75F17E8941D1}" type="presOf" srcId="{2FE55A8C-A418-4712-9172-D5DB7D3FF953}" destId="{7F8F0DC0-FD34-423C-B13A-FAC05AB56C0C}" srcOrd="0" destOrd="0" presId="urn:microsoft.com/office/officeart/2005/8/layout/radial1"/>
    <dgm:cxn modelId="{4BAE56DF-CA81-496C-865C-BC32D3D17C6C}" type="presParOf" srcId="{96E43B1C-5853-4FC9-BEC0-9DFC04A18975}" destId="{09B6564E-C7D9-4787-B6CE-E99EF864A099}" srcOrd="0" destOrd="0" presId="urn:microsoft.com/office/officeart/2005/8/layout/radial1"/>
    <dgm:cxn modelId="{DE837D9C-9ED0-4A4D-970A-755CBB77ACFB}" type="presParOf" srcId="{96E43B1C-5853-4FC9-BEC0-9DFC04A18975}" destId="{1E3CF165-9BA9-4BEC-9F96-27EE4D923492}" srcOrd="1" destOrd="0" presId="urn:microsoft.com/office/officeart/2005/8/layout/radial1"/>
    <dgm:cxn modelId="{44750DC5-3860-43CD-8659-E0731571FE0C}" type="presParOf" srcId="{1E3CF165-9BA9-4BEC-9F96-27EE4D923492}" destId="{AAE35E90-4B8E-49E9-AB23-168A95D5B896}" srcOrd="0" destOrd="0" presId="urn:microsoft.com/office/officeart/2005/8/layout/radial1"/>
    <dgm:cxn modelId="{9D3F41D6-E368-427F-BB3F-3C597D7E2A38}" type="presParOf" srcId="{96E43B1C-5853-4FC9-BEC0-9DFC04A18975}" destId="{7F8F0DC0-FD34-423C-B13A-FAC05AB56C0C}" srcOrd="2" destOrd="0" presId="urn:microsoft.com/office/officeart/2005/8/layout/radial1"/>
    <dgm:cxn modelId="{D6D0A8BD-FC68-4BD2-B04C-F592D9B618AE}" type="presParOf" srcId="{96E43B1C-5853-4FC9-BEC0-9DFC04A18975}" destId="{A603051C-B89E-4C91-8F86-8DF014CBDE17}" srcOrd="3" destOrd="0" presId="urn:microsoft.com/office/officeart/2005/8/layout/radial1"/>
    <dgm:cxn modelId="{FA65E4D0-705A-48DE-ACCF-28C6FB2DF6AE}" type="presParOf" srcId="{A603051C-B89E-4C91-8F86-8DF014CBDE17}" destId="{8A48BBD0-4170-4570-AB34-8596C84014B1}" srcOrd="0" destOrd="0" presId="urn:microsoft.com/office/officeart/2005/8/layout/radial1"/>
    <dgm:cxn modelId="{1CB797D1-C791-4A53-80CC-593DDD0E9EC2}" type="presParOf" srcId="{96E43B1C-5853-4FC9-BEC0-9DFC04A18975}" destId="{48B51660-49C5-4556-AF91-36DB758D1BA3}" srcOrd="4" destOrd="0" presId="urn:microsoft.com/office/officeart/2005/8/layout/radial1"/>
    <dgm:cxn modelId="{A4374549-BB8D-4A67-A8A4-E26DA529B3B0}" type="presParOf" srcId="{96E43B1C-5853-4FC9-BEC0-9DFC04A18975}" destId="{8EA3C559-A501-4823-A2FC-62C5F15ACB23}" srcOrd="5" destOrd="0" presId="urn:microsoft.com/office/officeart/2005/8/layout/radial1"/>
    <dgm:cxn modelId="{A2E8B0BB-1940-4810-9B4F-AC1ABED07866}" type="presParOf" srcId="{8EA3C559-A501-4823-A2FC-62C5F15ACB23}" destId="{776EF239-EF3F-4293-ADBC-483A56F767C0}" srcOrd="0" destOrd="0" presId="urn:microsoft.com/office/officeart/2005/8/layout/radial1"/>
    <dgm:cxn modelId="{70A88E1B-FCD1-4EA5-95D9-FB662700F39A}" type="presParOf" srcId="{96E43B1C-5853-4FC9-BEC0-9DFC04A18975}" destId="{644B24DC-37D9-4F57-A0C5-3C7C094C38B4}" srcOrd="6" destOrd="0" presId="urn:microsoft.com/office/officeart/2005/8/layout/radial1"/>
    <dgm:cxn modelId="{7CFBD208-1C3E-4F40-81B6-E00E7C0A26DB}" type="presParOf" srcId="{96E43B1C-5853-4FC9-BEC0-9DFC04A18975}" destId="{A8DFEF91-9725-4614-B61B-75C703F5E691}" srcOrd="7" destOrd="0" presId="urn:microsoft.com/office/officeart/2005/8/layout/radial1"/>
    <dgm:cxn modelId="{81B4228B-51F2-4483-AB10-B5C91E22B34A}" type="presParOf" srcId="{A8DFEF91-9725-4614-B61B-75C703F5E691}" destId="{C85B6CEB-A2F3-4CC6-87FB-6528C3DCE89B}" srcOrd="0" destOrd="0" presId="urn:microsoft.com/office/officeart/2005/8/layout/radial1"/>
    <dgm:cxn modelId="{5C2CCB2B-AFC1-479C-82A7-F70D437A1E10}" type="presParOf" srcId="{96E43B1C-5853-4FC9-BEC0-9DFC04A18975}" destId="{5CDA1B31-0BC2-4903-9364-67140CB032C7}" srcOrd="8"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B6564E-C7D9-4787-B6CE-E99EF864A099}">
      <dsp:nvSpPr>
        <dsp:cNvPr id="0" name=""/>
        <dsp:cNvSpPr/>
      </dsp:nvSpPr>
      <dsp:spPr>
        <a:xfrm>
          <a:off x="3429817" y="1615608"/>
          <a:ext cx="1255737" cy="125573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delirium</a:t>
          </a:r>
        </a:p>
      </dsp:txBody>
      <dsp:txXfrm>
        <a:off x="3613715" y="1799506"/>
        <a:ext cx="887941" cy="887941"/>
      </dsp:txXfrm>
    </dsp:sp>
    <dsp:sp modelId="{1E3CF165-9BA9-4BEC-9F96-27EE4D923492}">
      <dsp:nvSpPr>
        <dsp:cNvPr id="0" name=""/>
        <dsp:cNvSpPr/>
      </dsp:nvSpPr>
      <dsp:spPr>
        <a:xfrm rot="16200000">
          <a:off x="3849730" y="1393920"/>
          <a:ext cx="415910" cy="27465"/>
        </a:xfrm>
        <a:custGeom>
          <a:avLst/>
          <a:gdLst/>
          <a:ahLst/>
          <a:cxnLst/>
          <a:rect l="0" t="0" r="0" b="0"/>
          <a:pathLst>
            <a:path>
              <a:moveTo>
                <a:pt x="0" y="13732"/>
              </a:moveTo>
              <a:lnTo>
                <a:pt x="415910" y="1373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047288" y="1397255"/>
        <a:ext cx="20795" cy="20795"/>
      </dsp:txXfrm>
    </dsp:sp>
    <dsp:sp modelId="{7F8F0DC0-FD34-423C-B13A-FAC05AB56C0C}">
      <dsp:nvSpPr>
        <dsp:cNvPr id="0" name=""/>
        <dsp:cNvSpPr/>
      </dsp:nvSpPr>
      <dsp:spPr>
        <a:xfrm>
          <a:off x="2686088" y="21979"/>
          <a:ext cx="2743195" cy="117771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encephalopathy</a:t>
          </a:r>
        </a:p>
      </dsp:txBody>
      <dsp:txXfrm>
        <a:off x="3087820" y="194452"/>
        <a:ext cx="1939731" cy="832772"/>
      </dsp:txXfrm>
    </dsp:sp>
    <dsp:sp modelId="{A603051C-B89E-4C91-8F86-8DF014CBDE17}">
      <dsp:nvSpPr>
        <dsp:cNvPr id="0" name=""/>
        <dsp:cNvSpPr/>
      </dsp:nvSpPr>
      <dsp:spPr>
        <a:xfrm rot="98648">
          <a:off x="4685189" y="2255169"/>
          <a:ext cx="516612" cy="27465"/>
        </a:xfrm>
        <a:custGeom>
          <a:avLst/>
          <a:gdLst/>
          <a:ahLst/>
          <a:cxnLst/>
          <a:rect l="0" t="0" r="0" b="0"/>
          <a:pathLst>
            <a:path>
              <a:moveTo>
                <a:pt x="0" y="13732"/>
              </a:moveTo>
              <a:lnTo>
                <a:pt x="516612" y="1373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930580" y="2255987"/>
        <a:ext cx="25830" cy="25830"/>
      </dsp:txXfrm>
    </dsp:sp>
    <dsp:sp modelId="{48B51660-49C5-4556-AF91-36DB758D1BA3}">
      <dsp:nvSpPr>
        <dsp:cNvPr id="0" name=""/>
        <dsp:cNvSpPr/>
      </dsp:nvSpPr>
      <dsp:spPr>
        <a:xfrm>
          <a:off x="5195763" y="1828809"/>
          <a:ext cx="3033836" cy="98174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t>ICU psychosis</a:t>
          </a:r>
        </a:p>
      </dsp:txBody>
      <dsp:txXfrm>
        <a:off x="5640058" y="1972583"/>
        <a:ext cx="2145246" cy="694199"/>
      </dsp:txXfrm>
    </dsp:sp>
    <dsp:sp modelId="{8EA3C559-A501-4823-A2FC-62C5F15ACB23}">
      <dsp:nvSpPr>
        <dsp:cNvPr id="0" name=""/>
        <dsp:cNvSpPr/>
      </dsp:nvSpPr>
      <dsp:spPr>
        <a:xfrm rot="5400000">
          <a:off x="3869235" y="3046062"/>
          <a:ext cx="376900" cy="27465"/>
        </a:xfrm>
        <a:custGeom>
          <a:avLst/>
          <a:gdLst/>
          <a:ahLst/>
          <a:cxnLst/>
          <a:rect l="0" t="0" r="0" b="0"/>
          <a:pathLst>
            <a:path>
              <a:moveTo>
                <a:pt x="0" y="13732"/>
              </a:moveTo>
              <a:lnTo>
                <a:pt x="376900" y="1373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048263" y="3050373"/>
        <a:ext cx="18845" cy="18845"/>
      </dsp:txXfrm>
    </dsp:sp>
    <dsp:sp modelId="{644B24DC-37D9-4F57-A0C5-3C7C094C38B4}">
      <dsp:nvSpPr>
        <dsp:cNvPr id="0" name=""/>
        <dsp:cNvSpPr/>
      </dsp:nvSpPr>
      <dsp:spPr>
        <a:xfrm>
          <a:off x="2324171" y="3248246"/>
          <a:ext cx="3467027" cy="125573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Acute </a:t>
          </a:r>
          <a:r>
            <a:rPr lang="en-US" sz="1800" kern="1200" dirty="0" err="1"/>
            <a:t>confusional</a:t>
          </a:r>
          <a:r>
            <a:rPr lang="en-US" sz="1800" kern="1200" dirty="0"/>
            <a:t> state</a:t>
          </a:r>
        </a:p>
      </dsp:txBody>
      <dsp:txXfrm>
        <a:off x="2831905" y="3432144"/>
        <a:ext cx="2451559" cy="887941"/>
      </dsp:txXfrm>
    </dsp:sp>
    <dsp:sp modelId="{A8DFEF91-9725-4614-B61B-75C703F5E691}">
      <dsp:nvSpPr>
        <dsp:cNvPr id="0" name=""/>
        <dsp:cNvSpPr/>
      </dsp:nvSpPr>
      <dsp:spPr>
        <a:xfrm rot="10688598">
          <a:off x="3106610" y="2255329"/>
          <a:ext cx="323621" cy="27465"/>
        </a:xfrm>
        <a:custGeom>
          <a:avLst/>
          <a:gdLst/>
          <a:ahLst/>
          <a:cxnLst/>
          <a:rect l="0" t="0" r="0" b="0"/>
          <a:pathLst>
            <a:path>
              <a:moveTo>
                <a:pt x="0" y="13732"/>
              </a:moveTo>
              <a:lnTo>
                <a:pt x="323621" y="1373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3260330" y="2260971"/>
        <a:ext cx="16181" cy="16181"/>
      </dsp:txXfrm>
    </dsp:sp>
    <dsp:sp modelId="{5CDA1B31-0BC2-4903-9364-67140CB032C7}">
      <dsp:nvSpPr>
        <dsp:cNvPr id="0" name=""/>
        <dsp:cNvSpPr/>
      </dsp:nvSpPr>
      <dsp:spPr>
        <a:xfrm>
          <a:off x="304807" y="1676398"/>
          <a:ext cx="2805379" cy="128652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Acute brain failure</a:t>
          </a:r>
        </a:p>
      </dsp:txBody>
      <dsp:txXfrm>
        <a:off x="715645" y="1864806"/>
        <a:ext cx="1983703" cy="909711"/>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108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87A327-C214-44AB-B6CA-668570AA72D7}" type="datetimeFigureOut">
              <a:rPr lang="en-US" smtClean="0"/>
              <a:pPr/>
              <a:t>4/23/2022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E3A408-5238-4A6D-9B2D-0E1A677B672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There is evidence from history, physical exam, or lab findings that </a:t>
            </a:r>
          </a:p>
        </p:txBody>
      </p:sp>
      <p:sp>
        <p:nvSpPr>
          <p:cNvPr id="4" name="Slide Number Placeholder 3"/>
          <p:cNvSpPr>
            <a:spLocks noGrp="1"/>
          </p:cNvSpPr>
          <p:nvPr>
            <p:ph type="sldNum" sz="quarter" idx="10"/>
          </p:nvPr>
        </p:nvSpPr>
        <p:spPr/>
        <p:txBody>
          <a:bodyPr/>
          <a:lstStyle/>
          <a:p>
            <a:fld id="{DBE3A408-5238-4A6D-9B2D-0E1A677B6721}" type="slidenum">
              <a:rPr lang="en-US" smtClean="0"/>
              <a:pPr/>
              <a:t>6</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patient must indicate whenever the letter </a:t>
            </a:r>
            <a:r>
              <a:rPr lang="en-US" i="1" dirty="0"/>
              <a:t>A is heard among</a:t>
            </a:r>
          </a:p>
          <a:p>
            <a:r>
              <a:rPr lang="en-US" dirty="0"/>
              <a:t>random letters presented one per second</a:t>
            </a:r>
          </a:p>
        </p:txBody>
      </p:sp>
      <p:sp>
        <p:nvSpPr>
          <p:cNvPr id="4" name="Slide Number Placeholder 3"/>
          <p:cNvSpPr>
            <a:spLocks noGrp="1"/>
          </p:cNvSpPr>
          <p:nvPr>
            <p:ph type="sldNum" sz="quarter" idx="10"/>
          </p:nvPr>
        </p:nvSpPr>
        <p:spPr/>
        <p:txBody>
          <a:bodyPr/>
          <a:lstStyle/>
          <a:p>
            <a:fld id="{DBE3A408-5238-4A6D-9B2D-0E1A677B6721}" type="slidenum">
              <a:rPr lang="en-US" smtClean="0"/>
              <a:pPr/>
              <a:t>24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0FCB3A9-0483-40A5-8A24-30CFB16BE31A}" type="datetimeFigureOut">
              <a:rPr lang="en-US" smtClean="0"/>
              <a:pPr/>
              <a:t>4/23/2022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66B1F7-4200-4A82-B104-14D9CC6B884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0FCB3A9-0483-40A5-8A24-30CFB16BE31A}" type="datetimeFigureOut">
              <a:rPr lang="en-US" smtClean="0"/>
              <a:pPr/>
              <a:t>4/23/2022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66B1F7-4200-4A82-B104-14D9CC6B884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0FCB3A9-0483-40A5-8A24-30CFB16BE31A}" type="datetimeFigureOut">
              <a:rPr lang="en-US" smtClean="0"/>
              <a:pPr/>
              <a:t>4/23/2022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66B1F7-4200-4A82-B104-14D9CC6B884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0FCB3A9-0483-40A5-8A24-30CFB16BE31A}" type="datetimeFigureOut">
              <a:rPr lang="en-US" smtClean="0"/>
              <a:pPr/>
              <a:t>4/23/2022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66B1F7-4200-4A82-B104-14D9CC6B884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0FCB3A9-0483-40A5-8A24-30CFB16BE31A}" type="datetimeFigureOut">
              <a:rPr lang="en-US" smtClean="0"/>
              <a:pPr/>
              <a:t>4/23/2022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566B1F7-4200-4A82-B104-14D9CC6B884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0FCB3A9-0483-40A5-8A24-30CFB16BE31A}" type="datetimeFigureOut">
              <a:rPr lang="en-US" smtClean="0"/>
              <a:pPr/>
              <a:t>4/23/2022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566B1F7-4200-4A82-B104-14D9CC6B884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FCB3A9-0483-40A5-8A24-30CFB16BE31A}" type="datetimeFigureOut">
              <a:rPr lang="en-US" smtClean="0"/>
              <a:pPr/>
              <a:t>4/23/2022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566B1F7-4200-4A82-B104-14D9CC6B884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FCB3A9-0483-40A5-8A24-30CFB16BE31A}" type="datetimeFigureOut">
              <a:rPr lang="en-US" smtClean="0"/>
              <a:pPr/>
              <a:t>4/23/2022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66B1F7-4200-4A82-B104-14D9CC6B884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FCB3A9-0483-40A5-8A24-30CFB16BE31A}" type="datetimeFigureOut">
              <a:rPr lang="en-US" smtClean="0"/>
              <a:pPr/>
              <a:t>4/23/2022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66B1F7-4200-4A82-B104-14D9CC6B884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0FCB3A9-0483-40A5-8A24-30CFB16BE31A}" type="datetimeFigureOut">
              <a:rPr lang="en-US" smtClean="0"/>
              <a:pPr/>
              <a:t>4/23/2022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66B1F7-4200-4A82-B104-14D9CC6B884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0FCB3A9-0483-40A5-8A24-30CFB16BE31A}" type="datetimeFigureOut">
              <a:rPr lang="en-US" smtClean="0"/>
              <a:pPr/>
              <a:t>4/23/2022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66B1F7-4200-4A82-B104-14D9CC6B884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FCB3A9-0483-40A5-8A24-30CFB16BE31A}" type="datetimeFigureOut">
              <a:rPr lang="en-US" smtClean="0"/>
              <a:pPr/>
              <a:t>4/23/2022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66B1F7-4200-4A82-B104-14D9CC6B884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 /><Relationship Id="rId2" Type="http://schemas.openxmlformats.org/officeDocument/2006/relationships/diagramData" Target="../diagrams/data1.xml" /><Relationship Id="rId1" Type="http://schemas.openxmlformats.org/officeDocument/2006/relationships/slideLayout" Target="../slideLayouts/slideLayout2.xml" /><Relationship Id="rId6" Type="http://schemas.microsoft.com/office/2007/relationships/diagramDrawing" Target="../diagrams/drawing1.xml" /><Relationship Id="rId5" Type="http://schemas.openxmlformats.org/officeDocument/2006/relationships/diagramColors" Target="../diagrams/colors1.xml" /><Relationship Id="rId4" Type="http://schemas.openxmlformats.org/officeDocument/2006/relationships/diagramQuickStyle" Target="../diagrams/quickStyle1.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2" Type="http://schemas.openxmlformats.org/officeDocument/2006/relationships/image" Target="../media/image2.gif" /><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1.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Algerian" pitchFamily="82" charset="0"/>
              </a:rPr>
              <a:t>CONFUSION AND DELIRIUM</a:t>
            </a:r>
          </a:p>
        </p:txBody>
      </p:sp>
      <p:sp>
        <p:nvSpPr>
          <p:cNvPr id="3" name="Subtitle 2"/>
          <p:cNvSpPr>
            <a:spLocks noGrp="1"/>
          </p:cNvSpPr>
          <p:nvPr>
            <p:ph type="subTitle" idx="1"/>
          </p:nvPr>
        </p:nvSpPr>
        <p:spPr>
          <a:xfrm>
            <a:off x="4114800" y="3886200"/>
            <a:ext cx="4876800" cy="1752600"/>
          </a:xfrm>
        </p:spPr>
        <p:txBody>
          <a:bodyPr/>
          <a:lstStyle/>
          <a:p>
            <a:r>
              <a:rPr lang="en-US" dirty="0">
                <a:solidFill>
                  <a:srgbClr val="002060"/>
                </a:solidFill>
                <a:latin typeface="Bahnschrift" pitchFamily="34" charset="0"/>
              </a:rPr>
              <a:t>Dr </a:t>
            </a:r>
            <a:r>
              <a:rPr lang="en-US" dirty="0" err="1">
                <a:solidFill>
                  <a:srgbClr val="002060"/>
                </a:solidFill>
                <a:latin typeface="Bahnschrift" pitchFamily="34" charset="0"/>
              </a:rPr>
              <a:t>Devika</a:t>
            </a:r>
            <a:r>
              <a:rPr lang="en-US" dirty="0">
                <a:solidFill>
                  <a:srgbClr val="002060"/>
                </a:solidFill>
                <a:latin typeface="Bahnschrift" pitchFamily="34" charset="0"/>
              </a:rPr>
              <a:t> </a:t>
            </a:r>
            <a:r>
              <a:rPr lang="en-US" dirty="0" err="1">
                <a:solidFill>
                  <a:srgbClr val="002060"/>
                </a:solidFill>
                <a:latin typeface="Bahnschrift" pitchFamily="34" charset="0"/>
              </a:rPr>
              <a:t>Nandakumar</a:t>
            </a:r>
            <a:endParaRPr lang="en-US" dirty="0">
              <a:solidFill>
                <a:srgbClr val="002060"/>
              </a:solidFill>
              <a:latin typeface="Bahnschrift" pitchFamily="34" charset="0"/>
            </a:endParaRPr>
          </a:p>
        </p:txBody>
      </p:sp>
      <p:pic>
        <p:nvPicPr>
          <p:cNvPr id="63490" name="Picture 2" descr="Image result for DELIRIUM"/>
          <p:cNvPicPr>
            <a:picLocks noChangeAspect="1" noChangeArrowheads="1"/>
          </p:cNvPicPr>
          <p:nvPr/>
        </p:nvPicPr>
        <p:blipFill>
          <a:blip r:embed="rId2" cstate="print"/>
          <a:srcRect/>
          <a:stretch>
            <a:fillRect/>
          </a:stretch>
        </p:blipFill>
        <p:spPr bwMode="auto">
          <a:xfrm>
            <a:off x="838200" y="3276600"/>
            <a:ext cx="3044825" cy="304482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Confusion- mental and behavioral state of reduced comprehension, coherence and capacity to reason</a:t>
            </a:r>
          </a:p>
          <a:p>
            <a:endParaRPr lang="en-US" dirty="0"/>
          </a:p>
          <a:p>
            <a:r>
              <a:rPr lang="en-US" dirty="0"/>
              <a:t>Delirium- an acute </a:t>
            </a:r>
            <a:r>
              <a:rPr lang="en-US" dirty="0" err="1"/>
              <a:t>confusional</a:t>
            </a:r>
            <a:r>
              <a:rPr lang="en-US" dirty="0"/>
              <a:t> state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DSM 5 definition</a:t>
            </a:r>
          </a:p>
        </p:txBody>
      </p:sp>
      <p:sp>
        <p:nvSpPr>
          <p:cNvPr id="3" name="Content Placeholder 2"/>
          <p:cNvSpPr>
            <a:spLocks noGrp="1"/>
          </p:cNvSpPr>
          <p:nvPr>
            <p:ph idx="1"/>
          </p:nvPr>
        </p:nvSpPr>
        <p:spPr/>
        <p:txBody>
          <a:bodyPr>
            <a:normAutofit/>
          </a:bodyPr>
          <a:lstStyle/>
          <a:p>
            <a:r>
              <a:rPr lang="en-US" dirty="0"/>
              <a:t>Disturbance of consciousness with reduced ability to focus, sustain, or shift attention.</a:t>
            </a:r>
          </a:p>
          <a:p>
            <a:endParaRPr lang="en-US" dirty="0"/>
          </a:p>
          <a:p>
            <a:pPr>
              <a:buNone/>
            </a:pPr>
            <a:endParaRPr lang="en-US" dirty="0"/>
          </a:p>
          <a:p>
            <a:r>
              <a:rPr lang="en-US" dirty="0"/>
              <a:t> The disturbance develops over a </a:t>
            </a:r>
            <a:r>
              <a:rPr lang="en-US" dirty="0">
                <a:solidFill>
                  <a:srgbClr val="FF0000"/>
                </a:solidFill>
              </a:rPr>
              <a:t>short period </a:t>
            </a:r>
            <a:r>
              <a:rPr lang="en-US" dirty="0"/>
              <a:t>of time (usually hours to days) and tends to </a:t>
            </a:r>
            <a:r>
              <a:rPr lang="en-US" dirty="0">
                <a:solidFill>
                  <a:srgbClr val="FF0000"/>
                </a:solidFill>
              </a:rPr>
              <a:t>fluctuate</a:t>
            </a:r>
            <a:r>
              <a:rPr lang="en-US" dirty="0"/>
              <a:t> during the course of a day.</a:t>
            </a:r>
          </a:p>
          <a:p>
            <a:pPr>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a:t> An </a:t>
            </a:r>
            <a:r>
              <a:rPr lang="en-US" dirty="0">
                <a:solidFill>
                  <a:srgbClr val="FF0000"/>
                </a:solidFill>
              </a:rPr>
              <a:t>additional </a:t>
            </a:r>
            <a:r>
              <a:rPr lang="en-US" dirty="0"/>
              <a:t>disturbance in cognition (e.g., memory deficit, disorganization, language, </a:t>
            </a:r>
            <a:r>
              <a:rPr lang="en-US" dirty="0" err="1"/>
              <a:t>visuospatial</a:t>
            </a:r>
            <a:r>
              <a:rPr lang="en-US" dirty="0"/>
              <a:t> ability, or perception</a:t>
            </a:r>
          </a:p>
          <a:p>
            <a:endParaRPr lang="en-US" dirty="0"/>
          </a:p>
          <a:p>
            <a:pPr>
              <a:buNone/>
            </a:pPr>
            <a:endParaRPr lang="en-US" dirty="0"/>
          </a:p>
          <a:p>
            <a:r>
              <a:rPr lang="en-US" dirty="0"/>
              <a:t> A change in cognition or development of a perceptual disturbance that is </a:t>
            </a:r>
            <a:r>
              <a:rPr lang="en-US" dirty="0">
                <a:solidFill>
                  <a:srgbClr val="FF0000"/>
                </a:solidFill>
              </a:rPr>
              <a:t>not better </a:t>
            </a:r>
            <a:r>
              <a:rPr lang="en-US" dirty="0"/>
              <a:t>accounted for by a preexisting, established, or evolving </a:t>
            </a:r>
            <a:r>
              <a:rPr lang="en-US" dirty="0">
                <a:solidFill>
                  <a:srgbClr val="FF0000"/>
                </a:solidFill>
              </a:rPr>
              <a:t>dementia</a:t>
            </a:r>
            <a:r>
              <a:rPr lang="en-US" dirty="0"/>
              <a:t>.</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dirty="0"/>
              <a:t> The disturbance is caused by</a:t>
            </a:r>
          </a:p>
          <a:p>
            <a:r>
              <a:rPr lang="en-US" dirty="0"/>
              <a:t> medical condition</a:t>
            </a:r>
          </a:p>
          <a:p>
            <a:r>
              <a:rPr lang="en-US" dirty="0"/>
              <a:t> substance intoxication </a:t>
            </a:r>
          </a:p>
          <a:p>
            <a:r>
              <a:rPr lang="en-US" dirty="0"/>
              <a:t> withdrawal (i.e., due to a drug of abuse or to a medication)</a:t>
            </a:r>
          </a:p>
          <a:p>
            <a:r>
              <a:rPr lang="en-US" dirty="0"/>
              <a:t> exposure to a toxin or</a:t>
            </a:r>
          </a:p>
          <a:p>
            <a:r>
              <a:rPr lang="en-US" dirty="0"/>
              <a:t> due to multiple etiologies.</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Clinical Characteristics of Delirium</a:t>
            </a:r>
          </a:p>
        </p:txBody>
      </p:sp>
      <p:sp>
        <p:nvSpPr>
          <p:cNvPr id="3" name="Content Placeholder 2"/>
          <p:cNvSpPr>
            <a:spLocks noGrp="1"/>
          </p:cNvSpPr>
          <p:nvPr>
            <p:ph idx="1"/>
          </p:nvPr>
        </p:nvSpPr>
        <p:spPr/>
        <p:txBody>
          <a:bodyPr>
            <a:normAutofit fontScale="85000" lnSpcReduction="20000"/>
          </a:bodyPr>
          <a:lstStyle/>
          <a:p>
            <a:r>
              <a:rPr lang="en-US" dirty="0"/>
              <a:t>Acute onset of mental status change with fluctuating course</a:t>
            </a:r>
          </a:p>
          <a:p>
            <a:r>
              <a:rPr lang="en-US" dirty="0" err="1"/>
              <a:t>Attentional</a:t>
            </a:r>
            <a:r>
              <a:rPr lang="en-US" dirty="0"/>
              <a:t> deficits</a:t>
            </a:r>
          </a:p>
          <a:p>
            <a:r>
              <a:rPr lang="en-US" dirty="0"/>
              <a:t>Confusion or disorganized thinking</a:t>
            </a:r>
          </a:p>
          <a:p>
            <a:r>
              <a:rPr lang="en-US" dirty="0"/>
              <a:t>Altered level of consciousness</a:t>
            </a:r>
          </a:p>
          <a:p>
            <a:r>
              <a:rPr lang="en-US" dirty="0"/>
              <a:t>Perceptual disturbances</a:t>
            </a:r>
          </a:p>
          <a:p>
            <a:r>
              <a:rPr lang="en-US" dirty="0"/>
              <a:t>Disturbed sleep/wake cycle</a:t>
            </a:r>
          </a:p>
          <a:p>
            <a:r>
              <a:rPr lang="en-US" dirty="0"/>
              <a:t>Altered psychomotor activity</a:t>
            </a:r>
          </a:p>
          <a:p>
            <a:r>
              <a:rPr lang="en-US" dirty="0"/>
              <a:t>Disorientation and memory impairment</a:t>
            </a:r>
          </a:p>
          <a:p>
            <a:r>
              <a:rPr lang="en-US" dirty="0"/>
              <a:t>Other cognitive deficits</a:t>
            </a:r>
          </a:p>
          <a:p>
            <a:r>
              <a:rPr lang="en-US" dirty="0"/>
              <a:t>Behavioral and emotional abnormalities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blinds(horizontal)">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blinds(horizontal)">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blinds(horizontal)">
                                      <p:cBhvr>
                                        <p:cTn id="22" dur="500"/>
                                        <p:tgtEl>
                                          <p:spTgt spid="3">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blinds(horizontal)">
                                      <p:cBhvr>
                                        <p:cTn id="27" dur="5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blinds(horizontal)">
                                      <p:cBhvr>
                                        <p:cTn id="3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Classification</a:t>
            </a: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dirty="0"/>
              <a:t>Hyperactive</a:t>
            </a:r>
          </a:p>
          <a:p>
            <a:pPr marL="514350" indent="-514350">
              <a:buNone/>
            </a:pPr>
            <a:r>
              <a:rPr lang="en-US" dirty="0">
                <a:solidFill>
                  <a:schemeClr val="accent6">
                    <a:lumMod val="75000"/>
                  </a:schemeClr>
                </a:solidFill>
              </a:rPr>
              <a:t>Delirium tremens</a:t>
            </a:r>
          </a:p>
          <a:p>
            <a:pPr marL="514350" indent="-514350">
              <a:buNone/>
            </a:pPr>
            <a:endParaRPr lang="en-US" dirty="0">
              <a:solidFill>
                <a:schemeClr val="accent6">
                  <a:lumMod val="75000"/>
                </a:schemeClr>
              </a:solidFill>
            </a:endParaRPr>
          </a:p>
          <a:p>
            <a:pPr marL="514350" indent="-514350">
              <a:buNone/>
            </a:pPr>
            <a:r>
              <a:rPr lang="en-US" dirty="0"/>
              <a:t>2.  Hypoactive </a:t>
            </a:r>
          </a:p>
          <a:p>
            <a:pPr marL="514350" indent="-514350">
              <a:buNone/>
            </a:pPr>
            <a:r>
              <a:rPr lang="en-US" dirty="0">
                <a:solidFill>
                  <a:schemeClr val="accent3">
                    <a:lumMod val="75000"/>
                  </a:schemeClr>
                </a:solidFill>
              </a:rPr>
              <a:t>Benzodiazepine intoxication</a:t>
            </a:r>
          </a:p>
          <a:p>
            <a:pPr marL="514350" indent="-514350">
              <a:buNone/>
            </a:pPr>
            <a:endParaRPr lang="en-US" dirty="0">
              <a:solidFill>
                <a:schemeClr val="accent3">
                  <a:lumMod val="75000"/>
                </a:schemeClr>
              </a:solidFill>
            </a:endParaRPr>
          </a:p>
          <a:p>
            <a:pPr marL="514350" indent="-514350">
              <a:buNone/>
            </a:pPr>
            <a:r>
              <a:rPr lang="en-US" dirty="0"/>
              <a:t>3.  Mixed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blinds(horizontal)">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Epidemiology </a:t>
            </a:r>
          </a:p>
        </p:txBody>
      </p:sp>
      <p:sp>
        <p:nvSpPr>
          <p:cNvPr id="3" name="Content Placeholder 2"/>
          <p:cNvSpPr>
            <a:spLocks noGrp="1"/>
          </p:cNvSpPr>
          <p:nvPr>
            <p:ph idx="1"/>
          </p:nvPr>
        </p:nvSpPr>
        <p:spPr>
          <a:xfrm>
            <a:off x="457200" y="1600200"/>
            <a:ext cx="8229600" cy="4724400"/>
          </a:xfrm>
        </p:spPr>
        <p:txBody>
          <a:bodyPr>
            <a:normAutofit lnSpcReduction="10000"/>
          </a:bodyPr>
          <a:lstStyle/>
          <a:p>
            <a:r>
              <a:rPr lang="en-US" dirty="0"/>
              <a:t>Hospitalized patients: 10 to &gt;50%</a:t>
            </a:r>
          </a:p>
          <a:p>
            <a:r>
              <a:rPr lang="en-US" dirty="0"/>
              <a:t>Higher in elderly and patients undergoing hip surgery</a:t>
            </a:r>
          </a:p>
          <a:p>
            <a:r>
              <a:rPr lang="en-US" dirty="0"/>
              <a:t>Older patients in ICU: 75%</a:t>
            </a:r>
          </a:p>
          <a:p>
            <a:r>
              <a:rPr lang="en-US" dirty="0"/>
              <a:t>Terminal illness : 50-80%</a:t>
            </a:r>
          </a:p>
          <a:p>
            <a:r>
              <a:rPr lang="en-US" dirty="0"/>
              <a:t>Delirium in ICU- important manifestation of organ dysfunction</a:t>
            </a:r>
          </a:p>
          <a:p>
            <a:r>
              <a:rPr lang="en-US" dirty="0"/>
              <a:t>In hospital mortality rates among delirious- 25-33% (similar to sepsis)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factors</a:t>
            </a:r>
          </a:p>
        </p:txBody>
      </p:sp>
      <p:graphicFrame>
        <p:nvGraphicFramePr>
          <p:cNvPr id="4" name="Content Placeholder 3"/>
          <p:cNvGraphicFramePr>
            <a:graphicFrameLocks noGrp="1"/>
          </p:cNvGraphicFramePr>
          <p:nvPr>
            <p:ph idx="1"/>
          </p:nvPr>
        </p:nvGraphicFramePr>
        <p:xfrm>
          <a:off x="457200" y="1295401"/>
          <a:ext cx="8229600" cy="4800599"/>
        </p:xfrm>
        <a:graphic>
          <a:graphicData uri="http://schemas.openxmlformats.org/drawingml/2006/table">
            <a:tbl>
              <a:tblPr firstRow="1" bandRow="1">
                <a:tableStyleId>{93296810-A885-4BE3-A3E7-6D5BEEA58F35}</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381007">
                <a:tc>
                  <a:txBody>
                    <a:bodyPr/>
                    <a:lstStyle/>
                    <a:p>
                      <a:r>
                        <a:rPr lang="en-US" dirty="0"/>
                        <a:t>PREDISPOSING</a:t>
                      </a:r>
                      <a:r>
                        <a:rPr lang="en-US" baseline="0" dirty="0"/>
                        <a:t> FACTORS</a:t>
                      </a:r>
                      <a:endParaRPr lang="en-US" dirty="0"/>
                    </a:p>
                  </a:txBody>
                  <a:tcPr/>
                </a:tc>
                <a:tc>
                  <a:txBody>
                    <a:bodyPr/>
                    <a:lstStyle/>
                    <a:p>
                      <a:r>
                        <a:rPr lang="en-US" dirty="0"/>
                        <a:t>PRECIPITATING FACTORS</a:t>
                      </a:r>
                    </a:p>
                  </a:txBody>
                  <a:tcPr/>
                </a:tc>
                <a:extLst>
                  <a:ext uri="{0D108BD9-81ED-4DB2-BD59-A6C34878D82A}">
                    <a16:rowId xmlns:a16="http://schemas.microsoft.com/office/drawing/2014/main" val="10000"/>
                  </a:ext>
                </a:extLst>
              </a:tr>
              <a:tr h="348881">
                <a:tc>
                  <a:txBody>
                    <a:bodyPr/>
                    <a:lstStyle/>
                    <a:p>
                      <a:r>
                        <a:rPr lang="en-US" dirty="0"/>
                        <a:t>Age</a:t>
                      </a:r>
                      <a:r>
                        <a:rPr lang="en-US" baseline="0" dirty="0"/>
                        <a:t> &gt;65 years</a:t>
                      </a:r>
                      <a:endParaRPr lang="en-US" dirty="0"/>
                    </a:p>
                  </a:txBody>
                  <a:tcPr/>
                </a:tc>
                <a:tc>
                  <a:txBody>
                    <a:bodyPr/>
                    <a:lstStyle/>
                    <a:p>
                      <a:r>
                        <a:rPr lang="en-US" dirty="0"/>
                        <a:t>Sleep</a:t>
                      </a:r>
                      <a:r>
                        <a:rPr lang="en-US" baseline="0" dirty="0"/>
                        <a:t> deprivation</a:t>
                      </a:r>
                      <a:endParaRPr lang="en-US" dirty="0"/>
                    </a:p>
                  </a:txBody>
                  <a:tcPr/>
                </a:tc>
                <a:extLst>
                  <a:ext uri="{0D108BD9-81ED-4DB2-BD59-A6C34878D82A}">
                    <a16:rowId xmlns:a16="http://schemas.microsoft.com/office/drawing/2014/main" val="10001"/>
                  </a:ext>
                </a:extLst>
              </a:tr>
              <a:tr h="348881">
                <a:tc>
                  <a:txBody>
                    <a:bodyPr/>
                    <a:lstStyle/>
                    <a:p>
                      <a:r>
                        <a:rPr lang="en-US" dirty="0"/>
                        <a:t>Cognitive impairment</a:t>
                      </a:r>
                    </a:p>
                  </a:txBody>
                  <a:tcPr/>
                </a:tc>
                <a:tc>
                  <a:txBody>
                    <a:bodyPr/>
                    <a:lstStyle/>
                    <a:p>
                      <a:r>
                        <a:rPr lang="en-US" dirty="0"/>
                        <a:t>Physical restraints</a:t>
                      </a:r>
                    </a:p>
                  </a:txBody>
                  <a:tcPr/>
                </a:tc>
                <a:extLst>
                  <a:ext uri="{0D108BD9-81ED-4DB2-BD59-A6C34878D82A}">
                    <a16:rowId xmlns:a16="http://schemas.microsoft.com/office/drawing/2014/main" val="10002"/>
                  </a:ext>
                </a:extLst>
              </a:tr>
              <a:tr h="348881">
                <a:tc>
                  <a:txBody>
                    <a:bodyPr/>
                    <a:lstStyle/>
                    <a:p>
                      <a:r>
                        <a:rPr lang="en-US" dirty="0"/>
                        <a:t>Functional impairment</a:t>
                      </a:r>
                    </a:p>
                  </a:txBody>
                  <a:tcPr/>
                </a:tc>
                <a:tc>
                  <a:txBody>
                    <a:bodyPr/>
                    <a:lstStyle/>
                    <a:p>
                      <a:r>
                        <a:rPr lang="en-US" dirty="0"/>
                        <a:t>Bladder catheterization</a:t>
                      </a:r>
                    </a:p>
                  </a:txBody>
                  <a:tcPr/>
                </a:tc>
                <a:extLst>
                  <a:ext uri="{0D108BD9-81ED-4DB2-BD59-A6C34878D82A}">
                    <a16:rowId xmlns:a16="http://schemas.microsoft.com/office/drawing/2014/main" val="10003"/>
                  </a:ext>
                </a:extLst>
              </a:tr>
              <a:tr h="348881">
                <a:tc>
                  <a:txBody>
                    <a:bodyPr/>
                    <a:lstStyle/>
                    <a:p>
                      <a:r>
                        <a:rPr lang="en-US" dirty="0"/>
                        <a:t>Malnutrition </a:t>
                      </a:r>
                    </a:p>
                  </a:txBody>
                  <a:tcPr/>
                </a:tc>
                <a:tc>
                  <a:txBody>
                    <a:bodyPr/>
                    <a:lstStyle/>
                    <a:p>
                      <a:r>
                        <a:rPr lang="en-US" dirty="0" err="1"/>
                        <a:t>Polypharmacy</a:t>
                      </a:r>
                      <a:r>
                        <a:rPr lang="en-US" baseline="0" dirty="0"/>
                        <a:t> </a:t>
                      </a:r>
                      <a:endParaRPr lang="en-US" dirty="0"/>
                    </a:p>
                  </a:txBody>
                  <a:tcPr/>
                </a:tc>
                <a:extLst>
                  <a:ext uri="{0D108BD9-81ED-4DB2-BD59-A6C34878D82A}">
                    <a16:rowId xmlns:a16="http://schemas.microsoft.com/office/drawing/2014/main" val="10004"/>
                  </a:ext>
                </a:extLst>
              </a:tr>
              <a:tr h="348881">
                <a:tc>
                  <a:txBody>
                    <a:bodyPr/>
                    <a:lstStyle/>
                    <a:p>
                      <a:r>
                        <a:rPr lang="en-US" dirty="0"/>
                        <a:t>Medical or neurological illness</a:t>
                      </a:r>
                    </a:p>
                  </a:txBody>
                  <a:tcPr/>
                </a:tc>
                <a:tc>
                  <a:txBody>
                    <a:bodyPr/>
                    <a:lstStyle/>
                    <a:p>
                      <a:r>
                        <a:rPr lang="en-US" dirty="0"/>
                        <a:t>Arterial catheter</a:t>
                      </a:r>
                    </a:p>
                  </a:txBody>
                  <a:tcPr/>
                </a:tc>
                <a:extLst>
                  <a:ext uri="{0D108BD9-81ED-4DB2-BD59-A6C34878D82A}">
                    <a16:rowId xmlns:a16="http://schemas.microsoft.com/office/drawing/2014/main" val="10005"/>
                  </a:ext>
                </a:extLst>
              </a:tr>
              <a:tr h="348881">
                <a:tc>
                  <a:txBody>
                    <a:bodyPr/>
                    <a:lstStyle/>
                    <a:p>
                      <a:r>
                        <a:rPr lang="en-US" dirty="0"/>
                        <a:t>Baseline immobility</a:t>
                      </a:r>
                    </a:p>
                  </a:txBody>
                  <a:tcPr/>
                </a:tc>
                <a:tc>
                  <a:txBody>
                    <a:bodyPr/>
                    <a:lstStyle/>
                    <a:p>
                      <a:r>
                        <a:rPr lang="en-US" dirty="0"/>
                        <a:t>Gastric</a:t>
                      </a:r>
                      <a:r>
                        <a:rPr lang="en-US" baseline="0" dirty="0"/>
                        <a:t> tube</a:t>
                      </a:r>
                      <a:endParaRPr lang="en-US" dirty="0"/>
                    </a:p>
                  </a:txBody>
                  <a:tcPr/>
                </a:tc>
                <a:extLst>
                  <a:ext uri="{0D108BD9-81ED-4DB2-BD59-A6C34878D82A}">
                    <a16:rowId xmlns:a16="http://schemas.microsoft.com/office/drawing/2014/main" val="10006"/>
                  </a:ext>
                </a:extLst>
              </a:tr>
              <a:tr h="348881">
                <a:tc>
                  <a:txBody>
                    <a:bodyPr/>
                    <a:lstStyle/>
                    <a:p>
                      <a:r>
                        <a:rPr lang="en-US" dirty="0"/>
                        <a:t>Pressure ulcers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Multiple IV</a:t>
                      </a:r>
                      <a:r>
                        <a:rPr lang="en-US" baseline="0" dirty="0"/>
                        <a:t> infusion</a:t>
                      </a:r>
                      <a:endParaRPr lang="en-US" dirty="0"/>
                    </a:p>
                  </a:txBody>
                  <a:tcPr/>
                </a:tc>
                <a:extLst>
                  <a:ext uri="{0D108BD9-81ED-4DB2-BD59-A6C34878D82A}">
                    <a16:rowId xmlns:a16="http://schemas.microsoft.com/office/drawing/2014/main" val="10007"/>
                  </a:ext>
                </a:extLst>
              </a:tr>
              <a:tr h="348881">
                <a:tc>
                  <a:txBody>
                    <a:bodyPr/>
                    <a:lstStyle/>
                    <a:p>
                      <a:r>
                        <a:rPr lang="en-US" dirty="0"/>
                        <a:t>Sensory impairment- hearing, visual</a:t>
                      </a:r>
                    </a:p>
                  </a:txBody>
                  <a:tcPr/>
                </a:tc>
                <a:tc>
                  <a:txBody>
                    <a:bodyPr/>
                    <a:lstStyle/>
                    <a:p>
                      <a:r>
                        <a:rPr lang="en-US" dirty="0"/>
                        <a:t>Infection </a:t>
                      </a:r>
                    </a:p>
                  </a:txBody>
                  <a:tcPr/>
                </a:tc>
                <a:extLst>
                  <a:ext uri="{0D108BD9-81ED-4DB2-BD59-A6C34878D82A}">
                    <a16:rowId xmlns:a16="http://schemas.microsoft.com/office/drawing/2014/main" val="10008"/>
                  </a:ext>
                </a:extLst>
              </a:tr>
              <a:tr h="348881">
                <a:tc>
                  <a:txBody>
                    <a:bodyPr/>
                    <a:lstStyle/>
                    <a:p>
                      <a:r>
                        <a:rPr lang="en-US" dirty="0"/>
                        <a:t>Persistent pain</a:t>
                      </a:r>
                    </a:p>
                  </a:txBody>
                  <a:tcPr/>
                </a:tc>
                <a:tc>
                  <a:txBody>
                    <a:bodyPr/>
                    <a:lstStyle/>
                    <a:p>
                      <a:r>
                        <a:rPr lang="en-US" dirty="0"/>
                        <a:t>Hypoxia </a:t>
                      </a:r>
                    </a:p>
                  </a:txBody>
                  <a:tcPr/>
                </a:tc>
                <a:extLst>
                  <a:ext uri="{0D108BD9-81ED-4DB2-BD59-A6C34878D82A}">
                    <a16:rowId xmlns:a16="http://schemas.microsoft.com/office/drawing/2014/main" val="10009"/>
                  </a:ext>
                </a:extLst>
              </a:tr>
              <a:tr h="348881">
                <a:tc>
                  <a:txBody>
                    <a:bodyPr/>
                    <a:lstStyle/>
                    <a:p>
                      <a:r>
                        <a:rPr lang="en-US" dirty="0"/>
                        <a:t>Terminal illness</a:t>
                      </a:r>
                    </a:p>
                  </a:txBody>
                  <a:tcPr/>
                </a:tc>
                <a:tc>
                  <a:txBody>
                    <a:bodyPr/>
                    <a:lstStyle/>
                    <a:p>
                      <a:r>
                        <a:rPr lang="en-US" dirty="0"/>
                        <a:t>Ischemia </a:t>
                      </a:r>
                    </a:p>
                  </a:txBody>
                  <a:tcPr/>
                </a:tc>
                <a:extLst>
                  <a:ext uri="{0D108BD9-81ED-4DB2-BD59-A6C34878D82A}">
                    <a16:rowId xmlns:a16="http://schemas.microsoft.com/office/drawing/2014/main" val="10010"/>
                  </a:ext>
                </a:extLst>
              </a:tr>
              <a:tr h="348881">
                <a:tc>
                  <a:txBody>
                    <a:bodyPr/>
                    <a:lstStyle/>
                    <a:p>
                      <a:r>
                        <a:rPr lang="en-US" dirty="0"/>
                        <a:t>Male</a:t>
                      </a:r>
                      <a:r>
                        <a:rPr lang="en-US" baseline="0" dirty="0"/>
                        <a:t> sex</a:t>
                      </a:r>
                      <a:endParaRPr lang="en-US" dirty="0"/>
                    </a:p>
                  </a:txBody>
                  <a:tcPr/>
                </a:tc>
                <a:tc>
                  <a:txBody>
                    <a:bodyPr/>
                    <a:lstStyle/>
                    <a:p>
                      <a:r>
                        <a:rPr lang="en-US" dirty="0"/>
                        <a:t>Surgical</a:t>
                      </a:r>
                      <a:r>
                        <a:rPr lang="en-US" baseline="0" dirty="0"/>
                        <a:t> and </a:t>
                      </a:r>
                      <a:r>
                        <a:rPr lang="en-US" baseline="0" dirty="0" err="1"/>
                        <a:t>anestheticmrisk</a:t>
                      </a:r>
                      <a:r>
                        <a:rPr lang="en-US" baseline="0" dirty="0"/>
                        <a:t> factors</a:t>
                      </a:r>
                      <a:endParaRPr lang="en-US" dirty="0"/>
                    </a:p>
                  </a:txBody>
                  <a:tcPr/>
                </a:tc>
                <a:extLst>
                  <a:ext uri="{0D108BD9-81ED-4DB2-BD59-A6C34878D82A}">
                    <a16:rowId xmlns:a16="http://schemas.microsoft.com/office/drawing/2014/main" val="10011"/>
                  </a:ext>
                </a:extLst>
              </a:tr>
              <a:tr h="396232">
                <a:tc>
                  <a:txBody>
                    <a:bodyPr/>
                    <a:lstStyle/>
                    <a:p>
                      <a:endParaRPr lang="en-US" dirty="0"/>
                    </a:p>
                  </a:txBody>
                  <a:tcPr/>
                </a:tc>
                <a:tc>
                  <a:txBody>
                    <a:bodyPr/>
                    <a:lstStyle/>
                    <a:p>
                      <a:r>
                        <a:rPr lang="en-US" dirty="0"/>
                        <a:t>Lack of visitors</a:t>
                      </a:r>
                    </a:p>
                  </a:txBody>
                  <a:tcPr/>
                </a:tc>
                <a:extLst>
                  <a:ext uri="{0D108BD9-81ED-4DB2-BD59-A6C34878D82A}">
                    <a16:rowId xmlns:a16="http://schemas.microsoft.com/office/drawing/2014/main" val="10012"/>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a:solidFill>
                  <a:schemeClr val="tx2">
                    <a:lumMod val="60000"/>
                    <a:lumOff val="40000"/>
                  </a:schemeClr>
                </a:solidFill>
              </a:rPr>
              <a:t>Pathogenesis </a:t>
            </a:r>
          </a:p>
        </p:txBody>
      </p:sp>
      <p:sp>
        <p:nvSpPr>
          <p:cNvPr id="3" name="Content Placeholder 2"/>
          <p:cNvSpPr>
            <a:spLocks noGrp="1"/>
          </p:cNvSpPr>
          <p:nvPr>
            <p:ph idx="1"/>
          </p:nvPr>
        </p:nvSpPr>
        <p:spPr/>
        <p:txBody>
          <a:bodyPr/>
          <a:lstStyle/>
          <a:p>
            <a:r>
              <a:rPr lang="en-US" dirty="0"/>
              <a:t>Delirium is a neuropsychiatric disorder involving global encephalopathy dysfunction caused by multiple impaired neural pathways and physiologic compromises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r>
              <a:rPr lang="en-US" dirty="0" err="1">
                <a:solidFill>
                  <a:srgbClr val="FF0000"/>
                </a:solidFill>
              </a:rPr>
              <a:t>Attentional</a:t>
            </a:r>
            <a:r>
              <a:rPr lang="en-US" dirty="0">
                <a:solidFill>
                  <a:srgbClr val="FF0000"/>
                </a:solidFill>
              </a:rPr>
              <a:t> deficit </a:t>
            </a:r>
            <a:r>
              <a:rPr lang="en-US" dirty="0"/>
              <a:t>– neuropsychological hallmark of delirium</a:t>
            </a:r>
          </a:p>
          <a:p>
            <a:r>
              <a:rPr lang="en-US" dirty="0"/>
              <a:t>Diffuse localization</a:t>
            </a:r>
          </a:p>
          <a:p>
            <a:r>
              <a:rPr lang="en-US" dirty="0"/>
              <a:t>Brainstem, thalamus, prefrontal cortex, parietal lobes</a:t>
            </a:r>
          </a:p>
          <a:p>
            <a:r>
              <a:rPr lang="en-US" dirty="0"/>
              <a:t>m/c- </a:t>
            </a:r>
            <a:r>
              <a:rPr lang="en-US" dirty="0">
                <a:solidFill>
                  <a:schemeClr val="accent4"/>
                </a:solidFill>
              </a:rPr>
              <a:t>right parietal </a:t>
            </a:r>
            <a:r>
              <a:rPr lang="en-US" dirty="0"/>
              <a:t>and </a:t>
            </a:r>
            <a:r>
              <a:rPr lang="en-US" dirty="0">
                <a:solidFill>
                  <a:schemeClr val="accent4"/>
                </a:solidFill>
              </a:rPr>
              <a:t>medial dorsal thalamic </a:t>
            </a:r>
            <a:r>
              <a:rPr lang="en-US" dirty="0"/>
              <a:t>lesions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Neurotransmitters</a:t>
            </a:r>
          </a:p>
        </p:txBody>
      </p:sp>
      <p:sp>
        <p:nvSpPr>
          <p:cNvPr id="3" name="Content Placeholder 2"/>
          <p:cNvSpPr>
            <a:spLocks noGrp="1"/>
          </p:cNvSpPr>
          <p:nvPr>
            <p:ph idx="1"/>
          </p:nvPr>
        </p:nvSpPr>
        <p:spPr>
          <a:xfrm>
            <a:off x="457200" y="1600200"/>
            <a:ext cx="8229600" cy="5257800"/>
          </a:xfrm>
        </p:spPr>
        <p:txBody>
          <a:bodyPr>
            <a:normAutofit fontScale="47500" lnSpcReduction="20000"/>
          </a:bodyPr>
          <a:lstStyle/>
          <a:p>
            <a:pPr>
              <a:buNone/>
            </a:pPr>
            <a:r>
              <a:rPr lang="en-US" b="1" dirty="0"/>
              <a:t> </a:t>
            </a:r>
            <a:r>
              <a:rPr lang="en-US" sz="5100" b="1" dirty="0">
                <a:solidFill>
                  <a:schemeClr val="accent4"/>
                </a:solidFill>
              </a:rPr>
              <a:t>Acetylcholine</a:t>
            </a:r>
          </a:p>
          <a:p>
            <a:r>
              <a:rPr lang="en-US" sz="5100" dirty="0"/>
              <a:t>Critical neurotransmitter</a:t>
            </a:r>
          </a:p>
          <a:p>
            <a:r>
              <a:rPr lang="en-US" sz="5100" dirty="0" err="1"/>
              <a:t>Anticholinergics</a:t>
            </a:r>
            <a:r>
              <a:rPr lang="en-US" sz="5100" dirty="0"/>
              <a:t>-known cause of acute </a:t>
            </a:r>
            <a:r>
              <a:rPr lang="en-US" sz="5100" dirty="0" err="1"/>
              <a:t>confusional</a:t>
            </a:r>
            <a:r>
              <a:rPr lang="en-US" sz="5100" dirty="0"/>
              <a:t> states</a:t>
            </a:r>
          </a:p>
          <a:p>
            <a:r>
              <a:rPr lang="en-US" sz="5100" dirty="0"/>
              <a:t>Alzheimer's disease- particularly susceptible</a:t>
            </a:r>
          </a:p>
          <a:p>
            <a:pPr>
              <a:buNone/>
            </a:pPr>
            <a:r>
              <a:rPr lang="en-US" sz="5100" dirty="0">
                <a:solidFill>
                  <a:schemeClr val="accent4"/>
                </a:solidFill>
              </a:rPr>
              <a:t> </a:t>
            </a:r>
            <a:r>
              <a:rPr lang="en-US" sz="5100" b="1" dirty="0">
                <a:solidFill>
                  <a:schemeClr val="accent4"/>
                </a:solidFill>
              </a:rPr>
              <a:t>Dopamine</a:t>
            </a:r>
          </a:p>
          <a:p>
            <a:r>
              <a:rPr lang="en-US" sz="5100" dirty="0"/>
              <a:t>Acute alterations in dopamine levels -characteristic symptoms of delirium.</a:t>
            </a:r>
          </a:p>
          <a:p>
            <a:r>
              <a:rPr lang="en-US" sz="5100" dirty="0"/>
              <a:t>Antipsychotic s-effective in treating delirium.</a:t>
            </a:r>
          </a:p>
          <a:p>
            <a:pPr>
              <a:buNone/>
            </a:pPr>
            <a:r>
              <a:rPr lang="en-US" sz="5100" b="1" dirty="0">
                <a:solidFill>
                  <a:schemeClr val="accent4"/>
                </a:solidFill>
              </a:rPr>
              <a:t>Gamma </a:t>
            </a:r>
            <a:r>
              <a:rPr lang="en-US" sz="5100" b="1" dirty="0" err="1">
                <a:solidFill>
                  <a:schemeClr val="accent4"/>
                </a:solidFill>
              </a:rPr>
              <a:t>aminobutyric</a:t>
            </a:r>
            <a:r>
              <a:rPr lang="en-US" sz="5100" b="1" dirty="0">
                <a:solidFill>
                  <a:schemeClr val="accent4"/>
                </a:solidFill>
              </a:rPr>
              <a:t> acid (GABA)</a:t>
            </a:r>
          </a:p>
          <a:p>
            <a:r>
              <a:rPr lang="en-US" sz="5100" dirty="0"/>
              <a:t>Benzodiazepines and </a:t>
            </a:r>
            <a:r>
              <a:rPr lang="en-US" sz="5100" dirty="0" err="1"/>
              <a:t>propofol</a:t>
            </a:r>
            <a:r>
              <a:rPr lang="en-US" sz="5100" dirty="0"/>
              <a:t>, which directly affect GABA receptors-delirium in the ICU setting</a:t>
            </a:r>
          </a:p>
          <a:p>
            <a:pPr>
              <a:buNone/>
            </a:pPr>
            <a:r>
              <a:rPr lang="en-US" sz="5100" dirty="0"/>
              <a:t> </a:t>
            </a:r>
            <a:r>
              <a:rPr lang="en-US" sz="5100" b="1" dirty="0">
                <a:solidFill>
                  <a:schemeClr val="accent4"/>
                </a:solidFill>
              </a:rPr>
              <a:t>Serotonin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additive="base">
                                        <p:cTn id="2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err="1"/>
              <a:t>Neuroinflammatory</a:t>
            </a:r>
            <a:r>
              <a:rPr lang="en-US" u="sng" dirty="0"/>
              <a:t> Response Hypothesis</a:t>
            </a:r>
            <a:br>
              <a:rPr lang="en-US" dirty="0"/>
            </a:br>
            <a:endParaRPr lang="en-US" dirty="0"/>
          </a:p>
        </p:txBody>
      </p:sp>
      <p:sp>
        <p:nvSpPr>
          <p:cNvPr id="3" name="Content Placeholder 2"/>
          <p:cNvSpPr>
            <a:spLocks noGrp="1"/>
          </p:cNvSpPr>
          <p:nvPr>
            <p:ph idx="1"/>
          </p:nvPr>
        </p:nvSpPr>
        <p:spPr/>
        <p:txBody>
          <a:bodyPr>
            <a:normAutofit/>
          </a:bodyPr>
          <a:lstStyle/>
          <a:p>
            <a:r>
              <a:rPr lang="en-US" dirty="0"/>
              <a:t>In critical illness, trauma, sepsis, and after surgical interventions </a:t>
            </a:r>
          </a:p>
          <a:p>
            <a:pPr algn="ctr"/>
            <a:r>
              <a:rPr lang="en-US" sz="2400" dirty="0">
                <a:solidFill>
                  <a:schemeClr val="accent4"/>
                </a:solidFill>
              </a:rPr>
              <a:t>Inflammatory cytokines </a:t>
            </a:r>
          </a:p>
          <a:p>
            <a:pPr algn="ctr"/>
            <a:r>
              <a:rPr lang="en-US" sz="2400" dirty="0">
                <a:solidFill>
                  <a:schemeClr val="accent4"/>
                </a:solidFill>
              </a:rPr>
              <a:t>Interleukins</a:t>
            </a:r>
          </a:p>
          <a:p>
            <a:pPr algn="ctr"/>
            <a:r>
              <a:rPr lang="en-US" sz="2400" dirty="0">
                <a:solidFill>
                  <a:schemeClr val="accent4"/>
                </a:solidFill>
              </a:rPr>
              <a:t>Interferon</a:t>
            </a:r>
          </a:p>
          <a:p>
            <a:pPr algn="ctr"/>
            <a:r>
              <a:rPr lang="en-US" sz="2400" dirty="0">
                <a:solidFill>
                  <a:schemeClr val="accent4"/>
                </a:solidFill>
              </a:rPr>
              <a:t>TNF-</a:t>
            </a:r>
            <a:r>
              <a:rPr lang="el-GR" sz="2400" dirty="0">
                <a:solidFill>
                  <a:schemeClr val="accent4"/>
                </a:solidFill>
              </a:rPr>
              <a:t>α</a:t>
            </a:r>
            <a:r>
              <a:rPr lang="el-GR" dirty="0">
                <a:solidFill>
                  <a:schemeClr val="accent4"/>
                </a:solidFill>
              </a:rPr>
              <a:t> </a:t>
            </a:r>
            <a:endParaRPr lang="en-US" dirty="0">
              <a:solidFill>
                <a:schemeClr val="accent4"/>
              </a:solidFill>
            </a:endParaRPr>
          </a:p>
          <a:p>
            <a:r>
              <a:rPr lang="en-US" dirty="0"/>
              <a:t> alters blood–brain barrier permeability</a:t>
            </a:r>
          </a:p>
          <a:p>
            <a:r>
              <a:rPr lang="en-US" dirty="0"/>
              <a:t> further affecting neurotransmission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a:t>Impaired Oxidative Metabolism</a:t>
            </a:r>
            <a:br>
              <a:rPr lang="en-US" dirty="0"/>
            </a:br>
            <a:endParaRPr lang="en-US" dirty="0"/>
          </a:p>
        </p:txBody>
      </p:sp>
      <p:sp>
        <p:nvSpPr>
          <p:cNvPr id="3" name="Content Placeholder 2"/>
          <p:cNvSpPr>
            <a:spLocks noGrp="1"/>
          </p:cNvSpPr>
          <p:nvPr>
            <p:ph idx="1"/>
          </p:nvPr>
        </p:nvSpPr>
        <p:spPr/>
        <p:txBody>
          <a:bodyPr>
            <a:normAutofit/>
          </a:bodyPr>
          <a:lstStyle/>
          <a:p>
            <a:r>
              <a:rPr lang="en-US" dirty="0"/>
              <a:t>due to hypoglycemia, hyper- or hypothermia, and vitamin or amino acid deficiencies. </a:t>
            </a:r>
          </a:p>
          <a:p>
            <a:r>
              <a:rPr lang="en-US" dirty="0"/>
              <a:t>leads to reduced neurotransmitter synthesis</a:t>
            </a:r>
          </a:p>
          <a:p>
            <a:endParaRPr lang="en-US" dirty="0"/>
          </a:p>
          <a:p>
            <a:pPr>
              <a:buNone/>
            </a:pPr>
            <a:r>
              <a:rPr lang="en-US" dirty="0"/>
              <a:t> deregulation of sleep-wake cycle, behavior and                          	mood, and psychomotor activity</a:t>
            </a:r>
          </a:p>
          <a:p>
            <a:endParaRPr lang="en-US" dirty="0"/>
          </a:p>
          <a:p>
            <a:endParaRPr lang="en-US" dirty="0"/>
          </a:p>
          <a:p>
            <a:endParaRPr lang="en-US" dirty="0"/>
          </a:p>
        </p:txBody>
      </p:sp>
      <p:sp>
        <p:nvSpPr>
          <p:cNvPr id="4" name="Down Arrow 3"/>
          <p:cNvSpPr/>
          <p:nvPr/>
        </p:nvSpPr>
        <p:spPr>
          <a:xfrm>
            <a:off x="4038600" y="3200400"/>
            <a:ext cx="484632" cy="685800"/>
          </a:xfrm>
          <a:prstGeom prst="downArrow">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to the patient</a:t>
            </a:r>
          </a:p>
        </p:txBody>
      </p:sp>
      <p:sp>
        <p:nvSpPr>
          <p:cNvPr id="3" name="Content Placeholder 2"/>
          <p:cNvSpPr>
            <a:spLocks noGrp="1"/>
          </p:cNvSpPr>
          <p:nvPr>
            <p:ph idx="1"/>
          </p:nvPr>
        </p:nvSpPr>
        <p:spPr/>
        <p:txBody>
          <a:bodyPr>
            <a:normAutofit/>
          </a:bodyPr>
          <a:lstStyle/>
          <a:p>
            <a:r>
              <a:rPr lang="en-US" dirty="0"/>
              <a:t>Diagnosis is clinical</a:t>
            </a:r>
          </a:p>
          <a:p>
            <a:pPr>
              <a:buNone/>
            </a:pPr>
            <a:endParaRPr lang="en-US" dirty="0"/>
          </a:p>
          <a:p>
            <a:r>
              <a:rPr lang="en-US" dirty="0"/>
              <a:t>Often missed</a:t>
            </a:r>
          </a:p>
          <a:p>
            <a:endParaRPr lang="en-US" dirty="0"/>
          </a:p>
          <a:p>
            <a:r>
              <a:rPr lang="en-US" dirty="0"/>
              <a:t>Careful history and physical examination</a:t>
            </a:r>
          </a:p>
          <a:p>
            <a:endParaRPr lang="en-US" dirty="0"/>
          </a:p>
          <a:p>
            <a:r>
              <a:rPr lang="en-US" dirty="0"/>
              <a:t>Screening tools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Scales </a:t>
            </a:r>
          </a:p>
        </p:txBody>
      </p:sp>
      <p:sp>
        <p:nvSpPr>
          <p:cNvPr id="3" name="Content Placeholder 2"/>
          <p:cNvSpPr>
            <a:spLocks noGrp="1"/>
          </p:cNvSpPr>
          <p:nvPr>
            <p:ph idx="1"/>
          </p:nvPr>
        </p:nvSpPr>
        <p:spPr/>
        <p:txBody>
          <a:bodyPr>
            <a:normAutofit/>
          </a:bodyPr>
          <a:lstStyle/>
          <a:p>
            <a:r>
              <a:rPr lang="en-US" dirty="0"/>
              <a:t>Confusion assessment method(CAM)</a:t>
            </a:r>
          </a:p>
          <a:p>
            <a:r>
              <a:rPr lang="en-US" dirty="0"/>
              <a:t>Nursing Delirium Screening Scale(</a:t>
            </a:r>
            <a:r>
              <a:rPr lang="en-US" dirty="0" err="1"/>
              <a:t>NuDESC</a:t>
            </a:r>
            <a:r>
              <a:rPr lang="en-US" dirty="0"/>
              <a:t>)</a:t>
            </a:r>
          </a:p>
          <a:p>
            <a:r>
              <a:rPr lang="en-US" dirty="0"/>
              <a:t>Organic Brain Syndrome Scale</a:t>
            </a:r>
          </a:p>
          <a:p>
            <a:r>
              <a:rPr lang="en-US" dirty="0"/>
              <a:t>Delirium Rating Scale</a:t>
            </a:r>
          </a:p>
          <a:p>
            <a:r>
              <a:rPr lang="en-US" dirty="0"/>
              <a:t>CAM-ICU</a:t>
            </a:r>
          </a:p>
          <a:p>
            <a:r>
              <a:rPr lang="en-US" dirty="0"/>
              <a:t>Delirium Detection Score</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CONFUSION ASSESSMENT METHOD(CAM)</a:t>
            </a:r>
            <a:br>
              <a:rPr lang="en-US" dirty="0"/>
            </a:br>
            <a:endParaRPr lang="en-US" dirty="0"/>
          </a:p>
        </p:txBody>
      </p:sp>
      <p:pic>
        <p:nvPicPr>
          <p:cNvPr id="4" name="Content Placeholder 3" descr="cam.gif"/>
          <p:cNvPicPr>
            <a:picLocks noGrp="1" noChangeAspect="1"/>
          </p:cNvPicPr>
          <p:nvPr>
            <p:ph idx="1"/>
          </p:nvPr>
        </p:nvPicPr>
        <p:blipFill>
          <a:blip r:embed="rId2"/>
          <a:stretch>
            <a:fillRect/>
          </a:stretch>
        </p:blipFill>
        <p:spPr>
          <a:xfrm>
            <a:off x="1752599" y="1447800"/>
            <a:ext cx="5119763" cy="5375751"/>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p:cNvPicPr>
            <a:picLocks noGrp="1" noChangeAspect="1" noChangeArrowheads="1"/>
          </p:cNvPicPr>
          <p:nvPr>
            <p:ph idx="1"/>
          </p:nvPr>
        </p:nvPicPr>
        <p:blipFill>
          <a:blip r:embed="rId2"/>
          <a:srcRect/>
          <a:stretch>
            <a:fillRect/>
          </a:stretch>
        </p:blipFill>
        <p:spPr bwMode="auto">
          <a:xfrm>
            <a:off x="762000" y="477672"/>
            <a:ext cx="7772400" cy="6380328"/>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p:cNvPicPr>
            <a:picLocks noGrp="1" noChangeAspect="1" noChangeArrowheads="1"/>
          </p:cNvPicPr>
          <p:nvPr>
            <p:ph idx="1"/>
          </p:nvPr>
        </p:nvPicPr>
        <p:blipFill>
          <a:blip r:embed="rId2"/>
          <a:srcRect/>
          <a:stretch>
            <a:fillRect/>
          </a:stretch>
        </p:blipFill>
        <p:spPr bwMode="auto">
          <a:xfrm>
            <a:off x="0" y="40274"/>
            <a:ext cx="8763000" cy="6817726"/>
          </a:xfrm>
          <a:prstGeom prst="rect">
            <a:avLst/>
          </a:prstGeom>
          <a:noFill/>
          <a:ln w="9525">
            <a:noFill/>
            <a:miter lim="800000"/>
            <a:headEnd/>
            <a:tailEnd/>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History</a:t>
            </a:r>
          </a:p>
        </p:txBody>
      </p:sp>
      <p:sp>
        <p:nvSpPr>
          <p:cNvPr id="3" name="Content Placeholder 2"/>
          <p:cNvSpPr>
            <a:spLocks noGrp="1"/>
          </p:cNvSpPr>
          <p:nvPr>
            <p:ph idx="1"/>
          </p:nvPr>
        </p:nvSpPr>
        <p:spPr/>
        <p:txBody>
          <a:bodyPr>
            <a:normAutofit lnSpcReduction="10000"/>
          </a:bodyPr>
          <a:lstStyle/>
          <a:p>
            <a:r>
              <a:rPr lang="en-US" dirty="0"/>
              <a:t>Baseline cognitive function</a:t>
            </a:r>
          </a:p>
          <a:p>
            <a:r>
              <a:rPr lang="en-US" dirty="0"/>
              <a:t>Time course of the illness</a:t>
            </a:r>
          </a:p>
          <a:p>
            <a:r>
              <a:rPr lang="en-US" dirty="0"/>
              <a:t>Current medications</a:t>
            </a:r>
          </a:p>
          <a:p>
            <a:pPr marL="514350" indent="-514350" algn="ctr">
              <a:buFont typeface="Wingdings" pitchFamily="2" charset="2"/>
              <a:buChar char="Ø"/>
            </a:pPr>
            <a:r>
              <a:rPr lang="en-US" sz="2600" dirty="0"/>
              <a:t>Prescription drugs</a:t>
            </a:r>
          </a:p>
          <a:p>
            <a:pPr marL="514350" indent="-514350" algn="ctr">
              <a:buFont typeface="Wingdings" pitchFamily="2" charset="2"/>
              <a:buChar char="Ø"/>
            </a:pPr>
            <a:r>
              <a:rPr lang="en-US" sz="2600" dirty="0"/>
              <a:t>Over the counter drugs</a:t>
            </a:r>
          </a:p>
          <a:p>
            <a:pPr marL="514350" indent="-514350" algn="ctr">
              <a:buFont typeface="Wingdings" pitchFamily="2" charset="2"/>
              <a:buChar char="Ø"/>
            </a:pPr>
            <a:r>
              <a:rPr lang="en-US" sz="2600" dirty="0"/>
              <a:t>Herbal substances</a:t>
            </a:r>
          </a:p>
          <a:p>
            <a:pPr marL="514350" indent="-514350"/>
            <a:r>
              <a:rPr lang="en-US" dirty="0"/>
              <a:t>Symptoms of organ failure or systemic infection</a:t>
            </a:r>
          </a:p>
          <a:p>
            <a:pPr marL="514350" indent="-514350"/>
            <a:r>
              <a:rPr lang="en-US" dirty="0"/>
              <a:t>Illicit drug use, alcoholism, toxin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Physical examination</a:t>
            </a:r>
          </a:p>
        </p:txBody>
      </p:sp>
      <p:sp>
        <p:nvSpPr>
          <p:cNvPr id="3" name="Content Placeholder 2"/>
          <p:cNvSpPr>
            <a:spLocks noGrp="1"/>
          </p:cNvSpPr>
          <p:nvPr>
            <p:ph idx="1"/>
          </p:nvPr>
        </p:nvSpPr>
        <p:spPr/>
        <p:txBody>
          <a:bodyPr>
            <a:normAutofit fontScale="85000" lnSpcReduction="20000"/>
          </a:bodyPr>
          <a:lstStyle/>
          <a:p>
            <a:r>
              <a:rPr lang="en-US" dirty="0"/>
              <a:t>Signs of infection such as </a:t>
            </a:r>
          </a:p>
          <a:p>
            <a:pPr algn="ctr">
              <a:buFont typeface="Wingdings" pitchFamily="2" charset="2"/>
              <a:buChar char="§"/>
            </a:pPr>
            <a:r>
              <a:rPr lang="en-US" dirty="0">
                <a:solidFill>
                  <a:srgbClr val="FF0000"/>
                </a:solidFill>
              </a:rPr>
              <a:t>Fever</a:t>
            </a:r>
          </a:p>
          <a:p>
            <a:pPr algn="ctr">
              <a:buFont typeface="Wingdings" pitchFamily="2" charset="2"/>
              <a:buChar char="§"/>
            </a:pPr>
            <a:r>
              <a:rPr lang="en-US" dirty="0" err="1"/>
              <a:t>Tachypnea</a:t>
            </a:r>
            <a:endParaRPr lang="en-US" dirty="0"/>
          </a:p>
          <a:p>
            <a:pPr algn="ctr">
              <a:buFont typeface="Wingdings" pitchFamily="2" charset="2"/>
              <a:buChar char="§"/>
            </a:pPr>
            <a:r>
              <a:rPr lang="en-US" dirty="0"/>
              <a:t>pulmonary consolidation</a:t>
            </a:r>
          </a:p>
          <a:p>
            <a:pPr algn="ctr">
              <a:buFont typeface="Wingdings" pitchFamily="2" charset="2"/>
              <a:buChar char="§"/>
            </a:pPr>
            <a:r>
              <a:rPr lang="en-US" dirty="0"/>
              <a:t>heart murmur</a:t>
            </a:r>
          </a:p>
          <a:p>
            <a:pPr algn="ctr">
              <a:buFont typeface="Wingdings" pitchFamily="2" charset="2"/>
              <a:buChar char="§"/>
            </a:pPr>
            <a:r>
              <a:rPr lang="en-US" dirty="0" err="1"/>
              <a:t>meningismus</a:t>
            </a:r>
            <a:endParaRPr lang="en-US" dirty="0"/>
          </a:p>
          <a:p>
            <a:r>
              <a:rPr lang="en-US" dirty="0"/>
              <a:t>Assess fluid status- dehydration and fluid overload with resultant hypoxemia</a:t>
            </a:r>
          </a:p>
          <a:p>
            <a:r>
              <a:rPr lang="en-US" dirty="0">
                <a:solidFill>
                  <a:srgbClr val="FFC000"/>
                </a:solidFill>
              </a:rPr>
              <a:t>Jaundice</a:t>
            </a:r>
            <a:r>
              <a:rPr lang="en-US" dirty="0"/>
              <a:t> in hepatic encephalopathy</a:t>
            </a:r>
          </a:p>
          <a:p>
            <a:r>
              <a:rPr lang="en-US" dirty="0">
                <a:solidFill>
                  <a:schemeClr val="accent1"/>
                </a:solidFill>
              </a:rPr>
              <a:t>Cyanosis</a:t>
            </a:r>
            <a:r>
              <a:rPr lang="en-US" dirty="0"/>
              <a:t> in hypoxemia</a:t>
            </a:r>
          </a:p>
          <a:p>
            <a:r>
              <a:rPr lang="en-US" dirty="0"/>
              <a:t>Needle tracks in IV drug users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Neurological examination</a:t>
            </a:r>
          </a:p>
        </p:txBody>
      </p:sp>
      <p:sp>
        <p:nvSpPr>
          <p:cNvPr id="3" name="Content Placeholder 2"/>
          <p:cNvSpPr>
            <a:spLocks noGrp="1"/>
          </p:cNvSpPr>
          <p:nvPr>
            <p:ph idx="1"/>
          </p:nvPr>
        </p:nvSpPr>
        <p:spPr/>
        <p:txBody>
          <a:bodyPr>
            <a:normAutofit fontScale="55000" lnSpcReduction="20000"/>
          </a:bodyPr>
          <a:lstStyle/>
          <a:p>
            <a:r>
              <a:rPr lang="en-US" sz="4400" dirty="0"/>
              <a:t>Focal neurological deficits, raised ICP</a:t>
            </a:r>
          </a:p>
          <a:p>
            <a:r>
              <a:rPr lang="en-US" sz="4400" dirty="0"/>
              <a:t>postural tremor of high frequency (8–10 Hz)</a:t>
            </a:r>
          </a:p>
          <a:p>
            <a:r>
              <a:rPr lang="en-US" sz="4400" dirty="0" err="1"/>
              <a:t>asterixis</a:t>
            </a:r>
            <a:endParaRPr lang="en-US" sz="4400" dirty="0"/>
          </a:p>
          <a:p>
            <a:r>
              <a:rPr lang="en-US" sz="4400" dirty="0"/>
              <a:t>multifocal </a:t>
            </a:r>
            <a:r>
              <a:rPr lang="en-US" sz="4400" dirty="0" err="1"/>
              <a:t>myoclonus</a:t>
            </a:r>
            <a:endParaRPr lang="en-US" sz="4400" dirty="0"/>
          </a:p>
          <a:p>
            <a:r>
              <a:rPr lang="en-US" sz="4400" dirty="0" err="1"/>
              <a:t>choreiform</a:t>
            </a:r>
            <a:r>
              <a:rPr lang="en-US" sz="4400" dirty="0"/>
              <a:t> movements</a:t>
            </a:r>
          </a:p>
          <a:p>
            <a:r>
              <a:rPr lang="en-US" sz="4400" dirty="0" err="1"/>
              <a:t>dysarthria</a:t>
            </a:r>
            <a:r>
              <a:rPr lang="en-US" sz="4400" dirty="0"/>
              <a:t>,</a:t>
            </a:r>
          </a:p>
          <a:p>
            <a:r>
              <a:rPr lang="en-US" sz="4400" dirty="0"/>
              <a:t>gait instability</a:t>
            </a:r>
          </a:p>
          <a:p>
            <a:r>
              <a:rPr lang="en-US" sz="4400" dirty="0"/>
              <a:t>agitation or psychomotor retardation, apathy, waxy flexibility, catatonia, or </a:t>
            </a:r>
            <a:r>
              <a:rPr lang="en-US" sz="4400" dirty="0" err="1">
                <a:solidFill>
                  <a:srgbClr val="FF0000"/>
                </a:solidFill>
              </a:rPr>
              <a:t>carphologia</a:t>
            </a:r>
            <a:r>
              <a:rPr lang="en-US" sz="4400" dirty="0"/>
              <a:t> (“lint-picking” behavior). </a:t>
            </a:r>
          </a:p>
          <a:p>
            <a:r>
              <a:rPr lang="en-US" sz="4400" dirty="0"/>
              <a:t>Presence of hyperactivity of the autonomic nervous system may be life threatening -possible dehydration, electrolyte disturbances, or </a:t>
            </a:r>
            <a:r>
              <a:rPr lang="en-US" sz="4400" dirty="0" err="1"/>
              <a:t>tachyarrhythmias</a:t>
            </a:r>
            <a:r>
              <a:rPr lang="en-US" dirty="0"/>
              <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Bedside tests of attention</a:t>
            </a:r>
          </a:p>
        </p:txBody>
      </p:sp>
      <p:sp>
        <p:nvSpPr>
          <p:cNvPr id="3" name="Content Placeholder 2"/>
          <p:cNvSpPr>
            <a:spLocks noGrp="1"/>
          </p:cNvSpPr>
          <p:nvPr>
            <p:ph idx="1"/>
          </p:nvPr>
        </p:nvSpPr>
        <p:spPr/>
        <p:txBody>
          <a:bodyPr>
            <a:normAutofit/>
          </a:bodyPr>
          <a:lstStyle/>
          <a:p>
            <a:r>
              <a:rPr lang="en-US" dirty="0">
                <a:solidFill>
                  <a:schemeClr val="accent2"/>
                </a:solidFill>
              </a:rPr>
              <a:t>serial recitation tasks</a:t>
            </a:r>
          </a:p>
          <a:p>
            <a:pPr>
              <a:buNone/>
            </a:pPr>
            <a:r>
              <a:rPr lang="en-US" dirty="0"/>
              <a:t>       digit span test</a:t>
            </a:r>
          </a:p>
          <a:p>
            <a:pPr>
              <a:buNone/>
            </a:pPr>
            <a:r>
              <a:rPr lang="en-US" dirty="0"/>
              <a:t>        4 or less- </a:t>
            </a:r>
            <a:r>
              <a:rPr lang="en-US" dirty="0" err="1"/>
              <a:t>attentional</a:t>
            </a:r>
            <a:r>
              <a:rPr lang="en-US" dirty="0"/>
              <a:t> deficit</a:t>
            </a:r>
          </a:p>
          <a:p>
            <a:r>
              <a:rPr lang="en-US" dirty="0">
                <a:solidFill>
                  <a:schemeClr val="accent2"/>
                </a:solidFill>
              </a:rPr>
              <a:t>continuous performance task</a:t>
            </a:r>
          </a:p>
          <a:p>
            <a:pPr>
              <a:buNone/>
            </a:pPr>
            <a:r>
              <a:rPr lang="en-US" b="1" i="1" dirty="0"/>
              <a:t>         A </a:t>
            </a:r>
            <a:r>
              <a:rPr lang="en-US" dirty="0"/>
              <a:t>vigilance test</a:t>
            </a:r>
          </a:p>
          <a:p>
            <a:r>
              <a:rPr lang="en-US" dirty="0">
                <a:solidFill>
                  <a:schemeClr val="accent2"/>
                </a:solidFill>
              </a:rPr>
              <a:t>alternate response task</a:t>
            </a:r>
          </a:p>
          <a:p>
            <a:pPr>
              <a:buNone/>
            </a:pPr>
            <a:r>
              <a:rPr lang="en-US" dirty="0"/>
              <a:t>         three step sequence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Attention can be assessed while taking history from the patient</a:t>
            </a:r>
          </a:p>
          <a:p>
            <a:pPr algn="ctr"/>
            <a:r>
              <a:rPr lang="en-US" dirty="0"/>
              <a:t>Tangential speech</a:t>
            </a:r>
          </a:p>
          <a:p>
            <a:pPr algn="ctr"/>
            <a:r>
              <a:rPr lang="en-US" dirty="0"/>
              <a:t>Fragmentary flow of ideas</a:t>
            </a:r>
          </a:p>
          <a:p>
            <a:pPr algn="ctr"/>
            <a:r>
              <a:rPr lang="en-US" dirty="0"/>
              <a:t>Inability to follow complex commands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Differential diagnosis</a:t>
            </a:r>
          </a:p>
        </p:txBody>
      </p:sp>
      <p:sp>
        <p:nvSpPr>
          <p:cNvPr id="3" name="Content Placeholder 2"/>
          <p:cNvSpPr>
            <a:spLocks noGrp="1"/>
          </p:cNvSpPr>
          <p:nvPr>
            <p:ph idx="1"/>
          </p:nvPr>
        </p:nvSpPr>
        <p:spPr/>
        <p:txBody>
          <a:bodyPr/>
          <a:lstStyle/>
          <a:p>
            <a:r>
              <a:rPr lang="en-US" dirty="0"/>
              <a:t>Dementia</a:t>
            </a:r>
          </a:p>
          <a:p>
            <a:r>
              <a:rPr lang="en-US" dirty="0"/>
              <a:t>Stroke with </a:t>
            </a:r>
            <a:r>
              <a:rPr lang="en-US" dirty="0" err="1"/>
              <a:t>Wernickes</a:t>
            </a:r>
            <a:r>
              <a:rPr lang="en-US" dirty="0"/>
              <a:t> aphasia</a:t>
            </a:r>
          </a:p>
          <a:p>
            <a:r>
              <a:rPr lang="en-US" dirty="0"/>
              <a:t>Schizophrenia</a:t>
            </a:r>
          </a:p>
          <a:p>
            <a:r>
              <a:rPr lang="en-US" dirty="0"/>
              <a:t>Depression</a:t>
            </a:r>
          </a:p>
          <a:p>
            <a:r>
              <a:rPr lang="en-US" dirty="0"/>
              <a:t>ADHD</a:t>
            </a:r>
          </a:p>
          <a:p>
            <a:r>
              <a:rPr lang="en-US" dirty="0"/>
              <a:t>Mania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p:cNvPicPr>
            <a:picLocks noGrp="1" noChangeAspect="1" noChangeArrowheads="1"/>
          </p:cNvPicPr>
          <p:nvPr>
            <p:ph idx="1"/>
          </p:nvPr>
        </p:nvPicPr>
        <p:blipFill>
          <a:blip r:embed="rId2"/>
          <a:srcRect t="3019" b="7603"/>
          <a:stretch>
            <a:fillRect/>
          </a:stretch>
        </p:blipFill>
        <p:spPr bwMode="auto">
          <a:xfrm>
            <a:off x="0" y="0"/>
            <a:ext cx="9144001" cy="6858000"/>
          </a:xfrm>
          <a:prstGeom prst="rect">
            <a:avLst/>
          </a:prstGeom>
          <a:noFill/>
          <a:ln w="9525">
            <a:noFill/>
            <a:miter lim="800000"/>
            <a:headEnd/>
            <a:tailEnd/>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 A general rule is that psychiatric behaviors such as psychosis or mania may be due to delirium, called </a:t>
            </a:r>
            <a:r>
              <a:rPr lang="en-US" dirty="0">
                <a:solidFill>
                  <a:srgbClr val="FF0000"/>
                </a:solidFill>
              </a:rPr>
              <a:t>delirious mania</a:t>
            </a:r>
            <a:r>
              <a:rPr lang="en-US" dirty="0"/>
              <a:t>, especially if they occur in someone who is </a:t>
            </a:r>
            <a:r>
              <a:rPr lang="en-US" dirty="0">
                <a:solidFill>
                  <a:srgbClr val="FF0000"/>
                </a:solidFill>
              </a:rPr>
              <a:t>40 years </a:t>
            </a:r>
            <a:r>
              <a:rPr lang="en-US" dirty="0"/>
              <a:t>or older </a:t>
            </a:r>
            <a:r>
              <a:rPr lang="en-US" dirty="0">
                <a:solidFill>
                  <a:srgbClr val="FF0000"/>
                </a:solidFill>
              </a:rPr>
              <a:t>without a prior psychiatric history</a:t>
            </a:r>
            <a:r>
              <a:rPr lang="en-US" dirty="0"/>
              <a:t>, they should be regarded as delirium until proven otherwise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440362"/>
          </a:xfrm>
        </p:spPr>
        <p:txBody>
          <a:bodyPr/>
          <a:lstStyle/>
          <a:p>
            <a:r>
              <a:rPr lang="en-US" dirty="0">
                <a:latin typeface="Algerian" pitchFamily="82" charset="0"/>
              </a:rPr>
              <a:t>Etiology </a:t>
            </a:r>
          </a:p>
        </p:txBody>
      </p:sp>
      <p:sp>
        <p:nvSpPr>
          <p:cNvPr id="3" name="Content Placeholder 2"/>
          <p:cNvSpPr>
            <a:spLocks noGrp="1"/>
          </p:cNvSpPr>
          <p:nvPr>
            <p:ph idx="1"/>
          </p:nvPr>
        </p:nvSpPr>
        <p:spPr>
          <a:xfrm>
            <a:off x="3200400" y="2667001"/>
            <a:ext cx="5486400" cy="762000"/>
          </a:xfrm>
        </p:spPr>
        <p:txBody>
          <a:bodyPr>
            <a:normAutofit/>
          </a:bodyPr>
          <a:lstStyle/>
          <a:p>
            <a:r>
              <a:rPr lang="en-US" dirty="0"/>
              <a:t>                          </a:t>
            </a:r>
          </a:p>
          <a:p>
            <a:pPr>
              <a:buNone/>
            </a:pP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u="sng" dirty="0"/>
              <a:t>Toxins</a:t>
            </a:r>
          </a:p>
        </p:txBody>
      </p:sp>
      <p:sp>
        <p:nvSpPr>
          <p:cNvPr id="3" name="Content Placeholder 2"/>
          <p:cNvSpPr>
            <a:spLocks noGrp="1"/>
          </p:cNvSpPr>
          <p:nvPr>
            <p:ph idx="1"/>
          </p:nvPr>
        </p:nvSpPr>
        <p:spPr>
          <a:xfrm>
            <a:off x="457200" y="990600"/>
            <a:ext cx="8229600" cy="4830763"/>
          </a:xfrm>
        </p:spPr>
        <p:txBody>
          <a:bodyPr>
            <a:noAutofit/>
          </a:bodyPr>
          <a:lstStyle/>
          <a:p>
            <a:pPr>
              <a:buNone/>
            </a:pPr>
            <a:r>
              <a:rPr lang="en-US" sz="2400" u="sng" dirty="0"/>
              <a:t>Intoxication and overdose</a:t>
            </a:r>
          </a:p>
          <a:p>
            <a:pPr>
              <a:buNone/>
            </a:pPr>
            <a:r>
              <a:rPr lang="en-US" sz="2400" u="sng" dirty="0"/>
              <a:t>Withdrawal:</a:t>
            </a:r>
          </a:p>
          <a:p>
            <a:pPr>
              <a:buNone/>
            </a:pPr>
            <a:r>
              <a:rPr lang="en-US" sz="2400" dirty="0"/>
              <a:t>     </a:t>
            </a:r>
            <a:r>
              <a:rPr lang="en-US" sz="2400" dirty="0">
                <a:solidFill>
                  <a:schemeClr val="tx2">
                    <a:lumMod val="60000"/>
                    <a:lumOff val="40000"/>
                  </a:schemeClr>
                </a:solidFill>
              </a:rPr>
              <a:t>alcohol, benzodiazepines</a:t>
            </a:r>
            <a:r>
              <a:rPr lang="en-US" sz="2400" dirty="0"/>
              <a:t>, barbiturates, amphetamines, cocaine, coffee, phencyclidine, hallucinogens, inhalants, </a:t>
            </a:r>
            <a:r>
              <a:rPr lang="en-US" sz="2400" dirty="0" err="1"/>
              <a:t>meperidine</a:t>
            </a:r>
            <a:r>
              <a:rPr lang="en-US" sz="2400" dirty="0"/>
              <a:t>, and other narcotics</a:t>
            </a:r>
          </a:p>
          <a:p>
            <a:pPr>
              <a:buNone/>
            </a:pPr>
            <a:endParaRPr lang="en-US" sz="2400" dirty="0"/>
          </a:p>
          <a:p>
            <a:pPr>
              <a:buNone/>
            </a:pPr>
            <a:r>
              <a:rPr lang="en-US" sz="2400" u="sng" dirty="0"/>
              <a:t>Drugs</a:t>
            </a:r>
            <a:r>
              <a:rPr lang="en-US" sz="2400" dirty="0">
                <a:solidFill>
                  <a:srgbClr val="FF0000"/>
                </a:solidFill>
              </a:rPr>
              <a:t>: </a:t>
            </a:r>
            <a:r>
              <a:rPr lang="en-US" sz="2400" dirty="0" err="1">
                <a:solidFill>
                  <a:srgbClr val="FF0000"/>
                </a:solidFill>
              </a:rPr>
              <a:t>anticholinergic</a:t>
            </a:r>
            <a:r>
              <a:rPr lang="en-US" sz="2400" dirty="0"/>
              <a:t>, </a:t>
            </a:r>
            <a:r>
              <a:rPr lang="en-US" sz="2400" dirty="0">
                <a:solidFill>
                  <a:srgbClr val="FF0000"/>
                </a:solidFill>
              </a:rPr>
              <a:t>benzodiazepines</a:t>
            </a:r>
            <a:r>
              <a:rPr lang="en-US" sz="2400" dirty="0"/>
              <a:t>, opiates, antihistamines, </a:t>
            </a:r>
            <a:r>
              <a:rPr lang="en-US" sz="2400" dirty="0" err="1">
                <a:solidFill>
                  <a:srgbClr val="FF0000"/>
                </a:solidFill>
              </a:rPr>
              <a:t>antiepileptics</a:t>
            </a:r>
            <a:r>
              <a:rPr lang="en-US" sz="2400" dirty="0"/>
              <a:t>, muscle relaxants, dopamine agonists, monoamine </a:t>
            </a:r>
            <a:r>
              <a:rPr lang="en-US" sz="2400" dirty="0" err="1"/>
              <a:t>oxidase</a:t>
            </a:r>
            <a:r>
              <a:rPr lang="en-US" sz="2400" dirty="0"/>
              <a:t> inhibitors, </a:t>
            </a:r>
            <a:r>
              <a:rPr lang="en-US" sz="2400" dirty="0" err="1">
                <a:solidFill>
                  <a:srgbClr val="FF0000"/>
                </a:solidFill>
              </a:rPr>
              <a:t>levodopa</a:t>
            </a:r>
            <a:r>
              <a:rPr lang="en-US" sz="2400" dirty="0">
                <a:solidFill>
                  <a:srgbClr val="FF0000"/>
                </a:solidFill>
              </a:rPr>
              <a:t>,</a:t>
            </a:r>
            <a:r>
              <a:rPr lang="en-US" sz="2400" dirty="0"/>
              <a:t> </a:t>
            </a:r>
            <a:r>
              <a:rPr lang="en-US" sz="2400" dirty="0">
                <a:solidFill>
                  <a:srgbClr val="FF0000"/>
                </a:solidFill>
              </a:rPr>
              <a:t>corticosteroids</a:t>
            </a:r>
            <a:r>
              <a:rPr lang="en-US" sz="2400" dirty="0"/>
              <a:t>, </a:t>
            </a:r>
            <a:r>
              <a:rPr lang="en-US" sz="2400" dirty="0" err="1"/>
              <a:t>fluoroquinolone</a:t>
            </a:r>
            <a:r>
              <a:rPr lang="en-US" sz="2400" dirty="0"/>
              <a:t> and cephalosporin antibiotics, beta-blockers, digitalis, lithium, </a:t>
            </a:r>
            <a:r>
              <a:rPr lang="en-US" sz="2400" dirty="0" err="1"/>
              <a:t>clozapine</a:t>
            </a:r>
            <a:r>
              <a:rPr lang="en-US" sz="2400" dirty="0"/>
              <a:t>, </a:t>
            </a:r>
            <a:r>
              <a:rPr lang="en-US" sz="2400" dirty="0" err="1"/>
              <a:t>tricyclics</a:t>
            </a:r>
            <a:r>
              <a:rPr lang="en-US" sz="2400" dirty="0"/>
              <a:t> antidepressants, </a:t>
            </a:r>
            <a:r>
              <a:rPr lang="en-US" sz="2400" dirty="0" err="1"/>
              <a:t>calcineurin</a:t>
            </a:r>
            <a:r>
              <a:rPr lang="en-US" sz="2400" dirty="0"/>
              <a:t> inhibitors </a:t>
            </a:r>
          </a:p>
          <a:p>
            <a:pPr>
              <a:buNone/>
            </a:pPr>
            <a:endParaRPr lang="en-US" sz="2400" dirty="0"/>
          </a:p>
          <a:p>
            <a:pPr>
              <a:buNone/>
            </a:pPr>
            <a:r>
              <a:rPr lang="fr-FR" sz="2400" i="1" u="sng" dirty="0"/>
              <a:t>Poisons</a:t>
            </a:r>
            <a:r>
              <a:rPr lang="fr-FR" sz="2400" dirty="0"/>
              <a:t>: </a:t>
            </a:r>
            <a:r>
              <a:rPr lang="fr-FR" sz="2400" dirty="0" err="1"/>
              <a:t>inhalants</a:t>
            </a:r>
            <a:r>
              <a:rPr lang="fr-FR" sz="2400" dirty="0"/>
              <a:t>, </a:t>
            </a:r>
            <a:r>
              <a:rPr lang="fr-FR" sz="2400" dirty="0" err="1"/>
              <a:t>carbon</a:t>
            </a:r>
            <a:r>
              <a:rPr lang="fr-FR" sz="2400" dirty="0"/>
              <a:t> </a:t>
            </a:r>
            <a:r>
              <a:rPr lang="fr-FR" sz="2400" dirty="0" err="1"/>
              <a:t>monoxide</a:t>
            </a:r>
            <a:r>
              <a:rPr lang="fr-FR" sz="2400" dirty="0"/>
              <a:t>, </a:t>
            </a:r>
            <a:r>
              <a:rPr lang="fr-FR" sz="2400" dirty="0" err="1"/>
              <a:t>ethylene</a:t>
            </a:r>
            <a:r>
              <a:rPr lang="fr-FR" sz="2400" dirty="0"/>
              <a:t> glycol, pesticides</a:t>
            </a:r>
          </a:p>
          <a:p>
            <a:pPr>
              <a:buNone/>
            </a:pPr>
            <a:endParaRPr lang="en-US" sz="2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534400" cy="758952"/>
          </a:xfrm>
        </p:spPr>
        <p:txBody>
          <a:bodyPr>
            <a:normAutofit fontScale="90000"/>
          </a:bodyPr>
          <a:lstStyle/>
          <a:p>
            <a:br>
              <a:rPr lang="en-US" dirty="0"/>
            </a:br>
            <a:br>
              <a:rPr lang="en-US" dirty="0"/>
            </a:br>
            <a:r>
              <a:rPr lang="en-US" u="sng" dirty="0"/>
              <a:t>Metabolic conditions</a:t>
            </a:r>
            <a:br>
              <a:rPr lang="en-US" u="sng" dirty="0"/>
            </a:br>
            <a:br>
              <a:rPr lang="en-US" dirty="0"/>
            </a:br>
            <a:endParaRPr lang="en-US" dirty="0"/>
          </a:p>
        </p:txBody>
      </p:sp>
      <p:sp>
        <p:nvSpPr>
          <p:cNvPr id="3" name="Content Placeholder 2"/>
          <p:cNvSpPr>
            <a:spLocks noGrp="1"/>
          </p:cNvSpPr>
          <p:nvPr>
            <p:ph idx="1"/>
          </p:nvPr>
        </p:nvSpPr>
        <p:spPr>
          <a:xfrm>
            <a:off x="457200" y="1219200"/>
            <a:ext cx="8229600" cy="5334000"/>
          </a:xfrm>
        </p:spPr>
        <p:txBody>
          <a:bodyPr>
            <a:normAutofit fontScale="92500" lnSpcReduction="20000"/>
          </a:bodyPr>
          <a:lstStyle/>
          <a:p>
            <a:r>
              <a:rPr lang="en-US" dirty="0">
                <a:solidFill>
                  <a:srgbClr val="FF0000"/>
                </a:solidFill>
              </a:rPr>
              <a:t>Electrolyte disturbances</a:t>
            </a:r>
            <a:r>
              <a:rPr lang="en-US" dirty="0"/>
              <a:t>: </a:t>
            </a:r>
            <a:r>
              <a:rPr lang="en-US" dirty="0" err="1"/>
              <a:t>hyponatremia</a:t>
            </a:r>
            <a:r>
              <a:rPr lang="en-US" dirty="0"/>
              <a:t>, </a:t>
            </a:r>
            <a:r>
              <a:rPr lang="en-US" dirty="0" err="1"/>
              <a:t>hypernatremia</a:t>
            </a:r>
            <a:r>
              <a:rPr lang="en-US" dirty="0"/>
              <a:t>, </a:t>
            </a:r>
            <a:r>
              <a:rPr lang="en-US" dirty="0" err="1"/>
              <a:t>hypercalcemia</a:t>
            </a:r>
            <a:r>
              <a:rPr lang="en-US" dirty="0"/>
              <a:t>, </a:t>
            </a:r>
            <a:r>
              <a:rPr lang="en-US" dirty="0" err="1"/>
              <a:t>hypocalcemia</a:t>
            </a:r>
            <a:r>
              <a:rPr lang="en-US" dirty="0"/>
              <a:t>, </a:t>
            </a:r>
            <a:r>
              <a:rPr lang="en-US" dirty="0" err="1"/>
              <a:t>hypomagnesemia</a:t>
            </a:r>
            <a:endParaRPr lang="en-US" dirty="0"/>
          </a:p>
          <a:p>
            <a:r>
              <a:rPr lang="en-US" dirty="0" err="1">
                <a:solidFill>
                  <a:srgbClr val="FF0000"/>
                </a:solidFill>
              </a:rPr>
              <a:t>Hypoglcemia</a:t>
            </a:r>
            <a:r>
              <a:rPr lang="en-US" dirty="0"/>
              <a:t> and hyperglycemia</a:t>
            </a:r>
          </a:p>
          <a:p>
            <a:r>
              <a:rPr lang="en-US" dirty="0"/>
              <a:t>Hypothermia and hyperthermia</a:t>
            </a:r>
          </a:p>
          <a:p>
            <a:r>
              <a:rPr lang="en-US" dirty="0"/>
              <a:t>Pulmonary failure: hypoxemia and </a:t>
            </a:r>
            <a:r>
              <a:rPr lang="en-US" dirty="0" err="1"/>
              <a:t>hypercarbia</a:t>
            </a:r>
            <a:endParaRPr lang="en-US" dirty="0"/>
          </a:p>
          <a:p>
            <a:r>
              <a:rPr lang="en-US" dirty="0"/>
              <a:t>Liver failure/hepatic encephalopathy</a:t>
            </a:r>
          </a:p>
          <a:p>
            <a:r>
              <a:rPr lang="en-US" dirty="0"/>
              <a:t>Renal failure/uremia</a:t>
            </a:r>
          </a:p>
          <a:p>
            <a:r>
              <a:rPr lang="en-US" dirty="0"/>
              <a:t>Cardiac failure</a:t>
            </a:r>
          </a:p>
          <a:p>
            <a:r>
              <a:rPr lang="es-ES" dirty="0" err="1"/>
              <a:t>Vitamin</a:t>
            </a:r>
            <a:r>
              <a:rPr lang="es-ES" dirty="0"/>
              <a:t> </a:t>
            </a:r>
            <a:r>
              <a:rPr lang="es-ES" dirty="0" err="1"/>
              <a:t>deficiencies</a:t>
            </a:r>
            <a:r>
              <a:rPr lang="es-ES" dirty="0"/>
              <a:t>: B12, </a:t>
            </a:r>
            <a:r>
              <a:rPr lang="es-ES" dirty="0" err="1"/>
              <a:t>thiamine</a:t>
            </a:r>
            <a:r>
              <a:rPr lang="es-ES" dirty="0"/>
              <a:t>, </a:t>
            </a:r>
            <a:r>
              <a:rPr lang="es-ES" dirty="0" err="1"/>
              <a:t>folate</a:t>
            </a:r>
            <a:r>
              <a:rPr lang="es-ES" dirty="0"/>
              <a:t>, </a:t>
            </a:r>
            <a:r>
              <a:rPr lang="es-ES" dirty="0" err="1"/>
              <a:t>niacin</a:t>
            </a:r>
            <a:endParaRPr lang="es-ES" dirty="0"/>
          </a:p>
          <a:p>
            <a:r>
              <a:rPr lang="en-US" dirty="0">
                <a:solidFill>
                  <a:srgbClr val="FF0000"/>
                </a:solidFill>
              </a:rPr>
              <a:t>Dehydration</a:t>
            </a:r>
            <a:r>
              <a:rPr lang="en-US" dirty="0"/>
              <a:t> and malnutrition</a:t>
            </a:r>
          </a:p>
          <a:p>
            <a:r>
              <a:rPr lang="en-US" dirty="0"/>
              <a:t>Anemia</a:t>
            </a:r>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Infections </a:t>
            </a:r>
          </a:p>
        </p:txBody>
      </p:sp>
      <p:sp>
        <p:nvSpPr>
          <p:cNvPr id="3" name="Content Placeholder 2"/>
          <p:cNvSpPr>
            <a:spLocks noGrp="1"/>
          </p:cNvSpPr>
          <p:nvPr>
            <p:ph idx="1"/>
          </p:nvPr>
        </p:nvSpPr>
        <p:spPr/>
        <p:txBody>
          <a:bodyPr/>
          <a:lstStyle/>
          <a:p>
            <a:r>
              <a:rPr lang="en-US" dirty="0"/>
              <a:t>Systemic infections: urinary tract infections, pneumonia, skin and soft tissue infections, sepsis</a:t>
            </a:r>
          </a:p>
          <a:p>
            <a:r>
              <a:rPr lang="fr-FR" dirty="0"/>
              <a:t>CNS infections: </a:t>
            </a:r>
            <a:r>
              <a:rPr lang="fr-FR" dirty="0" err="1"/>
              <a:t>meningitis</a:t>
            </a:r>
            <a:r>
              <a:rPr lang="fr-FR" dirty="0"/>
              <a:t>, </a:t>
            </a:r>
            <a:r>
              <a:rPr lang="fr-FR" dirty="0" err="1"/>
              <a:t>encephalitis</a:t>
            </a:r>
            <a:r>
              <a:rPr lang="fr-FR" dirty="0"/>
              <a:t>, </a:t>
            </a:r>
            <a:r>
              <a:rPr lang="fr-FR" dirty="0" err="1"/>
              <a:t>brain</a:t>
            </a:r>
            <a:r>
              <a:rPr lang="fr-FR" dirty="0"/>
              <a:t> </a:t>
            </a:r>
            <a:r>
              <a:rPr lang="fr-FR" dirty="0" err="1"/>
              <a:t>abscess</a:t>
            </a:r>
            <a:endParaRPr lang="fr-FR" dirty="0"/>
          </a:p>
          <a:p>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err="1"/>
              <a:t>Endocrinologic</a:t>
            </a:r>
            <a:r>
              <a:rPr lang="en-US" u="sng" dirty="0"/>
              <a:t> conditions</a:t>
            </a:r>
            <a:br>
              <a:rPr lang="en-US" u="sng" dirty="0"/>
            </a:br>
            <a:endParaRPr lang="en-US" u="sng" dirty="0"/>
          </a:p>
        </p:txBody>
      </p:sp>
      <p:sp>
        <p:nvSpPr>
          <p:cNvPr id="3" name="Content Placeholder 2"/>
          <p:cNvSpPr>
            <a:spLocks noGrp="1"/>
          </p:cNvSpPr>
          <p:nvPr>
            <p:ph idx="1"/>
          </p:nvPr>
        </p:nvSpPr>
        <p:spPr/>
        <p:txBody>
          <a:bodyPr/>
          <a:lstStyle/>
          <a:p>
            <a:r>
              <a:rPr lang="en-US" dirty="0"/>
              <a:t>Hyperthyroidism, hypothyroidism</a:t>
            </a:r>
          </a:p>
          <a:p>
            <a:r>
              <a:rPr lang="en-US" dirty="0"/>
              <a:t>Hyperparathyroidism</a:t>
            </a:r>
          </a:p>
          <a:p>
            <a:r>
              <a:rPr lang="en-US" dirty="0"/>
              <a:t>Adrenal insufficiency</a:t>
            </a:r>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err="1"/>
              <a:t>Cerebrovascular</a:t>
            </a:r>
            <a:r>
              <a:rPr lang="en-US" u="sng" dirty="0"/>
              <a:t> disorders</a:t>
            </a:r>
            <a:br>
              <a:rPr lang="en-US" dirty="0"/>
            </a:br>
            <a:endParaRPr lang="en-US" dirty="0"/>
          </a:p>
        </p:txBody>
      </p:sp>
      <p:sp>
        <p:nvSpPr>
          <p:cNvPr id="3" name="Content Placeholder 2"/>
          <p:cNvSpPr>
            <a:spLocks noGrp="1"/>
          </p:cNvSpPr>
          <p:nvPr>
            <p:ph idx="1"/>
          </p:nvPr>
        </p:nvSpPr>
        <p:spPr/>
        <p:txBody>
          <a:bodyPr/>
          <a:lstStyle/>
          <a:p>
            <a:r>
              <a:rPr lang="en-US" dirty="0"/>
              <a:t>Global </a:t>
            </a:r>
            <a:r>
              <a:rPr lang="en-US" dirty="0" err="1"/>
              <a:t>hypoperfusion</a:t>
            </a:r>
            <a:r>
              <a:rPr lang="en-US" dirty="0"/>
              <a:t> states</a:t>
            </a:r>
          </a:p>
          <a:p>
            <a:r>
              <a:rPr lang="en-US" dirty="0"/>
              <a:t>Hypertensive encephalopathy</a:t>
            </a:r>
          </a:p>
          <a:p>
            <a:r>
              <a:rPr lang="en-US" dirty="0"/>
              <a:t>Focal ischemic strokes and hemorrhages: especially </a:t>
            </a:r>
            <a:r>
              <a:rPr lang="en-US" dirty="0" err="1"/>
              <a:t>nondominant</a:t>
            </a:r>
            <a:r>
              <a:rPr lang="en-US" dirty="0"/>
              <a:t> parietal and thalamic lesions</a:t>
            </a:r>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a:t>Autoimmune disorders</a:t>
            </a:r>
            <a:br>
              <a:rPr lang="en-US" dirty="0"/>
            </a:br>
            <a:endParaRPr lang="en-US" dirty="0"/>
          </a:p>
        </p:txBody>
      </p:sp>
      <p:sp>
        <p:nvSpPr>
          <p:cNvPr id="3" name="Content Placeholder 2"/>
          <p:cNvSpPr>
            <a:spLocks noGrp="1"/>
          </p:cNvSpPr>
          <p:nvPr>
            <p:ph idx="1"/>
          </p:nvPr>
        </p:nvSpPr>
        <p:spPr/>
        <p:txBody>
          <a:bodyPr/>
          <a:lstStyle/>
          <a:p>
            <a:r>
              <a:rPr lang="en-US" dirty="0"/>
              <a:t>CNS </a:t>
            </a:r>
            <a:r>
              <a:rPr lang="en-US" dirty="0" err="1"/>
              <a:t>vasculitis</a:t>
            </a:r>
            <a:endParaRPr lang="en-US" dirty="0"/>
          </a:p>
          <a:p>
            <a:r>
              <a:rPr lang="en-US" dirty="0"/>
              <a:t>Cerebral lupus</a:t>
            </a:r>
          </a:p>
          <a:p>
            <a:r>
              <a:rPr lang="en-US" dirty="0"/>
              <a:t>Neurologic </a:t>
            </a:r>
            <a:r>
              <a:rPr lang="en-US" dirty="0" err="1"/>
              <a:t>paraneoplastic</a:t>
            </a:r>
            <a:r>
              <a:rPr lang="en-US" dirty="0"/>
              <a:t> and autoimmune encephalitis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a:t>Seizure-related disorders</a:t>
            </a:r>
            <a:br>
              <a:rPr lang="en-US" dirty="0"/>
            </a:br>
            <a:endParaRPr lang="en-US" dirty="0"/>
          </a:p>
        </p:txBody>
      </p:sp>
      <p:sp>
        <p:nvSpPr>
          <p:cNvPr id="3" name="Content Placeholder 2"/>
          <p:cNvSpPr>
            <a:spLocks noGrp="1"/>
          </p:cNvSpPr>
          <p:nvPr>
            <p:ph idx="1"/>
          </p:nvPr>
        </p:nvSpPr>
        <p:spPr/>
        <p:txBody>
          <a:bodyPr/>
          <a:lstStyle/>
          <a:p>
            <a:r>
              <a:rPr lang="en-US" dirty="0" err="1"/>
              <a:t>Nonconvulsive</a:t>
            </a:r>
            <a:r>
              <a:rPr lang="en-US" dirty="0"/>
              <a:t> status </a:t>
            </a:r>
            <a:r>
              <a:rPr lang="en-US" dirty="0" err="1"/>
              <a:t>epilepticus</a:t>
            </a:r>
            <a:endParaRPr lang="en-US" dirty="0"/>
          </a:p>
          <a:p>
            <a:r>
              <a:rPr lang="en-US" dirty="0"/>
              <a:t>Intermittent seizures with prolonged </a:t>
            </a:r>
            <a:r>
              <a:rPr lang="en-US" dirty="0" err="1"/>
              <a:t>postictal</a:t>
            </a:r>
            <a:r>
              <a:rPr lang="en-US" dirty="0"/>
              <a:t> states</a:t>
            </a:r>
          </a:p>
          <a:p>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err="1"/>
              <a:t>Neoplastic</a:t>
            </a:r>
            <a:r>
              <a:rPr lang="en-US" u="sng" dirty="0"/>
              <a:t> disorders</a:t>
            </a:r>
            <a:br>
              <a:rPr lang="en-US" dirty="0"/>
            </a:br>
            <a:endParaRPr lang="en-US" dirty="0"/>
          </a:p>
        </p:txBody>
      </p:sp>
      <p:sp>
        <p:nvSpPr>
          <p:cNvPr id="3" name="Content Placeholder 2"/>
          <p:cNvSpPr>
            <a:spLocks noGrp="1"/>
          </p:cNvSpPr>
          <p:nvPr>
            <p:ph idx="1"/>
          </p:nvPr>
        </p:nvSpPr>
        <p:spPr/>
        <p:txBody>
          <a:bodyPr/>
          <a:lstStyle/>
          <a:p>
            <a:r>
              <a:rPr lang="en-US" dirty="0"/>
              <a:t>Diffuse metastases to the brain</a:t>
            </a:r>
          </a:p>
          <a:p>
            <a:r>
              <a:rPr lang="en-US" dirty="0" err="1"/>
              <a:t>Gliomatosis</a:t>
            </a:r>
            <a:r>
              <a:rPr lang="en-US" dirty="0"/>
              <a:t> </a:t>
            </a:r>
            <a:r>
              <a:rPr lang="en-US" dirty="0" err="1"/>
              <a:t>cerebri</a:t>
            </a:r>
            <a:endParaRPr lang="en-US" dirty="0"/>
          </a:p>
          <a:p>
            <a:r>
              <a:rPr lang="en-US" dirty="0" err="1"/>
              <a:t>Carcinomatous</a:t>
            </a:r>
            <a:r>
              <a:rPr lang="en-US" dirty="0"/>
              <a:t> meningitis</a:t>
            </a:r>
          </a:p>
          <a:p>
            <a:r>
              <a:rPr lang="en-US" dirty="0"/>
              <a:t>CNS lymphoma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a:t>Hospitalization</a:t>
            </a:r>
            <a:br>
              <a:rPr lang="en-US" u="sng" dirty="0"/>
            </a:br>
            <a:endParaRPr lang="en-US" u="sng" dirty="0"/>
          </a:p>
        </p:txBody>
      </p:sp>
      <p:sp>
        <p:nvSpPr>
          <p:cNvPr id="3" name="Content Placeholder 2"/>
          <p:cNvSpPr>
            <a:spLocks noGrp="1"/>
          </p:cNvSpPr>
          <p:nvPr>
            <p:ph idx="1"/>
          </p:nvPr>
        </p:nvSpPr>
        <p:spPr/>
        <p:txBody>
          <a:bodyPr/>
          <a:lstStyle/>
          <a:p>
            <a:r>
              <a:rPr lang="en-US" dirty="0"/>
              <a:t>Terminal end-of-life delirium</a:t>
            </a:r>
          </a:p>
          <a:p>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endParaRPr lang="en-US" dirty="0">
              <a:latin typeface="Algerian" pitchFamily="82" charset="0"/>
            </a:endParaRPr>
          </a:p>
          <a:p>
            <a:pPr algn="ctr"/>
            <a:endParaRPr lang="en-US" dirty="0">
              <a:latin typeface="Algerian" pitchFamily="82" charset="0"/>
            </a:endParaRPr>
          </a:p>
          <a:p>
            <a:pPr algn="ctr"/>
            <a:endParaRPr lang="en-US" dirty="0">
              <a:latin typeface="Algerian" pitchFamily="82" charset="0"/>
            </a:endParaRPr>
          </a:p>
          <a:p>
            <a:pPr algn="ctr">
              <a:buNone/>
            </a:pPr>
            <a:r>
              <a:rPr lang="en-US" dirty="0">
                <a:latin typeface="Algerian" pitchFamily="82" charset="0"/>
              </a:rPr>
              <a:t>     LABORATORY AND DIAGNOSTIC EVALUATION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Initial evaluation</a:t>
            </a:r>
            <a:br>
              <a:rPr lang="en-US" dirty="0"/>
            </a:br>
            <a:endParaRPr lang="en-US" dirty="0"/>
          </a:p>
        </p:txBody>
      </p:sp>
      <p:sp>
        <p:nvSpPr>
          <p:cNvPr id="3" name="Content Placeholder 2"/>
          <p:cNvSpPr>
            <a:spLocks noGrp="1"/>
          </p:cNvSpPr>
          <p:nvPr>
            <p:ph idx="1"/>
          </p:nvPr>
        </p:nvSpPr>
        <p:spPr/>
        <p:txBody>
          <a:bodyPr>
            <a:normAutofit fontScale="92500" lnSpcReduction="10000"/>
          </a:bodyPr>
          <a:lstStyle/>
          <a:p>
            <a:r>
              <a:rPr lang="en-US" dirty="0"/>
              <a:t>History with special attention to medications (including over-the-counter and herbals)</a:t>
            </a:r>
          </a:p>
          <a:p>
            <a:r>
              <a:rPr lang="en-US" dirty="0"/>
              <a:t>General physical examination and neurologic examination</a:t>
            </a:r>
          </a:p>
          <a:p>
            <a:r>
              <a:rPr lang="en-US" dirty="0"/>
              <a:t>Complete blood count</a:t>
            </a:r>
          </a:p>
          <a:p>
            <a:r>
              <a:rPr lang="en-US" dirty="0"/>
              <a:t>Electrolyte panel including calcium, magnesium, phosphorus</a:t>
            </a:r>
          </a:p>
          <a:p>
            <a:r>
              <a:rPr lang="en-US" dirty="0"/>
              <a:t>Liver function tests, including albumin</a:t>
            </a:r>
          </a:p>
          <a:p>
            <a:r>
              <a:rPr lang="en-US" dirty="0"/>
              <a:t>Renal function tests</a:t>
            </a:r>
          </a:p>
          <a:p>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First-tier further evaluation guided by initial evaluation</a:t>
            </a:r>
            <a:br>
              <a:rPr lang="en-US" dirty="0"/>
            </a:br>
            <a:endParaRPr lang="en-US" dirty="0"/>
          </a:p>
        </p:txBody>
      </p:sp>
      <p:sp>
        <p:nvSpPr>
          <p:cNvPr id="3" name="Content Placeholder 2"/>
          <p:cNvSpPr>
            <a:spLocks noGrp="1"/>
          </p:cNvSpPr>
          <p:nvPr>
            <p:ph idx="1"/>
          </p:nvPr>
        </p:nvSpPr>
        <p:spPr/>
        <p:txBody>
          <a:bodyPr>
            <a:normAutofit fontScale="70000" lnSpcReduction="20000"/>
          </a:bodyPr>
          <a:lstStyle/>
          <a:p>
            <a:r>
              <a:rPr lang="en-US" dirty="0"/>
              <a:t>Systemic infection screen</a:t>
            </a:r>
          </a:p>
          <a:p>
            <a:r>
              <a:rPr lang="en-US" dirty="0"/>
              <a:t>Urinalysis and culture</a:t>
            </a:r>
          </a:p>
          <a:p>
            <a:r>
              <a:rPr lang="en-US" dirty="0"/>
              <a:t>Chest radiograph</a:t>
            </a:r>
          </a:p>
          <a:p>
            <a:r>
              <a:rPr lang="en-US" dirty="0"/>
              <a:t>Blood cultures</a:t>
            </a:r>
          </a:p>
          <a:p>
            <a:r>
              <a:rPr lang="en-US" dirty="0"/>
              <a:t>Electrocardiogram</a:t>
            </a:r>
          </a:p>
          <a:p>
            <a:r>
              <a:rPr lang="en-US" dirty="0"/>
              <a:t>Arterial blood gas</a:t>
            </a:r>
          </a:p>
          <a:p>
            <a:r>
              <a:rPr lang="en-US" dirty="0"/>
              <a:t>Serum and/or urine toxicology screen (perform earlier in young</a:t>
            </a:r>
          </a:p>
          <a:p>
            <a:r>
              <a:rPr lang="en-US" dirty="0"/>
              <a:t>persons)</a:t>
            </a:r>
          </a:p>
          <a:p>
            <a:r>
              <a:rPr lang="en-US" dirty="0"/>
              <a:t>Brain imaging with MRI with diffusion and gadolinium (preferred)</a:t>
            </a:r>
          </a:p>
          <a:p>
            <a:pPr>
              <a:buNone/>
            </a:pPr>
            <a:r>
              <a:rPr lang="en-US" dirty="0"/>
              <a:t>      or CT</a:t>
            </a:r>
          </a:p>
          <a:p>
            <a:r>
              <a:rPr lang="en-US" dirty="0"/>
              <a:t>Suspected CNS infection: lumbar puncture after brain imaging</a:t>
            </a:r>
          </a:p>
          <a:p>
            <a:r>
              <a:rPr lang="en-US" dirty="0"/>
              <a:t>Suspected seizure-related etiology: electroencephalogram (EEG) (if</a:t>
            </a:r>
          </a:p>
          <a:p>
            <a:pPr>
              <a:buNone/>
            </a:pPr>
            <a:r>
              <a:rPr lang="en-US" dirty="0"/>
              <a:t>      high suspicion, should be performed immediately)</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linds(horizont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linds(horizontal)">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blinds(horizontal)">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blinds(horizontal)">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blinds(horizontal)">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blinds(horizontal)">
                                      <p:cBhvr>
                                        <p:cTn id="62" dur="500"/>
                                        <p:tgtEl>
                                          <p:spTgt spid="3">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Effect transition="in" filter="blinds(horizontal)">
                                      <p:cBhvr>
                                        <p:cTn id="67"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Second-tier further evaluation</a:t>
            </a:r>
            <a:br>
              <a:rPr lang="en-US" dirty="0"/>
            </a:br>
            <a:br>
              <a:rPr lang="en-US" dirty="0"/>
            </a:br>
            <a:endParaRPr lang="en-US" dirty="0"/>
          </a:p>
        </p:txBody>
      </p:sp>
      <p:sp>
        <p:nvSpPr>
          <p:cNvPr id="3" name="Content Placeholder 2"/>
          <p:cNvSpPr>
            <a:spLocks noGrp="1"/>
          </p:cNvSpPr>
          <p:nvPr>
            <p:ph idx="1"/>
          </p:nvPr>
        </p:nvSpPr>
        <p:spPr>
          <a:xfrm>
            <a:off x="457200" y="838200"/>
            <a:ext cx="8229600" cy="5638799"/>
          </a:xfrm>
        </p:spPr>
        <p:txBody>
          <a:bodyPr>
            <a:noAutofit/>
          </a:bodyPr>
          <a:lstStyle/>
          <a:p>
            <a:r>
              <a:rPr lang="en-US" sz="2400" dirty="0"/>
              <a:t>Vitamin levels: B12, </a:t>
            </a:r>
            <a:r>
              <a:rPr lang="en-US" sz="2400" dirty="0" err="1"/>
              <a:t>folate</a:t>
            </a:r>
            <a:r>
              <a:rPr lang="en-US" sz="2400" dirty="0"/>
              <a:t>, thiamine</a:t>
            </a:r>
          </a:p>
          <a:p>
            <a:r>
              <a:rPr lang="en-US" sz="2400" dirty="0"/>
              <a:t>Endocrine: thyroid-stimulating hormone (TSH) and  free T4;    </a:t>
            </a:r>
            <a:r>
              <a:rPr lang="en-US" sz="2400" dirty="0" err="1"/>
              <a:t>cortisol</a:t>
            </a:r>
            <a:endParaRPr lang="en-US" sz="2400" dirty="0"/>
          </a:p>
          <a:p>
            <a:r>
              <a:rPr lang="en-US" sz="2400" dirty="0"/>
              <a:t>Serum ammonia</a:t>
            </a:r>
          </a:p>
          <a:p>
            <a:r>
              <a:rPr lang="en-US" sz="2400" dirty="0"/>
              <a:t>Sedimentation rate</a:t>
            </a:r>
          </a:p>
          <a:p>
            <a:r>
              <a:rPr lang="en-US" sz="2400" dirty="0"/>
              <a:t>Autoimmune : antinuclear antibodies (ANA), complement levels; p-ANCA, c-ANCA , consider </a:t>
            </a:r>
            <a:r>
              <a:rPr lang="en-US" sz="2400" dirty="0" err="1"/>
              <a:t>paraneoplastic</a:t>
            </a:r>
            <a:r>
              <a:rPr lang="en-US" sz="2400" dirty="0"/>
              <a:t>/autoimmune encephalitis </a:t>
            </a:r>
            <a:r>
              <a:rPr lang="en-US" sz="2400" dirty="0" err="1"/>
              <a:t>serologies</a:t>
            </a:r>
            <a:endParaRPr lang="en-US" sz="2400" dirty="0"/>
          </a:p>
          <a:p>
            <a:r>
              <a:rPr lang="en-US" sz="2400" dirty="0"/>
              <a:t>Infectious : rapid </a:t>
            </a:r>
            <a:r>
              <a:rPr lang="en-US" sz="2400" dirty="0" err="1"/>
              <a:t>plasmin</a:t>
            </a:r>
            <a:r>
              <a:rPr lang="en-US" sz="2400" dirty="0"/>
              <a:t> </a:t>
            </a:r>
            <a:r>
              <a:rPr lang="en-US" sz="2400" dirty="0" err="1"/>
              <a:t>reagin</a:t>
            </a:r>
            <a:r>
              <a:rPr lang="en-US" sz="2400" dirty="0"/>
              <a:t> (RPR); fungal and viral  </a:t>
            </a:r>
            <a:r>
              <a:rPr lang="en-US" sz="2400" dirty="0" err="1"/>
              <a:t>serologies</a:t>
            </a:r>
            <a:r>
              <a:rPr lang="en-US" sz="2400" dirty="0"/>
              <a:t> if high suspicion; HIV antibody</a:t>
            </a:r>
          </a:p>
          <a:p>
            <a:r>
              <a:rPr lang="en-US" sz="2400" dirty="0"/>
              <a:t>Lumbar puncture (if not already performed)</a:t>
            </a:r>
          </a:p>
          <a:p>
            <a:r>
              <a:rPr lang="en-US" sz="2400" dirty="0"/>
              <a:t>Brain MRI with and without gadolinium (if not already performed)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ox(i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ox(i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ox(i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ox(i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ox(in)">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ctr">
              <a:buNone/>
            </a:pPr>
            <a:endParaRPr lang="en-US" sz="4800" dirty="0"/>
          </a:p>
          <a:p>
            <a:pPr algn="ctr">
              <a:buNone/>
            </a:pPr>
            <a:endParaRPr lang="en-US" sz="4800" dirty="0"/>
          </a:p>
          <a:p>
            <a:pPr algn="ctr">
              <a:buNone/>
            </a:pPr>
            <a:r>
              <a:rPr lang="en-US" sz="4800" dirty="0"/>
              <a:t>TREATMENT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036638"/>
          </a:xfrm>
        </p:spPr>
        <p:txBody>
          <a:bodyPr>
            <a:normAutofit fontScale="90000"/>
          </a:bodyPr>
          <a:lstStyle/>
          <a:p>
            <a:r>
              <a:rPr lang="en-US" dirty="0" err="1"/>
              <a:t>Nonpharmacologic</a:t>
            </a:r>
            <a:r>
              <a:rPr lang="en-US" dirty="0"/>
              <a:t> Management of Delirium</a:t>
            </a:r>
            <a:br>
              <a:rPr lang="en-US" dirty="0"/>
            </a:br>
            <a:endParaRPr lang="en-US" dirty="0"/>
          </a:p>
        </p:txBody>
      </p:sp>
      <p:sp>
        <p:nvSpPr>
          <p:cNvPr id="3" name="Content Placeholder 2"/>
          <p:cNvSpPr>
            <a:spLocks noGrp="1"/>
          </p:cNvSpPr>
          <p:nvPr>
            <p:ph idx="1"/>
          </p:nvPr>
        </p:nvSpPr>
        <p:spPr>
          <a:xfrm>
            <a:off x="457200" y="1600200"/>
            <a:ext cx="8229600" cy="4953000"/>
          </a:xfrm>
        </p:spPr>
        <p:txBody>
          <a:bodyPr>
            <a:normAutofit fontScale="70000" lnSpcReduction="20000"/>
          </a:bodyPr>
          <a:lstStyle/>
          <a:p>
            <a:pPr fontAlgn="t"/>
            <a:r>
              <a:rPr lang="en-US" dirty="0"/>
              <a:t>Target and address underlying causes first</a:t>
            </a:r>
          </a:p>
          <a:p>
            <a:pPr fontAlgn="t"/>
            <a:r>
              <a:rPr lang="en-US" dirty="0"/>
              <a:t>Medication review and appropriate management</a:t>
            </a:r>
          </a:p>
          <a:p>
            <a:pPr fontAlgn="t"/>
            <a:r>
              <a:rPr lang="en-US" dirty="0"/>
              <a:t>Nutritional and fluid replacement</a:t>
            </a:r>
          </a:p>
          <a:p>
            <a:pPr fontAlgn="t"/>
            <a:r>
              <a:rPr lang="en-US" dirty="0"/>
              <a:t>Sleep enhancement through proper sleep hygiene, relaxation, and creation of quiet, soothing, warm environment</a:t>
            </a:r>
          </a:p>
          <a:p>
            <a:pPr fontAlgn="t"/>
            <a:r>
              <a:rPr lang="en-US" dirty="0"/>
              <a:t>Adequate pain control, preferably </a:t>
            </a:r>
            <a:r>
              <a:rPr lang="en-US" dirty="0" err="1"/>
              <a:t>nonopioid</a:t>
            </a:r>
            <a:endParaRPr lang="en-US" dirty="0"/>
          </a:p>
          <a:p>
            <a:pPr fontAlgn="t"/>
            <a:r>
              <a:rPr lang="en-US" dirty="0"/>
              <a:t>Cognitive orientation by family or companion involvement, consistent medical staff, clocks, and calendars</a:t>
            </a:r>
          </a:p>
          <a:p>
            <a:pPr fontAlgn="t"/>
            <a:r>
              <a:rPr lang="en-US" dirty="0"/>
              <a:t>Early and continued mobilization</a:t>
            </a:r>
          </a:p>
          <a:p>
            <a:pPr fontAlgn="t"/>
            <a:r>
              <a:rPr lang="en-US" dirty="0"/>
              <a:t>Improved exposure to daylight to promote circadian rhythm</a:t>
            </a:r>
          </a:p>
          <a:p>
            <a:pPr fontAlgn="t"/>
            <a:r>
              <a:rPr lang="en-US" dirty="0"/>
              <a:t>Sensory enhancement with glasses, hearing aids, or other adaptive equipment</a:t>
            </a:r>
          </a:p>
          <a:p>
            <a:pPr fontAlgn="t"/>
            <a:r>
              <a:rPr lang="en-US" dirty="0"/>
              <a:t>Daily cognitive assessment with standardized tool</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Pharmacologic Management of Delirium</a:t>
            </a:r>
          </a:p>
        </p:txBody>
      </p:sp>
      <p:sp>
        <p:nvSpPr>
          <p:cNvPr id="3" name="Content Placeholder 2"/>
          <p:cNvSpPr>
            <a:spLocks noGrp="1"/>
          </p:cNvSpPr>
          <p:nvPr>
            <p:ph idx="1"/>
          </p:nvPr>
        </p:nvSpPr>
        <p:spPr/>
        <p:txBody>
          <a:bodyPr/>
          <a:lstStyle/>
          <a:p>
            <a:r>
              <a:rPr lang="en-US" dirty="0"/>
              <a:t>There are no antipsychotic medications and benzodiazepines that are FDA approved for prevention or treatment of delirium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endParaRPr lang="en-US" dirty="0"/>
          </a:p>
        </p:txBody>
      </p:sp>
      <p:sp>
        <p:nvSpPr>
          <p:cNvPr id="3" name="Content Placeholder 2"/>
          <p:cNvSpPr>
            <a:spLocks noGrp="1"/>
          </p:cNvSpPr>
          <p:nvPr>
            <p:ph idx="1"/>
          </p:nvPr>
        </p:nvSpPr>
        <p:spPr/>
        <p:txBody>
          <a:bodyPr>
            <a:normAutofit fontScale="70000" lnSpcReduction="20000"/>
          </a:bodyPr>
          <a:lstStyle/>
          <a:p>
            <a:pPr fontAlgn="t">
              <a:buNone/>
            </a:pPr>
            <a:r>
              <a:rPr lang="en-US" dirty="0"/>
              <a:t>Typical Antipsychotics </a:t>
            </a:r>
          </a:p>
          <a:p>
            <a:pPr fontAlgn="t"/>
            <a:r>
              <a:rPr lang="en-US" dirty="0"/>
              <a:t>Haloperidol  0.5–2.0 mg bid orally every 4 hours or intramuscularly every 30–60 minutes </a:t>
            </a:r>
            <a:r>
              <a:rPr lang="en-US" dirty="0" err="1"/>
              <a:t>prn</a:t>
            </a:r>
            <a:r>
              <a:rPr lang="en-US" dirty="0"/>
              <a:t>; maximum dose 20 mg in 24 hours</a:t>
            </a:r>
          </a:p>
          <a:p>
            <a:pPr fontAlgn="t"/>
            <a:r>
              <a:rPr lang="en-US" dirty="0"/>
              <a:t>Most commonly used agent</a:t>
            </a:r>
          </a:p>
          <a:p>
            <a:pPr fontAlgn="t">
              <a:buNone/>
            </a:pPr>
            <a:r>
              <a:rPr lang="en-US" dirty="0"/>
              <a:t>Atypical Antipsychotics </a:t>
            </a:r>
            <a:r>
              <a:rPr lang="en-US" baseline="30000" dirty="0"/>
              <a:t> </a:t>
            </a:r>
            <a:r>
              <a:rPr lang="en-US" dirty="0" err="1"/>
              <a:t>Quetiapine</a:t>
            </a:r>
            <a:r>
              <a:rPr lang="en-US" dirty="0"/>
              <a:t> 25–200 mg orally bid</a:t>
            </a:r>
          </a:p>
          <a:p>
            <a:pPr fontAlgn="t"/>
            <a:r>
              <a:rPr lang="en-US" dirty="0" err="1"/>
              <a:t>Risperidone</a:t>
            </a:r>
            <a:r>
              <a:rPr lang="en-US" dirty="0"/>
              <a:t> 0.25–2 mg orally divided once daily to bid</a:t>
            </a:r>
          </a:p>
          <a:p>
            <a:pPr fontAlgn="t"/>
            <a:r>
              <a:rPr lang="en-US" dirty="0" err="1"/>
              <a:t>Olanzapine</a:t>
            </a:r>
            <a:r>
              <a:rPr lang="en-US" dirty="0"/>
              <a:t>) 2.5–10 mg orally once daily</a:t>
            </a:r>
          </a:p>
          <a:p>
            <a:pPr fontAlgn="t"/>
            <a:r>
              <a:rPr lang="en-US" dirty="0" err="1"/>
              <a:t>Ziprasidone</a:t>
            </a:r>
            <a:r>
              <a:rPr lang="en-US" dirty="0"/>
              <a:t> 20–80 mg orally bid</a:t>
            </a:r>
          </a:p>
          <a:p>
            <a:pPr fontAlgn="t"/>
            <a:r>
              <a:rPr lang="en-US" dirty="0" err="1"/>
              <a:t>Aripiprazole</a:t>
            </a:r>
            <a:r>
              <a:rPr lang="en-US" dirty="0"/>
              <a:t> 10–30 mg orally once daily</a:t>
            </a:r>
          </a:p>
          <a:p>
            <a:pPr fontAlgn="t">
              <a:buNone/>
            </a:pPr>
            <a:r>
              <a:rPr lang="en-US" dirty="0"/>
              <a:t>Benzodiazepines </a:t>
            </a:r>
          </a:p>
          <a:p>
            <a:pPr fontAlgn="t"/>
            <a:r>
              <a:rPr lang="en-US" dirty="0" err="1"/>
              <a:t>Lorazepam</a:t>
            </a:r>
            <a:r>
              <a:rPr lang="en-US" dirty="0"/>
              <a:t> 0.5–1.0 mg orally every 4 hours </a:t>
            </a:r>
            <a:r>
              <a:rPr lang="en-US" dirty="0" err="1"/>
              <a:t>prn</a:t>
            </a:r>
            <a:endParaRPr lang="en-US" dirty="0"/>
          </a:p>
          <a:p>
            <a:pPr fontAlgn="t"/>
            <a:r>
              <a:rPr lang="en-US" dirty="0"/>
              <a:t>Reserve for alcohol withdrawal</a:t>
            </a:r>
          </a:p>
          <a:p>
            <a:pPr fontAlgn="t"/>
            <a:r>
              <a:rPr lang="en-US" dirty="0"/>
              <a:t>Can worsen delirium caused by other factors</a:t>
            </a:r>
          </a:p>
          <a:p>
            <a:pPr>
              <a:buNone/>
            </a:pPr>
            <a:endParaRPr lang="en-US" dirty="0"/>
          </a:p>
          <a:p>
            <a:endParaRPr lang="en-US" dirty="0"/>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PHARMACOLOGIC THERAPY</a:t>
            </a:r>
          </a:p>
        </p:txBody>
      </p:sp>
      <p:sp>
        <p:nvSpPr>
          <p:cNvPr id="3" name="Content Placeholder 2"/>
          <p:cNvSpPr>
            <a:spLocks noGrp="1"/>
          </p:cNvSpPr>
          <p:nvPr>
            <p:ph idx="1"/>
          </p:nvPr>
        </p:nvSpPr>
        <p:spPr>
          <a:xfrm>
            <a:off x="457200" y="1905000"/>
            <a:ext cx="8229600" cy="4221163"/>
          </a:xfrm>
        </p:spPr>
        <p:txBody>
          <a:bodyPr>
            <a:noAutofit/>
          </a:bodyPr>
          <a:lstStyle/>
          <a:p>
            <a:pPr>
              <a:buNone/>
            </a:pPr>
            <a:endParaRPr lang="en-US" sz="1800" dirty="0"/>
          </a:p>
          <a:p>
            <a:pPr>
              <a:buNone/>
            </a:pPr>
            <a:r>
              <a:rPr lang="en-US" sz="1800" dirty="0"/>
              <a:t>• </a:t>
            </a:r>
            <a:r>
              <a:rPr lang="en-US" sz="2400" dirty="0"/>
              <a:t>   Only when symptoms are severe, dangerous, or cause significant distress to the patient. </a:t>
            </a:r>
          </a:p>
          <a:p>
            <a:r>
              <a:rPr lang="en-US" sz="2400" dirty="0"/>
              <a:t> Similarly effective </a:t>
            </a:r>
          </a:p>
          <a:p>
            <a:r>
              <a:rPr lang="en-US" sz="2400" dirty="0"/>
              <a:t>Chosen on the basis of side effects</a:t>
            </a:r>
          </a:p>
          <a:p>
            <a:r>
              <a:rPr lang="en-US" sz="2400" dirty="0"/>
              <a:t> Haloperidol is the least sedating but has a high risk of </a:t>
            </a:r>
            <a:r>
              <a:rPr lang="en-US" sz="2400" dirty="0" err="1"/>
              <a:t>extrapyramidal</a:t>
            </a:r>
            <a:r>
              <a:rPr lang="en-US" sz="2400" dirty="0"/>
              <a:t> side effects</a:t>
            </a:r>
          </a:p>
          <a:p>
            <a:r>
              <a:rPr lang="en-US" sz="2400" dirty="0"/>
              <a:t> </a:t>
            </a:r>
            <a:r>
              <a:rPr lang="en-US" sz="2400" dirty="0" err="1"/>
              <a:t>Quetiapine</a:t>
            </a:r>
            <a:r>
              <a:rPr lang="en-US" sz="2400" dirty="0"/>
              <a:t> has the least side effects but is highly sedating.</a:t>
            </a:r>
          </a:p>
          <a:p>
            <a:pPr>
              <a:buNone/>
            </a:pPr>
            <a:endParaRPr lang="en-US" sz="18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lnSpcReduction="10000"/>
          </a:bodyPr>
          <a:lstStyle/>
          <a:p>
            <a:r>
              <a:rPr lang="en-US" dirty="0">
                <a:solidFill>
                  <a:srgbClr val="FF0000"/>
                </a:solidFill>
              </a:rPr>
              <a:t>Haloperidol </a:t>
            </a:r>
            <a:r>
              <a:rPr lang="en-US" dirty="0"/>
              <a:t>can be used with caution to control agitation, with doses ranging from 0.25 to 2 mg IM/IV twice daily, repeating the dose every 20 to 30 min until patient has calmed and using lower doses for the elderly.</a:t>
            </a:r>
          </a:p>
          <a:p>
            <a:r>
              <a:rPr lang="en-US" dirty="0" err="1">
                <a:solidFill>
                  <a:srgbClr val="FF0000"/>
                </a:solidFill>
              </a:rPr>
              <a:t>Risperidone</a:t>
            </a:r>
            <a:r>
              <a:rPr lang="en-US" dirty="0"/>
              <a:t> 0.5 mg twice daily (off-label use, non-FDA approved) can also be used with caution with a slow increase to desired dose, not to exceed 1.0 to 2.0 mg.</a:t>
            </a:r>
          </a:p>
          <a:p>
            <a:pPr>
              <a:buNone/>
            </a:pPr>
            <a:endParaRPr lang="en-US" sz="2400" dirty="0"/>
          </a:p>
          <a:p>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Although benzodiazepines are frequently used in hospitalized patients for sedation and are the mainstay of therapy for alcohol withdrawal, they must be used with caution in the elderly because they can have a paradoxical effect on agitation.</a:t>
            </a:r>
          </a:p>
          <a:p>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Prevention</a:t>
            </a:r>
            <a:br>
              <a:rPr lang="en-US" dirty="0"/>
            </a:b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a:t>• Avoid </a:t>
            </a:r>
            <a:r>
              <a:rPr lang="en-US" dirty="0" err="1"/>
              <a:t>polypharmacy</a:t>
            </a:r>
            <a:r>
              <a:rPr lang="en-US" dirty="0"/>
              <a:t> as much as possible.</a:t>
            </a:r>
          </a:p>
          <a:p>
            <a:pPr>
              <a:buNone/>
            </a:pPr>
            <a:r>
              <a:rPr lang="en-US" dirty="0"/>
              <a:t>• Optimize chronic medical conditions.</a:t>
            </a:r>
          </a:p>
          <a:p>
            <a:pPr>
              <a:buNone/>
            </a:pPr>
            <a:r>
              <a:rPr lang="en-US" dirty="0"/>
              <a:t>• Provide frequent reorientation and a soothing environment for high-risk patients (e.g., lights on during the day, off at night; open curtains during the day so patient can see the weather).</a:t>
            </a:r>
          </a:p>
          <a:p>
            <a:pPr>
              <a:buNone/>
            </a:pPr>
            <a:r>
              <a:rPr lang="en-US" dirty="0"/>
              <a:t>• In patients over 70 without dementia, regular exercise has been associated with lower risk for developing delirium, and early return to physical activity can improve outcomes in ill patients.</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f238-01-9780323530422.jpg"/>
          <p:cNvPicPr>
            <a:picLocks noGrp="1" noChangeAspect="1"/>
          </p:cNvPicPr>
          <p:nvPr>
            <p:ph idx="1"/>
          </p:nvPr>
        </p:nvPicPr>
        <p:blipFill>
          <a:blip r:embed="rId2"/>
          <a:srcRect b="27829"/>
          <a:stretch>
            <a:fillRect/>
          </a:stretch>
        </p:blipFill>
        <p:spPr>
          <a:xfrm>
            <a:off x="381000" y="0"/>
            <a:ext cx="8097903" cy="6908327"/>
          </a:xfr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endParaRPr lang="en-US" b="1" dirty="0"/>
          </a:p>
          <a:p>
            <a:pPr algn="ctr">
              <a:buNone/>
            </a:pPr>
            <a:endParaRPr lang="en-US" b="1" dirty="0"/>
          </a:p>
          <a:p>
            <a:pPr algn="ctr">
              <a:buNone/>
            </a:pPr>
            <a:endParaRPr lang="en-US" b="1" dirty="0"/>
          </a:p>
          <a:p>
            <a:pPr algn="ctr">
              <a:buNone/>
            </a:pPr>
            <a:r>
              <a:rPr lang="en-US" sz="5400" b="1" dirty="0"/>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2327</TotalTime>
  <Words>1524</Words>
  <Application>Microsoft Office PowerPoint</Application>
  <PresentationFormat>On-screen Show (4:3)</PresentationFormat>
  <Paragraphs>314</Paragraphs>
  <Slides>52</Slides>
  <Notes>2</Notes>
  <HiddenSlides>1</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Office Theme</vt:lpstr>
      <vt:lpstr>CONFUSION AND DELIRIUM</vt:lpstr>
      <vt:lpstr>PowerPoint Presentation</vt:lpstr>
      <vt:lpstr>PowerPoint Presentation</vt:lpstr>
      <vt:lpstr>DSM 5 definition</vt:lpstr>
      <vt:lpstr>PowerPoint Presentation</vt:lpstr>
      <vt:lpstr>PowerPoint Presentation</vt:lpstr>
      <vt:lpstr>Clinical Characteristics of Delirium</vt:lpstr>
      <vt:lpstr>Classification</vt:lpstr>
      <vt:lpstr>Epidemiology </vt:lpstr>
      <vt:lpstr>Risk factors</vt:lpstr>
      <vt:lpstr>Pathogenesis </vt:lpstr>
      <vt:lpstr>PowerPoint Presentation</vt:lpstr>
      <vt:lpstr>Neurotransmitters</vt:lpstr>
      <vt:lpstr>Neuroinflammatory Response Hypothesis </vt:lpstr>
      <vt:lpstr>Impaired Oxidative Metabolism </vt:lpstr>
      <vt:lpstr>Approach to the patient</vt:lpstr>
      <vt:lpstr>Scales </vt:lpstr>
      <vt:lpstr>CONFUSION ASSESSMENT METHOD(CAM) </vt:lpstr>
      <vt:lpstr>PowerPoint Presentation</vt:lpstr>
      <vt:lpstr>PowerPoint Presentation</vt:lpstr>
      <vt:lpstr>History</vt:lpstr>
      <vt:lpstr>Physical examination</vt:lpstr>
      <vt:lpstr>Neurological examination</vt:lpstr>
      <vt:lpstr>Bedside tests of attention</vt:lpstr>
      <vt:lpstr>PowerPoint Presentation</vt:lpstr>
      <vt:lpstr>Differential diagnosis</vt:lpstr>
      <vt:lpstr>PowerPoint Presentation</vt:lpstr>
      <vt:lpstr>PowerPoint Presentation</vt:lpstr>
      <vt:lpstr>Etiology </vt:lpstr>
      <vt:lpstr>Toxins</vt:lpstr>
      <vt:lpstr>  Metabolic conditions  </vt:lpstr>
      <vt:lpstr>Infections </vt:lpstr>
      <vt:lpstr>Endocrinologic conditions </vt:lpstr>
      <vt:lpstr>Cerebrovascular disorders </vt:lpstr>
      <vt:lpstr>Autoimmune disorders </vt:lpstr>
      <vt:lpstr>Seizure-related disorders </vt:lpstr>
      <vt:lpstr>Neoplastic disorders </vt:lpstr>
      <vt:lpstr>Hospitalization </vt:lpstr>
      <vt:lpstr>PowerPoint Presentation</vt:lpstr>
      <vt:lpstr>Initial evaluation </vt:lpstr>
      <vt:lpstr>First-tier further evaluation guided by initial evaluation </vt:lpstr>
      <vt:lpstr>Second-tier further evaluation  </vt:lpstr>
      <vt:lpstr>PowerPoint Presentation</vt:lpstr>
      <vt:lpstr>Nonpharmacologic Management of Delirium </vt:lpstr>
      <vt:lpstr>Pharmacologic Management of Delirium</vt:lpstr>
      <vt:lpstr> </vt:lpstr>
      <vt:lpstr>PHARMACOLOGIC THERAPY</vt:lpstr>
      <vt:lpstr>PowerPoint Presentation</vt:lpstr>
      <vt:lpstr>PowerPoint Presentation</vt:lpstr>
      <vt:lpstr>Prevention </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CONFUSION AND DELIRIUM</dc:title>
  <dc:creator>Devika</dc:creator>
  <cp:lastModifiedBy>Unknown User</cp:lastModifiedBy>
  <cp:revision>21</cp:revision>
  <dcterms:created xsi:type="dcterms:W3CDTF">2019-05-17T11:02:28Z</dcterms:created>
  <dcterms:modified xsi:type="dcterms:W3CDTF">2022-04-23T06:31:05Z</dcterms:modified>
</cp:coreProperties>
</file>