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5143500" cx="9144000"/>
  <p:notesSz cx="6858000" cy="9144000"/>
  <p:embeddedFontLst>
    <p:embeddedFont>
      <p:font typeface="Roboto"/>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font" Target="fonts/Roboto-bold.fntdata"/><Relationship Id="rId21" Type="http://schemas.openxmlformats.org/officeDocument/2006/relationships/slide" Target="slides/slide16.xml"/><Relationship Id="rId43" Type="http://schemas.openxmlformats.org/officeDocument/2006/relationships/font" Target="fonts/Roboto-regular.fntdata"/><Relationship Id="rId24" Type="http://schemas.openxmlformats.org/officeDocument/2006/relationships/slide" Target="slides/slide19.xml"/><Relationship Id="rId46" Type="http://schemas.openxmlformats.org/officeDocument/2006/relationships/font" Target="fonts/Roboto-boldItalic.fntdata"/><Relationship Id="rId23" Type="http://schemas.openxmlformats.org/officeDocument/2006/relationships/slide" Target="slides/slide18.xml"/><Relationship Id="rId45" Type="http://schemas.openxmlformats.org/officeDocument/2006/relationships/font" Target="fonts/Robo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d2ef376396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d2ef376396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1d2ef37639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1d2ef37639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d2ef376396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d2ef376396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1d2ef37639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1d2ef37639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1d2ef376396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1d2ef376396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1cf2d22fd5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1cf2d22fd5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1d2ef376396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1d2ef376396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1cf2f2533f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1cf2f2533f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cf0ad8e259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1cf0ad8e259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cf0ad8e259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1cf0ad8e259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d2ef376396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1d2ef376396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d2ef376396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d2ef376396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1cf0ad8e25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1cf0ad8e25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cf0ad8e25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1cf0ad8e25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1cf0ad8e25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1cf0ad8e25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d2ef376396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1d2ef376396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d2ef376396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d2ef376396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d2ef376396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1d2ef376396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d2ef376396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1d2ef376396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1cf0ad8e259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1cf0ad8e259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d2ef376396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1d2ef376396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1d2ef376396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1d2ef376396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d2ef376396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1d2ef376396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1d2ef376396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1d2ef376396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1cf0ad8e259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1cf0ad8e259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d2ef376396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1d2ef376396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1d2ef376396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1d2ef376396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1d2ef376396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1d2ef376396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d2ef376396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1d2ef376396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1d2ef376396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1d2ef376396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1d2ef376396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1d2ef376396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cf0ad8e259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1cf0ad8e259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cf0ad8e259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1cf0ad8e259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1cf0ad8e259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1cf0ad8e259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1cf0ad8e259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1cf0ad8e259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1d2ef376396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1d2ef376396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GB"/>
              <a:t>Clubbing-</a:t>
            </a:r>
            <a:r>
              <a:rPr lang="en-GB" sz="3500"/>
              <a:t>R68.3/Q68.1</a:t>
            </a:r>
            <a:endParaRPr sz="3500"/>
          </a:p>
        </p:txBody>
      </p:sp>
      <p:sp>
        <p:nvSpPr>
          <p:cNvPr id="55" name="Google Shape;55;p13"/>
          <p:cNvSpPr txBox="1"/>
          <p:nvPr>
            <p:ph idx="1" type="subTitle"/>
          </p:nvPr>
        </p:nvSpPr>
        <p:spPr>
          <a:xfrm>
            <a:off x="121625" y="38900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GB"/>
              <a:t>                                                     Javed Anees</a:t>
            </a:r>
            <a:endParaRPr/>
          </a:p>
        </p:txBody>
      </p:sp>
      <p:pic>
        <p:nvPicPr>
          <p:cNvPr id="56" name="Google Shape;56;p13"/>
          <p:cNvPicPr preferRelativeResize="0"/>
          <p:nvPr/>
        </p:nvPicPr>
        <p:blipFill>
          <a:blip r:embed="rId3">
            <a:alphaModFix/>
          </a:blip>
          <a:stretch>
            <a:fillRect/>
          </a:stretch>
        </p:blipFill>
        <p:spPr>
          <a:xfrm>
            <a:off x="602113" y="100425"/>
            <a:ext cx="3857625" cy="51435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chemeClr val="dk1"/>
                </a:solidFill>
                <a:highlight>
                  <a:srgbClr val="FFFFFF"/>
                </a:highlight>
                <a:latin typeface="Times New Roman"/>
                <a:ea typeface="Times New Roman"/>
                <a:cs typeface="Times New Roman"/>
                <a:sym typeface="Times New Roman"/>
              </a:rPr>
              <a:t>Physical sign characterized by bulbous enlargement of the ends of one or more fingers or toes </a:t>
            </a:r>
            <a:endParaRPr sz="1700">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t/>
            </a:r>
            <a:endParaRPr sz="1700">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sz="1700">
                <a:solidFill>
                  <a:schemeClr val="dk1"/>
                </a:solidFill>
                <a:highlight>
                  <a:srgbClr val="FFFFFF"/>
                </a:highlight>
                <a:latin typeface="Times New Roman"/>
                <a:ea typeface="Times New Roman"/>
                <a:cs typeface="Times New Roman"/>
                <a:sym typeface="Times New Roman"/>
              </a:rPr>
              <a:t>Proliferation and edema of connective tissue result in loss of the normal angle between the skin and nail plate and excessive sponginess of the nail base</a:t>
            </a:r>
            <a:endParaRPr sz="1700">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t/>
            </a:r>
            <a:endParaRPr sz="1700">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sz="1700">
                <a:solidFill>
                  <a:schemeClr val="dk1"/>
                </a:solidFill>
                <a:highlight>
                  <a:srgbClr val="FFFFFF"/>
                </a:highlight>
                <a:latin typeface="Times New Roman"/>
                <a:ea typeface="Times New Roman"/>
                <a:cs typeface="Times New Roman"/>
                <a:sym typeface="Times New Roman"/>
              </a:rPr>
              <a:t> usually acquired   </a:t>
            </a:r>
            <a:endParaRPr sz="1700">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1200"/>
              </a:spcAft>
              <a:buNone/>
            </a:pPr>
            <a:r>
              <a:t/>
            </a:r>
            <a:endParaRPr sz="1700">
              <a:solidFill>
                <a:schemeClr val="dk1"/>
              </a:solidFill>
              <a:highlight>
                <a:srgbClr val="FFFFFF"/>
              </a:highlight>
              <a:latin typeface="Times New Roman"/>
              <a:ea typeface="Times New Roman"/>
              <a:cs typeface="Times New Roman"/>
              <a:sym typeface="Times New Roman"/>
            </a:endParaRPr>
          </a:p>
        </p:txBody>
      </p:sp>
      <p:pic>
        <p:nvPicPr>
          <p:cNvPr id="63" name="Google Shape;63;p14"/>
          <p:cNvPicPr preferRelativeResize="0"/>
          <p:nvPr/>
        </p:nvPicPr>
        <p:blipFill>
          <a:blip r:embed="rId3">
            <a:alphaModFix/>
          </a:blip>
          <a:stretch>
            <a:fillRect/>
          </a:stretch>
        </p:blipFill>
        <p:spPr>
          <a:xfrm>
            <a:off x="5774763" y="2705100"/>
            <a:ext cx="3057525" cy="2133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69" name="Google Shape;69;p15"/>
          <p:cNvSpPr txBox="1"/>
          <p:nvPr>
            <p:ph idx="1" type="body"/>
          </p:nvPr>
        </p:nvSpPr>
        <p:spPr>
          <a:xfrm>
            <a:off x="311700" y="11419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highlight>
                  <a:srgbClr val="FFFFFF"/>
                </a:highlight>
                <a:latin typeface="Times New Roman"/>
                <a:ea typeface="Times New Roman"/>
                <a:cs typeface="Times New Roman"/>
                <a:sym typeface="Times New Roman"/>
              </a:rPr>
              <a:t>Clubbing is usually painless and bilateral.</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a:solidFill>
                  <a:schemeClr val="dk1"/>
                </a:solidFill>
                <a:highlight>
                  <a:srgbClr val="FFFFFF"/>
                </a:highlight>
                <a:latin typeface="Times New Roman"/>
                <a:ea typeface="Times New Roman"/>
                <a:cs typeface="Times New Roman"/>
                <a:sym typeface="Times New Roman"/>
              </a:rPr>
              <a:t>The patient may be unaware of the gradual enlargement of fingertips or toes until it is brought to his or her attention.</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a:solidFill>
                  <a:schemeClr val="dk1"/>
                </a:solidFill>
                <a:highlight>
                  <a:srgbClr val="FFFFFF"/>
                </a:highlight>
                <a:latin typeface="Times New Roman"/>
                <a:ea typeface="Times New Roman"/>
                <a:cs typeface="Times New Roman"/>
                <a:sym typeface="Times New Roman"/>
              </a:rPr>
              <a:t>Patients with hereditary clubbing may report a family history of clubbing or a long duration of clubbing without any symptoms or signs to suggest an underlying illness.</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a:solidFill>
                  <a:schemeClr val="dk1"/>
                </a:solidFill>
                <a:highlight>
                  <a:srgbClr val="FFFFFF"/>
                </a:highlight>
                <a:latin typeface="Times New Roman"/>
                <a:ea typeface="Times New Roman"/>
                <a:cs typeface="Times New Roman"/>
                <a:sym typeface="Times New Roman"/>
              </a:rPr>
              <a:t> In acute cases, the more rapid onset or mild associated discomfort may draw attention to the deformity.</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1200"/>
              </a:spcAft>
              <a:buNone/>
            </a:pPr>
            <a:r>
              <a:rPr lang="en-GB">
                <a:solidFill>
                  <a:schemeClr val="dk1"/>
                </a:solidFill>
                <a:highlight>
                  <a:srgbClr val="FFFFFF"/>
                </a:highlight>
                <a:latin typeface="Times New Roman"/>
                <a:ea typeface="Times New Roman"/>
                <a:cs typeface="Times New Roman"/>
                <a:sym typeface="Times New Roman"/>
              </a:rPr>
              <a:t> It is important to detect early clubbing because clubbing can be the first clue to a serious underlying disorder that, if treated early, may be curable.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2444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Signs of early clubbing</a:t>
            </a:r>
            <a:endParaRPr/>
          </a:p>
        </p:txBody>
      </p:sp>
      <p:sp>
        <p:nvSpPr>
          <p:cNvPr id="75" name="Google Shape;75;p16"/>
          <p:cNvSpPr txBox="1"/>
          <p:nvPr>
            <p:ph idx="1" type="body"/>
          </p:nvPr>
        </p:nvSpPr>
        <p:spPr>
          <a:xfrm>
            <a:off x="364500" y="8635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FF0000"/>
                </a:solidFill>
                <a:highlight>
                  <a:srgbClr val="FFFFFF"/>
                </a:highlight>
                <a:latin typeface="Times New Roman"/>
                <a:ea typeface="Times New Roman"/>
                <a:cs typeface="Times New Roman"/>
                <a:sym typeface="Times New Roman"/>
              </a:rPr>
              <a:t>"floating nail"</a:t>
            </a:r>
            <a:r>
              <a:rPr lang="en-GB">
                <a:solidFill>
                  <a:schemeClr val="dk1"/>
                </a:solidFill>
                <a:highlight>
                  <a:srgbClr val="FFFFFF"/>
                </a:highlight>
                <a:latin typeface="Times New Roman"/>
                <a:ea typeface="Times New Roman"/>
                <a:cs typeface="Times New Roman"/>
                <a:sym typeface="Times New Roman"/>
              </a:rPr>
              <a:t> sign:</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a:solidFill>
                  <a:schemeClr val="dk1"/>
                </a:solidFill>
                <a:highlight>
                  <a:srgbClr val="FFFFFF"/>
                </a:highlight>
                <a:latin typeface="Times New Roman"/>
                <a:ea typeface="Times New Roman"/>
                <a:cs typeface="Times New Roman"/>
                <a:sym typeface="Times New Roman"/>
              </a:rPr>
              <a:t> Normally, the root of the nail plate lies snugly against the bone of the distal phalanx; pressure on the root produces no movement. With clubbing, the root is separated from bone by connective tissue and edema; pressure upon the nail plate moves it toward the bone.</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a:solidFill>
                  <a:schemeClr val="dk1"/>
                </a:solidFill>
                <a:highlight>
                  <a:srgbClr val="FFFFFF"/>
                </a:highlight>
                <a:latin typeface="Times New Roman"/>
                <a:ea typeface="Times New Roman"/>
                <a:cs typeface="Times New Roman"/>
                <a:sym typeface="Times New Roman"/>
              </a:rPr>
              <a:t>The base of the nail becomes resilient and springy, and the nail feels as if it is floating on a cushion. </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1200"/>
              </a:spcAft>
              <a:buNone/>
            </a:pPr>
            <a:r>
              <a:rPr lang="en-GB">
                <a:solidFill>
                  <a:schemeClr val="dk1"/>
                </a:solidFill>
                <a:highlight>
                  <a:srgbClr val="FFFFFF"/>
                </a:highlight>
                <a:latin typeface="Times New Roman"/>
                <a:ea typeface="Times New Roman"/>
                <a:cs typeface="Times New Roman"/>
                <a:sym typeface="Times New Roman"/>
              </a:rPr>
              <a:t>As clubbing progresses, the nail becomes loosely attached, and the free edge of the nail plate may become visible or palpable as a horizontal ridge over the dorsal aspect of the finger.</a:t>
            </a:r>
            <a:endParaRPr>
              <a:solidFill>
                <a:schemeClr val="dk1"/>
              </a:solidFill>
              <a:highlight>
                <a:srgbClr val="FFFFFF"/>
              </a:highlight>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1" name="Google Shape;81;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FF0000"/>
                </a:solidFill>
                <a:highlight>
                  <a:srgbClr val="FFFFFF"/>
                </a:highlight>
                <a:latin typeface="Times New Roman"/>
                <a:ea typeface="Times New Roman"/>
                <a:cs typeface="Times New Roman"/>
                <a:sym typeface="Times New Roman"/>
              </a:rPr>
              <a:t>"Profile" </a:t>
            </a:r>
            <a:r>
              <a:rPr lang="en-GB">
                <a:solidFill>
                  <a:schemeClr val="dk1"/>
                </a:solidFill>
                <a:highlight>
                  <a:srgbClr val="FFFFFF"/>
                </a:highlight>
                <a:latin typeface="Times New Roman"/>
                <a:ea typeface="Times New Roman"/>
                <a:cs typeface="Times New Roman"/>
                <a:sym typeface="Times New Roman"/>
              </a:rPr>
              <a:t>sign: </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a:solidFill>
                  <a:schemeClr val="dk1"/>
                </a:solidFill>
                <a:highlight>
                  <a:srgbClr val="FFFFFF"/>
                </a:highlight>
                <a:latin typeface="Times New Roman"/>
                <a:ea typeface="Times New Roman"/>
                <a:cs typeface="Times New Roman"/>
                <a:sym typeface="Times New Roman"/>
              </a:rPr>
              <a:t>Normally, the angle between the nail plate and the skin overlying the proximal part of the distal phalanx is about 160 degrees or less. </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a:solidFill>
                  <a:schemeClr val="dk1"/>
                </a:solidFill>
                <a:highlight>
                  <a:srgbClr val="FFFFFF"/>
                </a:highlight>
                <a:latin typeface="Times New Roman"/>
                <a:ea typeface="Times New Roman"/>
                <a:cs typeface="Times New Roman"/>
                <a:sym typeface="Times New Roman"/>
              </a:rPr>
              <a:t>With clubbing, proliferation of tissue under the nail plate causes this angle to increase to more than 160 degrees. </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a:solidFill>
                  <a:schemeClr val="dk1"/>
                </a:solidFill>
                <a:highlight>
                  <a:srgbClr val="FFFFFF"/>
                </a:highlight>
                <a:latin typeface="Times New Roman"/>
                <a:ea typeface="Times New Roman"/>
                <a:cs typeface="Times New Roman"/>
                <a:sym typeface="Times New Roman"/>
              </a:rPr>
              <a:t>In fact, the angle may be entirely lost and the nail plate and skin lie in a straight line (180-degree angle). </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1200"/>
              </a:spcAft>
              <a:buNone/>
            </a:pPr>
            <a:r>
              <a:rPr lang="en-GB">
                <a:solidFill>
                  <a:schemeClr val="dk1"/>
                </a:solidFill>
                <a:highlight>
                  <a:srgbClr val="FFFFFF"/>
                </a:highlight>
                <a:latin typeface="Times New Roman"/>
                <a:ea typeface="Times New Roman"/>
                <a:cs typeface="Times New Roman"/>
                <a:sym typeface="Times New Roman"/>
              </a:rPr>
              <a:t>As clubbing progresses, the angle exceeds 180 degrees. Eventually, the profile of the fingertip becomes bulbous.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7" name="Google Shape;87;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highlight>
                  <a:srgbClr val="FFFFFF"/>
                </a:highlight>
                <a:latin typeface="Times New Roman"/>
                <a:ea typeface="Times New Roman"/>
                <a:cs typeface="Times New Roman"/>
                <a:sym typeface="Times New Roman"/>
              </a:rPr>
              <a:t>Early clubbing must be distinguished from several other abnormalities of the fingertip. </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a:solidFill>
                  <a:schemeClr val="dk1"/>
                </a:solidFill>
                <a:highlight>
                  <a:srgbClr val="FFFFFF"/>
                </a:highlight>
                <a:latin typeface="Times New Roman"/>
                <a:ea typeface="Times New Roman"/>
                <a:cs typeface="Times New Roman"/>
                <a:sym typeface="Times New Roman"/>
              </a:rPr>
              <a:t>These include: </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a:solidFill>
                  <a:schemeClr val="dk1"/>
                </a:solidFill>
                <a:highlight>
                  <a:srgbClr val="FFFFFF"/>
                </a:highlight>
                <a:latin typeface="Times New Roman"/>
                <a:ea typeface="Times New Roman"/>
                <a:cs typeface="Times New Roman"/>
                <a:sym typeface="Times New Roman"/>
              </a:rPr>
              <a:t>(1) increased nail </a:t>
            </a:r>
            <a:r>
              <a:rPr b="1" lang="en-GB">
                <a:solidFill>
                  <a:schemeClr val="dk1"/>
                </a:solidFill>
                <a:highlight>
                  <a:srgbClr val="FFFFFF"/>
                </a:highlight>
                <a:latin typeface="Times New Roman"/>
                <a:ea typeface="Times New Roman"/>
                <a:cs typeface="Times New Roman"/>
                <a:sym typeface="Times New Roman"/>
              </a:rPr>
              <a:t>curvature,</a:t>
            </a:r>
            <a:r>
              <a:rPr lang="en-GB">
                <a:solidFill>
                  <a:schemeClr val="dk1"/>
                </a:solidFill>
                <a:highlight>
                  <a:srgbClr val="FFFFFF"/>
                </a:highlight>
                <a:latin typeface="Times New Roman"/>
                <a:ea typeface="Times New Roman"/>
                <a:cs typeface="Times New Roman"/>
                <a:sym typeface="Times New Roman"/>
              </a:rPr>
              <a:t> a </a:t>
            </a:r>
            <a:r>
              <a:rPr b="1" lang="en-GB">
                <a:solidFill>
                  <a:schemeClr val="dk1"/>
                </a:solidFill>
                <a:highlight>
                  <a:srgbClr val="FFFFFF"/>
                </a:highlight>
                <a:latin typeface="Times New Roman"/>
                <a:ea typeface="Times New Roman"/>
                <a:cs typeface="Times New Roman"/>
                <a:sym typeface="Times New Roman"/>
              </a:rPr>
              <a:t>normal </a:t>
            </a:r>
            <a:r>
              <a:rPr lang="en-GB">
                <a:solidFill>
                  <a:schemeClr val="dk1"/>
                </a:solidFill>
                <a:highlight>
                  <a:srgbClr val="FFFFFF"/>
                </a:highlight>
                <a:latin typeface="Times New Roman"/>
                <a:ea typeface="Times New Roman"/>
                <a:cs typeface="Times New Roman"/>
                <a:sym typeface="Times New Roman"/>
              </a:rPr>
              <a:t>finding in many adults (especially blacks);</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a:solidFill>
                  <a:schemeClr val="dk1"/>
                </a:solidFill>
                <a:highlight>
                  <a:srgbClr val="FFFFFF"/>
                </a:highlight>
                <a:latin typeface="Times New Roman"/>
                <a:ea typeface="Times New Roman"/>
                <a:cs typeface="Times New Roman"/>
                <a:sym typeface="Times New Roman"/>
              </a:rPr>
              <a:t>(2) chronic</a:t>
            </a:r>
            <a:r>
              <a:rPr b="1" lang="en-GB">
                <a:solidFill>
                  <a:schemeClr val="dk1"/>
                </a:solidFill>
                <a:highlight>
                  <a:srgbClr val="FFFFFF"/>
                </a:highlight>
                <a:latin typeface="Times New Roman"/>
                <a:ea typeface="Times New Roman"/>
                <a:cs typeface="Times New Roman"/>
                <a:sym typeface="Times New Roman"/>
              </a:rPr>
              <a:t> </a:t>
            </a:r>
            <a:r>
              <a:rPr b="1" lang="en-GB">
                <a:solidFill>
                  <a:schemeClr val="dk1"/>
                </a:solidFill>
                <a:highlight>
                  <a:srgbClr val="FFFFFF"/>
                </a:highlight>
                <a:latin typeface="Times New Roman"/>
                <a:ea typeface="Times New Roman"/>
                <a:cs typeface="Times New Roman"/>
                <a:sym typeface="Times New Roman"/>
              </a:rPr>
              <a:t>paronychia</a:t>
            </a:r>
            <a:r>
              <a:rPr lang="en-GB">
                <a:solidFill>
                  <a:schemeClr val="dk1"/>
                </a:solidFill>
                <a:highlight>
                  <a:srgbClr val="FFFFFF"/>
                </a:highlight>
                <a:latin typeface="Times New Roman"/>
                <a:ea typeface="Times New Roman"/>
                <a:cs typeface="Times New Roman"/>
                <a:sym typeface="Times New Roman"/>
              </a:rPr>
              <a:t>, in which the soft tissue at the base of the nail is inflammed and swollen;</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a:solidFill>
                  <a:schemeClr val="dk1"/>
                </a:solidFill>
                <a:highlight>
                  <a:srgbClr val="FFFFFF"/>
                </a:highlight>
                <a:latin typeface="Times New Roman"/>
                <a:ea typeface="Times New Roman"/>
                <a:cs typeface="Times New Roman"/>
                <a:sym typeface="Times New Roman"/>
              </a:rPr>
              <a:t>(3)</a:t>
            </a:r>
            <a:r>
              <a:rPr b="1" lang="en-GB">
                <a:solidFill>
                  <a:schemeClr val="dk1"/>
                </a:solidFill>
                <a:highlight>
                  <a:srgbClr val="FFFFFF"/>
                </a:highlight>
                <a:latin typeface="Times New Roman"/>
                <a:ea typeface="Times New Roman"/>
                <a:cs typeface="Times New Roman"/>
                <a:sym typeface="Times New Roman"/>
              </a:rPr>
              <a:t> felons or abscesses </a:t>
            </a:r>
            <a:r>
              <a:rPr lang="en-GB">
                <a:solidFill>
                  <a:schemeClr val="dk1"/>
                </a:solidFill>
                <a:highlight>
                  <a:srgbClr val="FFFFFF"/>
                </a:highlight>
                <a:latin typeface="Times New Roman"/>
                <a:ea typeface="Times New Roman"/>
                <a:cs typeface="Times New Roman"/>
                <a:sym typeface="Times New Roman"/>
              </a:rPr>
              <a:t>of the terminal pulp space, in which there is swelling over the palmar surface of the fingertip. </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1200"/>
              </a:spcAft>
              <a:buNone/>
            </a:pPr>
            <a:r>
              <a:rPr lang="en-GB">
                <a:solidFill>
                  <a:schemeClr val="dk1"/>
                </a:solidFill>
                <a:highlight>
                  <a:srgbClr val="FFFFFF"/>
                </a:highlight>
                <a:latin typeface="Times New Roman"/>
                <a:ea typeface="Times New Roman"/>
                <a:cs typeface="Times New Roman"/>
                <a:sym typeface="Times New Roman"/>
              </a:rPr>
              <a:t>The fundamental angle between nail and terminal phalanx not altered in these conditions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3" name="Google Shape;93;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4" name="Google Shape;94;p19"/>
          <p:cNvPicPr preferRelativeResize="0"/>
          <p:nvPr/>
        </p:nvPicPr>
        <p:blipFill>
          <a:blip r:embed="rId3">
            <a:alphaModFix/>
          </a:blip>
          <a:stretch>
            <a:fillRect/>
          </a:stretch>
        </p:blipFill>
        <p:spPr>
          <a:xfrm>
            <a:off x="1653275" y="0"/>
            <a:ext cx="6153825" cy="45688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0" name="Google Shape;100;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1900">
                <a:solidFill>
                  <a:schemeClr val="dk1"/>
                </a:solidFill>
                <a:highlight>
                  <a:srgbClr val="FFFFFF"/>
                </a:highlight>
                <a:latin typeface="Times New Roman"/>
                <a:ea typeface="Times New Roman"/>
                <a:cs typeface="Times New Roman"/>
                <a:sym typeface="Times New Roman"/>
              </a:rPr>
              <a:t>Schamroth- readily differentiates true clubbing from these pseudo-clubbing conditions.</a:t>
            </a:r>
            <a:endParaRPr sz="1900">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sz="1900">
                <a:solidFill>
                  <a:schemeClr val="dk1"/>
                </a:solidFill>
                <a:highlight>
                  <a:srgbClr val="FFFFFF"/>
                </a:highlight>
                <a:latin typeface="Times New Roman"/>
                <a:ea typeface="Times New Roman"/>
                <a:cs typeface="Times New Roman"/>
                <a:sym typeface="Times New Roman"/>
              </a:rPr>
              <a:t>The examiner asks the patient to hold the two thumbs back to back with the two fingertips and interphalangeal joints aligned. Because the base angle is unaltered in these conditions, an elongated, diamond-shaped area of empty space is apparent. </a:t>
            </a:r>
            <a:endParaRPr sz="1900">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sz="1900">
                <a:solidFill>
                  <a:schemeClr val="dk1"/>
                </a:solidFill>
                <a:highlight>
                  <a:srgbClr val="FFFFFF"/>
                </a:highlight>
                <a:latin typeface="Times New Roman"/>
                <a:ea typeface="Times New Roman"/>
                <a:cs typeface="Times New Roman"/>
                <a:sym typeface="Times New Roman"/>
              </a:rPr>
              <a:t>In true clubbing, this empty space is lost.</a:t>
            </a:r>
            <a:endParaRPr sz="1900">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sz="1900">
                <a:solidFill>
                  <a:schemeClr val="dk1"/>
                </a:solidFill>
                <a:highlight>
                  <a:srgbClr val="FFFFFF"/>
                </a:highlight>
                <a:latin typeface="Times New Roman"/>
                <a:ea typeface="Times New Roman"/>
                <a:cs typeface="Times New Roman"/>
                <a:sym typeface="Times New Roman"/>
              </a:rPr>
              <a:t>Schamroths window,Schamroths sign,Schamroths angle</a:t>
            </a:r>
            <a:endParaRPr sz="1900">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1200"/>
              </a:spcAft>
              <a:buNone/>
            </a:pPr>
            <a:r>
              <a:rPr lang="en-GB" sz="1900">
                <a:solidFill>
                  <a:schemeClr val="dk1"/>
                </a:solidFill>
                <a:highlight>
                  <a:srgbClr val="FFFFFF"/>
                </a:highlight>
                <a:latin typeface="Times New Roman"/>
                <a:ea typeface="Times New Roman"/>
                <a:cs typeface="Times New Roman"/>
                <a:sym typeface="Times New Roman"/>
              </a:rPr>
              <a:t>Sensitivity-77-87%,Specificity-90% (Pallares-Sanmartin etal-2010)</a:t>
            </a:r>
            <a:endParaRPr sz="1900">
              <a:solidFill>
                <a:schemeClr val="dk1"/>
              </a:solidFill>
              <a:highlight>
                <a:srgbClr val="FFFFFF"/>
              </a:highlight>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pic>
        <p:nvPicPr>
          <p:cNvPr id="105" name="Google Shape;105;p21"/>
          <p:cNvPicPr preferRelativeResize="0"/>
          <p:nvPr/>
        </p:nvPicPr>
        <p:blipFill>
          <a:blip r:embed="rId3">
            <a:alphaModFix/>
          </a:blip>
          <a:stretch>
            <a:fillRect/>
          </a:stretch>
        </p:blipFill>
        <p:spPr>
          <a:xfrm>
            <a:off x="1716923" y="0"/>
            <a:ext cx="6125451"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22"/>
          <p:cNvPicPr preferRelativeResize="0"/>
          <p:nvPr/>
        </p:nvPicPr>
        <p:blipFill>
          <a:blip r:embed="rId3">
            <a:alphaModFix/>
          </a:blip>
          <a:stretch>
            <a:fillRect/>
          </a:stretch>
        </p:blipFill>
        <p:spPr>
          <a:xfrm>
            <a:off x="1323300" y="381000"/>
            <a:ext cx="6789975" cy="4762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23"/>
          <p:cNvPicPr preferRelativeResize="0"/>
          <p:nvPr/>
        </p:nvPicPr>
        <p:blipFill rotWithShape="1">
          <a:blip r:embed="rId3">
            <a:alphaModFix/>
          </a:blip>
          <a:srcRect b="4470" l="-29419" r="669" t="-4470"/>
          <a:stretch/>
        </p:blipFill>
        <p:spPr>
          <a:xfrm>
            <a:off x="234725" y="146950"/>
            <a:ext cx="7824100" cy="45624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1" name="Google Shape;121;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800"/>
              </a:spcBef>
              <a:spcAft>
                <a:spcPts val="0"/>
              </a:spcAft>
              <a:buNone/>
            </a:pPr>
            <a:r>
              <a:rPr lang="en-GB">
                <a:solidFill>
                  <a:schemeClr val="dk1"/>
                </a:solidFill>
                <a:highlight>
                  <a:srgbClr val="FFFFFF"/>
                </a:highlight>
                <a:latin typeface="Times New Roman"/>
                <a:ea typeface="Times New Roman"/>
                <a:cs typeface="Times New Roman"/>
                <a:sym typeface="Times New Roman"/>
              </a:rPr>
              <a:t>40% Clubbing associated with serious underlying disease. </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Clr>
                <a:schemeClr val="dk1"/>
              </a:buClr>
              <a:buSzPts val="1100"/>
              <a:buFont typeface="Arial"/>
              <a:buNone/>
            </a:pPr>
            <a:r>
              <a:rPr lang="en-GB">
                <a:solidFill>
                  <a:schemeClr val="dk1"/>
                </a:solidFill>
                <a:highlight>
                  <a:srgbClr val="FFFFFF"/>
                </a:highlight>
                <a:latin typeface="Times New Roman"/>
                <a:ea typeface="Times New Roman"/>
                <a:cs typeface="Times New Roman"/>
                <a:sym typeface="Times New Roman"/>
              </a:rPr>
              <a:t>In addition, because clubbing may precede any other evidence of the underlying disorder, it may serve as the only clue to an otherwise silent lesion. </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Clr>
                <a:schemeClr val="dk1"/>
              </a:buClr>
              <a:buSzPts val="1100"/>
              <a:buFont typeface="Arial"/>
              <a:buNone/>
            </a:pPr>
            <a:r>
              <a:rPr lang="en-GB">
                <a:solidFill>
                  <a:schemeClr val="dk1"/>
                </a:solidFill>
                <a:highlight>
                  <a:srgbClr val="FFFFFF"/>
                </a:highlight>
                <a:latin typeface="Times New Roman"/>
                <a:ea typeface="Times New Roman"/>
                <a:cs typeface="Times New Roman"/>
                <a:sym typeface="Times New Roman"/>
              </a:rPr>
              <a:t>Review of the literature indicates that between 75 and 80% of clubbing are associated with chronic pulmonary diseases; 10 to 15% are associated with cardiovascular diseases; 5 to 10% with chronic hepatic and gastrointestinal disorders; and 5 to 10% with miscellaneous disorders.</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12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7" name="Google Shape;127;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a:t>U</a:t>
            </a:r>
            <a:r>
              <a:rPr lang="en-GB"/>
              <a:t>nilateral clubbing - associated with hemiplegia and vascular lesions</a:t>
            </a:r>
            <a:endParaRPr/>
          </a:p>
          <a:p>
            <a:pPr indent="0" lvl="0" marL="0" rtl="0" algn="l">
              <a:spcBef>
                <a:spcPts val="1200"/>
              </a:spcBef>
              <a:spcAft>
                <a:spcPts val="0"/>
              </a:spcAft>
              <a:buClr>
                <a:schemeClr val="dk1"/>
              </a:buClr>
              <a:buSzPts val="1100"/>
              <a:buFont typeface="Arial"/>
              <a:buNone/>
            </a:pPr>
            <a:r>
              <a:rPr lang="en-GB"/>
              <a:t>Bilateral clubbing - associated with neoplastic, pulmonary, cardiac, gastrointestinal,infectious, endocrine, vascular and multisystemic disease </a:t>
            </a:r>
            <a:endParaRPr/>
          </a:p>
          <a:p>
            <a:pPr indent="0" lvl="0" marL="0" rtl="0" algn="l">
              <a:spcBef>
                <a:spcPts val="1200"/>
              </a:spcBef>
              <a:spcAft>
                <a:spcPts val="0"/>
              </a:spcAft>
              <a:buNone/>
            </a:pPr>
            <a:r>
              <a:rPr lang="en-GB"/>
              <a:t>Clubbing involving a single digit:</a:t>
            </a:r>
            <a:endParaRPr/>
          </a:p>
          <a:p>
            <a:pPr indent="0" lvl="0" marL="0" rtl="0" algn="l">
              <a:spcBef>
                <a:spcPts val="1200"/>
              </a:spcBef>
              <a:spcAft>
                <a:spcPts val="0"/>
              </a:spcAft>
              <a:buNone/>
            </a:pPr>
            <a:r>
              <a:rPr lang="en-GB"/>
              <a:t>Pseudoclubbing should be ruled out.</a:t>
            </a:r>
            <a:endParaRPr/>
          </a:p>
          <a:p>
            <a:pPr indent="0" lvl="0" marL="0" rtl="0" algn="l">
              <a:spcBef>
                <a:spcPts val="1200"/>
              </a:spcBef>
              <a:spcAft>
                <a:spcPts val="1200"/>
              </a:spcAft>
              <a:buClr>
                <a:schemeClr val="dk1"/>
              </a:buClr>
              <a:buSzPts val="1100"/>
              <a:buFont typeface="Arial"/>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History taking in Clubbing</a:t>
            </a:r>
            <a:endParaRPr/>
          </a:p>
        </p:txBody>
      </p:sp>
      <p:sp>
        <p:nvSpPr>
          <p:cNvPr id="133" name="Google Shape;133;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A person with clubbing often has symptoms of another condition.</a:t>
            </a:r>
            <a:endParaRPr/>
          </a:p>
          <a:p>
            <a:pPr indent="0" lvl="0" marL="0" rtl="0" algn="l">
              <a:spcBef>
                <a:spcPts val="1200"/>
              </a:spcBef>
              <a:spcAft>
                <a:spcPts val="0"/>
              </a:spcAft>
              <a:buNone/>
            </a:pPr>
            <a:r>
              <a:rPr lang="en-GB"/>
              <a:t>So we need to take-</a:t>
            </a:r>
            <a:endParaRPr/>
          </a:p>
          <a:p>
            <a:pPr indent="0" lvl="0" marL="0" rtl="0" algn="l">
              <a:spcBef>
                <a:spcPts val="1200"/>
              </a:spcBef>
              <a:spcAft>
                <a:spcPts val="0"/>
              </a:spcAft>
              <a:buNone/>
            </a:pPr>
            <a:r>
              <a:rPr lang="en-GB"/>
              <a:t>Family history</a:t>
            </a:r>
            <a:endParaRPr/>
          </a:p>
          <a:p>
            <a:pPr indent="0" lvl="0" marL="0" rtl="0" algn="l">
              <a:spcBef>
                <a:spcPts val="1200"/>
              </a:spcBef>
              <a:spcAft>
                <a:spcPts val="0"/>
              </a:spcAft>
              <a:buNone/>
            </a:pPr>
            <a:r>
              <a:rPr lang="en-GB"/>
              <a:t>Medical history</a:t>
            </a:r>
            <a:endParaRPr/>
          </a:p>
          <a:p>
            <a:pPr indent="0" lvl="0" marL="0" rtl="0" algn="l">
              <a:spcBef>
                <a:spcPts val="1200"/>
              </a:spcBef>
              <a:spcAft>
                <a:spcPts val="1200"/>
              </a:spcAft>
              <a:buNone/>
            </a:pPr>
            <a:r>
              <a:rPr lang="en-GB"/>
              <a:t>Physical exam that looks at the lungs and chest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Questions asked?</a:t>
            </a:r>
            <a:endParaRPr/>
          </a:p>
        </p:txBody>
      </p:sp>
      <p:sp>
        <p:nvSpPr>
          <p:cNvPr id="139" name="Google Shape;139;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eg:</a:t>
            </a:r>
            <a:endParaRPr/>
          </a:p>
          <a:p>
            <a:pPr indent="0" lvl="0" marL="0" rtl="0" algn="l">
              <a:spcBef>
                <a:spcPts val="1200"/>
              </a:spcBef>
              <a:spcAft>
                <a:spcPts val="0"/>
              </a:spcAft>
              <a:buNone/>
            </a:pPr>
            <a:r>
              <a:rPr lang="en-GB"/>
              <a:t>Do you have trouble breathing</a:t>
            </a:r>
            <a:endParaRPr/>
          </a:p>
          <a:p>
            <a:pPr indent="0" lvl="0" marL="0" rtl="0" algn="l">
              <a:spcBef>
                <a:spcPts val="1200"/>
              </a:spcBef>
              <a:spcAft>
                <a:spcPts val="0"/>
              </a:spcAft>
              <a:buNone/>
            </a:pPr>
            <a:r>
              <a:rPr lang="en-GB"/>
              <a:t>Do you have clubbing of fingers,toes or both</a:t>
            </a:r>
            <a:endParaRPr/>
          </a:p>
          <a:p>
            <a:pPr indent="0" lvl="0" marL="0" rtl="0" algn="l">
              <a:spcBef>
                <a:spcPts val="1200"/>
              </a:spcBef>
              <a:spcAft>
                <a:spcPts val="0"/>
              </a:spcAft>
              <a:buNone/>
            </a:pPr>
            <a:r>
              <a:rPr lang="en-GB"/>
              <a:t>When did you first notice this?Do you thing its getting worse?</a:t>
            </a:r>
            <a:endParaRPr/>
          </a:p>
          <a:p>
            <a:pPr indent="0" lvl="0" marL="0" rtl="0" algn="l">
              <a:spcBef>
                <a:spcPts val="1200"/>
              </a:spcBef>
              <a:spcAft>
                <a:spcPts val="0"/>
              </a:spcAft>
              <a:buNone/>
            </a:pPr>
            <a:r>
              <a:rPr lang="en-GB"/>
              <a:t>Does the skin ever have a blue colour?</a:t>
            </a:r>
            <a:endParaRPr/>
          </a:p>
          <a:p>
            <a:pPr indent="0" lvl="0" marL="0" rtl="0" algn="l">
              <a:spcBef>
                <a:spcPts val="1200"/>
              </a:spcBef>
              <a:spcAft>
                <a:spcPts val="1200"/>
              </a:spcAft>
              <a:buNone/>
            </a:pPr>
            <a:r>
              <a:rPr lang="en-GB"/>
              <a:t>What other symptoms do you have?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Tests may be done</a:t>
            </a:r>
            <a:endParaRPr/>
          </a:p>
        </p:txBody>
      </p:sp>
      <p:sp>
        <p:nvSpPr>
          <p:cNvPr id="145" name="Google Shape;145;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Eg: CBC ESR,RFT,LFT,SE</a:t>
            </a:r>
            <a:endParaRPr/>
          </a:p>
          <a:p>
            <a:pPr indent="0" lvl="0" marL="0" rtl="0" algn="l">
              <a:spcBef>
                <a:spcPts val="1200"/>
              </a:spcBef>
              <a:spcAft>
                <a:spcPts val="0"/>
              </a:spcAft>
              <a:buNone/>
            </a:pPr>
            <a:r>
              <a:rPr lang="en-GB"/>
              <a:t>ABG</a:t>
            </a:r>
            <a:endParaRPr/>
          </a:p>
          <a:p>
            <a:pPr indent="0" lvl="0" marL="0" rtl="0" algn="l">
              <a:spcBef>
                <a:spcPts val="1200"/>
              </a:spcBef>
              <a:spcAft>
                <a:spcPts val="0"/>
              </a:spcAft>
              <a:buNone/>
            </a:pPr>
            <a:r>
              <a:rPr lang="en-GB"/>
              <a:t>CXR</a:t>
            </a:r>
            <a:endParaRPr/>
          </a:p>
          <a:p>
            <a:pPr indent="0" lvl="0" marL="0" rtl="0" algn="l">
              <a:spcBef>
                <a:spcPts val="1200"/>
              </a:spcBef>
              <a:spcAft>
                <a:spcPts val="0"/>
              </a:spcAft>
              <a:buNone/>
            </a:pPr>
            <a:r>
              <a:rPr lang="en-GB"/>
              <a:t>CT Chest</a:t>
            </a:r>
            <a:endParaRPr/>
          </a:p>
          <a:p>
            <a:pPr indent="0" lvl="0" marL="0" rtl="0" algn="l">
              <a:spcBef>
                <a:spcPts val="1200"/>
              </a:spcBef>
              <a:spcAft>
                <a:spcPts val="0"/>
              </a:spcAft>
              <a:buNone/>
            </a:pPr>
            <a:r>
              <a:rPr lang="en-GB"/>
              <a:t>ECG</a:t>
            </a:r>
            <a:endParaRPr/>
          </a:p>
          <a:p>
            <a:pPr indent="0" lvl="0" marL="0" rtl="0" algn="l">
              <a:spcBef>
                <a:spcPts val="1200"/>
              </a:spcBef>
              <a:spcAft>
                <a:spcPts val="0"/>
              </a:spcAft>
              <a:buNone/>
            </a:pPr>
            <a:r>
              <a:rPr lang="en-GB"/>
              <a:t>ECHO</a:t>
            </a:r>
            <a:endParaRPr/>
          </a:p>
          <a:p>
            <a:pPr indent="0" lvl="0" marL="0" rtl="0" algn="l">
              <a:spcBef>
                <a:spcPts val="1200"/>
              </a:spcBef>
              <a:spcAft>
                <a:spcPts val="1200"/>
              </a:spcAft>
              <a:buNone/>
            </a:pPr>
            <a:r>
              <a:rPr lang="en-GB"/>
              <a:t>PFT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1700"/>
              </a:spcBef>
              <a:spcAft>
                <a:spcPts val="800"/>
              </a:spcAft>
              <a:buClr>
                <a:schemeClr val="dk1"/>
              </a:buClr>
              <a:buSzPts val="1100"/>
              <a:buFont typeface="Arial"/>
              <a:buNone/>
            </a:pPr>
            <a:r>
              <a:rPr b="1" lang="en-GB" sz="1800">
                <a:solidFill>
                  <a:srgbClr val="724128"/>
                </a:solidFill>
                <a:highlight>
                  <a:srgbClr val="FFFFFF"/>
                </a:highlight>
              </a:rPr>
              <a:t>Hypertrophic Osteoarthropathy</a:t>
            </a:r>
            <a:endParaRPr sz="1800"/>
          </a:p>
        </p:txBody>
      </p:sp>
      <p:sp>
        <p:nvSpPr>
          <p:cNvPr id="151" name="Google Shape;151;p29"/>
          <p:cNvSpPr txBox="1"/>
          <p:nvPr>
            <p:ph idx="1" type="body"/>
          </p:nvPr>
        </p:nvSpPr>
        <p:spPr>
          <a:xfrm>
            <a:off x="311700" y="1118675"/>
            <a:ext cx="8520600" cy="3416400"/>
          </a:xfrm>
          <a:prstGeom prst="rect">
            <a:avLst/>
          </a:prstGeom>
        </p:spPr>
        <p:txBody>
          <a:bodyPr anchorCtr="0" anchor="t" bIns="91425" lIns="91425" spcFirstLastPara="1" rIns="91425" wrap="square" tIns="91425">
            <a:noAutofit/>
          </a:bodyPr>
          <a:lstStyle/>
          <a:p>
            <a:pPr indent="0" lvl="0" marL="0" rtl="0" algn="l">
              <a:spcBef>
                <a:spcPts val="800"/>
              </a:spcBef>
              <a:spcAft>
                <a:spcPts val="0"/>
              </a:spcAft>
              <a:buNone/>
            </a:pPr>
            <a:r>
              <a:rPr lang="en-GB" sz="1600">
                <a:solidFill>
                  <a:schemeClr val="dk1"/>
                </a:solidFill>
                <a:highlight>
                  <a:srgbClr val="FFFFFF"/>
                </a:highlight>
                <a:latin typeface="Times New Roman"/>
                <a:ea typeface="Times New Roman"/>
                <a:cs typeface="Times New Roman"/>
                <a:sym typeface="Times New Roman"/>
              </a:rPr>
              <a:t>Always be sought for if clubbing+</a:t>
            </a:r>
            <a:endParaRPr sz="1600">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None/>
            </a:pPr>
            <a:r>
              <a:rPr lang="en-GB" sz="1600">
                <a:solidFill>
                  <a:schemeClr val="dk1"/>
                </a:solidFill>
                <a:highlight>
                  <a:srgbClr val="FFFFFF"/>
                </a:highlight>
                <a:latin typeface="Times New Roman"/>
                <a:ea typeface="Times New Roman"/>
                <a:cs typeface="Times New Roman"/>
                <a:sym typeface="Times New Roman"/>
              </a:rPr>
              <a:t>Severe, burning, deep pain over the distal extremities, especially of the legs, that is worsened at night and on dependency.</a:t>
            </a:r>
            <a:endParaRPr sz="1600">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None/>
            </a:pPr>
            <a:r>
              <a:rPr lang="en-GB" sz="1600">
                <a:solidFill>
                  <a:schemeClr val="dk1"/>
                </a:solidFill>
                <a:highlight>
                  <a:srgbClr val="FFFFFF"/>
                </a:highlight>
                <a:latin typeface="Times New Roman"/>
                <a:ea typeface="Times New Roman"/>
                <a:cs typeface="Times New Roman"/>
                <a:sym typeface="Times New Roman"/>
              </a:rPr>
              <a:t>Early cases, the examiner may note warmth, reddening, or brawny edema of the skin over the distal long bones (particularly over the shins).</a:t>
            </a:r>
            <a:endParaRPr sz="1600">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None/>
            </a:pPr>
            <a:r>
              <a:rPr lang="en-GB" sz="1600">
                <a:solidFill>
                  <a:schemeClr val="dk1"/>
                </a:solidFill>
                <a:highlight>
                  <a:srgbClr val="FFFFFF"/>
                </a:highlight>
                <a:latin typeface="Times New Roman"/>
                <a:ea typeface="Times New Roman"/>
                <a:cs typeface="Times New Roman"/>
                <a:sym typeface="Times New Roman"/>
              </a:rPr>
              <a:t> In acute or severe cases, there may be exquisite tenderness of the feet and legs and the hands and forearms, and tenderness and effusions of the adjacent joints (the ankles, knees, wrists, and fingers).</a:t>
            </a:r>
            <a:endParaRPr sz="1600">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None/>
            </a:pPr>
            <a:r>
              <a:rPr lang="en-GB" sz="1600">
                <a:solidFill>
                  <a:schemeClr val="dk1"/>
                </a:solidFill>
                <a:highlight>
                  <a:srgbClr val="FFFFFF"/>
                </a:highlight>
                <a:latin typeface="Times New Roman"/>
                <a:ea typeface="Times New Roman"/>
                <a:cs typeface="Times New Roman"/>
                <a:sym typeface="Times New Roman"/>
              </a:rPr>
              <a:t>The examiner may elicit tenderness over bony prominences by simply pressing or by encircling the limb (e.g., the wrist) with his own fingers like a bracelet and gently squeezing it. </a:t>
            </a:r>
            <a:endParaRPr sz="1600">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Clr>
                <a:schemeClr val="dk1"/>
              </a:buClr>
              <a:buSzPts val="1100"/>
              <a:buFont typeface="Arial"/>
              <a:buNone/>
            </a:pPr>
            <a:r>
              <a:rPr lang="en-GB" sz="1600">
                <a:solidFill>
                  <a:schemeClr val="dk1"/>
                </a:solidFill>
                <a:highlight>
                  <a:srgbClr val="FFFFFF"/>
                </a:highlight>
                <a:latin typeface="Times New Roman"/>
                <a:ea typeface="Times New Roman"/>
                <a:cs typeface="Times New Roman"/>
                <a:sym typeface="Times New Roman"/>
              </a:rPr>
              <a:t>Later, autonomic changes such as flushing, sweating, or blanching (Raynaud's phenomenon) may be noted in the affected hands and feet.</a:t>
            </a:r>
            <a:endParaRPr sz="1600">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1200"/>
              </a:spcAft>
              <a:buNone/>
            </a:pPr>
            <a:r>
              <a:t/>
            </a:r>
            <a:endParaRPr sz="16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25000"/>
              </a:lnSpc>
              <a:spcBef>
                <a:spcPts val="1700"/>
              </a:spcBef>
              <a:spcAft>
                <a:spcPts val="0"/>
              </a:spcAft>
              <a:buClr>
                <a:schemeClr val="dk1"/>
              </a:buClr>
              <a:buSzPts val="990"/>
              <a:buFont typeface="Arial"/>
              <a:buNone/>
            </a:pPr>
            <a:r>
              <a:rPr b="1" lang="en-GB" sz="1800">
                <a:solidFill>
                  <a:srgbClr val="724128"/>
                </a:solidFill>
                <a:highlight>
                  <a:srgbClr val="FFFFFF"/>
                </a:highlight>
              </a:rPr>
              <a:t>Pachydermoperiostosis</a:t>
            </a:r>
            <a:endParaRPr b="1" sz="1800">
              <a:solidFill>
                <a:srgbClr val="724128"/>
              </a:solidFill>
              <a:highlight>
                <a:srgbClr val="FFFFFF"/>
              </a:highlight>
            </a:endParaRPr>
          </a:p>
          <a:p>
            <a:pPr indent="0" lvl="0" marL="0" rtl="0" algn="l">
              <a:spcBef>
                <a:spcPts val="800"/>
              </a:spcBef>
              <a:spcAft>
                <a:spcPts val="0"/>
              </a:spcAft>
              <a:buSzPts val="990"/>
              <a:buNone/>
            </a:pPr>
            <a:r>
              <a:t/>
            </a:r>
            <a:endParaRPr b="1" sz="1800">
              <a:solidFill>
                <a:srgbClr val="724128"/>
              </a:solidFill>
              <a:highlight>
                <a:srgbClr val="FFFFFF"/>
              </a:highlight>
            </a:endParaRPr>
          </a:p>
        </p:txBody>
      </p:sp>
      <p:sp>
        <p:nvSpPr>
          <p:cNvPr id="157" name="Google Shape;157;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800"/>
              </a:spcBef>
              <a:spcAft>
                <a:spcPts val="0"/>
              </a:spcAft>
              <a:buNone/>
            </a:pPr>
            <a:r>
              <a:rPr lang="en-GB">
                <a:solidFill>
                  <a:schemeClr val="dk1"/>
                </a:solidFill>
                <a:highlight>
                  <a:srgbClr val="FFFFFF"/>
                </a:highlight>
                <a:latin typeface="Times New Roman"/>
                <a:ea typeface="Times New Roman"/>
                <a:cs typeface="Times New Roman"/>
                <a:sym typeface="Times New Roman"/>
              </a:rPr>
              <a:t>Most often complain about their changing appearance or the excessive perspiration, especially of the hands and feet. </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None/>
            </a:pPr>
            <a:r>
              <a:rPr lang="en-GB">
                <a:solidFill>
                  <a:schemeClr val="dk1"/>
                </a:solidFill>
                <a:highlight>
                  <a:srgbClr val="FFFFFF"/>
                </a:highlight>
                <a:latin typeface="Times New Roman"/>
                <a:ea typeface="Times New Roman"/>
                <a:cs typeface="Times New Roman"/>
                <a:sym typeface="Times New Roman"/>
              </a:rPr>
              <a:t>Active phase- they may have mild bone pain or arthralgia. </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None/>
            </a:pPr>
            <a:r>
              <a:rPr lang="en-GB">
                <a:solidFill>
                  <a:schemeClr val="dk1"/>
                </a:solidFill>
                <a:highlight>
                  <a:srgbClr val="FFFFFF"/>
                </a:highlight>
                <a:latin typeface="Times New Roman"/>
                <a:ea typeface="Times New Roman"/>
                <a:cs typeface="Times New Roman"/>
                <a:sym typeface="Times New Roman"/>
              </a:rPr>
              <a:t>Later- clumsiness of fingers, ptosis from thickening of the skin over their eyelids, or facial palsy from thickening of the skull.</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None/>
            </a:pPr>
            <a:r>
              <a:rPr lang="en-GB">
                <a:solidFill>
                  <a:schemeClr val="dk1"/>
                </a:solidFill>
                <a:highlight>
                  <a:srgbClr val="FFFFFF"/>
                </a:highlight>
                <a:latin typeface="Times New Roman"/>
                <a:ea typeface="Times New Roman"/>
                <a:cs typeface="Times New Roman"/>
                <a:sym typeface="Times New Roman"/>
              </a:rPr>
              <a:t> O/E Clubbing of the fingers and toes, accompanied by "spadelike" or "pawlike" enlargement of the hands and feet; joint effusions may be present.</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Clr>
                <a:schemeClr val="dk1"/>
              </a:buClr>
              <a:buSzPts val="1100"/>
              <a:buFont typeface="Arial"/>
              <a:buNone/>
            </a:pPr>
            <a:r>
              <a:rPr lang="en-GB">
                <a:solidFill>
                  <a:schemeClr val="dk1"/>
                </a:solidFill>
                <a:highlight>
                  <a:schemeClr val="lt1"/>
                </a:highlight>
                <a:latin typeface="Times New Roman"/>
                <a:ea typeface="Times New Roman"/>
                <a:cs typeface="Times New Roman"/>
                <a:sym typeface="Times New Roman"/>
              </a:rPr>
              <a:t>Skin changes- excessive sweating, generalized thickening (called </a:t>
            </a:r>
            <a:r>
              <a:rPr i="1" lang="en-GB">
                <a:solidFill>
                  <a:schemeClr val="dk1"/>
                </a:solidFill>
                <a:highlight>
                  <a:schemeClr val="lt1"/>
                </a:highlight>
                <a:latin typeface="Times New Roman"/>
                <a:ea typeface="Times New Roman"/>
                <a:cs typeface="Times New Roman"/>
                <a:sym typeface="Times New Roman"/>
              </a:rPr>
              <a:t>pachyderma</a:t>
            </a:r>
            <a:r>
              <a:rPr lang="en-GB">
                <a:solidFill>
                  <a:schemeClr val="dk1"/>
                </a:solidFill>
                <a:highlight>
                  <a:schemeClr val="lt1"/>
                </a:highlight>
                <a:latin typeface="Times New Roman"/>
                <a:ea typeface="Times New Roman"/>
                <a:cs typeface="Times New Roman"/>
                <a:sym typeface="Times New Roman"/>
              </a:rPr>
              <a:t>) and redundancy, especially over the forehead and scalp, leading to characteristic "bulldog" furrowing </a:t>
            </a:r>
            <a:r>
              <a:rPr i="1" lang="en-GB">
                <a:solidFill>
                  <a:schemeClr val="dk1"/>
                </a:solidFill>
                <a:highlight>
                  <a:schemeClr val="lt1"/>
                </a:highlight>
                <a:latin typeface="Times New Roman"/>
                <a:ea typeface="Times New Roman"/>
                <a:cs typeface="Times New Roman"/>
                <a:sym typeface="Times New Roman"/>
              </a:rPr>
              <a:t>(cutis verticis gyrata)</a:t>
            </a:r>
            <a:r>
              <a:rPr lang="en-GB">
                <a:solidFill>
                  <a:schemeClr val="dk1"/>
                </a:solidFill>
                <a:highlight>
                  <a:schemeClr val="lt1"/>
                </a:highlight>
                <a:latin typeface="Times New Roman"/>
                <a:ea typeface="Times New Roman"/>
                <a:cs typeface="Times New Roman"/>
                <a:sym typeface="Times New Roman"/>
              </a:rPr>
              <a:t> and leonine facies, sometimes mistaken for leprosy. </a:t>
            </a:r>
            <a:endParaRPr>
              <a:solidFill>
                <a:schemeClr val="dk1"/>
              </a:solidFill>
              <a:highlight>
                <a:schemeClr val="lt1"/>
              </a:highlight>
              <a:latin typeface="Times New Roman"/>
              <a:ea typeface="Times New Roman"/>
              <a:cs typeface="Times New Roman"/>
              <a:sym typeface="Times New Roman"/>
            </a:endParaRPr>
          </a:p>
          <a:p>
            <a:pPr indent="0" lvl="0" marL="0" rtl="0" algn="l">
              <a:spcBef>
                <a:spcPts val="800"/>
              </a:spcBef>
              <a:spcAft>
                <a:spcPts val="800"/>
              </a:spcAft>
              <a:buNone/>
            </a:pPr>
            <a:r>
              <a:t/>
            </a:r>
            <a:endParaRPr>
              <a:solidFill>
                <a:schemeClr val="dk1"/>
              </a:solidFill>
              <a:highlight>
                <a:srgbClr val="FFFFFF"/>
              </a:highlight>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3" name="Google Shape;163;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25000"/>
              </a:lnSpc>
              <a:spcBef>
                <a:spcPts val="1700"/>
              </a:spcBef>
              <a:spcAft>
                <a:spcPts val="0"/>
              </a:spcAft>
              <a:buClr>
                <a:schemeClr val="dk1"/>
              </a:buClr>
              <a:buSzPts val="1100"/>
              <a:buFont typeface="Arial"/>
              <a:buNone/>
            </a:pPr>
            <a:r>
              <a:rPr b="1" lang="en-GB">
                <a:solidFill>
                  <a:srgbClr val="724128"/>
                </a:solidFill>
                <a:highlight>
                  <a:srgbClr val="FFFFFF"/>
                </a:highlight>
              </a:rPr>
              <a:t>Further Evaluation</a:t>
            </a:r>
            <a:endParaRPr b="1">
              <a:solidFill>
                <a:srgbClr val="724128"/>
              </a:solidFill>
              <a:highlight>
                <a:srgbClr val="FFFFFF"/>
              </a:highlight>
            </a:endParaRPr>
          </a:p>
          <a:p>
            <a:pPr indent="0" lvl="0" marL="0" rtl="0" algn="l">
              <a:spcBef>
                <a:spcPts val="800"/>
              </a:spcBef>
              <a:spcAft>
                <a:spcPts val="0"/>
              </a:spcAft>
              <a:buClr>
                <a:schemeClr val="dk1"/>
              </a:buClr>
              <a:buSzPts val="1100"/>
              <a:buFont typeface="Arial"/>
              <a:buNone/>
            </a:pPr>
            <a:r>
              <a:rPr lang="en-GB">
                <a:solidFill>
                  <a:schemeClr val="dk1"/>
                </a:solidFill>
                <a:highlight>
                  <a:srgbClr val="FFFFFF"/>
                </a:highlight>
                <a:latin typeface="Times New Roman"/>
                <a:ea typeface="Times New Roman"/>
                <a:cs typeface="Times New Roman"/>
                <a:sym typeface="Times New Roman"/>
              </a:rPr>
              <a:t>In all three conditions (i.e., clubbing, hypertrophic osteoarthropathy, and pachydermoperiostosis), the physician should specifically examine for findings of associated illness.</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Clr>
                <a:schemeClr val="dk1"/>
              </a:buClr>
              <a:buSzPts val="1100"/>
              <a:buFont typeface="Arial"/>
              <a:buNone/>
            </a:pPr>
            <a:r>
              <a:rPr lang="en-GB">
                <a:solidFill>
                  <a:schemeClr val="dk1"/>
                </a:solidFill>
                <a:highlight>
                  <a:srgbClr val="FFFFFF"/>
                </a:highlight>
                <a:latin typeface="Times New Roman"/>
                <a:ea typeface="Times New Roman"/>
                <a:cs typeface="Times New Roman"/>
                <a:sym typeface="Times New Roman"/>
              </a:rPr>
              <a:t>including wheezes, rales, pleural effusion, supraclavicular adenopathy, cardiac murmurs, Roth spots, peripheral stigmata of endocarditis, splenomegaly, jaundice, vascular angiomata, palmar erythema, hepatomegaly, abdominal mass (suggesting regional enteritis), thyromegaly, and ophthalmopathy.</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12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2"/>
          <p:cNvSpPr txBox="1"/>
          <p:nvPr>
            <p:ph idx="1" type="body"/>
          </p:nvPr>
        </p:nvSpPr>
        <p:spPr>
          <a:xfrm>
            <a:off x="311700" y="549050"/>
            <a:ext cx="8520600" cy="401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highlight>
                  <a:srgbClr val="FFFFFF"/>
                </a:highlight>
                <a:latin typeface="Times New Roman"/>
                <a:ea typeface="Times New Roman"/>
                <a:cs typeface="Times New Roman"/>
                <a:sym typeface="Times New Roman"/>
              </a:rPr>
              <a:t>Xrays in clubbing:</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a:solidFill>
                  <a:schemeClr val="dk1"/>
                </a:solidFill>
                <a:highlight>
                  <a:srgbClr val="FFFFFF"/>
                </a:highlight>
                <a:latin typeface="Times New Roman"/>
                <a:ea typeface="Times New Roman"/>
                <a:cs typeface="Times New Roman"/>
                <a:sym typeface="Times New Roman"/>
              </a:rPr>
              <a:t>Clubbing may be a manifestation of either hypertrophic osteoarthropathy or pachydermoperiostosis, the clinician may want to obtain x-rays of the distal extremities. </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a:solidFill>
                  <a:schemeClr val="dk1"/>
                </a:solidFill>
                <a:highlight>
                  <a:srgbClr val="FFFFFF"/>
                </a:highlight>
                <a:latin typeface="Times New Roman"/>
                <a:ea typeface="Times New Roman"/>
                <a:cs typeface="Times New Roman"/>
                <a:sym typeface="Times New Roman"/>
              </a:rPr>
              <a:t>In early clubbing, x-rays will be normal except for increased soft tissue. </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a:solidFill>
                  <a:schemeClr val="dk1"/>
                </a:solidFill>
                <a:highlight>
                  <a:srgbClr val="FFFFFF"/>
                </a:highlight>
                <a:latin typeface="Times New Roman"/>
                <a:ea typeface="Times New Roman"/>
                <a:cs typeface="Times New Roman"/>
                <a:sym typeface="Times New Roman"/>
              </a:rPr>
              <a:t>In the later stages, there may be fraying of the edges of the distal phalanx, followed by gradual resorption of the bone (</a:t>
            </a:r>
            <a:r>
              <a:rPr b="1" lang="en-GB">
                <a:solidFill>
                  <a:schemeClr val="dk1"/>
                </a:solidFill>
                <a:highlight>
                  <a:srgbClr val="FFFFFF"/>
                </a:highlight>
                <a:latin typeface="Times New Roman"/>
                <a:ea typeface="Times New Roman"/>
                <a:cs typeface="Times New Roman"/>
                <a:sym typeface="Times New Roman"/>
              </a:rPr>
              <a:t>acro-osteolysis</a:t>
            </a:r>
            <a:r>
              <a:rPr lang="en-GB">
                <a:solidFill>
                  <a:schemeClr val="dk1"/>
                </a:solidFill>
                <a:highlight>
                  <a:srgbClr val="FFFFFF"/>
                </a:highlight>
                <a:latin typeface="Times New Roman"/>
                <a:ea typeface="Times New Roman"/>
                <a:cs typeface="Times New Roman"/>
                <a:sym typeface="Times New Roman"/>
              </a:rPr>
              <a:t>).</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1200"/>
              </a:spcAft>
              <a:buNone/>
            </a:pPr>
            <a:r>
              <a:rPr lang="en-GB">
                <a:solidFill>
                  <a:schemeClr val="dk1"/>
                </a:solidFill>
                <a:highlight>
                  <a:srgbClr val="FFFFFF"/>
                </a:highlight>
                <a:latin typeface="Times New Roman"/>
                <a:ea typeface="Times New Roman"/>
                <a:cs typeface="Times New Roman"/>
                <a:sym typeface="Times New Roman"/>
              </a:rPr>
              <a:t>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3"/>
          <p:cNvSpPr txBox="1"/>
          <p:nvPr>
            <p:ph idx="1" type="body"/>
          </p:nvPr>
        </p:nvSpPr>
        <p:spPr>
          <a:xfrm>
            <a:off x="352525" y="7748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a:solidFill>
                  <a:schemeClr val="dk1"/>
                </a:solidFill>
                <a:highlight>
                  <a:schemeClr val="lt1"/>
                </a:highlight>
                <a:latin typeface="Times New Roman"/>
                <a:ea typeface="Times New Roman"/>
                <a:cs typeface="Times New Roman"/>
                <a:sym typeface="Times New Roman"/>
              </a:rPr>
              <a:t>X-rays in hypertrophic osteoarthropathy: symmetrical, irregular periosteal proliferation, calcification and new bone formation (periostitis) over the distal arms and legs, or acro-osteolysis of the distal phalanges of fingers and toes. </a:t>
            </a:r>
            <a:endParaRPr>
              <a:solidFill>
                <a:schemeClr val="dk1"/>
              </a:solidFill>
              <a:highlight>
                <a:schemeClr val="lt1"/>
              </a:highlight>
              <a:latin typeface="Times New Roman"/>
              <a:ea typeface="Times New Roman"/>
              <a:cs typeface="Times New Roman"/>
              <a:sym typeface="Times New Roman"/>
            </a:endParaRPr>
          </a:p>
          <a:p>
            <a:pPr indent="0" lvl="0" marL="0" rtl="0" algn="l">
              <a:spcBef>
                <a:spcPts val="1200"/>
              </a:spcBef>
              <a:spcAft>
                <a:spcPts val="1200"/>
              </a:spcAft>
              <a:buNone/>
            </a:pPr>
            <a:r>
              <a:t/>
            </a:r>
            <a:endParaRPr/>
          </a:p>
        </p:txBody>
      </p:sp>
      <p:pic>
        <p:nvPicPr>
          <p:cNvPr id="174" name="Google Shape;174;p33"/>
          <p:cNvPicPr preferRelativeResize="0"/>
          <p:nvPr/>
        </p:nvPicPr>
        <p:blipFill>
          <a:blip r:embed="rId3">
            <a:alphaModFix/>
          </a:blip>
          <a:stretch>
            <a:fillRect/>
          </a:stretch>
        </p:blipFill>
        <p:spPr>
          <a:xfrm>
            <a:off x="2306400" y="2459500"/>
            <a:ext cx="3510625" cy="22132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80" name="Google Shape;180;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a:solidFill>
                  <a:schemeClr val="dk1"/>
                </a:solidFill>
                <a:highlight>
                  <a:srgbClr val="FFFFFF"/>
                </a:highlight>
                <a:latin typeface="Times New Roman"/>
                <a:ea typeface="Times New Roman"/>
                <a:cs typeface="Times New Roman"/>
                <a:sym typeface="Times New Roman"/>
              </a:rPr>
              <a:t>The finding that 99m-technetium pyrophosphate bone scans are more sensitive than plain x-rays in detecting early periostitis can be helpful in difficult cases.</a:t>
            </a:r>
            <a:endParaRPr>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Clr>
                <a:schemeClr val="dk1"/>
              </a:buClr>
              <a:buSzPts val="1100"/>
              <a:buFont typeface="Arial"/>
              <a:buNone/>
            </a:pPr>
            <a:r>
              <a:rPr lang="en-GB">
                <a:solidFill>
                  <a:schemeClr val="dk1"/>
                </a:solidFill>
                <a:highlight>
                  <a:srgbClr val="FFFFFF"/>
                </a:highlight>
                <a:latin typeface="Times New Roman"/>
                <a:ea typeface="Times New Roman"/>
                <a:cs typeface="Times New Roman"/>
                <a:sym typeface="Times New Roman"/>
              </a:rPr>
              <a:t> In advanced cases of osteoarthropathy, and in pachydermoperiostosis, x-rays may show extreme degrees of periostitis in almost any bone, although the skull, vertebrae, and articular surfaces are usually spared.</a:t>
            </a:r>
            <a:endParaRPr/>
          </a:p>
          <a:p>
            <a:pPr indent="0" lvl="0" marL="0" rtl="0" algn="l">
              <a:spcBef>
                <a:spcPts val="1200"/>
              </a:spcBef>
              <a:spcAft>
                <a:spcPts val="12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Theories</a:t>
            </a:r>
            <a:endParaRPr/>
          </a:p>
        </p:txBody>
      </p:sp>
      <p:sp>
        <p:nvSpPr>
          <p:cNvPr id="186" name="Google Shape;186;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Arterial Hypoxaemia-Humoral</a:t>
            </a:r>
            <a:endParaRPr/>
          </a:p>
          <a:p>
            <a:pPr indent="0" lvl="0" marL="0" rtl="0" algn="l">
              <a:spcBef>
                <a:spcPts val="1200"/>
              </a:spcBef>
              <a:spcAft>
                <a:spcPts val="0"/>
              </a:spcAft>
              <a:buNone/>
            </a:pPr>
            <a:r>
              <a:rPr lang="en-GB"/>
              <a:t>PDGF-VEGF</a:t>
            </a:r>
            <a:endParaRPr/>
          </a:p>
          <a:p>
            <a:pPr indent="0" lvl="0" marL="0" rtl="0" algn="l">
              <a:spcBef>
                <a:spcPts val="1200"/>
              </a:spcBef>
              <a:spcAft>
                <a:spcPts val="0"/>
              </a:spcAft>
              <a:buNone/>
            </a:pPr>
            <a:r>
              <a:rPr lang="en-GB"/>
              <a:t>Vagal stimulation</a:t>
            </a:r>
            <a:endParaRPr/>
          </a:p>
          <a:p>
            <a:pPr indent="0" lvl="0" marL="0" rtl="0" algn="l">
              <a:spcBef>
                <a:spcPts val="1200"/>
              </a:spcBef>
              <a:spcAft>
                <a:spcPts val="1200"/>
              </a:spcAft>
              <a:buNone/>
            </a:pPr>
            <a:r>
              <a:t/>
            </a:r>
            <a:endParaRPr/>
          </a:p>
        </p:txBody>
      </p:sp>
      <p:pic>
        <p:nvPicPr>
          <p:cNvPr id="187" name="Google Shape;187;p35"/>
          <p:cNvPicPr preferRelativeResize="0"/>
          <p:nvPr/>
        </p:nvPicPr>
        <p:blipFill>
          <a:blip r:embed="rId3">
            <a:alphaModFix/>
          </a:blip>
          <a:stretch>
            <a:fillRect/>
          </a:stretch>
        </p:blipFill>
        <p:spPr>
          <a:xfrm>
            <a:off x="3520850" y="0"/>
            <a:ext cx="5623150" cy="5143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93" name="Google Shape;193;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GB" sz="1600">
                <a:solidFill>
                  <a:schemeClr val="dk1"/>
                </a:solidFill>
                <a:highlight>
                  <a:srgbClr val="FFFFFF"/>
                </a:highlight>
                <a:latin typeface="Times New Roman"/>
                <a:ea typeface="Times New Roman"/>
                <a:cs typeface="Times New Roman"/>
                <a:sym typeface="Times New Roman"/>
              </a:rPr>
              <a:t>Pulmonary disease</a:t>
            </a:r>
            <a:r>
              <a:rPr lang="en-GB" sz="1600">
                <a:solidFill>
                  <a:schemeClr val="dk1"/>
                </a:solidFill>
                <a:highlight>
                  <a:srgbClr val="FFFFFF"/>
                </a:highlight>
                <a:latin typeface="Times New Roman"/>
                <a:ea typeface="Times New Roman"/>
                <a:cs typeface="Times New Roman"/>
                <a:sym typeface="Times New Roman"/>
              </a:rPr>
              <a:t> is the most common cause </a:t>
            </a:r>
            <a:endParaRPr sz="1600">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sz="1600">
                <a:solidFill>
                  <a:schemeClr val="dk1"/>
                </a:solidFill>
                <a:highlight>
                  <a:srgbClr val="FFFFFF"/>
                </a:highlight>
                <a:latin typeface="Times New Roman"/>
                <a:ea typeface="Times New Roman"/>
                <a:cs typeface="Times New Roman"/>
                <a:sym typeface="Times New Roman"/>
              </a:rPr>
              <a:t>Primary or secondary malignancy of the bronchus or lung, as well as tumors of the pleura, mediastinum, thymus, and chest wall, are perhaps the most worrisome associations. </a:t>
            </a:r>
            <a:endParaRPr sz="1600">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GB" sz="1600">
                <a:solidFill>
                  <a:schemeClr val="dk1"/>
                </a:solidFill>
                <a:highlight>
                  <a:srgbClr val="FFFFFF"/>
                </a:highlight>
                <a:latin typeface="Times New Roman"/>
                <a:ea typeface="Times New Roman"/>
                <a:cs typeface="Times New Roman"/>
                <a:sym typeface="Times New Roman"/>
              </a:rPr>
              <a:t>But a variety of chronic pulmonary infections, including lung abscess, chronic empyema, pneumoconiosis, chronic pneumonitis, cystic fibrosis, emphysema with chronic suppuration, actinomycosis, and bronchiectasis, can also produce the characteristic picture.</a:t>
            </a:r>
            <a:endParaRPr sz="1600">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1200"/>
              </a:spcAft>
              <a:buNone/>
            </a:pPr>
            <a:r>
              <a:rPr lang="en-GB" sz="1600">
                <a:solidFill>
                  <a:schemeClr val="dk1"/>
                </a:solidFill>
                <a:highlight>
                  <a:srgbClr val="FFFFFF"/>
                </a:highlight>
                <a:latin typeface="Times New Roman"/>
                <a:ea typeface="Times New Roman"/>
                <a:cs typeface="Times New Roman"/>
                <a:sym typeface="Times New Roman"/>
              </a:rPr>
              <a:t>More rarely, it has been described in patients with chest deformities, aortic aneurysm with compression of lung, and neurogenic tumors of the diaphragm.</a:t>
            </a:r>
            <a:endParaRPr sz="16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7"/>
          <p:cNvSpPr txBox="1"/>
          <p:nvPr>
            <p:ph type="title"/>
          </p:nvPr>
        </p:nvSpPr>
        <p:spPr>
          <a:xfrm>
            <a:off x="270875" y="878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n-GB"/>
              <a:t>Conditions Associated with Clubbing</a:t>
            </a:r>
            <a:endParaRPr/>
          </a:p>
          <a:p>
            <a:pPr indent="0" lvl="0" marL="0" rtl="0" algn="l">
              <a:spcBef>
                <a:spcPts val="0"/>
              </a:spcBef>
              <a:spcAft>
                <a:spcPts val="0"/>
              </a:spcAft>
              <a:buClr>
                <a:schemeClr val="dk1"/>
              </a:buClr>
              <a:buSzPct val="39285"/>
              <a:buFont typeface="Arial"/>
              <a:buNone/>
            </a:pPr>
            <a:r>
              <a:t/>
            </a:r>
            <a:endParaRPr/>
          </a:p>
          <a:p>
            <a:pPr indent="0" lvl="0" marL="0" rtl="0" algn="l">
              <a:spcBef>
                <a:spcPts val="0"/>
              </a:spcBef>
              <a:spcAft>
                <a:spcPts val="0"/>
              </a:spcAft>
              <a:buNone/>
            </a:pPr>
            <a:r>
              <a:t/>
            </a:r>
            <a:endParaRPr/>
          </a:p>
        </p:txBody>
      </p:sp>
      <p:sp>
        <p:nvSpPr>
          <p:cNvPr id="199" name="Google Shape;199;p37"/>
          <p:cNvSpPr txBox="1"/>
          <p:nvPr>
            <p:ph idx="1" type="body"/>
          </p:nvPr>
        </p:nvSpPr>
        <p:spPr>
          <a:xfrm>
            <a:off x="138225" y="647700"/>
            <a:ext cx="8520600" cy="3848100"/>
          </a:xfrm>
          <a:prstGeom prst="rect">
            <a:avLst/>
          </a:prstGeom>
        </p:spPr>
        <p:txBody>
          <a:bodyPr anchorCtr="0" anchor="t" bIns="91425" lIns="91425" spcFirstLastPara="1" rIns="91425" wrap="square" tIns="91425">
            <a:noAutofit/>
          </a:bodyPr>
          <a:lstStyle/>
          <a:p>
            <a:pPr indent="0" lvl="0" marL="0" rtl="0" algn="l">
              <a:lnSpc>
                <a:spcPct val="95000"/>
              </a:lnSpc>
              <a:spcBef>
                <a:spcPts val="1500"/>
              </a:spcBef>
              <a:spcAft>
                <a:spcPts val="0"/>
              </a:spcAft>
              <a:buSzPts val="275"/>
              <a:buNone/>
            </a:pPr>
            <a:r>
              <a:rPr lang="en-GB" sz="1400">
                <a:solidFill>
                  <a:srgbClr val="000000"/>
                </a:solidFill>
                <a:highlight>
                  <a:srgbClr val="FFFFFF"/>
                </a:highlight>
                <a:latin typeface="Times New Roman"/>
                <a:ea typeface="Times New Roman"/>
                <a:cs typeface="Times New Roman"/>
                <a:sym typeface="Times New Roman"/>
              </a:rPr>
              <a:t>Pulmonary disease:</a:t>
            </a:r>
            <a:endParaRPr sz="1400">
              <a:solidFill>
                <a:srgbClr val="000000"/>
              </a:solidFill>
              <a:highlight>
                <a:srgbClr val="FFFFFF"/>
              </a:highlight>
              <a:latin typeface="Times New Roman"/>
              <a:ea typeface="Times New Roman"/>
              <a:cs typeface="Times New Roman"/>
              <a:sym typeface="Times New Roman"/>
            </a:endParaRPr>
          </a:p>
          <a:p>
            <a:pPr indent="-317500" lvl="0" marL="647700" rtl="0" algn="l">
              <a:spcBef>
                <a:spcPts val="1500"/>
              </a:spcBef>
              <a:spcAft>
                <a:spcPts val="0"/>
              </a:spcAft>
              <a:buClr>
                <a:srgbClr val="666666"/>
              </a:buClr>
              <a:buSzPts val="1400"/>
              <a:buFont typeface="Roboto"/>
              <a:buChar char="●"/>
            </a:pPr>
            <a:r>
              <a:rPr lang="en-GB" sz="1400">
                <a:solidFill>
                  <a:srgbClr val="666666"/>
                </a:solidFill>
                <a:highlight>
                  <a:srgbClr val="FFFFFF"/>
                </a:highlight>
                <a:latin typeface="Roboto"/>
                <a:ea typeface="Roboto"/>
                <a:cs typeface="Roboto"/>
                <a:sym typeface="Roboto"/>
              </a:rPr>
              <a:t>Bronchiectasis.</a:t>
            </a:r>
            <a:endParaRPr sz="1400">
              <a:solidFill>
                <a:srgbClr val="666666"/>
              </a:solidFill>
              <a:highlight>
                <a:srgbClr val="FFFFFF"/>
              </a:highlight>
              <a:latin typeface="Roboto"/>
              <a:ea typeface="Roboto"/>
              <a:cs typeface="Roboto"/>
              <a:sym typeface="Roboto"/>
            </a:endParaRPr>
          </a:p>
          <a:p>
            <a:pPr indent="-317500" lvl="0" marL="647700" rtl="0" algn="l">
              <a:spcBef>
                <a:spcPts val="0"/>
              </a:spcBef>
              <a:spcAft>
                <a:spcPts val="0"/>
              </a:spcAft>
              <a:buClr>
                <a:srgbClr val="666666"/>
              </a:buClr>
              <a:buSzPts val="1400"/>
              <a:buFont typeface="Roboto"/>
              <a:buChar char="●"/>
            </a:pPr>
            <a:r>
              <a:rPr lang="en-GB" sz="1400">
                <a:solidFill>
                  <a:srgbClr val="666666"/>
                </a:solidFill>
                <a:highlight>
                  <a:srgbClr val="FFFFFF"/>
                </a:highlight>
                <a:latin typeface="Roboto"/>
                <a:ea typeface="Roboto"/>
                <a:cs typeface="Roboto"/>
                <a:sym typeface="Roboto"/>
              </a:rPr>
              <a:t>Lung abscess.</a:t>
            </a:r>
            <a:endParaRPr sz="1400">
              <a:solidFill>
                <a:srgbClr val="666666"/>
              </a:solidFill>
              <a:highlight>
                <a:srgbClr val="FFFFFF"/>
              </a:highlight>
              <a:latin typeface="Roboto"/>
              <a:ea typeface="Roboto"/>
              <a:cs typeface="Roboto"/>
              <a:sym typeface="Roboto"/>
            </a:endParaRPr>
          </a:p>
          <a:p>
            <a:pPr indent="-317500" lvl="0" marL="647700" rtl="0" algn="l">
              <a:spcBef>
                <a:spcPts val="0"/>
              </a:spcBef>
              <a:spcAft>
                <a:spcPts val="0"/>
              </a:spcAft>
              <a:buClr>
                <a:srgbClr val="666666"/>
              </a:buClr>
              <a:buSzPts val="1400"/>
              <a:buFont typeface="Roboto"/>
              <a:buChar char="●"/>
            </a:pPr>
            <a:r>
              <a:rPr lang="en-GB" sz="1400">
                <a:solidFill>
                  <a:srgbClr val="666666"/>
                </a:solidFill>
                <a:highlight>
                  <a:srgbClr val="FFFFFF"/>
                </a:highlight>
                <a:latin typeface="Roboto"/>
                <a:ea typeface="Roboto"/>
                <a:cs typeface="Roboto"/>
                <a:sym typeface="Roboto"/>
              </a:rPr>
              <a:t>Bronchogenic carcinoma.</a:t>
            </a:r>
            <a:endParaRPr sz="1400">
              <a:solidFill>
                <a:srgbClr val="666666"/>
              </a:solidFill>
              <a:highlight>
                <a:srgbClr val="FFFFFF"/>
              </a:highlight>
              <a:latin typeface="Roboto"/>
              <a:ea typeface="Roboto"/>
              <a:cs typeface="Roboto"/>
              <a:sym typeface="Roboto"/>
            </a:endParaRPr>
          </a:p>
          <a:p>
            <a:pPr indent="-317500" lvl="0" marL="647700" rtl="0" algn="l">
              <a:spcBef>
                <a:spcPts val="0"/>
              </a:spcBef>
              <a:spcAft>
                <a:spcPts val="0"/>
              </a:spcAft>
              <a:buClr>
                <a:srgbClr val="666666"/>
              </a:buClr>
              <a:buSzPts val="1400"/>
              <a:buFont typeface="Roboto"/>
              <a:buChar char="●"/>
            </a:pPr>
            <a:r>
              <a:rPr lang="en-GB" sz="1400">
                <a:solidFill>
                  <a:srgbClr val="666666"/>
                </a:solidFill>
                <a:highlight>
                  <a:srgbClr val="FFFFFF"/>
                </a:highlight>
                <a:latin typeface="Roboto"/>
                <a:ea typeface="Roboto"/>
                <a:cs typeface="Roboto"/>
                <a:sym typeface="Roboto"/>
              </a:rPr>
              <a:t>Empyema thoracis.</a:t>
            </a:r>
            <a:endParaRPr sz="1400">
              <a:solidFill>
                <a:srgbClr val="666666"/>
              </a:solidFill>
              <a:highlight>
                <a:srgbClr val="FFFFFF"/>
              </a:highlight>
              <a:latin typeface="Roboto"/>
              <a:ea typeface="Roboto"/>
              <a:cs typeface="Roboto"/>
              <a:sym typeface="Roboto"/>
            </a:endParaRPr>
          </a:p>
          <a:p>
            <a:pPr indent="-317500" lvl="0" marL="647700" rtl="0" algn="l">
              <a:spcBef>
                <a:spcPts val="0"/>
              </a:spcBef>
              <a:spcAft>
                <a:spcPts val="0"/>
              </a:spcAft>
              <a:buClr>
                <a:srgbClr val="666666"/>
              </a:buClr>
              <a:buSzPts val="1400"/>
              <a:buFont typeface="Roboto"/>
              <a:buChar char="●"/>
            </a:pPr>
            <a:r>
              <a:rPr lang="en-GB" sz="1400">
                <a:solidFill>
                  <a:srgbClr val="666666"/>
                </a:solidFill>
                <a:highlight>
                  <a:srgbClr val="FFFFFF"/>
                </a:highlight>
                <a:latin typeface="Roboto"/>
                <a:ea typeface="Roboto"/>
                <a:cs typeface="Roboto"/>
                <a:sym typeface="Roboto"/>
              </a:rPr>
              <a:t>Fibrosing alveolitis.</a:t>
            </a:r>
            <a:endParaRPr sz="1400">
              <a:solidFill>
                <a:srgbClr val="666666"/>
              </a:solidFill>
              <a:highlight>
                <a:srgbClr val="FFFFFF"/>
              </a:highlight>
              <a:latin typeface="Roboto"/>
              <a:ea typeface="Roboto"/>
              <a:cs typeface="Roboto"/>
              <a:sym typeface="Roboto"/>
            </a:endParaRPr>
          </a:p>
          <a:p>
            <a:pPr indent="-317500" lvl="0" marL="647700" rtl="0" algn="l">
              <a:spcBef>
                <a:spcPts val="0"/>
              </a:spcBef>
              <a:spcAft>
                <a:spcPts val="0"/>
              </a:spcAft>
              <a:buClr>
                <a:srgbClr val="666666"/>
              </a:buClr>
              <a:buSzPts val="1400"/>
              <a:buFont typeface="Roboto"/>
              <a:buChar char="●"/>
            </a:pPr>
            <a:r>
              <a:rPr lang="en-GB" sz="1400">
                <a:solidFill>
                  <a:srgbClr val="666666"/>
                </a:solidFill>
                <a:highlight>
                  <a:srgbClr val="FFFFFF"/>
                </a:highlight>
                <a:latin typeface="Roboto"/>
                <a:ea typeface="Roboto"/>
                <a:cs typeface="Roboto"/>
                <a:sym typeface="Roboto"/>
              </a:rPr>
              <a:t>Pleural mesothelioma.</a:t>
            </a:r>
            <a:endParaRPr sz="1400">
              <a:solidFill>
                <a:srgbClr val="666666"/>
              </a:solidFill>
              <a:highlight>
                <a:srgbClr val="FFFFFF"/>
              </a:highlight>
              <a:latin typeface="Roboto"/>
              <a:ea typeface="Roboto"/>
              <a:cs typeface="Roboto"/>
              <a:sym typeface="Roboto"/>
            </a:endParaRPr>
          </a:p>
          <a:p>
            <a:pPr indent="-317500" lvl="0" marL="647700" rtl="0" algn="l">
              <a:spcBef>
                <a:spcPts val="0"/>
              </a:spcBef>
              <a:spcAft>
                <a:spcPts val="0"/>
              </a:spcAft>
              <a:buClr>
                <a:srgbClr val="666666"/>
              </a:buClr>
              <a:buSzPts val="1400"/>
              <a:buFont typeface="Roboto"/>
              <a:buChar char="●"/>
            </a:pPr>
            <a:r>
              <a:rPr lang="en-GB" sz="1400">
                <a:solidFill>
                  <a:srgbClr val="666666"/>
                </a:solidFill>
                <a:highlight>
                  <a:srgbClr val="FFFFFF"/>
                </a:highlight>
                <a:latin typeface="Roboto"/>
                <a:ea typeface="Roboto"/>
                <a:cs typeface="Roboto"/>
                <a:sym typeface="Roboto"/>
              </a:rPr>
              <a:t>Pulmonary arteriovenous fistula.</a:t>
            </a:r>
            <a:endParaRPr sz="1400">
              <a:solidFill>
                <a:srgbClr val="666666"/>
              </a:solidFill>
              <a:highlight>
                <a:srgbClr val="FFFFFF"/>
              </a:highlight>
              <a:latin typeface="Roboto"/>
              <a:ea typeface="Roboto"/>
              <a:cs typeface="Roboto"/>
              <a:sym typeface="Roboto"/>
            </a:endParaRPr>
          </a:p>
          <a:p>
            <a:pPr indent="-317500" lvl="0" marL="647700" rtl="0" algn="l">
              <a:spcBef>
                <a:spcPts val="0"/>
              </a:spcBef>
              <a:spcAft>
                <a:spcPts val="0"/>
              </a:spcAft>
              <a:buClr>
                <a:srgbClr val="666666"/>
              </a:buClr>
              <a:buSzPts val="1400"/>
              <a:buFont typeface="Roboto"/>
              <a:buChar char="●"/>
            </a:pPr>
            <a:r>
              <a:rPr lang="en-GB" sz="1400">
                <a:solidFill>
                  <a:srgbClr val="666666"/>
                </a:solidFill>
                <a:highlight>
                  <a:srgbClr val="FFFFFF"/>
                </a:highlight>
                <a:latin typeface="Roboto"/>
                <a:ea typeface="Roboto"/>
                <a:cs typeface="Roboto"/>
                <a:sym typeface="Roboto"/>
              </a:rPr>
              <a:t>Cystic fibrosis.</a:t>
            </a:r>
            <a:endParaRPr sz="1400">
              <a:solidFill>
                <a:srgbClr val="666666"/>
              </a:solidFill>
              <a:highlight>
                <a:srgbClr val="FFFFFF"/>
              </a:highlight>
              <a:latin typeface="Roboto"/>
              <a:ea typeface="Roboto"/>
              <a:cs typeface="Roboto"/>
              <a:sym typeface="Roboto"/>
            </a:endParaRPr>
          </a:p>
          <a:p>
            <a:pPr indent="-317500" lvl="0" marL="647700" rtl="0" algn="l">
              <a:spcBef>
                <a:spcPts val="0"/>
              </a:spcBef>
              <a:spcAft>
                <a:spcPts val="0"/>
              </a:spcAft>
              <a:buClr>
                <a:srgbClr val="666666"/>
              </a:buClr>
              <a:buSzPts val="1400"/>
              <a:buFont typeface="Roboto"/>
              <a:buChar char="●"/>
            </a:pPr>
            <a:r>
              <a:rPr lang="en-GB" sz="1400">
                <a:solidFill>
                  <a:srgbClr val="666666"/>
                </a:solidFill>
                <a:highlight>
                  <a:srgbClr val="FFFFFF"/>
                </a:highlight>
                <a:latin typeface="Roboto"/>
                <a:ea typeface="Roboto"/>
                <a:cs typeface="Roboto"/>
                <a:sym typeface="Roboto"/>
              </a:rPr>
              <a:t>Thymoma</a:t>
            </a:r>
            <a:endParaRPr sz="1400">
              <a:solidFill>
                <a:srgbClr val="666666"/>
              </a:solidFill>
              <a:highlight>
                <a:srgbClr val="FFFFFF"/>
              </a:highlight>
              <a:latin typeface="Roboto"/>
              <a:ea typeface="Roboto"/>
              <a:cs typeface="Roboto"/>
              <a:sym typeface="Roboto"/>
            </a:endParaRPr>
          </a:p>
          <a:p>
            <a:pPr indent="-317500" lvl="0" marL="647700" rtl="0" algn="l">
              <a:spcBef>
                <a:spcPts val="0"/>
              </a:spcBef>
              <a:spcAft>
                <a:spcPts val="0"/>
              </a:spcAft>
              <a:buClr>
                <a:srgbClr val="666666"/>
              </a:buClr>
              <a:buSzPts val="1400"/>
              <a:buFont typeface="Roboto"/>
              <a:buChar char="●"/>
            </a:pPr>
            <a:r>
              <a:rPr lang="en-GB" sz="1400">
                <a:solidFill>
                  <a:srgbClr val="666666"/>
                </a:solidFill>
                <a:highlight>
                  <a:srgbClr val="FFFFFF"/>
                </a:highlight>
                <a:latin typeface="Roboto"/>
                <a:ea typeface="Roboto"/>
                <a:cs typeface="Roboto"/>
                <a:sym typeface="Roboto"/>
              </a:rPr>
              <a:t>Metastatic Ca</a:t>
            </a:r>
            <a:endParaRPr sz="1400">
              <a:solidFill>
                <a:srgbClr val="666666"/>
              </a:solidFill>
              <a:highlight>
                <a:srgbClr val="FFFFFF"/>
              </a:highlight>
              <a:latin typeface="Roboto"/>
              <a:ea typeface="Roboto"/>
              <a:cs typeface="Roboto"/>
              <a:sym typeface="Roboto"/>
            </a:endParaRPr>
          </a:p>
          <a:p>
            <a:pPr indent="-317500" lvl="0" marL="647700" rtl="0" algn="l">
              <a:spcBef>
                <a:spcPts val="0"/>
              </a:spcBef>
              <a:spcAft>
                <a:spcPts val="0"/>
              </a:spcAft>
              <a:buClr>
                <a:srgbClr val="666666"/>
              </a:buClr>
              <a:buSzPts val="1400"/>
              <a:buFont typeface="Roboto"/>
              <a:buChar char="●"/>
            </a:pPr>
            <a:r>
              <a:rPr lang="en-GB" sz="1400">
                <a:solidFill>
                  <a:srgbClr val="666666"/>
                </a:solidFill>
                <a:highlight>
                  <a:srgbClr val="FFFFFF"/>
                </a:highlight>
                <a:latin typeface="Roboto"/>
                <a:ea typeface="Roboto"/>
                <a:cs typeface="Roboto"/>
                <a:sym typeface="Roboto"/>
              </a:rPr>
              <a:t>Pneumoconiosis</a:t>
            </a:r>
            <a:endParaRPr sz="1400">
              <a:solidFill>
                <a:srgbClr val="666666"/>
              </a:solidFill>
              <a:highlight>
                <a:srgbClr val="FFFFFF"/>
              </a:highlight>
              <a:latin typeface="Roboto"/>
              <a:ea typeface="Roboto"/>
              <a:cs typeface="Roboto"/>
              <a:sym typeface="Roboto"/>
            </a:endParaRPr>
          </a:p>
          <a:p>
            <a:pPr indent="-317500" lvl="0" marL="647700" rtl="0" algn="l">
              <a:spcBef>
                <a:spcPts val="0"/>
              </a:spcBef>
              <a:spcAft>
                <a:spcPts val="0"/>
              </a:spcAft>
              <a:buClr>
                <a:srgbClr val="666666"/>
              </a:buClr>
              <a:buSzPts val="1400"/>
              <a:buFont typeface="Roboto"/>
              <a:buChar char="●"/>
            </a:pPr>
            <a:r>
              <a:rPr lang="en-GB" sz="1400">
                <a:solidFill>
                  <a:srgbClr val="666666"/>
                </a:solidFill>
                <a:highlight>
                  <a:srgbClr val="FFFFFF"/>
                </a:highlight>
                <a:latin typeface="Roboto"/>
                <a:ea typeface="Roboto"/>
                <a:cs typeface="Roboto"/>
                <a:sym typeface="Roboto"/>
              </a:rPr>
              <a:t>Chronic pneumonitis</a:t>
            </a:r>
            <a:endParaRPr sz="1400">
              <a:solidFill>
                <a:srgbClr val="000000"/>
              </a:solidFill>
              <a:highlight>
                <a:srgbClr val="FFFFFF"/>
              </a:highlight>
              <a:latin typeface="Times New Roman"/>
              <a:ea typeface="Times New Roman"/>
              <a:cs typeface="Times New Roman"/>
              <a:sym typeface="Times New Roman"/>
            </a:endParaRPr>
          </a:p>
          <a:p>
            <a:pPr indent="-317500" lvl="0" marL="647700" rtl="0" algn="l">
              <a:spcBef>
                <a:spcPts val="0"/>
              </a:spcBef>
              <a:spcAft>
                <a:spcPts val="0"/>
              </a:spcAft>
              <a:buClr>
                <a:srgbClr val="000000"/>
              </a:buClr>
              <a:buSzPts val="1400"/>
              <a:buFont typeface="Times New Roman"/>
              <a:buChar char="●"/>
            </a:pPr>
            <a:r>
              <a:rPr lang="en-GB" sz="1400">
                <a:solidFill>
                  <a:srgbClr val="000000"/>
                </a:solidFill>
                <a:highlight>
                  <a:srgbClr val="FFFFFF"/>
                </a:highlight>
                <a:latin typeface="Times New Roman"/>
                <a:ea typeface="Times New Roman"/>
                <a:cs typeface="Times New Roman"/>
                <a:sym typeface="Times New Roman"/>
              </a:rPr>
              <a:t>Cystic Fibrosis</a:t>
            </a:r>
            <a:endParaRPr sz="1400">
              <a:solidFill>
                <a:srgbClr val="000000"/>
              </a:solidFill>
              <a:highlight>
                <a:srgbClr val="FFFFFF"/>
              </a:highlight>
              <a:latin typeface="Times New Roman"/>
              <a:ea typeface="Times New Roman"/>
              <a:cs typeface="Times New Roman"/>
              <a:sym typeface="Times New Roman"/>
            </a:endParaRPr>
          </a:p>
          <a:p>
            <a:pPr indent="-317500" lvl="0" marL="647700" rtl="0" algn="l">
              <a:spcBef>
                <a:spcPts val="0"/>
              </a:spcBef>
              <a:spcAft>
                <a:spcPts val="0"/>
              </a:spcAft>
              <a:buClr>
                <a:srgbClr val="000000"/>
              </a:buClr>
              <a:buSzPts val="1400"/>
              <a:buFont typeface="Times New Roman"/>
              <a:buChar char="●"/>
            </a:pPr>
            <a:r>
              <a:rPr lang="en-GB" sz="1400">
                <a:solidFill>
                  <a:srgbClr val="000000"/>
                </a:solidFill>
                <a:highlight>
                  <a:srgbClr val="FFFFFF"/>
                </a:highlight>
                <a:latin typeface="Times New Roman"/>
                <a:ea typeface="Times New Roman"/>
                <a:cs typeface="Times New Roman"/>
                <a:sym typeface="Times New Roman"/>
              </a:rPr>
              <a:t>Neurogenic tumours of diaphragm</a:t>
            </a:r>
            <a:endParaRPr sz="1400">
              <a:solidFill>
                <a:srgbClr val="000000"/>
              </a:solidFill>
              <a:highlight>
                <a:srgbClr val="FFFFFF"/>
              </a:highlight>
              <a:latin typeface="Times New Roman"/>
              <a:ea typeface="Times New Roman"/>
              <a:cs typeface="Times New Roman"/>
              <a:sym typeface="Times New Roman"/>
            </a:endParaRPr>
          </a:p>
          <a:p>
            <a:pPr indent="0" lvl="0" marL="0" rtl="0" algn="l">
              <a:lnSpc>
                <a:spcPct val="95000"/>
              </a:lnSpc>
              <a:spcBef>
                <a:spcPts val="1600"/>
              </a:spcBef>
              <a:spcAft>
                <a:spcPts val="1500"/>
              </a:spcAft>
              <a:buSzPts val="275"/>
              <a:buNone/>
            </a:pPr>
            <a:r>
              <a:rPr lang="en-GB" sz="1400">
                <a:solidFill>
                  <a:srgbClr val="000000"/>
                </a:solidFill>
                <a:highlight>
                  <a:srgbClr val="FFFFFF"/>
                </a:highlight>
                <a:latin typeface="Times New Roman"/>
                <a:ea typeface="Times New Roman"/>
                <a:cs typeface="Times New Roman"/>
                <a:sym typeface="Times New Roman"/>
              </a:rPr>
              <a:t>  </a:t>
            </a:r>
            <a:endParaRPr sz="14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55000"/>
              <a:buFont typeface="Arial"/>
              <a:buNone/>
            </a:pPr>
            <a:r>
              <a:rPr b="1" lang="en-GB" sz="2000">
                <a:solidFill>
                  <a:srgbClr val="0000FF"/>
                </a:solidFill>
                <a:highlight>
                  <a:srgbClr val="FFFFFF"/>
                </a:highlight>
                <a:latin typeface="Roboto"/>
                <a:ea typeface="Roboto"/>
                <a:cs typeface="Roboto"/>
                <a:sym typeface="Roboto"/>
              </a:rPr>
              <a:t>P</a:t>
            </a:r>
            <a:r>
              <a:rPr b="1" lang="en-GB" sz="2000">
                <a:solidFill>
                  <a:srgbClr val="0000FF"/>
                </a:solidFill>
                <a:highlight>
                  <a:srgbClr val="FFFFFF"/>
                </a:highlight>
                <a:latin typeface="Roboto"/>
                <a:ea typeface="Roboto"/>
                <a:cs typeface="Roboto"/>
                <a:sym typeface="Roboto"/>
              </a:rPr>
              <a:t>ulmonary tuberculosis &amp; clubbing </a:t>
            </a:r>
            <a:endParaRPr b="1" sz="2000">
              <a:solidFill>
                <a:srgbClr val="0000FF"/>
              </a:solidFill>
              <a:highlight>
                <a:srgbClr val="FFFFFF"/>
              </a:highlight>
              <a:latin typeface="Roboto"/>
              <a:ea typeface="Roboto"/>
              <a:cs typeface="Roboto"/>
              <a:sym typeface="Roboto"/>
            </a:endParaRPr>
          </a:p>
          <a:p>
            <a:pPr indent="0" lvl="0" marL="0" rtl="0" algn="l">
              <a:spcBef>
                <a:spcPts val="1200"/>
              </a:spcBef>
              <a:spcAft>
                <a:spcPts val="0"/>
              </a:spcAft>
              <a:buNone/>
            </a:pPr>
            <a:r>
              <a:t/>
            </a:r>
            <a:endParaRPr b="1" sz="1050">
              <a:solidFill>
                <a:srgbClr val="0000FF"/>
              </a:solidFill>
              <a:highlight>
                <a:srgbClr val="FFFFFF"/>
              </a:highlight>
              <a:latin typeface="Roboto"/>
              <a:ea typeface="Roboto"/>
              <a:cs typeface="Roboto"/>
              <a:sym typeface="Roboto"/>
            </a:endParaRPr>
          </a:p>
        </p:txBody>
      </p:sp>
      <p:sp>
        <p:nvSpPr>
          <p:cNvPr id="205" name="Google Shape;205;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rgbClr val="666666"/>
              </a:buClr>
              <a:buSzPts val="1800"/>
              <a:buFont typeface="Roboto"/>
              <a:buChar char="●"/>
            </a:pPr>
            <a:r>
              <a:rPr lang="en-GB">
                <a:solidFill>
                  <a:schemeClr val="dk1"/>
                </a:solidFill>
                <a:highlight>
                  <a:schemeClr val="lt1"/>
                </a:highlight>
                <a:latin typeface="Times New Roman"/>
                <a:ea typeface="Times New Roman"/>
                <a:cs typeface="Times New Roman"/>
                <a:sym typeface="Times New Roman"/>
              </a:rPr>
              <a:t>U</a:t>
            </a:r>
            <a:r>
              <a:rPr lang="en-GB">
                <a:solidFill>
                  <a:schemeClr val="dk1"/>
                </a:solidFill>
                <a:highlight>
                  <a:schemeClr val="lt1"/>
                </a:highlight>
                <a:latin typeface="Times New Roman"/>
                <a:ea typeface="Times New Roman"/>
                <a:cs typeface="Times New Roman"/>
                <a:sym typeface="Times New Roman"/>
              </a:rPr>
              <a:t>ncommon in uncomplicated pulmonary tuberculosis</a:t>
            </a:r>
            <a:endParaRPr>
              <a:solidFill>
                <a:schemeClr val="dk1"/>
              </a:solidFill>
              <a:highlight>
                <a:schemeClr val="lt1"/>
              </a:highlight>
              <a:latin typeface="Times New Roman"/>
              <a:ea typeface="Times New Roman"/>
              <a:cs typeface="Times New Roman"/>
              <a:sym typeface="Times New Roman"/>
            </a:endParaRPr>
          </a:p>
          <a:p>
            <a:pPr indent="-342900" lvl="0" marL="457200" rtl="0" algn="l">
              <a:spcBef>
                <a:spcPts val="0"/>
              </a:spcBef>
              <a:spcAft>
                <a:spcPts val="0"/>
              </a:spcAft>
              <a:buClr>
                <a:srgbClr val="666666"/>
              </a:buClr>
              <a:buSzPts val="1800"/>
              <a:buFont typeface="Roboto"/>
              <a:buChar char="●"/>
            </a:pPr>
            <a:r>
              <a:rPr lang="en-GB">
                <a:solidFill>
                  <a:schemeClr val="dk1"/>
                </a:solidFill>
                <a:highlight>
                  <a:schemeClr val="lt1"/>
                </a:highlight>
                <a:latin typeface="Times New Roman"/>
                <a:ea typeface="Times New Roman"/>
                <a:cs typeface="Times New Roman"/>
                <a:sym typeface="Times New Roman"/>
              </a:rPr>
              <a:t>Occur in up to 25% of cases with supervening bronchiectasis or chronic cavitation.</a:t>
            </a:r>
            <a:endParaRPr>
              <a:solidFill>
                <a:schemeClr val="dk1"/>
              </a:solidFill>
              <a:highlight>
                <a:schemeClr val="lt1"/>
              </a:highlight>
              <a:latin typeface="Times New Roman"/>
              <a:ea typeface="Times New Roman"/>
              <a:cs typeface="Times New Roman"/>
              <a:sym typeface="Times New Roman"/>
            </a:endParaRPr>
          </a:p>
          <a:p>
            <a:pPr indent="0" lvl="0" marL="0" rtl="0" algn="l">
              <a:spcBef>
                <a:spcPts val="1200"/>
              </a:spcBef>
              <a:spcAft>
                <a:spcPts val="0"/>
              </a:spcAft>
              <a:buNone/>
            </a:pPr>
            <a:r>
              <a:rPr lang="en-GB">
                <a:solidFill>
                  <a:schemeClr val="dk1"/>
                </a:solidFill>
                <a:highlight>
                  <a:schemeClr val="lt1"/>
                </a:highlight>
                <a:latin typeface="Times New Roman"/>
                <a:ea typeface="Times New Roman"/>
                <a:cs typeface="Times New Roman"/>
                <a:sym typeface="Times New Roman"/>
              </a:rPr>
              <a:t>causes:</a:t>
            </a:r>
            <a:endParaRPr>
              <a:solidFill>
                <a:schemeClr val="dk1"/>
              </a:solidFill>
              <a:highlight>
                <a:schemeClr val="lt1"/>
              </a:highlight>
              <a:latin typeface="Times New Roman"/>
              <a:ea typeface="Times New Roman"/>
              <a:cs typeface="Times New Roman"/>
              <a:sym typeface="Times New Roman"/>
            </a:endParaRPr>
          </a:p>
          <a:p>
            <a:pPr indent="-342900" lvl="0" marL="647700" rtl="0" algn="l">
              <a:spcBef>
                <a:spcPts val="120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Post tuberculous bronchiectasis</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Diffuse B/L lung fibrosis</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Empyema</a:t>
            </a:r>
            <a:endParaRPr>
              <a:solidFill>
                <a:srgbClr val="666666"/>
              </a:solidFill>
              <a:highlight>
                <a:srgbClr val="FFFFFF"/>
              </a:highlight>
              <a:latin typeface="Roboto"/>
              <a:ea typeface="Roboto"/>
              <a:cs typeface="Roboto"/>
              <a:sym typeface="Roboto"/>
            </a:endParaRPr>
          </a:p>
          <a:p>
            <a:pPr indent="0" lvl="0" marL="0" rtl="0" algn="l">
              <a:spcBef>
                <a:spcPts val="1600"/>
              </a:spcBef>
              <a:spcAft>
                <a:spcPts val="120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15000"/>
              </a:lnSpc>
              <a:spcBef>
                <a:spcPts val="1500"/>
              </a:spcBef>
              <a:spcAft>
                <a:spcPts val="1500"/>
              </a:spcAft>
              <a:buClr>
                <a:schemeClr val="dk1"/>
              </a:buClr>
              <a:buSzPts val="1100"/>
              <a:buFont typeface="Arial"/>
              <a:buNone/>
            </a:pPr>
            <a:r>
              <a:rPr b="1" lang="en-GB" sz="2000">
                <a:solidFill>
                  <a:srgbClr val="CC0000"/>
                </a:solidFill>
                <a:highlight>
                  <a:srgbClr val="FFFFFF"/>
                </a:highlight>
                <a:latin typeface="Roboto"/>
                <a:ea typeface="Roboto"/>
                <a:cs typeface="Roboto"/>
                <a:sym typeface="Roboto"/>
              </a:rPr>
              <a:t>Cardiovascular cause of clubbing </a:t>
            </a:r>
            <a:endParaRPr sz="2000"/>
          </a:p>
        </p:txBody>
      </p:sp>
      <p:sp>
        <p:nvSpPr>
          <p:cNvPr id="211" name="Google Shape;211;p39"/>
          <p:cNvSpPr txBox="1"/>
          <p:nvPr>
            <p:ph idx="1" type="body"/>
          </p:nvPr>
        </p:nvSpPr>
        <p:spPr>
          <a:xfrm>
            <a:off x="403550" y="958575"/>
            <a:ext cx="8520600" cy="3416400"/>
          </a:xfrm>
          <a:prstGeom prst="rect">
            <a:avLst/>
          </a:prstGeom>
        </p:spPr>
        <p:txBody>
          <a:bodyPr anchorCtr="0" anchor="t" bIns="91425" lIns="91425" spcFirstLastPara="1" rIns="91425" wrap="square" tIns="91425">
            <a:noAutofit/>
          </a:bodyPr>
          <a:lstStyle/>
          <a:p>
            <a:pPr indent="0" lvl="0" marL="0" rtl="0" algn="l">
              <a:spcBef>
                <a:spcPts val="1500"/>
              </a:spcBef>
              <a:spcAft>
                <a:spcPts val="0"/>
              </a:spcAft>
              <a:buClr>
                <a:schemeClr val="dk1"/>
              </a:buClr>
              <a:buSzPts val="1100"/>
              <a:buFont typeface="Arial"/>
              <a:buNone/>
            </a:pPr>
            <a:r>
              <a:t/>
            </a:r>
            <a:endParaRPr b="1" sz="1350">
              <a:solidFill>
                <a:srgbClr val="CC0000"/>
              </a:solidFill>
              <a:highlight>
                <a:srgbClr val="FFFFFF"/>
              </a:highlight>
              <a:latin typeface="Roboto"/>
              <a:ea typeface="Roboto"/>
              <a:cs typeface="Roboto"/>
              <a:sym typeface="Roboto"/>
            </a:endParaRPr>
          </a:p>
          <a:p>
            <a:pPr indent="-342900" lvl="0" marL="647700" rtl="0" algn="l">
              <a:spcBef>
                <a:spcPts val="150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Infective endocarditis</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Cyanotic CHD</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Myxoma of atria</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Aneurysm of major vessels such as aorta and  subclavian artery</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Cor Pulmonale</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Secondary Polycythemia</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Congestive cardiac failure</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Pulmonary AV Fistula</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Arterial Graft rejection</a:t>
            </a:r>
            <a:endParaRPr>
              <a:solidFill>
                <a:srgbClr val="666666"/>
              </a:solidFill>
              <a:highlight>
                <a:srgbClr val="FFFFFF"/>
              </a:highlight>
              <a:latin typeface="Roboto"/>
              <a:ea typeface="Roboto"/>
              <a:cs typeface="Roboto"/>
              <a:sym typeface="Roboto"/>
            </a:endParaRPr>
          </a:p>
          <a:p>
            <a:pPr indent="0" lvl="0" marL="0" rtl="0" algn="l">
              <a:spcBef>
                <a:spcPts val="1600"/>
              </a:spcBef>
              <a:spcAft>
                <a:spcPts val="0"/>
              </a:spcAft>
              <a:buNone/>
            </a:pPr>
            <a:r>
              <a:t/>
            </a:r>
            <a:endParaRPr i="1">
              <a:solidFill>
                <a:srgbClr val="000000"/>
              </a:solidFill>
              <a:highlight>
                <a:srgbClr val="FFFFFF"/>
              </a:highlight>
              <a:latin typeface="Times New Roman"/>
              <a:ea typeface="Times New Roman"/>
              <a:cs typeface="Times New Roman"/>
              <a:sym typeface="Times New Roman"/>
            </a:endParaRPr>
          </a:p>
          <a:p>
            <a:pPr indent="0" lvl="0" marL="0" rtl="0" algn="l">
              <a:spcBef>
                <a:spcPts val="1500"/>
              </a:spcBef>
              <a:spcAft>
                <a:spcPts val="1500"/>
              </a:spcAft>
              <a:buNone/>
            </a:pPr>
            <a:r>
              <a:rPr lang="en-GB">
                <a:solidFill>
                  <a:srgbClr val="000000"/>
                </a:solidFill>
                <a:highlight>
                  <a:srgbClr val="FFFFFF"/>
                </a:highlight>
                <a:latin typeface="Times New Roman"/>
                <a:ea typeface="Times New Roman"/>
                <a:cs typeface="Times New Roman"/>
                <a:sym typeface="Times New Roman"/>
              </a:rPr>
              <a:t>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4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95000"/>
              </a:lnSpc>
              <a:spcBef>
                <a:spcPts val="0"/>
              </a:spcBef>
              <a:spcAft>
                <a:spcPts val="1200"/>
              </a:spcAft>
              <a:buClr>
                <a:schemeClr val="dk1"/>
              </a:buClr>
              <a:buSzPts val="275"/>
              <a:buFont typeface="Arial"/>
              <a:buNone/>
            </a:pPr>
            <a:r>
              <a:rPr lang="en-GB" sz="2100">
                <a:solidFill>
                  <a:schemeClr val="dk2"/>
                </a:solidFill>
              </a:rPr>
              <a:t>Gastrointestinal</a:t>
            </a:r>
            <a:endParaRPr sz="2100"/>
          </a:p>
        </p:txBody>
      </p:sp>
      <p:sp>
        <p:nvSpPr>
          <p:cNvPr id="217" name="Google Shape;217;p40"/>
          <p:cNvSpPr txBox="1"/>
          <p:nvPr>
            <p:ph idx="1" type="body"/>
          </p:nvPr>
        </p:nvSpPr>
        <p:spPr>
          <a:xfrm>
            <a:off x="352525" y="1214450"/>
            <a:ext cx="8520600" cy="3163800"/>
          </a:xfrm>
          <a:prstGeom prst="rect">
            <a:avLst/>
          </a:prstGeom>
        </p:spPr>
        <p:txBody>
          <a:bodyPr anchorCtr="0" anchor="t" bIns="91425" lIns="91425" spcFirstLastPara="1" rIns="91425" wrap="square" tIns="91425">
            <a:noAutofit/>
          </a:bodyPr>
          <a:lstStyle/>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Malabsorption</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IBD - Crohn's, ulcerative colitis,Regional enteritis</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Cirrhosis of liver particularly biliary cirrhosis</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Chronic Infection</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Ascariasis,Malaria,Intestinal TB</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Chronic Amoebic Dysentery</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Sprue</a:t>
            </a:r>
            <a:endParaRPr>
              <a:solidFill>
                <a:srgbClr val="666666"/>
              </a:solidFill>
              <a:highlight>
                <a:srgbClr val="FFFFFF"/>
              </a:highlight>
              <a:latin typeface="Roboto"/>
              <a:ea typeface="Roboto"/>
              <a:cs typeface="Roboto"/>
              <a:sym typeface="Roboto"/>
            </a:endParaRPr>
          </a:p>
          <a:p>
            <a:pPr indent="0" lvl="0" marL="0" rtl="0" algn="l">
              <a:lnSpc>
                <a:spcPct val="95000"/>
              </a:lnSpc>
              <a:spcBef>
                <a:spcPts val="1600"/>
              </a:spcBef>
              <a:spcAft>
                <a:spcPts val="0"/>
              </a:spcAft>
              <a:buClr>
                <a:schemeClr val="dk1"/>
              </a:buClr>
              <a:buSzPts val="275"/>
              <a:buFont typeface="Arial"/>
              <a:buNone/>
            </a:pPr>
            <a:r>
              <a:t/>
            </a:r>
            <a:endParaRPr/>
          </a:p>
          <a:p>
            <a:pPr indent="0" lvl="0" marL="0" rtl="0" algn="l">
              <a:lnSpc>
                <a:spcPct val="95000"/>
              </a:lnSpc>
              <a:spcBef>
                <a:spcPts val="1200"/>
              </a:spcBef>
              <a:spcAft>
                <a:spcPts val="1200"/>
              </a:spcAft>
              <a:buClr>
                <a:schemeClr val="dk1"/>
              </a:buClr>
              <a:buSzPts val="275"/>
              <a:buFont typeface="Arial"/>
              <a:buNone/>
            </a:pPr>
            <a:r>
              <a:rPr lang="en-GB" sz="1350"/>
              <a:t>        </a:t>
            </a:r>
            <a:endParaRPr sz="135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55000"/>
              <a:buFont typeface="Arial"/>
              <a:buNone/>
            </a:pPr>
            <a:r>
              <a:rPr b="1" lang="en-GB" sz="2000">
                <a:solidFill>
                  <a:schemeClr val="dk2"/>
                </a:solidFill>
              </a:rPr>
              <a:t>GastroIntestinal- </a:t>
            </a:r>
            <a:r>
              <a:rPr b="1" lang="en-GB" sz="2000">
                <a:solidFill>
                  <a:schemeClr val="dk2"/>
                </a:solidFill>
              </a:rPr>
              <a:t>Hepatic:</a:t>
            </a:r>
            <a:endParaRPr b="1" sz="2000">
              <a:solidFill>
                <a:schemeClr val="dk2"/>
              </a:solidFill>
            </a:endParaRPr>
          </a:p>
          <a:p>
            <a:pPr indent="0" lvl="0" marL="0" rtl="0" algn="l">
              <a:spcBef>
                <a:spcPts val="1200"/>
              </a:spcBef>
              <a:spcAft>
                <a:spcPts val="0"/>
              </a:spcAft>
              <a:buNone/>
            </a:pPr>
            <a:r>
              <a:t/>
            </a:r>
            <a:endParaRPr sz="1800">
              <a:solidFill>
                <a:schemeClr val="dk2"/>
              </a:solidFill>
            </a:endParaRPr>
          </a:p>
        </p:txBody>
      </p:sp>
      <p:sp>
        <p:nvSpPr>
          <p:cNvPr id="223" name="Google Shape;223;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a:t>   </a:t>
            </a:r>
            <a:r>
              <a:rPr lang="en-GB"/>
              <a:t>Cirrhosis (all types)</a:t>
            </a:r>
            <a:endParaRPr/>
          </a:p>
          <a:p>
            <a:pPr indent="0" lvl="0" marL="0" rtl="0" algn="l">
              <a:spcBef>
                <a:spcPts val="1200"/>
              </a:spcBef>
              <a:spcAft>
                <a:spcPts val="0"/>
              </a:spcAft>
              <a:buClr>
                <a:schemeClr val="dk1"/>
              </a:buClr>
              <a:buSzPts val="1100"/>
              <a:buFont typeface="Arial"/>
              <a:buNone/>
            </a:pPr>
            <a:r>
              <a:rPr lang="en-GB"/>
              <a:t>   Amoebic abscess</a:t>
            </a:r>
            <a:endParaRPr/>
          </a:p>
          <a:p>
            <a:pPr indent="0" lvl="0" marL="0" rtl="0" algn="l">
              <a:spcBef>
                <a:spcPts val="1200"/>
              </a:spcBef>
              <a:spcAft>
                <a:spcPts val="0"/>
              </a:spcAft>
              <a:buClr>
                <a:schemeClr val="dk1"/>
              </a:buClr>
              <a:buSzPts val="1100"/>
              <a:buFont typeface="Arial"/>
              <a:buNone/>
            </a:pPr>
            <a:r>
              <a:rPr lang="en-GB"/>
              <a:t>   Amyloidosis</a:t>
            </a:r>
            <a:endParaRPr/>
          </a:p>
          <a:p>
            <a:pPr indent="0" lvl="0" marL="0" rtl="0" algn="l">
              <a:spcBef>
                <a:spcPts val="1200"/>
              </a:spcBef>
              <a:spcAft>
                <a:spcPts val="120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Gastro Intestinal:</a:t>
            </a:r>
            <a:endParaRPr/>
          </a:p>
        </p:txBody>
      </p:sp>
      <p:sp>
        <p:nvSpPr>
          <p:cNvPr id="229" name="Google Shape;229;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Clr>
                <a:schemeClr val="dk1"/>
              </a:buClr>
              <a:buSzPts val="1100"/>
              <a:buFont typeface="Arial"/>
              <a:buNone/>
            </a:pPr>
            <a:r>
              <a:rPr lang="en-GB"/>
              <a:t>Neoplasm</a:t>
            </a:r>
            <a:endParaRPr/>
          </a:p>
          <a:p>
            <a:pPr indent="0" lvl="0" marL="0" rtl="0" algn="l">
              <a:spcBef>
                <a:spcPts val="1200"/>
              </a:spcBef>
              <a:spcAft>
                <a:spcPts val="0"/>
              </a:spcAft>
              <a:buClr>
                <a:schemeClr val="dk1"/>
              </a:buClr>
              <a:buSzPts val="1100"/>
              <a:buFont typeface="Arial"/>
              <a:buNone/>
            </a:pPr>
            <a:r>
              <a:rPr lang="en-GB"/>
              <a:t>    Intestinal polyposis</a:t>
            </a:r>
            <a:endParaRPr/>
          </a:p>
          <a:p>
            <a:pPr indent="0" lvl="0" marL="0" rtl="0" algn="l">
              <a:spcBef>
                <a:spcPts val="1200"/>
              </a:spcBef>
              <a:spcAft>
                <a:spcPts val="0"/>
              </a:spcAft>
              <a:buClr>
                <a:schemeClr val="dk1"/>
              </a:buClr>
              <a:buSzPts val="1100"/>
              <a:buFont typeface="Arial"/>
              <a:buNone/>
            </a:pPr>
            <a:r>
              <a:rPr lang="en-GB"/>
              <a:t>    Abdominal lymphoma</a:t>
            </a:r>
            <a:endParaRPr/>
          </a:p>
          <a:p>
            <a:pPr indent="0" lvl="0" marL="0" rtl="0" algn="l">
              <a:spcBef>
                <a:spcPts val="1200"/>
              </a:spcBef>
              <a:spcAft>
                <a:spcPts val="0"/>
              </a:spcAft>
              <a:buClr>
                <a:schemeClr val="dk1"/>
              </a:buClr>
              <a:buSzPts val="1100"/>
              <a:buFont typeface="Arial"/>
              <a:buNone/>
            </a:pPr>
            <a:r>
              <a:rPr lang="en-GB"/>
              <a:t>    Nasopharyngeal carcinoma</a:t>
            </a:r>
            <a:endParaRPr/>
          </a:p>
          <a:p>
            <a:pPr indent="0" lvl="0" marL="0" rtl="0" algn="l">
              <a:spcBef>
                <a:spcPts val="1200"/>
              </a:spcBef>
              <a:spcAft>
                <a:spcPts val="0"/>
              </a:spcAft>
              <a:buClr>
                <a:schemeClr val="dk1"/>
              </a:buClr>
              <a:buSzPts val="1100"/>
              <a:buFont typeface="Arial"/>
              <a:buNone/>
            </a:pPr>
            <a:r>
              <a:rPr lang="en-GB"/>
              <a:t>    Esophageal carcinoma</a:t>
            </a:r>
            <a:endParaRPr/>
          </a:p>
          <a:p>
            <a:pPr indent="0" lvl="0" marL="0" rtl="0" algn="l">
              <a:spcBef>
                <a:spcPts val="1200"/>
              </a:spcBef>
              <a:spcAft>
                <a:spcPts val="0"/>
              </a:spcAft>
              <a:buClr>
                <a:schemeClr val="dk1"/>
              </a:buClr>
              <a:buSzPts val="1100"/>
              <a:buFont typeface="Arial"/>
              <a:buNone/>
            </a:pPr>
            <a:r>
              <a:rPr lang="en-GB"/>
              <a:t>    Gastric carcinoma</a:t>
            </a:r>
            <a:endParaRPr/>
          </a:p>
          <a:p>
            <a:pPr indent="0" lvl="0" marL="0" rtl="0" algn="l">
              <a:spcBef>
                <a:spcPts val="1200"/>
              </a:spcBef>
              <a:spcAft>
                <a:spcPts val="0"/>
              </a:spcAft>
              <a:buClr>
                <a:schemeClr val="dk1"/>
              </a:buClr>
              <a:buSzPts val="1100"/>
              <a:buFont typeface="Arial"/>
              <a:buNone/>
            </a:pPr>
            <a:r>
              <a:rPr lang="en-GB"/>
              <a:t>    Colonic carcinoma</a:t>
            </a:r>
            <a:endParaRPr/>
          </a:p>
          <a:p>
            <a:pPr indent="0" lvl="0" marL="0" rtl="0" algn="l">
              <a:spcBef>
                <a:spcPts val="1200"/>
              </a:spcBef>
              <a:spcAft>
                <a:spcPts val="120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3"/>
          <p:cNvSpPr txBox="1"/>
          <p:nvPr>
            <p:ph type="title"/>
          </p:nvPr>
        </p:nvSpPr>
        <p:spPr>
          <a:xfrm>
            <a:off x="221725" y="965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35" name="Google Shape;235;p4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Clr>
                <a:schemeClr val="dk1"/>
              </a:buClr>
              <a:buSzPts val="275"/>
              <a:buFont typeface="Arial"/>
              <a:buNone/>
            </a:pPr>
            <a:r>
              <a:rPr lang="en-GB" sz="1850"/>
              <a:t>Miscellaneous</a:t>
            </a:r>
            <a:endParaRPr sz="1850"/>
          </a:p>
          <a:p>
            <a:pPr indent="0" lvl="0" marL="0" rtl="0" algn="l">
              <a:lnSpc>
                <a:spcPct val="105000"/>
              </a:lnSpc>
              <a:spcBef>
                <a:spcPts val="1200"/>
              </a:spcBef>
              <a:spcAft>
                <a:spcPts val="0"/>
              </a:spcAft>
              <a:buClr>
                <a:schemeClr val="dk1"/>
              </a:buClr>
              <a:buSzPts val="275"/>
              <a:buFont typeface="Arial"/>
              <a:buNone/>
            </a:pPr>
            <a:r>
              <a:rPr lang="en-GB" sz="1850"/>
              <a:t>  Endocrine conditions,Hyperthyroidism,Hyperparathyroidism</a:t>
            </a:r>
            <a:endParaRPr sz="1850"/>
          </a:p>
          <a:p>
            <a:pPr indent="0" lvl="0" marL="0" rtl="0" algn="l">
              <a:lnSpc>
                <a:spcPct val="105000"/>
              </a:lnSpc>
              <a:spcBef>
                <a:spcPts val="1200"/>
              </a:spcBef>
              <a:spcAft>
                <a:spcPts val="0"/>
              </a:spcAft>
              <a:buClr>
                <a:schemeClr val="dk1"/>
              </a:buClr>
              <a:buSzPts val="275"/>
              <a:buFont typeface="Arial"/>
              <a:buNone/>
            </a:pPr>
            <a:r>
              <a:rPr lang="en-GB" sz="1850"/>
              <a:t>  Pregnancy,Chronic infections,Chronic osteomyelitis with amyloidosis</a:t>
            </a:r>
            <a:endParaRPr sz="1850"/>
          </a:p>
          <a:p>
            <a:pPr indent="0" lvl="0" marL="0" rtl="0" algn="l">
              <a:lnSpc>
                <a:spcPct val="105000"/>
              </a:lnSpc>
              <a:spcBef>
                <a:spcPts val="1200"/>
              </a:spcBef>
              <a:spcAft>
                <a:spcPts val="0"/>
              </a:spcAft>
              <a:buSzPts val="275"/>
              <a:buNone/>
            </a:pPr>
            <a:r>
              <a:rPr lang="en-GB" sz="1850"/>
              <a:t>  Chronic pyelonephritis, </a:t>
            </a:r>
            <a:endParaRPr sz="1850"/>
          </a:p>
          <a:p>
            <a:pPr indent="0" lvl="0" marL="0" rtl="0" algn="l">
              <a:lnSpc>
                <a:spcPct val="105000"/>
              </a:lnSpc>
              <a:spcBef>
                <a:spcPts val="1200"/>
              </a:spcBef>
              <a:spcAft>
                <a:spcPts val="0"/>
              </a:spcAft>
              <a:buSzPts val="275"/>
              <a:buNone/>
            </a:pPr>
            <a:r>
              <a:rPr lang="en-GB" sz="1850"/>
              <a:t>Congenital disorders: Muscular dystrophy,hemoglobinopathies</a:t>
            </a:r>
            <a:endParaRPr sz="1850"/>
          </a:p>
          <a:p>
            <a:pPr indent="0" lvl="0" marL="0" rtl="0" algn="l">
              <a:lnSpc>
                <a:spcPct val="105000"/>
              </a:lnSpc>
              <a:spcBef>
                <a:spcPts val="1200"/>
              </a:spcBef>
              <a:spcAft>
                <a:spcPts val="0"/>
              </a:spcAft>
              <a:buSzPts val="275"/>
              <a:buNone/>
            </a:pPr>
            <a:r>
              <a:rPr lang="en-GB" sz="1850"/>
              <a:t>Idiopathic disorders: Chronic mountain sickness,Syringomyelia, </a:t>
            </a:r>
            <a:endParaRPr sz="1850"/>
          </a:p>
          <a:p>
            <a:pPr indent="0" lvl="0" marL="0" rtl="0" algn="l">
              <a:lnSpc>
                <a:spcPct val="105000"/>
              </a:lnSpc>
              <a:spcBef>
                <a:spcPts val="1200"/>
              </a:spcBef>
              <a:spcAft>
                <a:spcPts val="0"/>
              </a:spcAft>
              <a:buSzPts val="275"/>
              <a:buNone/>
            </a:pPr>
            <a:r>
              <a:rPr lang="en-GB" sz="1850"/>
              <a:t>Neoplasms: Renal carcinoma, Chronic myelocytic leukemia</a:t>
            </a:r>
            <a:endParaRPr sz="1850"/>
          </a:p>
          <a:p>
            <a:pPr indent="0" lvl="0" marL="0" rtl="0" algn="l">
              <a:lnSpc>
                <a:spcPct val="105000"/>
              </a:lnSpc>
              <a:spcBef>
                <a:spcPts val="1200"/>
              </a:spcBef>
              <a:spcAft>
                <a:spcPts val="0"/>
              </a:spcAft>
              <a:buSzPts val="275"/>
              <a:buNone/>
            </a:pPr>
            <a:r>
              <a:rPr lang="en-GB" sz="1850"/>
              <a:t>Toxin exposure:Arsenic, Mercury,Silica,Beryllium,Phosphorus, </a:t>
            </a:r>
            <a:endParaRPr sz="1850"/>
          </a:p>
          <a:p>
            <a:pPr indent="0" lvl="0" marL="0" rtl="0" algn="l">
              <a:lnSpc>
                <a:spcPct val="105000"/>
              </a:lnSpc>
              <a:spcBef>
                <a:spcPts val="1200"/>
              </a:spcBef>
              <a:spcAft>
                <a:spcPts val="0"/>
              </a:spcAft>
              <a:buClr>
                <a:schemeClr val="dk1"/>
              </a:buClr>
              <a:buSzPts val="275"/>
              <a:buFont typeface="Arial"/>
              <a:buNone/>
            </a:pPr>
            <a:r>
              <a:rPr lang="en-GB" sz="1850"/>
              <a:t> Alcohol,Chronic laxative abuse</a:t>
            </a:r>
            <a:endParaRPr sz="1850"/>
          </a:p>
          <a:p>
            <a:pPr indent="0" lvl="0" marL="0" rtl="0" algn="l">
              <a:lnSpc>
                <a:spcPct val="105000"/>
              </a:lnSpc>
              <a:spcBef>
                <a:spcPts val="1200"/>
              </a:spcBef>
              <a:spcAft>
                <a:spcPts val="1200"/>
              </a:spcAft>
              <a:buSzPts val="275"/>
              <a:buNone/>
            </a:pPr>
            <a:r>
              <a:t/>
            </a:r>
            <a:endParaRPr sz="185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4"/>
          <p:cNvSpPr txBox="1"/>
          <p:nvPr>
            <p:ph idx="1" type="body"/>
          </p:nvPr>
        </p:nvSpPr>
        <p:spPr>
          <a:xfrm>
            <a:off x="240250" y="683025"/>
            <a:ext cx="8520600" cy="3416400"/>
          </a:xfrm>
          <a:prstGeom prst="rect">
            <a:avLst/>
          </a:prstGeom>
        </p:spPr>
        <p:txBody>
          <a:bodyPr anchorCtr="0" anchor="t" bIns="91425" lIns="91425" spcFirstLastPara="1" rIns="91425" wrap="square" tIns="91425">
            <a:noAutofit/>
          </a:bodyPr>
          <a:lstStyle/>
          <a:p>
            <a:pPr indent="0" lvl="0" marL="0" rtl="0" algn="l">
              <a:spcBef>
                <a:spcPts val="1500"/>
              </a:spcBef>
              <a:spcAft>
                <a:spcPts val="0"/>
              </a:spcAft>
              <a:buNone/>
            </a:pPr>
            <a:r>
              <a:rPr b="1" lang="en-GB">
                <a:solidFill>
                  <a:srgbClr val="000000"/>
                </a:solidFill>
                <a:highlight>
                  <a:srgbClr val="FFFFFF"/>
                </a:highlight>
                <a:latin typeface="Times New Roman"/>
                <a:ea typeface="Times New Roman"/>
                <a:cs typeface="Times New Roman"/>
                <a:sym typeface="Times New Roman"/>
              </a:rPr>
              <a:t>Asymmetrical Clubbing:</a:t>
            </a:r>
            <a:endParaRPr b="1">
              <a:solidFill>
                <a:srgbClr val="000000"/>
              </a:solidFill>
              <a:highlight>
                <a:srgbClr val="FFFFFF"/>
              </a:highlight>
              <a:latin typeface="Times New Roman"/>
              <a:ea typeface="Times New Roman"/>
              <a:cs typeface="Times New Roman"/>
              <a:sym typeface="Times New Roman"/>
            </a:endParaRPr>
          </a:p>
          <a:p>
            <a:pPr indent="0" lvl="0" marL="0" rtl="0" algn="l">
              <a:spcBef>
                <a:spcPts val="1500"/>
              </a:spcBef>
              <a:spcAft>
                <a:spcPts val="0"/>
              </a:spcAft>
              <a:buNone/>
            </a:pPr>
            <a:r>
              <a:rPr lang="en-GB">
                <a:solidFill>
                  <a:srgbClr val="000000"/>
                </a:solidFill>
                <a:highlight>
                  <a:srgbClr val="FFFFFF"/>
                </a:highlight>
                <a:latin typeface="Times New Roman"/>
                <a:ea typeface="Times New Roman"/>
                <a:cs typeface="Times New Roman"/>
                <a:sym typeface="Times New Roman"/>
              </a:rPr>
              <a:t> Unilateral:  Anomalous aortic arch, Aortic or subclavian artery aneurysm, Pulmonary hypertension with patent ductus arteriosus</a:t>
            </a:r>
            <a:endParaRPr>
              <a:solidFill>
                <a:srgbClr val="000000"/>
              </a:solidFill>
              <a:highlight>
                <a:srgbClr val="FFFFFF"/>
              </a:highlight>
              <a:latin typeface="Times New Roman"/>
              <a:ea typeface="Times New Roman"/>
              <a:cs typeface="Times New Roman"/>
              <a:sym typeface="Times New Roman"/>
            </a:endParaRPr>
          </a:p>
          <a:p>
            <a:pPr indent="0" lvl="0" marL="0" rtl="0" algn="l">
              <a:spcBef>
                <a:spcPts val="1500"/>
              </a:spcBef>
              <a:spcAft>
                <a:spcPts val="0"/>
              </a:spcAft>
              <a:buNone/>
            </a:pPr>
            <a:r>
              <a:rPr lang="en-GB">
                <a:solidFill>
                  <a:srgbClr val="000000"/>
                </a:solidFill>
                <a:highlight>
                  <a:srgbClr val="FFFFFF"/>
                </a:highlight>
                <a:latin typeface="Times New Roman"/>
                <a:ea typeface="Times New Roman"/>
                <a:cs typeface="Times New Roman"/>
                <a:sym typeface="Times New Roman"/>
              </a:rPr>
              <a:t>  Brachial arteriovenous aneurysm or fistula, Recurrent shoulder dislocation, Superior sulcus (Pancoast) tumor</a:t>
            </a:r>
            <a:endParaRPr>
              <a:solidFill>
                <a:srgbClr val="000000"/>
              </a:solidFill>
              <a:highlight>
                <a:srgbClr val="FFFFFF"/>
              </a:highlight>
              <a:latin typeface="Times New Roman"/>
              <a:ea typeface="Times New Roman"/>
              <a:cs typeface="Times New Roman"/>
              <a:sym typeface="Times New Roman"/>
            </a:endParaRPr>
          </a:p>
          <a:p>
            <a:pPr indent="0" lvl="0" marL="0" rtl="0" algn="l">
              <a:spcBef>
                <a:spcPts val="1500"/>
              </a:spcBef>
              <a:spcAft>
                <a:spcPts val="0"/>
              </a:spcAft>
              <a:buNone/>
            </a:pPr>
            <a:r>
              <a:rPr lang="en-GB">
                <a:solidFill>
                  <a:srgbClr val="000000"/>
                </a:solidFill>
                <a:highlight>
                  <a:srgbClr val="FFFFFF"/>
                </a:highlight>
                <a:latin typeface="Times New Roman"/>
                <a:ea typeface="Times New Roman"/>
                <a:cs typeface="Times New Roman"/>
                <a:sym typeface="Times New Roman"/>
              </a:rPr>
              <a:t> Unidigital: </a:t>
            </a:r>
            <a:r>
              <a:rPr lang="en-GB">
                <a:solidFill>
                  <a:srgbClr val="000000"/>
                </a:solidFill>
                <a:highlight>
                  <a:srgbClr val="FFFFFF"/>
                </a:highlight>
                <a:latin typeface="Times New Roman"/>
                <a:ea typeface="Times New Roman"/>
                <a:cs typeface="Times New Roman"/>
                <a:sym typeface="Times New Roman"/>
              </a:rPr>
              <a:t>Hereditary</a:t>
            </a:r>
            <a:r>
              <a:rPr lang="en-GB">
                <a:solidFill>
                  <a:srgbClr val="000000"/>
                </a:solidFill>
                <a:highlight>
                  <a:srgbClr val="FFFFFF"/>
                </a:highlight>
                <a:latin typeface="Times New Roman"/>
                <a:ea typeface="Times New Roman"/>
                <a:cs typeface="Times New Roman"/>
                <a:sym typeface="Times New Roman"/>
              </a:rPr>
              <a:t>, Trauma,Median nerve injury, Sarcoidosis,Gout,</a:t>
            </a:r>
            <a:r>
              <a:rPr lang="en-GB">
                <a:latin typeface="Times New Roman"/>
                <a:ea typeface="Times New Roman"/>
                <a:cs typeface="Times New Roman"/>
                <a:sym typeface="Times New Roman"/>
              </a:rPr>
              <a:t>Idiopathic, digital mucoid cyst, osteoid osteoma and myxochondroma</a:t>
            </a:r>
            <a:endParaRPr>
              <a:latin typeface="Times New Roman"/>
              <a:ea typeface="Times New Roman"/>
              <a:cs typeface="Times New Roman"/>
              <a:sym typeface="Times New Roman"/>
            </a:endParaRPr>
          </a:p>
          <a:p>
            <a:pPr indent="0" lvl="0" marL="0" rtl="0" algn="l">
              <a:spcBef>
                <a:spcPts val="1500"/>
              </a:spcBef>
              <a:spcAft>
                <a:spcPts val="0"/>
              </a:spcAft>
              <a:buNone/>
            </a:pPr>
            <a:r>
              <a:t/>
            </a:r>
            <a:endParaRPr>
              <a:solidFill>
                <a:srgbClr val="000000"/>
              </a:solidFill>
              <a:highlight>
                <a:srgbClr val="FFFFFF"/>
              </a:highlight>
              <a:latin typeface="Times New Roman"/>
              <a:ea typeface="Times New Roman"/>
              <a:cs typeface="Times New Roman"/>
              <a:sym typeface="Times New Roman"/>
            </a:endParaRPr>
          </a:p>
          <a:p>
            <a:pPr indent="0" lvl="0" marL="0" rtl="0" algn="l">
              <a:spcBef>
                <a:spcPts val="1500"/>
              </a:spcBef>
              <a:spcAft>
                <a:spcPts val="1500"/>
              </a:spcAft>
              <a:buNone/>
            </a:pPr>
            <a:r>
              <a:rPr lang="en-GB">
                <a:solidFill>
                  <a:srgbClr val="000000"/>
                </a:solidFill>
                <a:highlight>
                  <a:srgbClr val="FFFFFF"/>
                </a:highlight>
                <a:latin typeface="Times New Roman"/>
                <a:ea typeface="Times New Roman"/>
                <a:cs typeface="Times New Roman"/>
                <a:sym typeface="Times New Roman"/>
              </a:rPr>
              <a:t> </a:t>
            </a:r>
            <a:endParaRPr>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Clr>
                <a:schemeClr val="dk1"/>
              </a:buClr>
              <a:buSzPts val="1100"/>
              <a:buFont typeface="Arial"/>
              <a:buNone/>
            </a:pPr>
            <a:r>
              <a:rPr b="1" lang="en-GB" sz="2000">
                <a:solidFill>
                  <a:srgbClr val="990000"/>
                </a:solidFill>
                <a:highlight>
                  <a:srgbClr val="FFFFFF"/>
                </a:highlight>
                <a:latin typeface="Roboto"/>
                <a:ea typeface="Roboto"/>
                <a:cs typeface="Roboto"/>
                <a:sym typeface="Roboto"/>
              </a:rPr>
              <a:t>What are the different types of clubbing?</a:t>
            </a:r>
            <a:endParaRPr sz="2000"/>
          </a:p>
        </p:txBody>
      </p:sp>
      <p:sp>
        <p:nvSpPr>
          <p:cNvPr id="246" name="Google Shape;246;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t/>
            </a:r>
            <a:endParaRPr b="1">
              <a:solidFill>
                <a:srgbClr val="990000"/>
              </a:solidFill>
              <a:highlight>
                <a:srgbClr val="FFFFFF"/>
              </a:highlight>
              <a:latin typeface="Roboto"/>
              <a:ea typeface="Roboto"/>
              <a:cs typeface="Roboto"/>
              <a:sym typeface="Roboto"/>
            </a:endParaRPr>
          </a:p>
          <a:p>
            <a:pPr indent="0" lvl="0" marL="0" rtl="0" algn="l">
              <a:spcBef>
                <a:spcPts val="1200"/>
              </a:spcBef>
              <a:spcAft>
                <a:spcPts val="0"/>
              </a:spcAft>
              <a:buClr>
                <a:schemeClr val="dk1"/>
              </a:buClr>
              <a:buSzPts val="1100"/>
              <a:buFont typeface="Arial"/>
              <a:buNone/>
            </a:pPr>
            <a:r>
              <a:rPr b="1" lang="en-GB">
                <a:solidFill>
                  <a:srgbClr val="0000FF"/>
                </a:solidFill>
                <a:highlight>
                  <a:srgbClr val="FFFFFF"/>
                </a:highlight>
                <a:latin typeface="Roboto"/>
                <a:ea typeface="Roboto"/>
                <a:cs typeface="Roboto"/>
                <a:sym typeface="Roboto"/>
              </a:rPr>
              <a:t>D</a:t>
            </a:r>
            <a:r>
              <a:rPr b="1" lang="en-GB">
                <a:solidFill>
                  <a:srgbClr val="0000FF"/>
                </a:solidFill>
                <a:highlight>
                  <a:srgbClr val="FFFFFF"/>
                </a:highlight>
                <a:latin typeface="Roboto"/>
                <a:ea typeface="Roboto"/>
                <a:cs typeface="Roboto"/>
                <a:sym typeface="Roboto"/>
              </a:rPr>
              <a:t>rum stick type of clubbing</a:t>
            </a:r>
            <a:r>
              <a:rPr lang="en-GB">
                <a:solidFill>
                  <a:srgbClr val="666666"/>
                </a:solidFill>
                <a:highlight>
                  <a:srgbClr val="FFFFFF"/>
                </a:highlight>
                <a:latin typeface="Roboto"/>
                <a:ea typeface="Roboto"/>
                <a:cs typeface="Roboto"/>
                <a:sym typeface="Roboto"/>
              </a:rPr>
              <a:t>  :</a:t>
            </a:r>
            <a:endParaRPr>
              <a:solidFill>
                <a:srgbClr val="666666"/>
              </a:solidFill>
              <a:highlight>
                <a:srgbClr val="FFFFFF"/>
              </a:highlight>
              <a:latin typeface="Roboto"/>
              <a:ea typeface="Roboto"/>
              <a:cs typeface="Roboto"/>
              <a:sym typeface="Roboto"/>
            </a:endParaRPr>
          </a:p>
          <a:p>
            <a:pPr indent="0" lvl="0" marL="457200" rtl="0" algn="l">
              <a:spcBef>
                <a:spcPts val="1200"/>
              </a:spcBef>
              <a:spcAft>
                <a:spcPts val="0"/>
              </a:spcAft>
              <a:buNone/>
            </a:pPr>
            <a:r>
              <a:rPr lang="en-GB">
                <a:solidFill>
                  <a:srgbClr val="666666"/>
                </a:solidFill>
                <a:highlight>
                  <a:srgbClr val="FFFFFF"/>
                </a:highlight>
                <a:latin typeface="Roboto"/>
                <a:ea typeface="Roboto"/>
                <a:cs typeface="Roboto"/>
                <a:sym typeface="Roboto"/>
              </a:rPr>
              <a:t>Congenital cyanotic heart diseases, e.g. Fallot's tetralogy.</a:t>
            </a:r>
            <a:endParaRPr>
              <a:solidFill>
                <a:srgbClr val="666666"/>
              </a:solidFill>
              <a:highlight>
                <a:srgbClr val="FFFFFF"/>
              </a:highlight>
              <a:latin typeface="Roboto"/>
              <a:ea typeface="Roboto"/>
              <a:cs typeface="Roboto"/>
              <a:sym typeface="Roboto"/>
            </a:endParaRPr>
          </a:p>
          <a:p>
            <a:pPr indent="0" lvl="0" marL="457200" rtl="0" algn="l">
              <a:spcBef>
                <a:spcPts val="1600"/>
              </a:spcBef>
              <a:spcAft>
                <a:spcPts val="0"/>
              </a:spcAft>
              <a:buNone/>
            </a:pPr>
            <a:r>
              <a:rPr lang="en-GB">
                <a:solidFill>
                  <a:srgbClr val="666666"/>
                </a:solidFill>
                <a:highlight>
                  <a:srgbClr val="FFFFFF"/>
                </a:highlight>
                <a:latin typeface="Roboto"/>
                <a:ea typeface="Roboto"/>
                <a:cs typeface="Roboto"/>
                <a:sym typeface="Roboto"/>
              </a:rPr>
              <a:t>Bronchiectasis.</a:t>
            </a:r>
            <a:endParaRPr>
              <a:solidFill>
                <a:srgbClr val="666666"/>
              </a:solidFill>
              <a:highlight>
                <a:srgbClr val="FFFFFF"/>
              </a:highlight>
              <a:latin typeface="Roboto"/>
              <a:ea typeface="Roboto"/>
              <a:cs typeface="Roboto"/>
              <a:sym typeface="Roboto"/>
            </a:endParaRPr>
          </a:p>
          <a:p>
            <a:pPr indent="0" lvl="0" marL="0" rtl="0" algn="l">
              <a:spcBef>
                <a:spcPts val="1600"/>
              </a:spcBef>
              <a:spcAft>
                <a:spcPts val="0"/>
              </a:spcAft>
              <a:buNone/>
            </a:pPr>
            <a:r>
              <a:rPr b="1" lang="en-GB">
                <a:solidFill>
                  <a:srgbClr val="0000FF"/>
                </a:solidFill>
                <a:highlight>
                  <a:srgbClr val="FFFFFF"/>
                </a:highlight>
                <a:latin typeface="Roboto"/>
                <a:ea typeface="Roboto"/>
                <a:cs typeface="Roboto"/>
                <a:sym typeface="Roboto"/>
              </a:rPr>
              <a:t>Parrot-beak type of clubbing</a:t>
            </a:r>
            <a:r>
              <a:rPr lang="en-GB">
                <a:solidFill>
                  <a:srgbClr val="666666"/>
                </a:solidFill>
                <a:highlight>
                  <a:srgbClr val="FFFFFF"/>
                </a:highlight>
                <a:latin typeface="Roboto"/>
                <a:ea typeface="Roboto"/>
                <a:cs typeface="Roboto"/>
                <a:sym typeface="Roboto"/>
              </a:rPr>
              <a:t> : </a:t>
            </a:r>
            <a:endParaRPr>
              <a:solidFill>
                <a:srgbClr val="666666"/>
              </a:solidFill>
              <a:highlight>
                <a:srgbClr val="FFFFFF"/>
              </a:highlight>
              <a:latin typeface="Roboto"/>
              <a:ea typeface="Roboto"/>
              <a:cs typeface="Roboto"/>
              <a:sym typeface="Roboto"/>
            </a:endParaRPr>
          </a:p>
          <a:p>
            <a:pPr indent="0" lvl="0" marL="0" rtl="0" algn="l">
              <a:spcBef>
                <a:spcPts val="1200"/>
              </a:spcBef>
              <a:spcAft>
                <a:spcPts val="1200"/>
              </a:spcAft>
              <a:buNone/>
            </a:pPr>
            <a:r>
              <a:rPr lang="en-GB">
                <a:solidFill>
                  <a:srgbClr val="666666"/>
                </a:solidFill>
                <a:highlight>
                  <a:srgbClr val="FFFFFF"/>
                </a:highlight>
                <a:latin typeface="Roboto"/>
                <a:ea typeface="Roboto"/>
                <a:cs typeface="Roboto"/>
                <a:sym typeface="Roboto"/>
              </a:rPr>
              <a:t>       Commonly seen in bronchogenic carcinoma.</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55000"/>
              <a:buFont typeface="Arial"/>
              <a:buNone/>
            </a:pPr>
            <a:r>
              <a:rPr b="1" lang="en-GB" sz="2000">
                <a:solidFill>
                  <a:srgbClr val="CC0000"/>
                </a:solidFill>
                <a:highlight>
                  <a:srgbClr val="FFFFFF"/>
                </a:highlight>
                <a:latin typeface="Roboto"/>
                <a:ea typeface="Roboto"/>
                <a:cs typeface="Roboto"/>
                <a:sym typeface="Roboto"/>
              </a:rPr>
              <a:t>Painful clubbing </a:t>
            </a:r>
            <a:endParaRPr b="1" sz="2000">
              <a:solidFill>
                <a:srgbClr val="CC0000"/>
              </a:solidFill>
              <a:highlight>
                <a:srgbClr val="FFFFFF"/>
              </a:highlight>
              <a:latin typeface="Roboto"/>
              <a:ea typeface="Roboto"/>
              <a:cs typeface="Roboto"/>
              <a:sym typeface="Roboto"/>
            </a:endParaRPr>
          </a:p>
          <a:p>
            <a:pPr indent="0" lvl="0" marL="0" rtl="0" algn="l">
              <a:spcBef>
                <a:spcPts val="1200"/>
              </a:spcBef>
              <a:spcAft>
                <a:spcPts val="0"/>
              </a:spcAft>
              <a:buNone/>
            </a:pPr>
            <a:r>
              <a:t/>
            </a:r>
            <a:endParaRPr b="1" sz="1800">
              <a:solidFill>
                <a:srgbClr val="CC0000"/>
              </a:solidFill>
              <a:highlight>
                <a:srgbClr val="FFFFFF"/>
              </a:highlight>
              <a:latin typeface="Roboto"/>
              <a:ea typeface="Roboto"/>
              <a:cs typeface="Roboto"/>
              <a:sym typeface="Roboto"/>
            </a:endParaRPr>
          </a:p>
        </p:txBody>
      </p:sp>
      <p:sp>
        <p:nvSpPr>
          <p:cNvPr id="252" name="Google Shape;252;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Bronchogenic carcinoma.</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SBE.</a:t>
            </a:r>
            <a:endParaRPr>
              <a:solidFill>
                <a:srgbClr val="666666"/>
              </a:solidFill>
              <a:highlight>
                <a:srgbClr val="FFFFFF"/>
              </a:highlight>
              <a:latin typeface="Roboto"/>
              <a:ea typeface="Roboto"/>
              <a:cs typeface="Roboto"/>
              <a:sym typeface="Roboto"/>
            </a:endParaRPr>
          </a:p>
          <a:p>
            <a:pPr indent="0" lvl="0" marL="0" rtl="0" algn="l">
              <a:spcBef>
                <a:spcPts val="1600"/>
              </a:spcBef>
              <a:spcAft>
                <a:spcPts val="120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Think of..</a:t>
            </a:r>
            <a:endParaRPr/>
          </a:p>
        </p:txBody>
      </p:sp>
      <p:sp>
        <p:nvSpPr>
          <p:cNvPr id="258" name="Google Shape;258;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Clr>
                <a:schemeClr val="dk1"/>
              </a:buClr>
              <a:buSzPts val="1100"/>
              <a:buFont typeface="Arial"/>
              <a:buNone/>
            </a:pPr>
            <a:r>
              <a:rPr b="1" lang="en-GB">
                <a:solidFill>
                  <a:srgbClr val="CC0000"/>
                </a:solidFill>
                <a:highlight>
                  <a:srgbClr val="FFFFFF"/>
                </a:highlight>
                <a:latin typeface="Roboto"/>
                <a:ea typeface="Roboto"/>
                <a:cs typeface="Roboto"/>
                <a:sym typeface="Roboto"/>
              </a:rPr>
              <a:t>Clubbing limited to upper extremity:-</a:t>
            </a:r>
            <a:endParaRPr b="1">
              <a:solidFill>
                <a:srgbClr val="CC0000"/>
              </a:solidFill>
              <a:highlight>
                <a:srgbClr val="FFFFFF"/>
              </a:highlight>
              <a:latin typeface="Roboto"/>
              <a:ea typeface="Roboto"/>
              <a:cs typeface="Roboto"/>
              <a:sym typeface="Roboto"/>
            </a:endParaRPr>
          </a:p>
          <a:p>
            <a:pPr indent="0" lvl="0" marL="0" rtl="0" algn="l">
              <a:spcBef>
                <a:spcPts val="1200"/>
              </a:spcBef>
              <a:spcAft>
                <a:spcPts val="0"/>
              </a:spcAft>
              <a:buClr>
                <a:schemeClr val="dk1"/>
              </a:buClr>
              <a:buSzPts val="1100"/>
              <a:buFont typeface="Arial"/>
              <a:buNone/>
            </a:pPr>
            <a:r>
              <a:rPr lang="en-GB">
                <a:solidFill>
                  <a:srgbClr val="666666"/>
                </a:solidFill>
                <a:highlight>
                  <a:srgbClr val="FFFFFF"/>
                </a:highlight>
                <a:latin typeface="Roboto"/>
                <a:ea typeface="Roboto"/>
                <a:cs typeface="Roboto"/>
                <a:sym typeface="Roboto"/>
              </a:rPr>
              <a:t>Chronic obstructive phlebitis of upper extremity as a result of chronic I.V drug addiction (eg. heroin)</a:t>
            </a:r>
            <a:r>
              <a:rPr lang="en-GB" sz="1050">
                <a:solidFill>
                  <a:srgbClr val="666666"/>
                </a:solidFill>
                <a:highlight>
                  <a:srgbClr val="FFFFFF"/>
                </a:highlight>
                <a:latin typeface="Roboto"/>
                <a:ea typeface="Roboto"/>
                <a:cs typeface="Roboto"/>
                <a:sym typeface="Roboto"/>
              </a:rPr>
              <a:t>.</a:t>
            </a:r>
            <a:endParaRPr sz="1050">
              <a:solidFill>
                <a:srgbClr val="666666"/>
              </a:solidFill>
              <a:highlight>
                <a:srgbClr val="FFFFFF"/>
              </a:highlight>
              <a:latin typeface="Roboto"/>
              <a:ea typeface="Roboto"/>
              <a:cs typeface="Roboto"/>
              <a:sym typeface="Roboto"/>
            </a:endParaRPr>
          </a:p>
          <a:p>
            <a:pPr indent="0" lvl="0" marL="0" rtl="0" algn="l">
              <a:spcBef>
                <a:spcPts val="1200"/>
              </a:spcBef>
              <a:spcAft>
                <a:spcPts val="0"/>
              </a:spcAft>
              <a:buClr>
                <a:schemeClr val="dk1"/>
              </a:buClr>
              <a:buSzPts val="1100"/>
              <a:buFont typeface="Arial"/>
              <a:buNone/>
            </a:pPr>
            <a:r>
              <a:rPr b="1" lang="en-GB">
                <a:solidFill>
                  <a:srgbClr val="CC0000"/>
                </a:solidFill>
                <a:highlight>
                  <a:srgbClr val="FFFFFF"/>
                </a:highlight>
                <a:latin typeface="Roboto"/>
                <a:ea typeface="Roboto"/>
                <a:cs typeface="Roboto"/>
                <a:sym typeface="Roboto"/>
              </a:rPr>
              <a:t>Clubbing limited to lower extremity:-</a:t>
            </a:r>
            <a:endParaRPr b="1">
              <a:solidFill>
                <a:srgbClr val="CC0000"/>
              </a:solidFill>
              <a:highlight>
                <a:srgbClr val="FFFFFF"/>
              </a:highlight>
              <a:latin typeface="Roboto"/>
              <a:ea typeface="Roboto"/>
              <a:cs typeface="Roboto"/>
              <a:sym typeface="Roboto"/>
            </a:endParaRPr>
          </a:p>
          <a:p>
            <a:pPr indent="0" lvl="0" marL="0" rtl="0" algn="l">
              <a:spcBef>
                <a:spcPts val="1200"/>
              </a:spcBef>
              <a:spcAft>
                <a:spcPts val="0"/>
              </a:spcAft>
              <a:buClr>
                <a:schemeClr val="dk1"/>
              </a:buClr>
              <a:buSzPts val="1100"/>
              <a:buFont typeface="Arial"/>
              <a:buNone/>
            </a:pPr>
            <a:r>
              <a:rPr lang="en-GB">
                <a:solidFill>
                  <a:srgbClr val="666666"/>
                </a:solidFill>
                <a:highlight>
                  <a:srgbClr val="FFFFFF"/>
                </a:highlight>
                <a:latin typeface="Roboto"/>
                <a:ea typeface="Roboto"/>
                <a:cs typeface="Roboto"/>
                <a:sym typeface="Roboto"/>
              </a:rPr>
              <a:t>infected abdominal aortic aneurysm : COA,sometimes in PDA with reversal of shunt.</a:t>
            </a:r>
            <a:endParaRPr>
              <a:solidFill>
                <a:srgbClr val="666666"/>
              </a:solidFill>
              <a:highlight>
                <a:srgbClr val="FFFFFF"/>
              </a:highlight>
              <a:latin typeface="Roboto"/>
              <a:ea typeface="Roboto"/>
              <a:cs typeface="Roboto"/>
              <a:sym typeface="Roboto"/>
            </a:endParaRPr>
          </a:p>
          <a:p>
            <a:pPr indent="0" lvl="0" marL="0" rtl="0" algn="l">
              <a:spcBef>
                <a:spcPts val="1200"/>
              </a:spcBef>
              <a:spcAft>
                <a:spcPts val="0"/>
              </a:spcAft>
              <a:buClr>
                <a:schemeClr val="dk1"/>
              </a:buClr>
              <a:buSzPts val="1100"/>
              <a:buFont typeface="Arial"/>
              <a:buNone/>
            </a:pPr>
            <a:r>
              <a:rPr b="1" lang="en-GB">
                <a:solidFill>
                  <a:srgbClr val="CC0000"/>
                </a:solidFill>
                <a:highlight>
                  <a:srgbClr val="FFFFFF"/>
                </a:highlight>
                <a:latin typeface="Roboto"/>
                <a:ea typeface="Roboto"/>
                <a:cs typeface="Roboto"/>
                <a:sym typeface="Roboto"/>
              </a:rPr>
              <a:t>Acute clubbing:-</a:t>
            </a:r>
            <a:endParaRPr b="1">
              <a:solidFill>
                <a:srgbClr val="CC0000"/>
              </a:solidFill>
              <a:highlight>
                <a:srgbClr val="FFFFFF"/>
              </a:highlight>
              <a:latin typeface="Roboto"/>
              <a:ea typeface="Roboto"/>
              <a:cs typeface="Roboto"/>
              <a:sym typeface="Roboto"/>
            </a:endParaRPr>
          </a:p>
          <a:p>
            <a:pPr indent="0" lvl="0" marL="0" rtl="0" algn="l">
              <a:spcBef>
                <a:spcPts val="1200"/>
              </a:spcBef>
              <a:spcAft>
                <a:spcPts val="1200"/>
              </a:spcAft>
              <a:buNone/>
            </a:pPr>
            <a:r>
              <a:rPr lang="en-GB">
                <a:solidFill>
                  <a:srgbClr val="666666"/>
                </a:solidFill>
                <a:highlight>
                  <a:srgbClr val="FFFFFF"/>
                </a:highlight>
                <a:latin typeface="Roboto"/>
                <a:ea typeface="Roboto"/>
                <a:cs typeface="Roboto"/>
                <a:sym typeface="Roboto"/>
              </a:rPr>
              <a:t>Development of clubbing within 10 to 14 days of onset of illness- lung abscess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55000"/>
              <a:buFont typeface="Arial"/>
              <a:buNone/>
            </a:pPr>
            <a:r>
              <a:rPr b="1" lang="en-GB" sz="2000">
                <a:solidFill>
                  <a:srgbClr val="CC0000"/>
                </a:solidFill>
                <a:highlight>
                  <a:srgbClr val="FFFFFF"/>
                </a:highlight>
                <a:latin typeface="Roboto"/>
                <a:ea typeface="Roboto"/>
                <a:cs typeface="Roboto"/>
                <a:sym typeface="Roboto"/>
              </a:rPr>
              <a:t>P</a:t>
            </a:r>
            <a:r>
              <a:rPr b="1" lang="en-GB" sz="2000">
                <a:solidFill>
                  <a:srgbClr val="CC0000"/>
                </a:solidFill>
                <a:highlight>
                  <a:srgbClr val="FFFFFF"/>
                </a:highlight>
                <a:latin typeface="Roboto"/>
                <a:ea typeface="Roboto"/>
                <a:cs typeface="Roboto"/>
                <a:sym typeface="Roboto"/>
              </a:rPr>
              <a:t>seudoclubbing?</a:t>
            </a:r>
            <a:endParaRPr b="1" sz="2000">
              <a:solidFill>
                <a:srgbClr val="CC0000"/>
              </a:solidFill>
              <a:highlight>
                <a:srgbClr val="FFFFFF"/>
              </a:highlight>
              <a:latin typeface="Roboto"/>
              <a:ea typeface="Roboto"/>
              <a:cs typeface="Roboto"/>
              <a:sym typeface="Roboto"/>
            </a:endParaRPr>
          </a:p>
          <a:p>
            <a:pPr indent="0" lvl="0" marL="0" rtl="0" algn="l">
              <a:spcBef>
                <a:spcPts val="1200"/>
              </a:spcBef>
              <a:spcAft>
                <a:spcPts val="0"/>
              </a:spcAft>
              <a:buNone/>
            </a:pPr>
            <a:r>
              <a:t/>
            </a:r>
            <a:endParaRPr b="1" sz="1800">
              <a:solidFill>
                <a:srgbClr val="CC0000"/>
              </a:solidFill>
              <a:highlight>
                <a:srgbClr val="FFFFFF"/>
              </a:highlight>
              <a:latin typeface="Roboto"/>
              <a:ea typeface="Roboto"/>
              <a:cs typeface="Roboto"/>
              <a:sym typeface="Roboto"/>
            </a:endParaRPr>
          </a:p>
        </p:txBody>
      </p:sp>
      <p:sp>
        <p:nvSpPr>
          <p:cNvPr id="264" name="Google Shape;264;p4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666666"/>
                </a:solidFill>
                <a:highlight>
                  <a:srgbClr val="FFFFFF"/>
                </a:highlight>
                <a:latin typeface="Roboto"/>
                <a:ea typeface="Roboto"/>
                <a:cs typeface="Roboto"/>
                <a:sym typeface="Roboto"/>
              </a:rPr>
              <a:t>Seen in conditions associated with subperiosteal bone resorption of terminal phalanges. </a:t>
            </a:r>
            <a:endParaRPr>
              <a:solidFill>
                <a:srgbClr val="666666"/>
              </a:solidFill>
              <a:highlight>
                <a:srgbClr val="FFFFFF"/>
              </a:highlight>
              <a:latin typeface="Roboto"/>
              <a:ea typeface="Roboto"/>
              <a:cs typeface="Roboto"/>
              <a:sym typeface="Roboto"/>
            </a:endParaRPr>
          </a:p>
          <a:p>
            <a:pPr indent="0" lvl="0" marL="0" rtl="0" algn="l">
              <a:spcBef>
                <a:spcPts val="1200"/>
              </a:spcBef>
              <a:spcAft>
                <a:spcPts val="0"/>
              </a:spcAft>
              <a:buClr>
                <a:schemeClr val="dk1"/>
              </a:buClr>
              <a:buSzPts val="1100"/>
              <a:buFont typeface="Arial"/>
              <a:buNone/>
            </a:pPr>
            <a:r>
              <a:rPr lang="en-GB">
                <a:solidFill>
                  <a:srgbClr val="666666"/>
                </a:solidFill>
                <a:highlight>
                  <a:srgbClr val="FFFFFF"/>
                </a:highlight>
                <a:latin typeface="Roboto"/>
                <a:ea typeface="Roboto"/>
                <a:cs typeface="Roboto"/>
                <a:sym typeface="Roboto"/>
              </a:rPr>
              <a:t>Here there is absence of soft tissue proliferation and increased curvature of nails and is seen in.</a:t>
            </a:r>
            <a:endParaRPr>
              <a:solidFill>
                <a:srgbClr val="666666"/>
              </a:solidFill>
              <a:highlight>
                <a:srgbClr val="FFFFFF"/>
              </a:highlight>
              <a:latin typeface="Roboto"/>
              <a:ea typeface="Roboto"/>
              <a:cs typeface="Roboto"/>
              <a:sym typeface="Roboto"/>
            </a:endParaRPr>
          </a:p>
          <a:p>
            <a:pPr indent="-342900" lvl="0" marL="647700" rtl="0" algn="l">
              <a:spcBef>
                <a:spcPts val="120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Scleroderma.</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Acromegaly.</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Hyperparathyroidism.</a:t>
            </a:r>
            <a:endParaRPr>
              <a:solidFill>
                <a:srgbClr val="666666"/>
              </a:solidFill>
              <a:highlight>
                <a:srgbClr val="FFFFFF"/>
              </a:highlight>
              <a:latin typeface="Roboto"/>
              <a:ea typeface="Roboto"/>
              <a:cs typeface="Roboto"/>
              <a:sym typeface="Roboto"/>
            </a:endParaRPr>
          </a:p>
          <a:p>
            <a:pPr indent="-342900" lvl="0" marL="647700" rtl="0" algn="l">
              <a:spcBef>
                <a:spcPts val="0"/>
              </a:spcBef>
              <a:spcAft>
                <a:spcPts val="0"/>
              </a:spcAft>
              <a:buClr>
                <a:srgbClr val="666666"/>
              </a:buClr>
              <a:buSzPts val="1800"/>
              <a:buFont typeface="Roboto"/>
              <a:buChar char="●"/>
            </a:pPr>
            <a:r>
              <a:rPr lang="en-GB">
                <a:solidFill>
                  <a:srgbClr val="666666"/>
                </a:solidFill>
                <a:highlight>
                  <a:srgbClr val="FFFFFF"/>
                </a:highlight>
                <a:latin typeface="Roboto"/>
                <a:ea typeface="Roboto"/>
                <a:cs typeface="Roboto"/>
                <a:sym typeface="Roboto"/>
              </a:rPr>
              <a:t>Leprosy.</a:t>
            </a:r>
            <a:endParaRPr>
              <a:solidFill>
                <a:srgbClr val="666666"/>
              </a:solidFill>
              <a:highlight>
                <a:srgbClr val="FFFFFF"/>
              </a:highlight>
              <a:latin typeface="Roboto"/>
              <a:ea typeface="Roboto"/>
              <a:cs typeface="Roboto"/>
              <a:sym typeface="Roboto"/>
            </a:endParaRPr>
          </a:p>
          <a:p>
            <a:pPr indent="0" lvl="0" marL="0" rtl="0" algn="l">
              <a:spcBef>
                <a:spcPts val="1600"/>
              </a:spcBef>
              <a:spcAft>
                <a:spcPts val="0"/>
              </a:spcAft>
              <a:buNone/>
            </a:pPr>
            <a:r>
              <a:t/>
            </a:r>
            <a:endParaRPr>
              <a:solidFill>
                <a:srgbClr val="666666"/>
              </a:solidFill>
              <a:highlight>
                <a:srgbClr val="FFFFFF"/>
              </a:highlight>
              <a:latin typeface="Roboto"/>
              <a:ea typeface="Roboto"/>
              <a:cs typeface="Roboto"/>
              <a:sym typeface="Roboto"/>
            </a:endParaRPr>
          </a:p>
          <a:p>
            <a:pPr indent="0" lvl="0" marL="0" rtl="0" algn="l">
              <a:spcBef>
                <a:spcPts val="1600"/>
              </a:spcBef>
              <a:spcAft>
                <a:spcPts val="1200"/>
              </a:spcAft>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70" name="Google Shape;270;p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GB"/>
              <a:t>                                                                                     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