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8" r:id="rId21"/>
    <p:sldId id="275" r:id="rId22"/>
    <p:sldId id="281" r:id="rId23"/>
    <p:sldId id="279" r:id="rId24"/>
    <p:sldId id="276" r:id="rId25"/>
    <p:sldId id="277" r:id="rId26"/>
    <p:sldId id="280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" y="2194560"/>
            <a:ext cx="11247120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" y="3915938"/>
            <a:ext cx="11506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10/28/2022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194560"/>
            <a:ext cx="11247120" cy="173736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3911827"/>
            <a:ext cx="11503152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10/28/2022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10/28/2022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10/28/2022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10/28/2022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10/28/2022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10/28/2022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6EB35-99DE-28D2-1835-85E64270C5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Clinical heterogeneity of </a:t>
            </a:r>
            <a:r>
              <a:rPr lang="en-US" dirty="0" err="1"/>
              <a:t>gbs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8929A1-385A-93BD-8F33-09D2D02EED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205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90B41-8603-2525-F6D1-87B422E5A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scenario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43C42-6E88-8C1C-6AF0-AEAB2BF9CB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48  </a:t>
            </a:r>
            <a:r>
              <a:rPr lang="en-US" dirty="0" err="1"/>
              <a:t>yr</a:t>
            </a:r>
            <a:r>
              <a:rPr lang="en-US" dirty="0"/>
              <a:t> old , female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Prawns peeling in a fish market</a:t>
            </a:r>
          </a:p>
          <a:p>
            <a:pPr marL="0" indent="0">
              <a:buNone/>
            </a:pPr>
            <a:r>
              <a:rPr lang="en-US" dirty="0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17291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1E114-4CD8-F13E-3F99-80BBD0416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A589A-731B-BAE3-642F-6BA7494875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Apparently normal before 4 days of admission</a:t>
            </a:r>
          </a:p>
          <a:p>
            <a:r>
              <a:rPr lang="en-US" dirty="0"/>
              <a:t>Then , she noticed difficulty in climbing stairs</a:t>
            </a:r>
          </a:p>
          <a:p>
            <a:r>
              <a:rPr lang="en-US" dirty="0"/>
              <a:t>On the same day, she experienced multiple e/o buckling of knees</a:t>
            </a:r>
          </a:p>
          <a:p>
            <a:r>
              <a:rPr lang="en-US" dirty="0"/>
              <a:t>Later , also found difficulty in getting up from squatting position</a:t>
            </a:r>
          </a:p>
          <a:p>
            <a:r>
              <a:rPr lang="en-US" dirty="0"/>
              <a:t>Also had difficulty in wearing </a:t>
            </a:r>
            <a:r>
              <a:rPr lang="en-US" dirty="0" err="1"/>
              <a:t>chappels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69696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090B1-6DBF-B709-C7DE-3BF2037B5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5141CB-6760-D1DF-C3E6-FC3742502B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 the next day , developed difficulty in pressing gas lighter</a:t>
            </a:r>
          </a:p>
          <a:p>
            <a:r>
              <a:rPr lang="en-US" dirty="0"/>
              <a:t>Difficulty in making food bolus</a:t>
            </a:r>
          </a:p>
          <a:p>
            <a:r>
              <a:rPr lang="en-US" dirty="0"/>
              <a:t>Difficulty to press flush button</a:t>
            </a:r>
          </a:p>
          <a:p>
            <a:r>
              <a:rPr lang="en-US" dirty="0"/>
              <a:t>Also noticed difficulty in lifting water filled bucket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49654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30FD1-7FCC-8F15-79BD-199B6611D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0CBF10-9FC5-65B5-D35A-061C72CD86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h/o swaying while walking</a:t>
            </a:r>
          </a:p>
          <a:p>
            <a:r>
              <a:rPr lang="en-US" dirty="0"/>
              <a:t>No h/o sensory symptoms</a:t>
            </a:r>
          </a:p>
          <a:p>
            <a:r>
              <a:rPr lang="en-US" dirty="0"/>
              <a:t>No h/o cranial nerve symptoms</a:t>
            </a:r>
          </a:p>
          <a:p>
            <a:r>
              <a:rPr lang="en-US" dirty="0"/>
              <a:t>No bowel and bladder disturbances</a:t>
            </a:r>
          </a:p>
          <a:p>
            <a:r>
              <a:rPr lang="en-US" dirty="0"/>
              <a:t>No h/o autonomic symptoms</a:t>
            </a:r>
          </a:p>
          <a:p>
            <a:r>
              <a:rPr lang="en-US" dirty="0"/>
              <a:t>No h/o trauma </a:t>
            </a:r>
          </a:p>
          <a:p>
            <a:r>
              <a:rPr lang="en-US" dirty="0"/>
              <a:t>No h/o febrile illness or acute diarrheal disease in the past 1 month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69842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8C6FD-1855-937E-0B25-11A068F86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C456-CCC3-63AA-8B35-25382B186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h/o hysterectomy for fibroid uterus, 8 </a:t>
            </a:r>
            <a:r>
              <a:rPr lang="en-US" dirty="0" err="1"/>
              <a:t>yrs</a:t>
            </a:r>
            <a:r>
              <a:rPr lang="en-US" dirty="0"/>
              <a:t> back</a:t>
            </a:r>
          </a:p>
          <a:p>
            <a:r>
              <a:rPr lang="en-US" dirty="0"/>
              <a:t>h/o covid -19, 1 and half </a:t>
            </a:r>
            <a:r>
              <a:rPr lang="en-US" dirty="0" err="1"/>
              <a:t>yr</a:t>
            </a:r>
            <a:r>
              <a:rPr lang="en-US" dirty="0"/>
              <a:t> back</a:t>
            </a:r>
          </a:p>
          <a:p>
            <a:r>
              <a:rPr lang="en-US" dirty="0"/>
              <a:t>3 </a:t>
            </a:r>
            <a:r>
              <a:rPr lang="en-US" dirty="0" err="1"/>
              <a:t>monts</a:t>
            </a:r>
            <a:r>
              <a:rPr lang="en-US" dirty="0"/>
              <a:t> after covid infection she developed </a:t>
            </a:r>
            <a:r>
              <a:rPr lang="en-US" dirty="0" err="1"/>
              <a:t>b/l</a:t>
            </a:r>
            <a:r>
              <a:rPr lang="en-US" dirty="0"/>
              <a:t> knee joint </a:t>
            </a:r>
            <a:r>
              <a:rPr lang="en-US" dirty="0" err="1"/>
              <a:t>pain,for</a:t>
            </a:r>
            <a:r>
              <a:rPr lang="en-US" dirty="0"/>
              <a:t> which was taking low dose steroids and HCQ till now…n she was told that it was covid related arthropathy</a:t>
            </a:r>
          </a:p>
          <a:p>
            <a:r>
              <a:rPr lang="en-US" dirty="0"/>
              <a:t>No arthralgia/ arthritis at present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68346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2865B-490A-08C3-A79D-2B9E09A4A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examination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2A30C-9F8D-8E95-D4D2-F8460A57BA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Concious</a:t>
            </a:r>
            <a:r>
              <a:rPr lang="en-US" dirty="0"/>
              <a:t> and oriented </a:t>
            </a:r>
          </a:p>
          <a:p>
            <a:r>
              <a:rPr lang="en-US" dirty="0" err="1"/>
              <a:t>Moderatly</a:t>
            </a:r>
            <a:r>
              <a:rPr lang="en-US" dirty="0"/>
              <a:t> built and nourished</a:t>
            </a:r>
          </a:p>
          <a:p>
            <a:r>
              <a:rPr lang="en-US" dirty="0"/>
              <a:t>No PICCLE</a:t>
            </a:r>
          </a:p>
          <a:p>
            <a:r>
              <a:rPr lang="en-US" dirty="0"/>
              <a:t>PR – 74/ min </a:t>
            </a:r>
            <a:r>
              <a:rPr lang="en-US" dirty="0" err="1"/>
              <a:t>regular,normal</a:t>
            </a:r>
            <a:r>
              <a:rPr lang="en-US" dirty="0"/>
              <a:t> volume and character, no RF </a:t>
            </a:r>
            <a:r>
              <a:rPr lang="en-US" dirty="0" err="1"/>
              <a:t>delay,no</a:t>
            </a:r>
            <a:r>
              <a:rPr lang="en-US" dirty="0"/>
              <a:t> vessel wall </a:t>
            </a:r>
            <a:r>
              <a:rPr lang="en-US" dirty="0" err="1"/>
              <a:t>thickening,peripheral</a:t>
            </a:r>
            <a:r>
              <a:rPr lang="en-US" dirty="0"/>
              <a:t> pulses palpable</a:t>
            </a:r>
          </a:p>
          <a:p>
            <a:r>
              <a:rPr lang="en-US" dirty="0"/>
              <a:t>BP- 120/80 </a:t>
            </a:r>
            <a:r>
              <a:rPr lang="en-US" dirty="0" err="1"/>
              <a:t>mmhg</a:t>
            </a:r>
            <a:r>
              <a:rPr lang="en-US" dirty="0"/>
              <a:t> left arm supine position</a:t>
            </a:r>
          </a:p>
          <a:p>
            <a:r>
              <a:rPr lang="en-US" dirty="0"/>
              <a:t>Postural bp 120/80 </a:t>
            </a:r>
            <a:r>
              <a:rPr lang="en-US" dirty="0" err="1"/>
              <a:t>mmhg</a:t>
            </a:r>
            <a:r>
              <a:rPr lang="en-US" dirty="0"/>
              <a:t>..  (no postural hypotension)</a:t>
            </a:r>
          </a:p>
          <a:p>
            <a:r>
              <a:rPr lang="en-US" dirty="0"/>
              <a:t>RR- 16/ </a:t>
            </a:r>
            <a:r>
              <a:rPr lang="en-US" dirty="0" err="1"/>
              <a:t>min,regular</a:t>
            </a:r>
            <a:r>
              <a:rPr lang="en-US" dirty="0"/>
              <a:t>, thoracoabdominal</a:t>
            </a:r>
          </a:p>
          <a:p>
            <a:r>
              <a:rPr lang="en-US" dirty="0"/>
              <a:t>Afebrile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88259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2E6D1-1C7E-D628-B951-508B85233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Systemic examination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97382-0C2C-167C-19A0-8A8ACABC54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IN" dirty="0"/>
              <a:t>Higher mental function – normal</a:t>
            </a:r>
          </a:p>
          <a:p>
            <a:r>
              <a:rPr lang="en-IN" dirty="0"/>
              <a:t>Cranial nerves- normal</a:t>
            </a:r>
          </a:p>
          <a:p>
            <a:r>
              <a:rPr lang="en-IN" dirty="0"/>
              <a:t>Motor system</a:t>
            </a:r>
          </a:p>
          <a:p>
            <a:pPr marL="0" indent="0">
              <a:buNone/>
            </a:pPr>
            <a:r>
              <a:rPr lang="en-IN" dirty="0"/>
              <a:t>        bulk of muscle – no wasting or hypertrophy of muscle</a:t>
            </a:r>
          </a:p>
          <a:p>
            <a:pPr marL="0" indent="0">
              <a:buNone/>
            </a:pPr>
            <a:r>
              <a:rPr lang="en-IN" dirty="0"/>
              <a:t>        tone of muscle – almost  normal bilaterally</a:t>
            </a:r>
          </a:p>
          <a:p>
            <a:pPr marL="0" indent="0">
              <a:buNone/>
            </a:pPr>
            <a:r>
              <a:rPr lang="en-IN" dirty="0"/>
              <a:t>        </a:t>
            </a:r>
          </a:p>
          <a:p>
            <a:pPr marL="0" indent="0">
              <a:buNone/>
            </a:pPr>
            <a:r>
              <a:rPr lang="en-IN" dirty="0"/>
              <a:t>       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03125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E1C1A-C3EB-1AE9-628C-F516E6A97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2A0331-5D6E-A04A-EC21-2B4B5E85AF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24109"/>
            <a:ext cx="9784080" cy="4193811"/>
          </a:xfrm>
        </p:spPr>
        <p:txBody>
          <a:bodyPr/>
          <a:lstStyle/>
          <a:p>
            <a:pPr marL="0" indent="0">
              <a:buNone/>
            </a:pPr>
            <a:endParaRPr lang="en-IN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4D6896B-5DC0-E311-443B-E2095E4FB9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6710651"/>
              </p:ext>
            </p:extLst>
          </p:nvPr>
        </p:nvGraphicFramePr>
        <p:xfrm>
          <a:off x="2103022" y="2266814"/>
          <a:ext cx="8127999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47342565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83205740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48726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power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right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left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418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Shoulder - flexion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94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                      extension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862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                      adduction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738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                      abduction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64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Elbow     -  flexion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4-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4-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333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                     extension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4-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4-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259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                     pronation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4-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4-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288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                     supination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4-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4-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285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Hand grip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weak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weak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3374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6204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6665E-386F-4200-1323-92896BE40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540FF0A5-4F2D-F77D-852D-B73486A48A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8789631"/>
              </p:ext>
            </p:extLst>
          </p:nvPr>
        </p:nvGraphicFramePr>
        <p:xfrm>
          <a:off x="1292102" y="839511"/>
          <a:ext cx="9783762" cy="55626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261254">
                  <a:extLst>
                    <a:ext uri="{9D8B030D-6E8A-4147-A177-3AD203B41FA5}">
                      <a16:colId xmlns:a16="http://schemas.microsoft.com/office/drawing/2014/main" val="1838624691"/>
                    </a:ext>
                  </a:extLst>
                </a:gridCol>
                <a:gridCol w="3261254">
                  <a:extLst>
                    <a:ext uri="{9D8B030D-6E8A-4147-A177-3AD203B41FA5}">
                      <a16:colId xmlns:a16="http://schemas.microsoft.com/office/drawing/2014/main" val="4067598387"/>
                    </a:ext>
                  </a:extLst>
                </a:gridCol>
                <a:gridCol w="3261254">
                  <a:extLst>
                    <a:ext uri="{9D8B030D-6E8A-4147-A177-3AD203B41FA5}">
                      <a16:colId xmlns:a16="http://schemas.microsoft.com/office/drawing/2014/main" val="3420092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Right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left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560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Abdominal muscles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normal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Normal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381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Extensors of spine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normal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normal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208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Hip            - flexion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4-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4-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319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                   - extension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4-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4-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941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                   - adduction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4-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4-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29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                   - abduction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4-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4-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014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Knee        - flexion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4-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4-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206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                   - extension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4-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4-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135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Ankle       - dorsiflexion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4-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4-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772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                   - plantarflexion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4-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4-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286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Subtalar joint – eversion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4-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4-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25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                            -  inversion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4-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404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Great toe        - flexion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Weak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Weak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897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                            - extension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weak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Weak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0844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547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0E59F-85C6-CEC7-2B17-5B878BFAE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3217E-7131-7702-BBE9-E4194C5363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Reflexes </a:t>
            </a:r>
          </a:p>
          <a:p>
            <a:pPr marL="0" indent="0">
              <a:buNone/>
            </a:pPr>
            <a:r>
              <a:rPr lang="en-US" dirty="0"/>
              <a:t>              superficial reflexes – corneal n conjunctival reflex – present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- gag reflex – present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- abdominal reflex- absent   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- plantar reflex – bilateral flexor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80542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6A9E1-412D-D522-AF90-9372F1EC4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08C3E9-0269-CBA7-3179-2D78E90368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IN" dirty="0"/>
              <a:t>                deep tendon reflex –  trapezius reflex – </a:t>
            </a:r>
            <a:r>
              <a:rPr lang="en-IN" dirty="0" err="1"/>
              <a:t>b/l</a:t>
            </a:r>
            <a:r>
              <a:rPr lang="en-IN" dirty="0"/>
              <a:t> 1+</a:t>
            </a:r>
          </a:p>
          <a:p>
            <a:r>
              <a:rPr lang="en-IN" dirty="0"/>
              <a:t>                                                             biceps reflex       - </a:t>
            </a:r>
            <a:r>
              <a:rPr lang="en-IN" dirty="0" err="1"/>
              <a:t>b/l</a:t>
            </a:r>
            <a:r>
              <a:rPr lang="en-IN" dirty="0"/>
              <a:t> 2+</a:t>
            </a:r>
          </a:p>
          <a:p>
            <a:r>
              <a:rPr lang="en-IN" dirty="0"/>
              <a:t>                                                             supinator reflex – </a:t>
            </a:r>
            <a:r>
              <a:rPr lang="en-IN" dirty="0" err="1"/>
              <a:t>b/l</a:t>
            </a:r>
            <a:r>
              <a:rPr lang="en-IN" dirty="0"/>
              <a:t> 2+</a:t>
            </a:r>
          </a:p>
          <a:p>
            <a:r>
              <a:rPr lang="en-IN" dirty="0"/>
              <a:t>                                                             triceps reflex       - </a:t>
            </a:r>
            <a:r>
              <a:rPr lang="en-IN" dirty="0" err="1"/>
              <a:t>b/l</a:t>
            </a:r>
            <a:r>
              <a:rPr lang="en-IN" dirty="0"/>
              <a:t> 2+</a:t>
            </a:r>
          </a:p>
          <a:p>
            <a:r>
              <a:rPr lang="en-IN" dirty="0"/>
              <a:t>                                                             knee jerk               - </a:t>
            </a:r>
            <a:r>
              <a:rPr lang="en-IN" dirty="0" err="1"/>
              <a:t>b/l</a:t>
            </a:r>
            <a:r>
              <a:rPr lang="en-IN" dirty="0"/>
              <a:t> 2+</a:t>
            </a:r>
          </a:p>
          <a:p>
            <a:r>
              <a:rPr lang="en-IN" dirty="0"/>
              <a:t>                                                             ankle jerk              - </a:t>
            </a:r>
            <a:r>
              <a:rPr lang="en-IN" dirty="0" err="1"/>
              <a:t>b/l</a:t>
            </a:r>
            <a:r>
              <a:rPr lang="en-IN" dirty="0"/>
              <a:t> 2+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7091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AED59-54B8-AFB6-F2FF-44648ADC8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957E3-8819-99E1-21E0-64FAB39DA6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Sensory system – normal</a:t>
            </a:r>
          </a:p>
          <a:p>
            <a:r>
              <a:rPr lang="en-US" dirty="0"/>
              <a:t>Cerebellar signs  - nil</a:t>
            </a:r>
          </a:p>
          <a:p>
            <a:r>
              <a:rPr lang="en-US" dirty="0"/>
              <a:t>Romberg – negative</a:t>
            </a:r>
          </a:p>
          <a:p>
            <a:r>
              <a:rPr lang="en-US" dirty="0"/>
              <a:t>Gait – walking on wide base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563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1040B-4023-DAFC-76D8-B0544AA94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3C427-69F4-ADFF-5040-80AD16E738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 </a:t>
            </a:r>
            <a:r>
              <a:rPr lang="en-US" dirty="0" err="1"/>
              <a:t>involoutary</a:t>
            </a:r>
            <a:r>
              <a:rPr lang="en-US" dirty="0"/>
              <a:t> </a:t>
            </a:r>
            <a:r>
              <a:rPr lang="en-US" dirty="0" err="1"/>
              <a:t>movts</a:t>
            </a:r>
            <a:endParaRPr lang="en-US" dirty="0"/>
          </a:p>
          <a:p>
            <a:r>
              <a:rPr lang="en-US" dirty="0"/>
              <a:t>Autonomic nervous system – normal</a:t>
            </a:r>
          </a:p>
          <a:p>
            <a:r>
              <a:rPr lang="en-US" dirty="0"/>
              <a:t>No signs of meningeal irritation</a:t>
            </a:r>
          </a:p>
          <a:p>
            <a:r>
              <a:rPr lang="en-US" dirty="0"/>
              <a:t>No peripheral nerve thickening</a:t>
            </a:r>
          </a:p>
          <a:p>
            <a:r>
              <a:rPr lang="en-US" dirty="0"/>
              <a:t>Skull and spine normal</a:t>
            </a:r>
          </a:p>
          <a:p>
            <a:endParaRPr lang="en-US" dirty="0"/>
          </a:p>
          <a:p>
            <a:r>
              <a:rPr lang="en-US" dirty="0"/>
              <a:t>Other system - WNL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715835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52D29-96EC-5F01-C409-CC2109446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</a:t>
            </a:r>
            <a:r>
              <a:rPr lang="en-US" dirty="0" err="1"/>
              <a:t>dignosis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41225-07E9-190F-71CA-39E281FCD5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GUILLAIN BARRE SYNDROME</a:t>
            </a:r>
          </a:p>
          <a:p>
            <a:r>
              <a:rPr lang="en-US" dirty="0"/>
              <a:t>HYPOKALEMIC PARALYSIS</a:t>
            </a:r>
          </a:p>
          <a:p>
            <a:r>
              <a:rPr lang="en-US" dirty="0"/>
              <a:t>MYELOPATHY – transverse myelitis</a:t>
            </a:r>
          </a:p>
          <a:p>
            <a:r>
              <a:rPr lang="en-US" dirty="0"/>
              <a:t>MYOPATHY – DRUG INDUCED ( steroid/</a:t>
            </a:r>
            <a:r>
              <a:rPr lang="en-US" dirty="0" err="1"/>
              <a:t>hcq</a:t>
            </a:r>
            <a:r>
              <a:rPr lang="en-US" dirty="0"/>
              <a:t> induced)</a:t>
            </a:r>
          </a:p>
        </p:txBody>
      </p:sp>
    </p:spTree>
    <p:extLst>
      <p:ext uri="{BB962C8B-B14F-4D97-AF65-F5344CB8AC3E}">
        <p14:creationId xmlns:p14="http://schemas.microsoft.com/office/powerpoint/2010/main" val="37426137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9B6F7-A0FB-0DBB-38B2-365580244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Investigations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2B847-7F65-3AF5-88FA-F49D41BED1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CBC – </a:t>
            </a:r>
            <a:r>
              <a:rPr lang="en-US" dirty="0" err="1"/>
              <a:t>wnl</a:t>
            </a:r>
            <a:endParaRPr lang="en-US" dirty="0"/>
          </a:p>
          <a:p>
            <a:r>
              <a:rPr lang="en-US" dirty="0"/>
              <a:t>ESR – 28 mm/</a:t>
            </a:r>
            <a:r>
              <a:rPr lang="en-US" dirty="0" err="1"/>
              <a:t>hr</a:t>
            </a:r>
            <a:endParaRPr lang="en-US" dirty="0"/>
          </a:p>
          <a:p>
            <a:r>
              <a:rPr lang="en-US" dirty="0" err="1"/>
              <a:t>Rft</a:t>
            </a:r>
            <a:r>
              <a:rPr lang="en-US" dirty="0"/>
              <a:t> n </a:t>
            </a:r>
            <a:r>
              <a:rPr lang="en-US" dirty="0" err="1"/>
              <a:t>lft</a:t>
            </a:r>
            <a:r>
              <a:rPr lang="en-US" dirty="0"/>
              <a:t> – </a:t>
            </a:r>
            <a:r>
              <a:rPr lang="en-US" dirty="0" err="1"/>
              <a:t>wnl</a:t>
            </a:r>
            <a:endParaRPr lang="en-US" dirty="0"/>
          </a:p>
          <a:p>
            <a:r>
              <a:rPr lang="en-US" dirty="0"/>
              <a:t>S.na/k – 140/ 4</a:t>
            </a:r>
          </a:p>
          <a:p>
            <a:r>
              <a:rPr lang="en-US" dirty="0" err="1"/>
              <a:t>Ecg</a:t>
            </a:r>
            <a:r>
              <a:rPr lang="en-US" dirty="0"/>
              <a:t> – normal</a:t>
            </a:r>
          </a:p>
          <a:p>
            <a:r>
              <a:rPr lang="en-US" dirty="0"/>
              <a:t>Chest </a:t>
            </a:r>
            <a:r>
              <a:rPr lang="en-US" dirty="0" err="1"/>
              <a:t>xral</a:t>
            </a:r>
            <a:r>
              <a:rPr lang="en-US" dirty="0"/>
              <a:t> – normal</a:t>
            </a:r>
          </a:p>
          <a:p>
            <a:endParaRPr lang="en-US" dirty="0"/>
          </a:p>
          <a:p>
            <a:r>
              <a:rPr lang="en-US" dirty="0"/>
              <a:t>S. </a:t>
            </a:r>
            <a:r>
              <a:rPr lang="en-US" dirty="0" err="1"/>
              <a:t>cpk</a:t>
            </a:r>
            <a:r>
              <a:rPr lang="en-US" dirty="0"/>
              <a:t> – 54 ug/L</a:t>
            </a:r>
          </a:p>
          <a:p>
            <a:r>
              <a:rPr lang="en-US" dirty="0"/>
              <a:t>ANA  - negative</a:t>
            </a:r>
          </a:p>
          <a:p>
            <a:r>
              <a:rPr lang="en-US" dirty="0"/>
              <a:t>Anti ds- DNA – negative</a:t>
            </a:r>
          </a:p>
          <a:p>
            <a:r>
              <a:rPr lang="en-US" dirty="0"/>
              <a:t>RA factor / anti </a:t>
            </a:r>
            <a:r>
              <a:rPr lang="en-US" dirty="0" err="1"/>
              <a:t>ccp</a:t>
            </a:r>
            <a:r>
              <a:rPr lang="en-US" dirty="0"/>
              <a:t> - negative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259649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7BDE4-1856-7962-1237-D8968FF82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52C41-E754-F1F2-6587-19BF408A7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NCS  - Motor axonal neuropathy with proximal conduction block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948327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6E0C6-C766-4DE7-4569-3B0FFE7EA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2EEF7A-1D65-3AEB-08C9-B44EBA17FC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CSF ANALYSIS –  no cells</a:t>
            </a:r>
          </a:p>
          <a:p>
            <a:pPr marL="0" indent="0">
              <a:buNone/>
            </a:pPr>
            <a:r>
              <a:rPr lang="en-US" dirty="0"/>
              <a:t>                                   - protein – 56 mg/dL ( 20- 40 )</a:t>
            </a:r>
          </a:p>
          <a:p>
            <a:pPr marL="0" indent="0">
              <a:buNone/>
            </a:pPr>
            <a:r>
              <a:rPr lang="en-US" dirty="0"/>
              <a:t>                                   - albumin – 383 mg/L (&lt;300)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MRI brain + spinal cord - NAD</a:t>
            </a:r>
          </a:p>
          <a:p>
            <a:endParaRPr lang="en-US" dirty="0"/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218673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E4525-373E-3C90-86D2-03FCA7AD2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diagnosis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7DCED-E906-D0A7-E416-C843D2F4DF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170088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C3C16-CC94-046E-2D5D-AD084A491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 given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AC3E1-220E-A54F-DDAA-891FCACCD8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IVIG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780247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D6DE1-4A6A-F851-29DB-3C0344393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79A4B5-ABB0-2EB3-6A86-3383319B89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GBS can be mainly classified into :</a:t>
            </a:r>
          </a:p>
          <a:p>
            <a:pPr marL="0" indent="0">
              <a:buNone/>
            </a:pPr>
            <a:r>
              <a:rPr lang="en-US" dirty="0"/>
              <a:t>             1) AIDP</a:t>
            </a:r>
          </a:p>
          <a:p>
            <a:pPr marL="0" indent="0">
              <a:buNone/>
            </a:pPr>
            <a:r>
              <a:rPr lang="en-US" dirty="0"/>
              <a:t>             2) Axonal variants – AMAN and AMSAN</a:t>
            </a:r>
          </a:p>
          <a:p>
            <a:r>
              <a:rPr lang="en-US" dirty="0"/>
              <a:t>Although diagnosis of GBS requires</a:t>
            </a:r>
          </a:p>
          <a:p>
            <a:pPr marL="0" indent="0">
              <a:buNone/>
            </a:pPr>
            <a:r>
              <a:rPr lang="en-US" dirty="0"/>
              <a:t>           - progressive weakness and universal areflexia / hyporeflexia</a:t>
            </a:r>
          </a:p>
          <a:p>
            <a:r>
              <a:rPr lang="en-US" dirty="0"/>
              <a:t>Cases of GBS with preserved or increased DTRs have been increasingly recognized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260714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E3660-31D8-54CD-7893-30C24E8EE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91E2D-1124-0AF9-4B7D-25082CD554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Article </a:t>
            </a:r>
            <a:r>
              <a:rPr lang="en-US"/>
              <a:t>from site</a:t>
            </a:r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19795E-00F4-4AC9-1E03-F5DDC88763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945" b="19482"/>
          <a:stretch/>
        </p:blipFill>
        <p:spPr>
          <a:xfrm>
            <a:off x="1287261" y="796131"/>
            <a:ext cx="4536490" cy="55460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963FE32-434C-06CD-9063-C2D7A19BF8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9235" b="19129"/>
          <a:stretch/>
        </p:blipFill>
        <p:spPr>
          <a:xfrm>
            <a:off x="7433099" y="2610035"/>
            <a:ext cx="3086100" cy="216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0637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DB46D-9675-85D7-AE7F-099D07F76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9A828-397D-8315-0CBC-3A1213E4F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common factors associated failure of considering Dx of GBS were :</a:t>
            </a:r>
          </a:p>
          <a:p>
            <a:pPr marL="0" indent="0">
              <a:buNone/>
            </a:pPr>
            <a:r>
              <a:rPr lang="en-US" dirty="0"/>
              <a:t>            - Intact or increased DTRs</a:t>
            </a:r>
          </a:p>
          <a:p>
            <a:pPr marL="0" indent="0">
              <a:buNone/>
            </a:pPr>
            <a:r>
              <a:rPr lang="en-US" dirty="0"/>
              <a:t>            - Atypical pattern of weakness</a:t>
            </a:r>
          </a:p>
          <a:p>
            <a:pPr marL="0" indent="0">
              <a:buNone/>
            </a:pPr>
            <a:r>
              <a:rPr lang="en-US" dirty="0"/>
              <a:t>            - pure sensory symptoms on presentation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19776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1FF17-CC9D-B5AB-5C6E-B6C419DCB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7EB3C-3A93-EA35-B0FD-7507EB729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Current data suggest 20% of AMAN and 5% of AIDP have preserved / exaggerated DTRs</a:t>
            </a:r>
          </a:p>
          <a:p>
            <a:endParaRPr lang="en-US" dirty="0"/>
          </a:p>
          <a:p>
            <a:r>
              <a:rPr lang="en-US" dirty="0"/>
              <a:t>Electrophysiological studies: increased excitability of AHC due upper motor neuron involvement</a:t>
            </a:r>
          </a:p>
          <a:p>
            <a:endParaRPr lang="en-US" dirty="0"/>
          </a:p>
          <a:p>
            <a:r>
              <a:rPr lang="en-US" dirty="0"/>
              <a:t>Mechanism : Dysfunction of spinal inhibitory interneurons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9023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76798-963E-BA9D-C6FF-4116BEA0F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24E0E-735A-15F9-A09D-5F1ED675B6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So, we cannot always rule out GBS in patient with typical h/o ascending type of</a:t>
            </a:r>
          </a:p>
          <a:p>
            <a:pPr marL="0" indent="0">
              <a:buNone/>
            </a:pPr>
            <a:r>
              <a:rPr lang="en-US" dirty="0"/>
              <a:t>   quadriparesis, with preserved or exaggerated reflex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Delay in Dx n Rx initiation has been </a:t>
            </a:r>
            <a:r>
              <a:rPr lang="en-US" dirty="0" err="1"/>
              <a:t>asso</a:t>
            </a:r>
            <a:r>
              <a:rPr lang="en-US" dirty="0"/>
              <a:t>. with residual weakness on discharge </a:t>
            </a:r>
            <a:endParaRPr lang="en-IN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Emergency physician’s awareness of atypical clinical presentations might </a:t>
            </a:r>
          </a:p>
          <a:p>
            <a:pPr marL="0" indent="0">
              <a:buNone/>
            </a:pPr>
            <a:r>
              <a:rPr lang="en-US" dirty="0"/>
              <a:t>    improve patients prognosis.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839951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793DB-AECF-8EA5-CC5A-D2F5FE3A9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90847-CC44-E30F-3AC2-AE59FC7F03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THANK YOU</a:t>
            </a:r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34456173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606060"/>
      </a:dk2>
      <a:lt2>
        <a:srgbClr val="EDEDED"/>
      </a:lt2>
      <a:accent1>
        <a:srgbClr val="FFC000"/>
      </a:accent1>
      <a:accent2>
        <a:srgbClr val="A5D028"/>
      </a:accent2>
      <a:accent3>
        <a:srgbClr val="0CC978"/>
      </a:accent3>
      <a:accent4>
        <a:srgbClr val="099BDD"/>
      </a:accent4>
      <a:accent5>
        <a:srgbClr val="47BFCD"/>
      </a:accent5>
      <a:accent6>
        <a:srgbClr val="DD7C15"/>
      </a:accent6>
      <a:hlink>
        <a:srgbClr val="FF9933"/>
      </a:hlink>
      <a:folHlink>
        <a:srgbClr val="B2B2B2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B1D2DA32-AC8B-4194-BF85-FF4A5B40EB5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556</TotalTime>
  <Words>844</Words>
  <Application>Microsoft Office PowerPoint</Application>
  <PresentationFormat>Widescreen</PresentationFormat>
  <Paragraphs>196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Corbel</vt:lpstr>
      <vt:lpstr>Wingdings</vt:lpstr>
      <vt:lpstr>Banded</vt:lpstr>
      <vt:lpstr>Clinical heterogeneity of gbs</vt:lpstr>
      <vt:lpstr>Clinical scenario</vt:lpstr>
      <vt:lpstr>PowerPoint Presentation</vt:lpstr>
      <vt:lpstr>PowerPoint Presentation</vt:lpstr>
      <vt:lpstr>PowerPoint Presentation</vt:lpstr>
      <vt:lpstr>PowerPoint Presentation</vt:lpstr>
      <vt:lpstr>examination</vt:lpstr>
      <vt:lpstr>Systemic examination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Differential dignosis</vt:lpstr>
      <vt:lpstr>Investigations</vt:lpstr>
      <vt:lpstr>PowerPoint Presentation</vt:lpstr>
      <vt:lpstr>PowerPoint Presentation</vt:lpstr>
      <vt:lpstr>Final diagnosis</vt:lpstr>
      <vt:lpstr>Treatment given</vt:lpstr>
      <vt:lpstr>discussion</vt:lpstr>
      <vt:lpstr>PowerPoint Presentation</vt:lpstr>
      <vt:lpstr>discussion</vt:lpstr>
      <vt:lpstr>PowerPoint Presentation</vt:lpstr>
      <vt:lpstr>CONCLUSION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Clinical heterogeneity of gbs</dc:title>
  <dc:creator>Fazil Babu</dc:creator>
  <cp:lastModifiedBy>Fazil Babu</cp:lastModifiedBy>
  <cp:revision>40</cp:revision>
  <dcterms:created xsi:type="dcterms:W3CDTF">2022-10-19T10:32:23Z</dcterms:created>
  <dcterms:modified xsi:type="dcterms:W3CDTF">2022-10-28T01:31:15Z</dcterms:modified>
</cp:coreProperties>
</file>