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LINICAL CLUB…"/>
          <p:cNvSpPr txBox="1"/>
          <p:nvPr>
            <p:ph type="ctrTitle"/>
          </p:nvPr>
        </p:nvSpPr>
        <p:spPr>
          <a:xfrm>
            <a:off x="1206498" y="2304538"/>
            <a:ext cx="21971004" cy="4648201"/>
          </a:xfrm>
          <a:prstGeom prst="rect">
            <a:avLst/>
          </a:prstGeom>
        </p:spPr>
        <p:txBody>
          <a:bodyPr/>
          <a:lstStyle/>
          <a:p>
            <a:pPr defTabSz="2292038">
              <a:defRPr spc="-225" sz="11280"/>
            </a:pPr>
            <a:r>
              <a:t>CLINICAL CLUB </a:t>
            </a:r>
          </a:p>
          <a:p>
            <a:pPr defTabSz="2292038">
              <a:defRPr spc="-225" sz="11280"/>
            </a:pPr>
          </a:p>
          <a:p>
            <a:pPr defTabSz="2292038">
              <a:defRPr spc="-225" sz="11280"/>
            </a:pPr>
            <a:r>
              <a:t>The Game of metals </a:t>
            </a:r>
          </a:p>
        </p:txBody>
      </p:sp>
      <p:sp>
        <p:nvSpPr>
          <p:cNvPr id="152" name="Angana S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algn="r">
              <a:defRPr sz="6000"/>
            </a:lvl1pPr>
          </a:lstStyle>
          <a:p>
            <a:pPr/>
            <a:r>
              <a:t>Angana 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73 yr old female…"/>
          <p:cNvSpPr txBox="1"/>
          <p:nvPr>
            <p:ph type="body" idx="1"/>
          </p:nvPr>
        </p:nvSpPr>
        <p:spPr>
          <a:xfrm>
            <a:off x="1206500" y="3612941"/>
            <a:ext cx="21971000" cy="8891575"/>
          </a:xfrm>
          <a:prstGeom prst="rect">
            <a:avLst/>
          </a:prstGeom>
        </p:spPr>
        <p:txBody>
          <a:bodyPr/>
          <a:lstStyle/>
          <a:p>
            <a:pPr marL="762000" indent="-762000">
              <a:defRPr sz="6000"/>
            </a:pPr>
            <a:r>
              <a:t>73 yr old female</a:t>
            </a:r>
          </a:p>
          <a:p>
            <a:pPr marL="762000" indent="-762000">
              <a:defRPr sz="6000"/>
            </a:pPr>
            <a:r>
              <a:t>Home maker </a:t>
            </a:r>
          </a:p>
          <a:p>
            <a:pPr marL="762000" indent="-762000">
              <a:defRPr sz="6000"/>
            </a:pPr>
            <a:r>
              <a:t>K/c/o CA OVARY on Neoadjuvant chemotherapy / SHTN on treatment </a:t>
            </a:r>
          </a:p>
          <a:p>
            <a:pPr marL="762000" indent="-762000">
              <a:defRPr sz="6000"/>
            </a:pPr>
            <a:r>
              <a:t>Completed one cycle of  Inj . Carboplatin on 27/7/2022</a:t>
            </a:r>
          </a:p>
          <a:p>
            <a:pPr marL="762000" indent="-762000">
              <a:defRPr sz="6000"/>
            </a:pPr>
            <a:r>
              <a:t> now admitted for second cycle chemotherapy and supported care.</a:t>
            </a:r>
          </a:p>
        </p:txBody>
      </p:sp>
      <p:sp>
        <p:nvSpPr>
          <p:cNvPr id="155" name="18/8/2022"/>
          <p:cNvSpPr txBox="1"/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18/8/2022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atient was initially admitted in oncology department for undergoing chemotherapy .…"/>
          <p:cNvSpPr txBox="1"/>
          <p:nvPr>
            <p:ph type="body" idx="1"/>
          </p:nvPr>
        </p:nvSpPr>
        <p:spPr>
          <a:xfrm>
            <a:off x="1206500" y="1814431"/>
            <a:ext cx="21971000" cy="7606926"/>
          </a:xfrm>
          <a:prstGeom prst="rect">
            <a:avLst/>
          </a:prstGeom>
        </p:spPr>
        <p:txBody>
          <a:bodyPr/>
          <a:lstStyle/>
          <a:p>
            <a:pPr marL="762000" indent="-762000">
              <a:defRPr sz="6000"/>
            </a:pPr>
            <a:r>
              <a:t>Patient was initially admitted in oncology department for undergoing chemotherapy .</a:t>
            </a:r>
          </a:p>
          <a:p>
            <a:pPr marL="762000" indent="-762000">
              <a:defRPr sz="6000"/>
            </a:pPr>
            <a:r>
              <a:t>On routine investigations patient was found to have hypocalcemia and mild hypokalemia.</a:t>
            </a:r>
          </a:p>
          <a:p>
            <a:pPr marL="762000" indent="-762000">
              <a:defRPr sz="6000"/>
            </a:pPr>
            <a:r>
              <a:t>After routine medicine consultation , patient was taken over to our side for detailed evaluation.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Vomiting -Multiple episodes since 4 days after chemotherapy second cycle,   it was non projectile associated with nausea ,vomitus contain food particles following chemotherapy…"/>
          <p:cNvSpPr txBox="1"/>
          <p:nvPr>
            <p:ph type="body" idx="1"/>
          </p:nvPr>
        </p:nvSpPr>
        <p:spPr>
          <a:xfrm>
            <a:off x="1206500" y="2950332"/>
            <a:ext cx="21971000" cy="10189747"/>
          </a:xfrm>
          <a:prstGeom prst="rect">
            <a:avLst/>
          </a:prstGeom>
        </p:spPr>
        <p:txBody>
          <a:bodyPr/>
          <a:lstStyle/>
          <a:p>
            <a:pPr marL="736600" indent="-736600">
              <a:defRPr sz="5800"/>
            </a:pPr>
            <a:r>
              <a:t>Vomiting -Multiple episodes since 4 days after chemotherapy second cycle,   it was non projectile associated with nausea ,vomitus contain food particles following chemotherapy </a:t>
            </a:r>
          </a:p>
          <a:p>
            <a:pPr marL="736600" indent="-736600">
              <a:defRPr sz="5800"/>
            </a:pPr>
            <a:r>
              <a:t>asso. with generalised fatigability</a:t>
            </a:r>
          </a:p>
          <a:p>
            <a:pPr marL="736600" indent="-736600">
              <a:defRPr sz="5800"/>
            </a:pPr>
            <a:r>
              <a:t>Fever - intermittent low grade with no chills or rigor</a:t>
            </a:r>
          </a:p>
          <a:p>
            <a:pPr marL="736600" indent="-736600">
              <a:defRPr sz="5800"/>
            </a:pPr>
            <a:r>
              <a:t>Also had diffuse abdominal pain </a:t>
            </a:r>
          </a:p>
          <a:p>
            <a:pPr marL="736600" indent="-736600">
              <a:defRPr sz="5800"/>
            </a:pPr>
            <a:r>
              <a:t>Asso. with Loose stools - multiple episodes , no blood tinge ,no foul smell , contain food particles.</a:t>
            </a:r>
          </a:p>
        </p:txBody>
      </p:sp>
      <p:sp>
        <p:nvSpPr>
          <p:cNvPr id="160" name="24/8/22"/>
          <p:cNvSpPr txBox="1"/>
          <p:nvPr/>
        </p:nvSpPr>
        <p:spPr>
          <a:xfrm>
            <a:off x="1206500" y="939564"/>
            <a:ext cx="7231338" cy="1218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l" defTabSz="825500">
              <a:defRPr b="1" sz="6500">
                <a:solidFill>
                  <a:srgbClr val="000000"/>
                </a:solidFill>
              </a:defRPr>
            </a:lvl1pPr>
          </a:lstStyle>
          <a:p>
            <a:pPr/>
            <a:r>
              <a:t>24/8/22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No h/o food intake from outsid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62000" indent="-762000">
              <a:defRPr sz="6000"/>
            </a:pPr>
            <a:r>
              <a:t>No h/o food intake from outside</a:t>
            </a:r>
          </a:p>
          <a:p>
            <a:pPr marL="762000" indent="-762000">
              <a:defRPr sz="6000"/>
            </a:pPr>
            <a:r>
              <a:t>No h/o abnormal posturing of hands and legs, tingling sensation , circumoral , paresthesia , seizures , loc, headache  </a:t>
            </a:r>
          </a:p>
          <a:p>
            <a:pPr marL="762000" indent="-762000">
              <a:defRPr sz="6000"/>
            </a:pPr>
            <a:r>
              <a:t>No h/o cough , breathlessness , dysuria , malena , hematuria 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ast histo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Past history </a:t>
            </a:r>
          </a:p>
        </p:txBody>
      </p:sp>
      <p:sp>
        <p:nvSpPr>
          <p:cNvPr id="166" name="K/c/o CA OVARY with adjacent mets on NAC on 6th cycle of Inj. Carboplatin…"/>
          <p:cNvSpPr txBox="1"/>
          <p:nvPr>
            <p:ph type="body" idx="1"/>
          </p:nvPr>
        </p:nvSpPr>
        <p:spPr>
          <a:xfrm>
            <a:off x="1206500" y="3044990"/>
            <a:ext cx="21971000" cy="9459526"/>
          </a:xfrm>
          <a:prstGeom prst="rect">
            <a:avLst/>
          </a:prstGeom>
        </p:spPr>
        <p:txBody>
          <a:bodyPr/>
          <a:lstStyle/>
          <a:p>
            <a:pPr marL="655320" indent="-655320" defTabSz="2096971">
              <a:spcBef>
                <a:spcPts val="3800"/>
              </a:spcBef>
              <a:defRPr sz="5160"/>
            </a:pPr>
            <a:r>
              <a:t>K/c/o CA OVARY with adjacent mets on NAC on 6th cycle of Inj. Carboplatin</a:t>
            </a:r>
          </a:p>
          <a:p>
            <a:pPr marL="655320" indent="-655320" defTabSz="2096971">
              <a:spcBef>
                <a:spcPts val="3800"/>
              </a:spcBef>
              <a:defRPr sz="5160"/>
            </a:pPr>
            <a:r>
              <a:t>No documented distant mets</a:t>
            </a:r>
          </a:p>
          <a:p>
            <a:pPr marL="655320" indent="-655320" defTabSz="2096971">
              <a:spcBef>
                <a:spcPts val="3800"/>
              </a:spcBef>
              <a:defRPr sz="5160"/>
            </a:pPr>
            <a:r>
              <a:t>No h/o any neck surgeries or neck trauma done in the past ,</a:t>
            </a:r>
          </a:p>
          <a:p>
            <a:pPr marL="655320" indent="-655320" defTabSz="2096971">
              <a:spcBef>
                <a:spcPts val="3800"/>
              </a:spcBef>
              <a:defRPr sz="5160"/>
            </a:pPr>
            <a:r>
              <a:t>No h/o pancreatitis, renal or liver failure , thyroid or parathyroid disorders.</a:t>
            </a:r>
          </a:p>
          <a:p>
            <a:pPr marL="655320" indent="-655320" defTabSz="2096971">
              <a:spcBef>
                <a:spcPts val="3800"/>
              </a:spcBef>
              <a:defRPr sz="5160"/>
            </a:pPr>
            <a:r>
              <a:t>No h/o similar episodes in the past during previous chemotherapy.</a:t>
            </a:r>
          </a:p>
          <a:p>
            <a:pPr marL="655320" indent="-655320" defTabSz="2096971">
              <a:spcBef>
                <a:spcPts val="3800"/>
              </a:spcBef>
              <a:defRPr sz="5160"/>
            </a:pPr>
            <a:r>
              <a:t>No h/o diuretic intake in the past</a:t>
            </a:r>
          </a:p>
          <a:p>
            <a:pPr marL="655320" indent="-655320" defTabSz="2096971">
              <a:spcBef>
                <a:spcPts val="3800"/>
              </a:spcBef>
              <a:defRPr sz="5160"/>
            </a:pPr>
            <a:r>
              <a:t>No other significant history in the past and in the family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eneral Examination"/>
          <p:cNvSpPr txBox="1"/>
          <p:nvPr>
            <p:ph type="title"/>
          </p:nvPr>
        </p:nvSpPr>
        <p:spPr>
          <a:xfrm>
            <a:off x="1206500" y="698726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General Examination</a:t>
            </a:r>
          </a:p>
        </p:txBody>
      </p:sp>
      <p:sp>
        <p:nvSpPr>
          <p:cNvPr id="169" name="Pt drowsy , conscious , afebrile…"/>
          <p:cNvSpPr txBox="1"/>
          <p:nvPr>
            <p:ph type="body" idx="1"/>
          </p:nvPr>
        </p:nvSpPr>
        <p:spPr>
          <a:xfrm>
            <a:off x="1206500" y="2815106"/>
            <a:ext cx="23039287" cy="10108611"/>
          </a:xfrm>
          <a:prstGeom prst="rect">
            <a:avLst/>
          </a:prstGeom>
        </p:spPr>
        <p:txBody>
          <a:bodyPr/>
          <a:lstStyle/>
          <a:p>
            <a:pPr marL="624840" indent="-624840" defTabSz="1999437">
              <a:spcBef>
                <a:spcPts val="3600"/>
              </a:spcBef>
              <a:defRPr sz="4920"/>
            </a:pPr>
            <a:r>
              <a:t>Pt drowsy , conscious , afebrile</a:t>
            </a:r>
          </a:p>
          <a:p>
            <a:pPr marL="624840" indent="-624840" defTabSz="1999437">
              <a:spcBef>
                <a:spcPts val="3600"/>
              </a:spcBef>
              <a:defRPr sz="4920"/>
            </a:pPr>
            <a:r>
              <a:t>Obeying commands</a:t>
            </a:r>
          </a:p>
          <a:p>
            <a:pPr marL="624840" indent="-624840" defTabSz="1999437">
              <a:spcBef>
                <a:spcPts val="3600"/>
              </a:spcBef>
              <a:defRPr sz="4920"/>
            </a:pPr>
            <a:r>
              <a:t>GCS E4 V5 M6</a:t>
            </a:r>
          </a:p>
          <a:p>
            <a:pPr marL="624840" indent="-624840" defTabSz="1999437">
              <a:spcBef>
                <a:spcPts val="3600"/>
              </a:spcBef>
              <a:defRPr sz="4920"/>
            </a:pPr>
            <a:r>
              <a:t>PR- 80 ; BP - 110 / 70 ; SPO2 - 99% </a:t>
            </a:r>
          </a:p>
          <a:p>
            <a:pPr marL="624840" indent="-624840" defTabSz="1999437">
              <a:spcBef>
                <a:spcPts val="3600"/>
              </a:spcBef>
              <a:defRPr sz="4920"/>
            </a:pPr>
            <a:r>
              <a:t>No cataract </a:t>
            </a:r>
          </a:p>
          <a:p>
            <a:pPr marL="624840" indent="-624840" defTabSz="1999437">
              <a:spcBef>
                <a:spcPts val="3600"/>
              </a:spcBef>
              <a:defRPr sz="4920"/>
            </a:pPr>
            <a:r>
              <a:t>Pallor + , No icterus, cyanosis, clubbing, generalised lymphadenopathy , edema </a:t>
            </a:r>
          </a:p>
          <a:p>
            <a:pPr marL="624840" indent="-624840" defTabSz="1999437">
              <a:spcBef>
                <a:spcPts val="3600"/>
              </a:spcBef>
              <a:defRPr sz="4920"/>
            </a:pPr>
            <a:r>
              <a:t>Senile graying of hair</a:t>
            </a:r>
          </a:p>
          <a:p>
            <a:pPr marL="624840" indent="-624840" defTabSz="1999437">
              <a:spcBef>
                <a:spcPts val="3600"/>
              </a:spcBef>
              <a:defRPr sz="4920"/>
            </a:pPr>
            <a:r>
              <a:t>Chvostek sign - negative : Trousseau sign - Negative </a:t>
            </a:r>
          </a:p>
          <a:p>
            <a:pPr marL="624840" indent="-624840" defTabSz="1999437">
              <a:spcBef>
                <a:spcPts val="3600"/>
              </a:spcBef>
              <a:defRPr sz="4920"/>
            </a:pPr>
            <a:r>
              <a:t>Breast and thyroid - normal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ystem Examin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System Examination </a:t>
            </a:r>
          </a:p>
        </p:txBody>
      </p:sp>
      <p:sp>
        <p:nvSpPr>
          <p:cNvPr id="172" name="G I system -…"/>
          <p:cNvSpPr txBox="1"/>
          <p:nvPr>
            <p:ph type="body" idx="1"/>
          </p:nvPr>
        </p:nvSpPr>
        <p:spPr>
          <a:xfrm>
            <a:off x="1639223" y="3328965"/>
            <a:ext cx="21971001" cy="9283732"/>
          </a:xfrm>
          <a:prstGeom prst="rect">
            <a:avLst/>
          </a:prstGeom>
        </p:spPr>
        <p:txBody>
          <a:bodyPr/>
          <a:lstStyle/>
          <a:p>
            <a:pPr marL="746760" indent="-746760" defTabSz="2389572">
              <a:spcBef>
                <a:spcPts val="4400"/>
              </a:spcBef>
              <a:defRPr sz="5880"/>
            </a:pPr>
            <a:r>
              <a:t>G I system - </a:t>
            </a:r>
          </a:p>
          <a:p>
            <a:pPr marL="0" indent="0" defTabSz="2389572">
              <a:spcBef>
                <a:spcPts val="4400"/>
              </a:spcBef>
              <a:buSzTx/>
              <a:buNone/>
              <a:defRPr sz="5880"/>
            </a:pPr>
            <a:r>
              <a:t> P/A - soft , diffuse abdominal tenderness + </a:t>
            </a:r>
          </a:p>
          <a:p>
            <a:pPr marL="0" indent="0" defTabSz="2389572">
              <a:spcBef>
                <a:spcPts val="4400"/>
              </a:spcBef>
              <a:buSzTx/>
              <a:buNone/>
              <a:defRPr sz="5880"/>
            </a:pPr>
            <a:r>
              <a:t> mass palpable on right iliac fossa </a:t>
            </a:r>
          </a:p>
          <a:p>
            <a:pPr marL="746760" indent="-746760" defTabSz="2389572">
              <a:spcBef>
                <a:spcPts val="4400"/>
              </a:spcBef>
              <a:defRPr sz="5880"/>
            </a:pPr>
            <a:r>
              <a:t>Respiratory systems - WNL </a:t>
            </a:r>
          </a:p>
          <a:p>
            <a:pPr marL="746760" indent="-746760" defTabSz="2389572">
              <a:spcBef>
                <a:spcPts val="4400"/>
              </a:spcBef>
              <a:defRPr sz="5880"/>
            </a:pPr>
            <a:r>
              <a:t>Cardiovascular system - WNL</a:t>
            </a:r>
          </a:p>
          <a:p>
            <a:pPr marL="746760" indent="-746760" defTabSz="2389572">
              <a:spcBef>
                <a:spcPts val="4400"/>
              </a:spcBef>
              <a:defRPr sz="5880"/>
            </a:pPr>
            <a:r>
              <a:t>Nervous System - WNL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outine investigations"/>
          <p:cNvSpPr txBox="1"/>
          <p:nvPr>
            <p:ph type="title"/>
          </p:nvPr>
        </p:nvSpPr>
        <p:spPr>
          <a:xfrm>
            <a:off x="1206500" y="457459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Routine investigations </a:t>
            </a:r>
          </a:p>
        </p:txBody>
      </p:sp>
      <p:graphicFrame>
        <p:nvGraphicFramePr>
          <p:cNvPr id="175" name="Table"/>
          <p:cNvGraphicFramePr/>
          <p:nvPr/>
        </p:nvGraphicFramePr>
        <p:xfrm>
          <a:off x="3618654" y="2523958"/>
          <a:ext cx="16225389" cy="10234229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{C7B018BB-80A7-4F77-B60F-C8B233D01FF8}</a:tableStyleId>
              </a:tblPr>
              <a:tblGrid>
                <a:gridCol w="4053172"/>
                <a:gridCol w="4053172"/>
                <a:gridCol w="4053172"/>
                <a:gridCol w="4053172"/>
              </a:tblGrid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18/8/2022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19/8/22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22/8/22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Hb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10.6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10.7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RBC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3.7x10^6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3x 10^6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3.5x 10^6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TC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9690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8700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10800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N /L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77/13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70/20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75/16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Platelet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4.5 lakh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4 lakh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3.4 lakh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ESR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40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PCV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31.4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MCV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85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MCH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28.8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9292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MCHC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33.8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" name="Table"/>
          <p:cNvGraphicFramePr/>
          <p:nvPr/>
        </p:nvGraphicFramePr>
        <p:xfrm>
          <a:off x="2374573" y="1115762"/>
          <a:ext cx="20052292" cy="1149717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{C7B018BB-80A7-4F77-B60F-C8B233D01FF8}</a:tableStyleId>
              </a:tblPr>
              <a:tblGrid>
                <a:gridCol w="5009897"/>
                <a:gridCol w="5009897"/>
                <a:gridCol w="5009897"/>
                <a:gridCol w="5009897"/>
              </a:tblGrid>
              <a:tr h="143555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18/8/22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19/8/22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22/8/22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43555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RBS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88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92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100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43555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4000">
                          <a:solidFill>
                            <a:srgbClr val="E22400"/>
                          </a:solidFill>
                        </a:rPr>
                        <a:t>Na/K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137/3.0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  <a:r>
                        <a:t>129/</a:t>
                      </a:r>
                      <a:r>
                        <a:rPr b="1">
                          <a:solidFill>
                            <a:srgbClr val="E22400"/>
                          </a:solidFill>
                        </a:rPr>
                        <a:t>2.2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  <a:r>
                        <a:t>133/</a:t>
                      </a:r>
                      <a:r>
                        <a:rPr b="1">
                          <a:solidFill>
                            <a:srgbClr val="E22400"/>
                          </a:solidFill>
                        </a:rPr>
                        <a:t>2.1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43555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Urea/Cr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25/1.2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26/1.2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25/1.2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43555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S.Bil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0.7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0.6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0.7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43555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TP/ Alb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5.6/2.6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5.3/2.5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5.7/2.6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43555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OT/PT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41/20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40/22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38/25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43555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ALP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86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90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84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ECG  - NSR , VR @ 68/min , P wave - 40ms,  QT interval -500ms.                 No other significant ST- T changes ."/>
          <p:cNvSpPr txBox="1"/>
          <p:nvPr>
            <p:ph type="body" idx="1"/>
          </p:nvPr>
        </p:nvSpPr>
        <p:spPr>
          <a:xfrm>
            <a:off x="1206500" y="2030794"/>
            <a:ext cx="21971000" cy="10473722"/>
          </a:xfrm>
          <a:prstGeom prst="rect">
            <a:avLst/>
          </a:prstGeom>
        </p:spPr>
        <p:txBody>
          <a:bodyPr/>
          <a:lstStyle/>
          <a:p>
            <a:pPr/>
            <a:r>
              <a:t>ECG  - NSR , VR @ 68/min , P wave - 40ms,  QT interval -500ms.                 No other significant ST- T changes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Hypocalcemia workup"/>
          <p:cNvSpPr txBox="1"/>
          <p:nvPr>
            <p:ph type="title"/>
          </p:nvPr>
        </p:nvSpPr>
        <p:spPr>
          <a:xfrm>
            <a:off x="1206500" y="132916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Hypocalcemia workup</a:t>
            </a:r>
          </a:p>
        </p:txBody>
      </p:sp>
      <p:graphicFrame>
        <p:nvGraphicFramePr>
          <p:cNvPr id="182" name="Table"/>
          <p:cNvGraphicFramePr/>
          <p:nvPr/>
        </p:nvGraphicFramePr>
        <p:xfrm>
          <a:off x="3753880" y="2112936"/>
          <a:ext cx="17712878" cy="1115911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{C7B018BB-80A7-4F77-B60F-C8B233D01FF8}</a:tableStyleId>
              </a:tblPr>
              <a:tblGrid>
                <a:gridCol w="2950029"/>
                <a:gridCol w="3570329"/>
                <a:gridCol w="2874383"/>
                <a:gridCol w="2738220"/>
                <a:gridCol w="2617186"/>
                <a:gridCol w="2950029"/>
              </a:tblGrid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19/8/22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27/8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29/8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2/9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3/9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4000">
                          <a:solidFill>
                            <a:srgbClr val="E22400"/>
                          </a:solidFill>
                        </a:rPr>
                        <a:t>S.Ca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5.3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5.1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5.7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7.7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8.6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>
                          <a:solidFill>
                            <a:srgbClr val="E22400"/>
                          </a:solidFill>
                        </a:rPr>
                        <a:t>Corrected Ca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6.2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6.3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6.7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8.9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9.8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PO4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3.4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Uric acid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5.6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3.4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S.Mg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>
                          <a:solidFill>
                            <a:srgbClr val="E22400"/>
                          </a:solidFill>
                        </a:rPr>
                        <a:t>S.VIT D3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9.03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S.Chloride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98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>
                          <a:solidFill>
                            <a:srgbClr val="E22400"/>
                          </a:solidFill>
                        </a:rPr>
                        <a:t>iPTH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E22400"/>
                          </a:solidFill>
                        </a:rPr>
                        <a:t>17.67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1146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TSH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/>
                        <a:t>1.7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83" name="Arrow"/>
          <p:cNvSpPr/>
          <p:nvPr/>
        </p:nvSpPr>
        <p:spPr>
          <a:xfrm rot="5400000">
            <a:off x="9057839" y="9311620"/>
            <a:ext cx="787462" cy="381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415" y="7344"/>
                </a:moveTo>
                <a:lnTo>
                  <a:pt x="11415" y="0"/>
                </a:lnTo>
                <a:lnTo>
                  <a:pt x="21600" y="10800"/>
                </a:lnTo>
                <a:lnTo>
                  <a:pt x="11415" y="21600"/>
                </a:lnTo>
                <a:lnTo>
                  <a:pt x="11415" y="14256"/>
                </a:lnTo>
                <a:lnTo>
                  <a:pt x="0" y="14256"/>
                </a:lnTo>
                <a:lnTo>
                  <a:pt x="0" y="7344"/>
                </a:lnTo>
                <a:close/>
              </a:path>
            </a:pathLst>
          </a:custGeom>
          <a:solidFill>
            <a:srgbClr val="E224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4" name="Arrow"/>
          <p:cNvSpPr/>
          <p:nvPr/>
        </p:nvSpPr>
        <p:spPr>
          <a:xfrm rot="5400000">
            <a:off x="9003100" y="11452361"/>
            <a:ext cx="896941" cy="44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126" y="7344"/>
                </a:moveTo>
                <a:lnTo>
                  <a:pt x="11126" y="0"/>
                </a:lnTo>
                <a:lnTo>
                  <a:pt x="21600" y="10800"/>
                </a:lnTo>
                <a:lnTo>
                  <a:pt x="11126" y="21600"/>
                </a:lnTo>
                <a:lnTo>
                  <a:pt x="11126" y="14256"/>
                </a:lnTo>
                <a:lnTo>
                  <a:pt x="0" y="14256"/>
                </a:lnTo>
                <a:lnTo>
                  <a:pt x="0" y="7344"/>
                </a:lnTo>
                <a:close/>
              </a:path>
            </a:pathLst>
          </a:custGeom>
          <a:solidFill>
            <a:srgbClr val="E224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Urine Ca - 2.90 mmoles ( 2.50 to 7.50)…"/>
          <p:cNvSpPr txBox="1"/>
          <p:nvPr>
            <p:ph type="body" sz="half" idx="1"/>
          </p:nvPr>
        </p:nvSpPr>
        <p:spPr>
          <a:xfrm>
            <a:off x="881956" y="1246481"/>
            <a:ext cx="7961560" cy="1014917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 </a:t>
            </a:r>
          </a:p>
          <a:p>
            <a:pPr/>
            <a:r>
              <a:t>Urine Ca - 2.90 mmoles ( 2.50 to 7.50) </a:t>
            </a:r>
          </a:p>
          <a:p>
            <a:pPr/>
            <a:r>
              <a:t>Urine potassium - 24.9 </a:t>
            </a:r>
          </a:p>
        </p:txBody>
      </p:sp>
      <p:graphicFrame>
        <p:nvGraphicFramePr>
          <p:cNvPr id="187" name="Table"/>
          <p:cNvGraphicFramePr/>
          <p:nvPr/>
        </p:nvGraphicFramePr>
        <p:xfrm>
          <a:off x="9893153" y="1517940"/>
          <a:ext cx="11041815" cy="11041815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{C7B018BB-80A7-4F77-B60F-C8B233D01FF8}</a:tableStyleId>
              </a:tblPr>
              <a:tblGrid>
                <a:gridCol w="3676371"/>
                <a:gridCol w="3676371"/>
                <a:gridCol w="3676371"/>
              </a:tblGrid>
              <a:tr h="183818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ABG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30/8/22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3/9/22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83818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pH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7.66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7.54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83818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PCO2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21.8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34.6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83818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PO2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153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150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83818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HCO3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24.9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183818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sO2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100%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98%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ABG Analysis"/>
          <p:cNvSpPr txBox="1"/>
          <p:nvPr>
            <p:ph type="title"/>
          </p:nvPr>
        </p:nvSpPr>
        <p:spPr>
          <a:xfrm>
            <a:off x="1639223" y="484504"/>
            <a:ext cx="21971001" cy="1433164"/>
          </a:xfrm>
          <a:prstGeom prst="rect">
            <a:avLst/>
          </a:prstGeom>
        </p:spPr>
        <p:txBody>
          <a:bodyPr/>
          <a:lstStyle/>
          <a:p>
            <a:pPr/>
            <a:r>
              <a:t>ABG Analysis </a:t>
            </a:r>
          </a:p>
        </p:txBody>
      </p:sp>
      <p:sp>
        <p:nvSpPr>
          <p:cNvPr id="190" name="Step 1 : Validity  of ABG confirmed.…"/>
          <p:cNvSpPr txBox="1"/>
          <p:nvPr>
            <p:ph type="body" idx="1"/>
          </p:nvPr>
        </p:nvSpPr>
        <p:spPr>
          <a:xfrm>
            <a:off x="1639223" y="2625789"/>
            <a:ext cx="21971001" cy="9986908"/>
          </a:xfrm>
          <a:prstGeom prst="rect">
            <a:avLst/>
          </a:prstGeom>
        </p:spPr>
        <p:txBody>
          <a:bodyPr/>
          <a:lstStyle/>
          <a:p>
            <a:pPr marL="566927" indent="-566927" defTabSz="2267655">
              <a:spcBef>
                <a:spcPts val="4100"/>
              </a:spcBef>
              <a:defRPr sz="4464"/>
            </a:pPr>
            <a:r>
              <a:t>Step 1 : Validity  of ABG confirmed.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Step 2 : pH - 7.66 —&gt; Alkalosis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Step 3 : pCO2 - 21 (&lt;40)—&gt;  Primary Respiratory 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Step 4: for every 10mm hg decrease in PCO2 ,</a:t>
            </a:r>
          </a:p>
          <a:p>
            <a:pPr marL="0" indent="0" defTabSz="2267655">
              <a:spcBef>
                <a:spcPts val="4100"/>
              </a:spcBef>
              <a:buSzTx/>
              <a:buNone/>
              <a:defRPr sz="4464"/>
            </a:pPr>
            <a:r>
              <a:t>     Decrease in HCO3 = 2 </a:t>
            </a:r>
          </a:p>
          <a:p>
            <a:pPr marL="0" indent="0" defTabSz="2267655">
              <a:spcBef>
                <a:spcPts val="4100"/>
              </a:spcBef>
              <a:buSzTx/>
              <a:buNone/>
              <a:defRPr sz="4464"/>
            </a:pPr>
            <a:r>
              <a:t>     In our case  :       PaCO2 = 40- 21= 19 </a:t>
            </a:r>
          </a:p>
          <a:p>
            <a:pPr marL="0" indent="0" defTabSz="2267655">
              <a:spcBef>
                <a:spcPts val="4100"/>
              </a:spcBef>
              <a:buSzTx/>
              <a:buNone/>
              <a:defRPr sz="4464"/>
            </a:pPr>
            <a:r>
              <a:t>    Expected decrease in HCO3 = 3.8 ( 24 - 3.8 = 20.2)</a:t>
            </a:r>
          </a:p>
          <a:p>
            <a:pPr marL="0" indent="0" defTabSz="2267655">
              <a:spcBef>
                <a:spcPts val="4100"/>
              </a:spcBef>
              <a:buSzTx/>
              <a:buNone/>
              <a:defRPr sz="4464"/>
            </a:pPr>
            <a:r>
              <a:t>   Here HCO3 - 24.9 , </a:t>
            </a:r>
          </a:p>
          <a:p>
            <a:pPr marL="0" indent="0" defTabSz="2267655">
              <a:spcBef>
                <a:spcPts val="4100"/>
              </a:spcBef>
              <a:buSzTx/>
              <a:buNone/>
              <a:defRPr sz="4464"/>
            </a:pPr>
            <a:r>
              <a:t> hence there is an additional component of Metabolic Alkalosis</a:t>
            </a:r>
          </a:p>
        </p:txBody>
      </p:sp>
      <p:grpSp>
        <p:nvGrpSpPr>
          <p:cNvPr id="193" name="Drawing"/>
          <p:cNvGrpSpPr/>
          <p:nvPr/>
        </p:nvGrpSpPr>
        <p:grpSpPr>
          <a:xfrm>
            <a:off x="18985132" y="-1555103"/>
            <a:ext cx="825516" cy="797836"/>
            <a:chOff x="0" y="0"/>
            <a:chExt cx="825515" cy="797834"/>
          </a:xfrm>
        </p:grpSpPr>
        <p:sp>
          <p:nvSpPr>
            <p:cNvPr id="191" name="Line"/>
            <p:cNvSpPr/>
            <p:nvPr/>
          </p:nvSpPr>
          <p:spPr>
            <a:xfrm>
              <a:off x="690288" y="676131"/>
              <a:ext cx="135228" cy="121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889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" name="Line"/>
            <p:cNvSpPr/>
            <p:nvPr/>
          </p:nvSpPr>
          <p:spPr>
            <a:xfrm>
              <a:off x="0" y="0"/>
              <a:ext cx="1271" cy="1"/>
            </a:xfrm>
            <a:prstGeom prst="ellipse">
              <a:avLst/>
            </a:prstGeom>
            <a:noFill/>
            <a:ln w="889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194" name="Triangle"/>
          <p:cNvSpPr/>
          <p:nvPr/>
        </p:nvSpPr>
        <p:spPr>
          <a:xfrm>
            <a:off x="5925107" y="8271959"/>
            <a:ext cx="725549" cy="725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95" name="IMG_2109.jpeg" descr="IMG_210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86840" y="1257901"/>
            <a:ext cx="6732128" cy="10186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Title"/>
          <p:cNvSpPr txBox="1"/>
          <p:nvPr>
            <p:ph type="title"/>
          </p:nvPr>
        </p:nvSpPr>
        <p:spPr>
          <a:xfrm>
            <a:off x="1206500" y="646775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  <p:sp>
        <p:nvSpPr>
          <p:cNvPr id="198" name="Acute Primary Respiratory Alkalosis…"/>
          <p:cNvSpPr txBox="1"/>
          <p:nvPr>
            <p:ph type="body" idx="4294967295"/>
          </p:nvPr>
        </p:nvSpPr>
        <p:spPr>
          <a:xfrm>
            <a:off x="881956" y="2733970"/>
            <a:ext cx="21971001" cy="9486571"/>
          </a:xfrm>
          <a:prstGeom prst="rect">
            <a:avLst/>
          </a:prstGeom>
        </p:spPr>
        <p:txBody>
          <a:bodyPr/>
          <a:lstStyle/>
          <a:p>
            <a:pPr/>
          </a:p>
          <a:p>
            <a:pPr/>
            <a:r>
              <a:t> Acute Primary Respiratory Alkalosis</a:t>
            </a:r>
          </a:p>
          <a:p>
            <a:pPr marL="0" indent="0">
              <a:buSzTx/>
              <a:buNone/>
            </a:pPr>
            <a:r>
              <a:t>       </a:t>
            </a:r>
          </a:p>
          <a:p>
            <a:pPr/>
            <a:r>
              <a:t> Metabolic Alkalosis with Hypokalemia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G_2108.jpeg" descr="IMG_210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36809" y="113046"/>
            <a:ext cx="12777569" cy="13489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G_2114.jpeg" descr="IMG_2114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3266" y="21047"/>
            <a:ext cx="9021586" cy="136739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Discussion </a:t>
            </a:r>
          </a:p>
        </p:txBody>
      </p:sp>
      <p:sp>
        <p:nvSpPr>
          <p:cNvPr id="204" name="Case of Carboplatin induced Hypocalcemia…"/>
          <p:cNvSpPr txBox="1"/>
          <p:nvPr>
            <p:ph type="body" idx="1"/>
          </p:nvPr>
        </p:nvSpPr>
        <p:spPr>
          <a:xfrm>
            <a:off x="1206500" y="3058513"/>
            <a:ext cx="21971000" cy="9486571"/>
          </a:xfrm>
          <a:prstGeom prst="rect">
            <a:avLst/>
          </a:prstGeom>
        </p:spPr>
        <p:txBody>
          <a:bodyPr/>
          <a:lstStyle/>
          <a:p>
            <a:pPr/>
            <a:r>
              <a:t>Case of Carboplatin induced Hypocalcemia </a:t>
            </a:r>
          </a:p>
          <a:p>
            <a:pPr/>
            <a:r>
              <a:t>Chemotherapy Induced hypoparathyroidism </a:t>
            </a:r>
          </a:p>
          <a:p>
            <a:pPr/>
            <a:r>
              <a:t>Vitamin D3 deficiency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IMG_2104.jpeg" descr="IMG_210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712" y="273529"/>
            <a:ext cx="24384003" cy="131689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Approach to Hypocalcemia"/>
          <p:cNvSpPr txBox="1"/>
          <p:nvPr>
            <p:ph type="title"/>
          </p:nvPr>
        </p:nvSpPr>
        <p:spPr>
          <a:xfrm>
            <a:off x="746730" y="241097"/>
            <a:ext cx="21971001" cy="1434949"/>
          </a:xfrm>
          <a:prstGeom prst="rect">
            <a:avLst/>
          </a:prstGeom>
        </p:spPr>
        <p:txBody>
          <a:bodyPr/>
          <a:lstStyle/>
          <a:p>
            <a:pPr/>
            <a:r>
              <a:t>Approach to Hypocalcemia</a:t>
            </a:r>
          </a:p>
        </p:txBody>
      </p:sp>
      <p:pic>
        <p:nvPicPr>
          <p:cNvPr id="209" name="IMG_2097.jpeg" descr="IMG_209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569">
            <a:off x="-1117201" y="2316780"/>
            <a:ext cx="26618402" cy="104508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G_2099.jpeg" descr="IMG_209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01350" y="2938337"/>
            <a:ext cx="19610511" cy="9597267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Causes of hypocalcemia"/>
          <p:cNvSpPr txBox="1"/>
          <p:nvPr>
            <p:ph type="title" idx="4294967295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Causes of hypocalcemia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ALCIUM"/>
          <p:cNvSpPr txBox="1"/>
          <p:nvPr>
            <p:ph type="title"/>
          </p:nvPr>
        </p:nvSpPr>
        <p:spPr>
          <a:xfrm>
            <a:off x="1206500" y="430413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CALCIUM</a:t>
            </a:r>
          </a:p>
        </p:txBody>
      </p:sp>
      <p:pic>
        <p:nvPicPr>
          <p:cNvPr id="215" name="IMG_2085.jpeg" descr="IMG_208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18238" y="2355470"/>
            <a:ext cx="17390256" cy="110199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G_2086.jpeg" descr="IMG_208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5345" y="1285261"/>
            <a:ext cx="22973310" cy="136201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ALCIUM HOMEOSTAS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CALCIUM HOMEOSTASIS </a:t>
            </a:r>
          </a:p>
        </p:txBody>
      </p:sp>
      <p:pic>
        <p:nvPicPr>
          <p:cNvPr id="220" name="IMG_2087.jpeg" descr="IMG_208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84360" y="2826228"/>
            <a:ext cx="13328466" cy="97268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HYPOCALCEMIA"/>
          <p:cNvSpPr txBox="1"/>
          <p:nvPr>
            <p:ph type="title"/>
          </p:nvPr>
        </p:nvSpPr>
        <p:spPr>
          <a:xfrm>
            <a:off x="1206500" y="241097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HYPOCALCEMIA </a:t>
            </a:r>
          </a:p>
        </p:txBody>
      </p:sp>
      <p:pic>
        <p:nvPicPr>
          <p:cNvPr id="223" name="IMG_2088.jpeg" descr="IMG_208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994" y="1964060"/>
            <a:ext cx="20377231" cy="115052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AUSES"/>
          <p:cNvSpPr txBox="1"/>
          <p:nvPr>
            <p:ph type="title"/>
          </p:nvPr>
        </p:nvSpPr>
        <p:spPr>
          <a:xfrm>
            <a:off x="2274786" y="362800"/>
            <a:ext cx="20902714" cy="1502563"/>
          </a:xfrm>
          <a:prstGeom prst="rect">
            <a:avLst/>
          </a:prstGeom>
        </p:spPr>
        <p:txBody>
          <a:bodyPr/>
          <a:lstStyle/>
          <a:p>
            <a:pPr/>
            <a:r>
              <a:t>CAUSES </a:t>
            </a:r>
          </a:p>
        </p:txBody>
      </p:sp>
      <p:pic>
        <p:nvPicPr>
          <p:cNvPr id="226" name="IMG_2089.jpeg" descr="IMG_208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88542" y="2134546"/>
            <a:ext cx="18254113" cy="10551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LINICAL MANIFESTATIONS"/>
          <p:cNvSpPr txBox="1"/>
          <p:nvPr>
            <p:ph type="title"/>
          </p:nvPr>
        </p:nvSpPr>
        <p:spPr>
          <a:xfrm>
            <a:off x="2315355" y="241097"/>
            <a:ext cx="21971001" cy="1434949"/>
          </a:xfrm>
          <a:prstGeom prst="rect">
            <a:avLst/>
          </a:prstGeom>
        </p:spPr>
        <p:txBody>
          <a:bodyPr/>
          <a:lstStyle/>
          <a:p>
            <a:pPr/>
            <a:r>
              <a:t>CLINICAL MANIFESTATIONS </a:t>
            </a:r>
          </a:p>
        </p:txBody>
      </p:sp>
      <p:pic>
        <p:nvPicPr>
          <p:cNvPr id="229" name="IMG_2090.jpeg" descr="IMG_209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5567" y="1951432"/>
            <a:ext cx="18390718" cy="113547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INVESTIG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INVESTIGATIONS</a:t>
            </a:r>
          </a:p>
        </p:txBody>
      </p:sp>
      <p:pic>
        <p:nvPicPr>
          <p:cNvPr id="232" name="IMG_2091.jpeg" descr="IMG_2091.jpeg"/>
          <p:cNvPicPr>
            <a:picLocks noChangeAspect="1"/>
          </p:cNvPicPr>
          <p:nvPr/>
        </p:nvPicPr>
        <p:blipFill>
          <a:blip r:embed="rId2">
            <a:extLst/>
          </a:blip>
          <a:srcRect l="0" t="1946" r="0" b="0"/>
          <a:stretch>
            <a:fillRect/>
          </a:stretch>
        </p:blipFill>
        <p:spPr>
          <a:xfrm>
            <a:off x="1074166" y="2760965"/>
            <a:ext cx="18465418" cy="98036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ECG MANIFESTATIONS"/>
          <p:cNvSpPr txBox="1"/>
          <p:nvPr>
            <p:ph type="title"/>
          </p:nvPr>
        </p:nvSpPr>
        <p:spPr>
          <a:xfrm>
            <a:off x="1206500" y="376323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ECG MANIFESTATIONS </a:t>
            </a:r>
          </a:p>
        </p:txBody>
      </p:sp>
      <p:pic>
        <p:nvPicPr>
          <p:cNvPr id="235" name="IMG_2093.jpeg" descr="IMG_209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163" y="1714967"/>
            <a:ext cx="20175692" cy="11976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Approach to Hypokalemia"/>
          <p:cNvSpPr txBox="1"/>
          <p:nvPr>
            <p:ph type="title"/>
          </p:nvPr>
        </p:nvSpPr>
        <p:spPr>
          <a:xfrm>
            <a:off x="1206500" y="484504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Approach to Hypokalemia</a:t>
            </a:r>
          </a:p>
        </p:txBody>
      </p:sp>
      <p:pic>
        <p:nvPicPr>
          <p:cNvPr id="238" name="IMG_2096.jpeg" descr="IMG_209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13678" y="1813515"/>
            <a:ext cx="22029937" cy="11982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auses of Hypokalemia"/>
          <p:cNvSpPr txBox="1"/>
          <p:nvPr>
            <p:ph type="title"/>
          </p:nvPr>
        </p:nvSpPr>
        <p:spPr>
          <a:xfrm>
            <a:off x="1206500" y="511549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Causes of Hypokalemia</a:t>
            </a:r>
          </a:p>
        </p:txBody>
      </p:sp>
      <p:pic>
        <p:nvPicPr>
          <p:cNvPr id="241" name="IMG_2098.jpeg" descr="IMG_209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2543" y="2116578"/>
            <a:ext cx="12582162" cy="111326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IMG_2105.jpeg" descr="IMG_210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2116" y="177921"/>
            <a:ext cx="12568978" cy="133601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IMG_2110.jpeg" descr="IMG_211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50540" y="57619"/>
            <a:ext cx="18615981" cy="132897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IMG_2111.jpeg" descr="IMG_211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49836" y="127375"/>
            <a:ext cx="13442412" cy="134612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hemotherapy Induced Tumour lysis Sndrome"/>
          <p:cNvSpPr txBox="1"/>
          <p:nvPr>
            <p:ph type="title"/>
          </p:nvPr>
        </p:nvSpPr>
        <p:spPr>
          <a:xfrm>
            <a:off x="854911" y="484504"/>
            <a:ext cx="21971001" cy="1433164"/>
          </a:xfrm>
          <a:prstGeom prst="rect">
            <a:avLst/>
          </a:prstGeom>
        </p:spPr>
        <p:txBody>
          <a:bodyPr/>
          <a:lstStyle>
            <a:lvl1pPr defTabSz="2316421">
              <a:defRPr spc="-161" sz="8075"/>
            </a:lvl1pPr>
          </a:lstStyle>
          <a:p>
            <a:pPr/>
            <a:r>
              <a:t>Chemotherapy Induced Tumour lysis Sndrome</a:t>
            </a:r>
          </a:p>
        </p:txBody>
      </p:sp>
      <p:sp>
        <p:nvSpPr>
          <p:cNvPr id="250" name="Massive cell death resulting from cytotoxic chemotherapy can result in severe hyperuricemia, hyperkalemia, hyperphosphatemia, and hypocalcemia.…"/>
          <p:cNvSpPr txBox="1"/>
          <p:nvPr>
            <p:ph type="body" idx="1"/>
          </p:nvPr>
        </p:nvSpPr>
        <p:spPr>
          <a:xfrm>
            <a:off x="963092" y="2247155"/>
            <a:ext cx="22457816" cy="10811789"/>
          </a:xfrm>
          <a:prstGeom prst="rect">
            <a:avLst/>
          </a:prstGeom>
        </p:spPr>
        <p:txBody>
          <a:bodyPr/>
          <a:lstStyle/>
          <a:p>
            <a:pPr marL="482600" indent="-482600" defTabSz="434340">
              <a:lnSpc>
                <a:spcPct val="100000"/>
              </a:lnSpc>
              <a:spcBef>
                <a:spcPts val="1500"/>
              </a:spcBef>
              <a:defRPr sz="380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Massive cell death resulting from cytotoxic chemotherapy can result in severe hyperuricemia, hyperkalemia, hyperphosphatemia, and hypocalcemia. </a:t>
            </a:r>
          </a:p>
          <a:p>
            <a:pPr marL="482600" indent="-482600" defTabSz="434340">
              <a:lnSpc>
                <a:spcPct val="100000"/>
              </a:lnSpc>
              <a:spcBef>
                <a:spcPts val="1500"/>
              </a:spcBef>
              <a:defRPr sz="380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Hyperuricemia, hyperkalemia, and hypocalcemia may contribute to the development of cardiac arrhythmia, tetany, and sudden death. </a:t>
            </a:r>
          </a:p>
          <a:p>
            <a:pPr marL="482600" indent="-482600" defTabSz="434340">
              <a:lnSpc>
                <a:spcPct val="100000"/>
              </a:lnSpc>
              <a:spcBef>
                <a:spcPts val="1500"/>
              </a:spcBef>
              <a:defRPr sz="380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occurs most frequently in hematological malignancies.</a:t>
            </a:r>
          </a:p>
          <a:p>
            <a:pPr marL="482600" indent="-482600" defTabSz="434340">
              <a:lnSpc>
                <a:spcPct val="100000"/>
              </a:lnSpc>
              <a:spcBef>
                <a:spcPts val="1500"/>
              </a:spcBef>
              <a:defRPr sz="380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The syndrome has been reported in nonhematological malignancies , but these cases are relatively rare.</a:t>
            </a:r>
          </a:p>
          <a:p>
            <a:pPr marL="482600" indent="-482600" defTabSz="434340">
              <a:lnSpc>
                <a:spcPct val="100000"/>
              </a:lnSpc>
              <a:spcBef>
                <a:spcPts val="1500"/>
              </a:spcBef>
              <a:defRPr sz="380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TLS has been seen with wide variety of therapeutic agents.</a:t>
            </a:r>
          </a:p>
          <a:p>
            <a:pPr marL="482600" indent="-482600" defTabSz="434340">
              <a:lnSpc>
                <a:spcPct val="100000"/>
              </a:lnSpc>
              <a:spcBef>
                <a:spcPts val="1500"/>
              </a:spcBef>
              <a:defRPr sz="380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Appropriate therapy to prevent complications of tumor lysis includes hydration, alkaline diuresis , inhibition of uric acid synthesis by allopurinol, and oral calcium or aluminum-based compounds to bind intestinal phosphate. </a:t>
            </a:r>
          </a:p>
          <a:p>
            <a:pPr marL="482600" indent="-482600" defTabSz="434340">
              <a:lnSpc>
                <a:spcPct val="100000"/>
              </a:lnSpc>
              <a:spcBef>
                <a:spcPts val="1500"/>
              </a:spcBef>
              <a:defRPr sz="380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In a hyperphosphatemic patient with hypocalcemia, the addition of an oral calcium-based compound will reduce phosphate and enhance calcium absorption. </a:t>
            </a:r>
          </a:p>
          <a:p>
            <a:pPr marL="482600" indent="-482600" defTabSz="434340">
              <a:lnSpc>
                <a:spcPct val="100000"/>
              </a:lnSpc>
              <a:spcBef>
                <a:spcPts val="1500"/>
              </a:spcBef>
              <a:defRPr sz="380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Intravenous calcium administration can potentially cause calcium phosphate precipitation in the presence of severe hyperphosphatemia and should be used cautiously. Dialysis  may be required for patients with symptomatic hypocalcemia and a serum phosphorus level &gt; 3.3 mmol/liter (&gt;10.2 mg/dl).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tinum compounds"/>
          <p:cNvSpPr txBox="1"/>
          <p:nvPr>
            <p:ph type="title"/>
          </p:nvPr>
        </p:nvSpPr>
        <p:spPr>
          <a:xfrm>
            <a:off x="1206500" y="322232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Platinum compounds</a:t>
            </a:r>
          </a:p>
        </p:txBody>
      </p:sp>
      <p:sp>
        <p:nvSpPr>
          <p:cNvPr id="253" name="Hypocalcemia has been reported to occur in 6–20% of cisplatin-treated patients.…"/>
          <p:cNvSpPr txBox="1"/>
          <p:nvPr>
            <p:ph type="body" idx="1"/>
          </p:nvPr>
        </p:nvSpPr>
        <p:spPr>
          <a:xfrm>
            <a:off x="963092" y="2152497"/>
            <a:ext cx="21971001" cy="11109286"/>
          </a:xfrm>
          <a:prstGeom prst="rect">
            <a:avLst/>
          </a:prstGeom>
        </p:spPr>
        <p:txBody>
          <a:bodyPr/>
          <a:lstStyle/>
          <a:p>
            <a:pPr marL="590550" indent="-590550" defTabSz="425195">
              <a:lnSpc>
                <a:spcPct val="100000"/>
              </a:lnSpc>
              <a:spcBef>
                <a:spcPts val="1400"/>
              </a:spcBef>
              <a:defRPr sz="465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 Hypocalcemia has been reported to occur in 6–20% of cisplatin-treated patients.</a:t>
            </a:r>
          </a:p>
          <a:p>
            <a:pPr marL="590550" indent="-590550" defTabSz="425195">
              <a:lnSpc>
                <a:spcPct val="100000"/>
              </a:lnSpc>
              <a:spcBef>
                <a:spcPts val="1400"/>
              </a:spcBef>
              <a:defRPr sz="465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 Effects of cisplatin on renal tubular function , magnesium metabolism , bone resorption, and vitamin D metabolism may explain the hypocalcemia. </a:t>
            </a:r>
          </a:p>
          <a:p>
            <a:pPr marL="590550" indent="-590550" defTabSz="425195">
              <a:lnSpc>
                <a:spcPct val="100000"/>
              </a:lnSpc>
              <a:spcBef>
                <a:spcPts val="1400"/>
              </a:spcBef>
              <a:defRPr sz="465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Hypomagnesemia may cause a decrease in PTH secretion and a reduction in the calcium-mobilizing effects of PTH. </a:t>
            </a:r>
          </a:p>
          <a:p>
            <a:pPr marL="590550" indent="-590550" defTabSz="425195">
              <a:lnSpc>
                <a:spcPct val="100000"/>
              </a:lnSpc>
              <a:spcBef>
                <a:spcPts val="1400"/>
              </a:spcBef>
              <a:defRPr sz="465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Hypomagnesemia also inhibits formation of 1,25-dihydroxyvitamin  </a:t>
            </a:r>
          </a:p>
          <a:p>
            <a:pPr marL="590550" indent="-590550" defTabSz="425195">
              <a:lnSpc>
                <a:spcPct val="100000"/>
              </a:lnSpc>
              <a:spcBef>
                <a:spcPts val="1400"/>
              </a:spcBef>
              <a:defRPr sz="465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cisplatin may have a direct inhibitory effect on bone resorption.</a:t>
            </a:r>
          </a:p>
          <a:p>
            <a:pPr marL="590550" indent="-590550" defTabSz="425195">
              <a:lnSpc>
                <a:spcPct val="100000"/>
              </a:lnSpc>
              <a:spcBef>
                <a:spcPts val="1400"/>
              </a:spcBef>
              <a:defRPr sz="465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 An abnormality in vitamin D metabolism has also been observed in patients who received chemotherapy that included cisplatin .</a:t>
            </a:r>
          </a:p>
          <a:p>
            <a:pPr marL="590550" indent="-590550" defTabSz="425195">
              <a:lnSpc>
                <a:spcPct val="100000"/>
              </a:lnSpc>
              <a:spcBef>
                <a:spcPts val="1400"/>
              </a:spcBef>
              <a:defRPr sz="465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The level of 1,25-dihydroxyvitamin D decreased significantly after chemotherapy, whereas its precursors remained unchanged. </a:t>
            </a:r>
          </a:p>
          <a:p>
            <a:pPr marL="590550" indent="-590550" defTabSz="425195">
              <a:lnSpc>
                <a:spcPct val="100000"/>
              </a:lnSpc>
              <a:spcBef>
                <a:spcPts val="1400"/>
              </a:spcBef>
              <a:defRPr sz="4650">
                <a:solidFill>
                  <a:srgbClr val="2A2A2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The effect was attributed to inhibition of mitochondrial function in the kidney by cisplatin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ake Home Mess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Take Home Message </a:t>
            </a:r>
          </a:p>
        </p:txBody>
      </p:sp>
      <p:sp>
        <p:nvSpPr>
          <p:cNvPr id="256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