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75" r:id="rId10"/>
    <p:sldId id="265" r:id="rId11"/>
    <p:sldId id="262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93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80407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9855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890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7228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8/9/2022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1526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8/9/2022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06716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8/9/2022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8163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8/9/2022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061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9091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2599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4363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610686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06098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8/9/2022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45086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8/9/2022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78640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56781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2658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8/9/2022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804376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6B5B76-B605-4E6E-AAAD-24F848FE2D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0374" y="1122363"/>
            <a:ext cx="10722078" cy="2387600"/>
          </a:xfrm>
        </p:spPr>
        <p:txBody>
          <a:bodyPr>
            <a:normAutofit/>
          </a:bodyPr>
          <a:lstStyle/>
          <a:p>
            <a:r>
              <a:rPr lang="en-US" sz="4000" b="1" i="0" u="none" strike="noStrike" baseline="0" dirty="0">
                <a:latin typeface="TimesLTStd-Bold"/>
              </a:rPr>
              <a:t>CLINICAL ASPECTS OF PULMONARY NONTUBERCULOUS </a:t>
            </a:r>
            <a:r>
              <a:rPr lang="en-IN" sz="4000" b="1" i="0" u="none" strike="noStrike" baseline="0" dirty="0">
                <a:latin typeface="TimesLTStd-Bold"/>
              </a:rPr>
              <a:t>MYCOBACTERIOSIS</a:t>
            </a:r>
            <a:endParaRPr lang="en-IN" sz="8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035369-7851-40BC-AB54-8E51D18889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955" y="4777379"/>
            <a:ext cx="8825658" cy="157917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Review article</a:t>
            </a:r>
          </a:p>
          <a:p>
            <a:r>
              <a:rPr lang="en-US" dirty="0"/>
              <a:t>Hiroshi </a:t>
            </a:r>
            <a:r>
              <a:rPr lang="en-US" dirty="0" err="1"/>
              <a:t>moro</a:t>
            </a:r>
            <a:r>
              <a:rPr lang="en-US" dirty="0"/>
              <a:t>, </a:t>
            </a:r>
            <a:r>
              <a:rPr lang="en-US" dirty="0" err="1"/>
              <a:t>toshiyaki</a:t>
            </a:r>
            <a:r>
              <a:rPr lang="en-US" dirty="0"/>
              <a:t> </a:t>
            </a:r>
            <a:r>
              <a:rPr lang="en-US" dirty="0" err="1"/>
              <a:t>kikuchi</a:t>
            </a:r>
            <a:endParaRPr lang="en-US" dirty="0"/>
          </a:p>
          <a:p>
            <a:r>
              <a:rPr lang="en-US" dirty="0"/>
              <a:t>The Japanese society of internal medicine</a:t>
            </a:r>
          </a:p>
          <a:p>
            <a:r>
              <a:rPr lang="en-US" dirty="0"/>
              <a:t>2022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360229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B3BC7-AD18-4F26-A5C6-D2CD99C07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4741A8-78A7-41E4-8F5A-B41BBE3DDE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6697" y="420329"/>
            <a:ext cx="11459496" cy="6017342"/>
          </a:xfrm>
        </p:spPr>
        <p:txBody>
          <a:bodyPr>
            <a:normAutofit/>
          </a:bodyPr>
          <a:lstStyle/>
          <a:p>
            <a:pPr algn="l"/>
            <a:endParaRPr lang="en-IN" sz="1800" b="0" i="0" u="none" strike="noStrike" baseline="0" dirty="0">
              <a:latin typeface="TimesLTStd-Roman"/>
            </a:endParaRPr>
          </a:p>
          <a:p>
            <a:pPr algn="l"/>
            <a:endParaRPr lang="en-IN" sz="1800" dirty="0">
              <a:latin typeface="TimesLTStd-Roman"/>
            </a:endParaRPr>
          </a:p>
          <a:p>
            <a:pPr algn="l"/>
            <a:endParaRPr lang="en-IN" sz="1800" b="0" i="0" u="none" strike="noStrike" baseline="0" dirty="0">
              <a:latin typeface="TimesLTStd-Roman"/>
            </a:endParaRPr>
          </a:p>
          <a:p>
            <a:pPr algn="l"/>
            <a:r>
              <a:rPr lang="en-IN" sz="2800" b="0" i="0" u="none" strike="noStrike" baseline="0" dirty="0">
                <a:latin typeface="TimesLTStd-Roman"/>
              </a:rPr>
              <a:t>Nontuberculous mycobacteria (NTM) - all mycobacteria except </a:t>
            </a:r>
            <a:r>
              <a:rPr lang="en-IN" sz="2800" b="0" u="none" strike="noStrike" baseline="0" dirty="0">
                <a:latin typeface="TimesLTStd-Italic"/>
              </a:rPr>
              <a:t>Mycobacterium tuberculosis</a:t>
            </a:r>
            <a:r>
              <a:rPr lang="en-IN" sz="2800" b="0" i="0" u="none" strike="noStrike" baseline="0" dirty="0">
                <a:latin typeface="TimesLTStd-Roman"/>
              </a:rPr>
              <a:t>. </a:t>
            </a:r>
          </a:p>
          <a:p>
            <a:pPr algn="l"/>
            <a:r>
              <a:rPr lang="en-IN" sz="2800" b="0" i="0" u="none" strike="noStrike" baseline="0" dirty="0">
                <a:latin typeface="TimesLTStd-Roman"/>
              </a:rPr>
              <a:t>Common </a:t>
            </a:r>
            <a:r>
              <a:rPr lang="en-IN" sz="2800" dirty="0">
                <a:latin typeface="TimesLTStd-Roman"/>
              </a:rPr>
              <a:t>-</a:t>
            </a:r>
            <a:r>
              <a:rPr lang="en-IN" sz="2800" b="0" u="none" strike="noStrike" baseline="0" dirty="0">
                <a:latin typeface="TimesLTStd-Italic"/>
              </a:rPr>
              <a:t>M. </a:t>
            </a:r>
            <a:r>
              <a:rPr lang="en-US" sz="2800" b="0" u="none" strike="noStrike" baseline="0" dirty="0">
                <a:latin typeface="TimesLTStd-Italic"/>
              </a:rPr>
              <a:t>avium</a:t>
            </a:r>
            <a:r>
              <a:rPr lang="en-US" sz="2800" b="0" u="none" strike="noStrike" baseline="0" dirty="0">
                <a:latin typeface="TimesLTStd-Roman"/>
              </a:rPr>
              <a:t>, </a:t>
            </a:r>
            <a:r>
              <a:rPr lang="en-US" sz="2800" b="0" u="none" strike="noStrike" baseline="0" dirty="0">
                <a:latin typeface="TimesLTStd-Italic"/>
              </a:rPr>
              <a:t>M. </a:t>
            </a:r>
            <a:r>
              <a:rPr lang="en-US" sz="2800" b="0" u="none" strike="noStrike" baseline="0" dirty="0" err="1">
                <a:latin typeface="TimesLTStd-Italic"/>
              </a:rPr>
              <a:t>intracellulare</a:t>
            </a:r>
            <a:r>
              <a:rPr lang="en-US" sz="2800" b="0" u="none" strike="noStrike" baseline="0" dirty="0">
                <a:latin typeface="TimesLTStd-Roman"/>
              </a:rPr>
              <a:t>, </a:t>
            </a:r>
            <a:r>
              <a:rPr lang="en-US" sz="2800" b="0" u="none" strike="noStrike" baseline="0" dirty="0">
                <a:latin typeface="TimesLTStd-Italic"/>
              </a:rPr>
              <a:t>M. </a:t>
            </a:r>
            <a:r>
              <a:rPr lang="en-US" sz="2800" b="0" u="none" strike="noStrike" baseline="0" dirty="0" err="1">
                <a:latin typeface="TimesLTStd-Italic"/>
              </a:rPr>
              <a:t>kansasii</a:t>
            </a:r>
            <a:r>
              <a:rPr lang="en-US" sz="2800" b="0" u="none" strike="noStrike" baseline="0" dirty="0">
                <a:latin typeface="TimesLTStd-Roman"/>
              </a:rPr>
              <a:t>, </a:t>
            </a:r>
            <a:r>
              <a:rPr lang="en-US" sz="2800" b="0" u="none" strike="noStrike" baseline="0" dirty="0">
                <a:latin typeface="TimesLTStd-Italic"/>
              </a:rPr>
              <a:t>M. avium </a:t>
            </a:r>
            <a:r>
              <a:rPr lang="en-US" sz="2800" b="0" u="none" strike="noStrike" baseline="0" dirty="0" err="1">
                <a:latin typeface="TimesLTStd-Italic"/>
              </a:rPr>
              <a:t>intracellulare</a:t>
            </a:r>
            <a:r>
              <a:rPr lang="en-US" sz="2800" dirty="0">
                <a:latin typeface="TimesLTStd-Italic"/>
              </a:rPr>
              <a:t> </a:t>
            </a:r>
            <a:r>
              <a:rPr lang="en-US" sz="2800" b="0" u="none" strike="noStrike" baseline="0" dirty="0">
                <a:latin typeface="TimesLTStd-Roman"/>
              </a:rPr>
              <a:t>complex (MAC) [</a:t>
            </a:r>
            <a:r>
              <a:rPr lang="en-US" sz="2800" b="0" u="none" strike="noStrike" baseline="0" dirty="0">
                <a:latin typeface="TimesLTStd-Italic"/>
              </a:rPr>
              <a:t>M. avium </a:t>
            </a:r>
            <a:r>
              <a:rPr lang="en-IN" sz="2800" b="0" u="none" strike="noStrike" baseline="0" dirty="0">
                <a:latin typeface="TimesLTStd-Roman"/>
              </a:rPr>
              <a:t>and </a:t>
            </a:r>
            <a:r>
              <a:rPr lang="en-IN" sz="2800" b="0" u="none" strike="noStrike" baseline="0" dirty="0">
                <a:latin typeface="TimesLTStd-Italic"/>
              </a:rPr>
              <a:t>M. </a:t>
            </a:r>
            <a:r>
              <a:rPr lang="en-IN" sz="2800" b="0" u="none" strike="noStrike" baseline="0" dirty="0" err="1">
                <a:latin typeface="TimesLTStd-Italic"/>
              </a:rPr>
              <a:t>intracellulare</a:t>
            </a:r>
            <a:r>
              <a:rPr lang="en-IN" sz="2800" b="0" u="none" strike="noStrike" baseline="0" dirty="0">
                <a:latin typeface="TimesLTStd-Italic"/>
              </a:rPr>
              <a:t>]</a:t>
            </a:r>
            <a:endParaRPr lang="en-IN" sz="2800" dirty="0"/>
          </a:p>
          <a:p>
            <a:r>
              <a:rPr lang="en-IN" sz="2800" dirty="0" err="1">
                <a:latin typeface="TimesLTStd-Roman"/>
              </a:rPr>
              <a:t>E</a:t>
            </a:r>
            <a:r>
              <a:rPr lang="en-IN" sz="2800" b="0" i="0" u="none" strike="noStrike" baseline="0" dirty="0" err="1">
                <a:latin typeface="TimesLTStd-Roman"/>
              </a:rPr>
              <a:t>tiologies</a:t>
            </a:r>
            <a:r>
              <a:rPr lang="en-IN" sz="2800" dirty="0">
                <a:latin typeface="TimesLTStd-Roman"/>
              </a:rPr>
              <a:t>-</a:t>
            </a:r>
            <a:r>
              <a:rPr lang="en-IN" sz="2800" b="0" i="0" u="none" strike="noStrike" baseline="0" dirty="0">
                <a:latin typeface="TimesLTStd-Roman"/>
              </a:rPr>
              <a:t> purely environmental</a:t>
            </a:r>
            <a:endParaRPr lang="en-US" sz="2800" b="0" i="0" u="none" strike="noStrike" baseline="0" dirty="0">
              <a:latin typeface="TimesLTStd-Roman"/>
            </a:endParaRPr>
          </a:p>
          <a:p>
            <a:pPr algn="l"/>
            <a:r>
              <a:rPr lang="en-US" sz="2800" b="0" i="0" u="none" strike="noStrike" baseline="0" dirty="0">
                <a:latin typeface="TimesLTStd-Roman"/>
              </a:rPr>
              <a:t>Primarily affect the lungs </a:t>
            </a:r>
          </a:p>
        </p:txBody>
      </p:sp>
    </p:spTree>
    <p:extLst>
      <p:ext uri="{BB962C8B-B14F-4D97-AF65-F5344CB8AC3E}">
        <p14:creationId xmlns:p14="http://schemas.microsoft.com/office/powerpoint/2010/main" val="6440667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B35F1-8F6B-4FCE-B6E3-A2053368D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CLINICAL FEATURES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6566C2-FB79-4B6B-8380-67D864FBED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400" dirty="0">
                <a:latin typeface="TimesLTStd-Roman"/>
              </a:rPr>
              <a:t>Cough</a:t>
            </a:r>
          </a:p>
          <a:p>
            <a:pPr algn="l"/>
            <a:r>
              <a:rPr lang="en-US" sz="2400" b="0" i="0" u="none" strike="noStrike" baseline="0" dirty="0">
                <a:latin typeface="TimesLTStd-Roman"/>
              </a:rPr>
              <a:t>Sputum</a:t>
            </a:r>
          </a:p>
          <a:p>
            <a:pPr algn="l"/>
            <a:r>
              <a:rPr lang="en-US" sz="2400" dirty="0">
                <a:latin typeface="TimesLTStd-Roman"/>
              </a:rPr>
              <a:t>M</a:t>
            </a:r>
            <a:r>
              <a:rPr lang="en-US" sz="2400" b="0" i="0" u="none" strike="noStrike" baseline="0" dirty="0">
                <a:latin typeface="TimesLTStd-Roman"/>
              </a:rPr>
              <a:t>alaise</a:t>
            </a:r>
          </a:p>
          <a:p>
            <a:pPr algn="l"/>
            <a:r>
              <a:rPr lang="en-US" sz="2400" b="0" i="0" u="none" strike="noStrike" baseline="0" dirty="0">
                <a:latin typeface="TimesLTStd-Roman"/>
              </a:rPr>
              <a:t>Bloody</a:t>
            </a:r>
            <a:r>
              <a:rPr lang="en-US" sz="2400" dirty="0">
                <a:latin typeface="TimesLTStd-Roman"/>
              </a:rPr>
              <a:t> </a:t>
            </a:r>
            <a:r>
              <a:rPr lang="en-US" sz="2400" b="0" i="0" u="none" strike="noStrike" baseline="0" dirty="0">
                <a:latin typeface="TimesLTStd-Roman"/>
              </a:rPr>
              <a:t>sputum</a:t>
            </a:r>
            <a:endParaRPr lang="en-US" sz="2400" dirty="0">
              <a:latin typeface="TimesLTStd-Roman"/>
            </a:endParaRPr>
          </a:p>
          <a:p>
            <a:pPr algn="l"/>
            <a:r>
              <a:rPr lang="en-US" sz="2400" b="0" i="0" u="none" strike="noStrike" baseline="0" dirty="0">
                <a:latin typeface="TimesLTStd-Roman"/>
              </a:rPr>
              <a:t>Dyspnea</a:t>
            </a:r>
          </a:p>
          <a:p>
            <a:pPr algn="l"/>
            <a:r>
              <a:rPr lang="en-US" sz="2400" dirty="0">
                <a:latin typeface="TimesLTStd-Roman"/>
              </a:rPr>
              <a:t>W</a:t>
            </a:r>
            <a:r>
              <a:rPr lang="en-US" sz="2400" b="0" i="0" u="none" strike="noStrike" baseline="0" dirty="0">
                <a:latin typeface="TimesLTStd-Roman"/>
              </a:rPr>
              <a:t>eight loss, fatigue, appetite loss (chronic </a:t>
            </a:r>
            <a:r>
              <a:rPr lang="en-IN" sz="2400" b="0" i="0" u="none" strike="noStrike" baseline="0" dirty="0">
                <a:latin typeface="TimesLTStd-Roman"/>
              </a:rPr>
              <a:t>inflammation)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035541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EA7928-2262-409B-A9B1-95706F912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DIAGNOSIS OF NTM LUNG DISEASE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F41218-EEB2-480A-A236-2E804C9866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800" b="0" i="0" u="none" strike="noStrike" baseline="0" dirty="0">
                <a:latin typeface="TimesLTStd-Roman"/>
              </a:rPr>
              <a:t>American Thoracic Society (ATS) and Infectious Disease Society of America (IDSA), diagnostic criteria</a:t>
            </a:r>
          </a:p>
          <a:p>
            <a:pPr algn="l"/>
            <a:r>
              <a:rPr lang="en-IN" sz="2800" b="0" i="0" u="none" strike="noStrike" baseline="0" dirty="0">
                <a:latin typeface="TimesLTStd-Roman"/>
              </a:rPr>
              <a:t>Ba</a:t>
            </a:r>
            <a:r>
              <a:rPr lang="en-US" sz="2800" b="0" i="0" u="none" strike="noStrike" baseline="0" dirty="0">
                <a:latin typeface="TimesLTStd-Roman"/>
              </a:rPr>
              <a:t>sed on characteristic radiographic findings</a:t>
            </a:r>
          </a:p>
          <a:p>
            <a:pPr algn="l"/>
            <a:r>
              <a:rPr lang="en-US" sz="2800" dirty="0">
                <a:latin typeface="TimesLTStd-Roman"/>
              </a:rPr>
              <a:t>P</a:t>
            </a:r>
            <a:r>
              <a:rPr lang="en-US" sz="2800" b="0" i="0" u="none" strike="noStrike" baseline="0" dirty="0">
                <a:latin typeface="TimesLTStd-Roman"/>
              </a:rPr>
              <a:t>ositive culture results from at least two separate expectorated sputum samples</a:t>
            </a:r>
          </a:p>
          <a:p>
            <a:pPr algn="l"/>
            <a:r>
              <a:rPr lang="en-US" sz="2800" dirty="0">
                <a:latin typeface="TimesLTStd-Roman"/>
              </a:rPr>
              <a:t>W</a:t>
            </a:r>
            <a:r>
              <a:rPr lang="en-US" sz="2800" b="0" i="0" u="none" strike="noStrike" baseline="0" dirty="0">
                <a:latin typeface="TimesLTStd-Roman"/>
              </a:rPr>
              <a:t>ithout the need for a clinical </a:t>
            </a:r>
            <a:r>
              <a:rPr lang="en-IN" sz="2800" b="0" i="0" u="none" strike="noStrike" baseline="0" dirty="0">
                <a:latin typeface="TimesLTStd-Roman"/>
              </a:rPr>
              <a:t>manifestation</a:t>
            </a:r>
            <a:endParaRPr lang="en-IN" sz="3200" dirty="0"/>
          </a:p>
        </p:txBody>
      </p:sp>
    </p:spTree>
    <p:extLst>
      <p:ext uri="{BB962C8B-B14F-4D97-AF65-F5344CB8AC3E}">
        <p14:creationId xmlns:p14="http://schemas.microsoft.com/office/powerpoint/2010/main" val="18423834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652F0-9C8F-40E2-91B7-FAC0915A3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RADIOGRAPHIC FINDINGS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45F2D4-597D-49A3-B7E3-DEA66E25E2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1" y="1504336"/>
            <a:ext cx="10016973" cy="4744064"/>
          </a:xfrm>
        </p:spPr>
        <p:txBody>
          <a:bodyPr>
            <a:normAutofit/>
          </a:bodyPr>
          <a:lstStyle/>
          <a:p>
            <a:pPr algn="l"/>
            <a:r>
              <a:rPr lang="en-IN" sz="2800" b="0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V</a:t>
            </a:r>
            <a:r>
              <a:rPr lang="en-US" sz="2800" b="0" i="0" u="none" strike="noStrike" baseline="0" dirty="0" err="1">
                <a:latin typeface="Calibri" panose="020F0502020204030204" pitchFamily="34" charset="0"/>
                <a:cs typeface="Calibri" panose="020F0502020204030204" pitchFamily="34" charset="0"/>
              </a:rPr>
              <a:t>ary</a:t>
            </a:r>
            <a:r>
              <a:rPr lang="en-US" sz="2800" b="0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 depending on the causative organism</a:t>
            </a:r>
          </a:p>
          <a:p>
            <a:pPr algn="l"/>
            <a:r>
              <a:rPr lang="en-US" sz="2800" b="0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Findings consistent with NTM lung disease on chest X-ray or HRCT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2800" b="0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nfiltration (usually nodular or reticular nodular)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en-US" sz="2800" b="0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avity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lang="en-US" sz="2800" b="0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ultifocal bronchiectasis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lang="en-US" sz="2800" b="0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ultiple nodules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US" sz="3000" b="0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leural exudate (rare)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3000" b="0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Reactive pleural thickening</a:t>
            </a:r>
            <a:endParaRPr lang="en-IN" sz="4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63068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EA50CE-D606-4AC4-89F4-0863BA898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FDE394-C697-4E57-9945-95553C4C98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0" y="820560"/>
            <a:ext cx="10900759" cy="5584722"/>
          </a:xfrm>
        </p:spPr>
        <p:txBody>
          <a:bodyPr>
            <a:normAutofit/>
          </a:bodyPr>
          <a:lstStyle/>
          <a:p>
            <a:pPr algn="l"/>
            <a:endParaRPr lang="en-US" sz="3200" i="0" u="sng" strike="noStrike" baseline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l">
              <a:buNone/>
            </a:pPr>
            <a:r>
              <a:rPr lang="en-US" sz="3200" i="0" u="sng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Pulmonary</a:t>
            </a:r>
            <a:r>
              <a:rPr lang="en-US" sz="32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i="0" u="sng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MAC diseases characteristic imaging findings </a:t>
            </a:r>
          </a:p>
          <a:p>
            <a:pPr algn="l">
              <a:buFont typeface="+mj-lt"/>
              <a:buAutoNum type="arabicPeriod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US" sz="2400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odular/ </a:t>
            </a:r>
            <a:r>
              <a:rPr lang="en-US" sz="2400" i="0" u="none" strike="noStrike" baseline="0" dirty="0" err="1">
                <a:latin typeface="Calibri" panose="020F0502020204030204" pitchFamily="34" charset="0"/>
                <a:cs typeface="Calibri" panose="020F0502020204030204" pitchFamily="34" charset="0"/>
              </a:rPr>
              <a:t>bronchiectatic</a:t>
            </a:r>
            <a:r>
              <a:rPr lang="en-US" sz="2400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 (NB) </a:t>
            </a:r>
          </a:p>
          <a:p>
            <a:pPr algn="l">
              <a:buFont typeface="Wingdings" panose="05000000000000000000" pitchFamily="2" charset="2"/>
              <a:buChar char="v"/>
            </a:pPr>
            <a:r>
              <a:rPr lang="en-US" sz="2400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Majority of cases</a:t>
            </a:r>
          </a:p>
          <a:p>
            <a:pPr algn="l">
              <a:buFont typeface="Wingdings" panose="05000000000000000000" pitchFamily="2" charset="2"/>
              <a:buChar char="v"/>
            </a:pPr>
            <a:r>
              <a:rPr lang="en-US" sz="2400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Middle aged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and older women </a:t>
            </a:r>
          </a:p>
          <a:p>
            <a:pPr algn="l">
              <a:buFont typeface="Wingdings" panose="05000000000000000000" pitchFamily="2" charset="2"/>
              <a:buChar char="v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W</a:t>
            </a:r>
            <a:r>
              <a:rPr lang="en-US" sz="2400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ithout a history of smoking</a:t>
            </a:r>
          </a:p>
          <a:p>
            <a:pPr algn="l">
              <a:buFont typeface="Wingdings" panose="05000000000000000000" pitchFamily="2" charset="2"/>
              <a:buChar char="v"/>
            </a:pPr>
            <a:r>
              <a:rPr lang="en-IN" sz="2400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Nodules </a:t>
            </a:r>
            <a:r>
              <a:rPr lang="en-US" sz="2400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and bronchiectasis- right middle lobe, left </a:t>
            </a:r>
            <a:r>
              <a:rPr lang="en-US" sz="2400" i="0" u="none" strike="noStrike" baseline="0" dirty="0" err="1">
                <a:latin typeface="Calibri" panose="020F0502020204030204" pitchFamily="34" charset="0"/>
                <a:cs typeface="Calibri" panose="020F0502020204030204" pitchFamily="34" charset="0"/>
              </a:rPr>
              <a:t>lingular</a:t>
            </a:r>
            <a:r>
              <a:rPr lang="en-US" sz="2400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 segment </a:t>
            </a:r>
          </a:p>
          <a:p>
            <a:pPr algn="l">
              <a:buFont typeface="Wingdings" panose="05000000000000000000" pitchFamily="2" charset="2"/>
              <a:buChar char="v"/>
            </a:pPr>
            <a:r>
              <a:rPr lang="en-US" sz="2400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HRCT chest useful for diagnosing this pattern </a:t>
            </a:r>
          </a:p>
          <a:p>
            <a:pPr algn="l">
              <a:buFont typeface="Wingdings" panose="05000000000000000000" pitchFamily="2" charset="2"/>
              <a:buChar char="v"/>
            </a:pPr>
            <a:r>
              <a:rPr lang="en-US" sz="2400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Prognosis is relatively good</a:t>
            </a:r>
          </a:p>
          <a:p>
            <a:pPr algn="l">
              <a:buFont typeface="Wingdings" panose="05000000000000000000" pitchFamily="2" charset="2"/>
              <a:buChar char="v"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516887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24F3D-45A2-4B40-A994-CE297BBC93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099F4-5F77-488C-88AA-F76C1EDE2E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052918"/>
            <a:ext cx="8946541" cy="4598605"/>
          </a:xfrm>
        </p:spPr>
        <p:txBody>
          <a:bodyPr>
            <a:normAutofit fontScale="92500" lnSpcReduction="10000"/>
          </a:bodyPr>
          <a:lstStyle/>
          <a:p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600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Also observed in other NTM pathogens (</a:t>
            </a:r>
            <a:r>
              <a:rPr lang="en-IN" sz="2600" i="1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M. </a:t>
            </a:r>
            <a:r>
              <a:rPr lang="en-IN" sz="2600" i="1" u="none" strike="noStrike" baseline="0" dirty="0" err="1">
                <a:latin typeface="Calibri" panose="020F0502020204030204" pitchFamily="34" charset="0"/>
                <a:cs typeface="Calibri" panose="020F0502020204030204" pitchFamily="34" charset="0"/>
              </a:rPr>
              <a:t>abscessus</a:t>
            </a:r>
            <a:r>
              <a:rPr lang="en-IN" sz="2600" i="1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US" sz="2600" i="0" u="sng" strike="noStrike" baseline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97B401E-5251-48B2-BC5E-F0E6A85D85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8839" y="0"/>
            <a:ext cx="6779266" cy="5767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5467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B3B4D-E896-4AEC-9966-B405A60ABA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2ACC83-72B5-40C2-8002-0A746AA13E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2</a:t>
            </a:r>
            <a:r>
              <a:rPr lang="en-US" sz="2800" dirty="0"/>
              <a:t>. </a:t>
            </a:r>
            <a:r>
              <a:rPr lang="en-US" sz="2800" dirty="0" err="1"/>
              <a:t>Fibrocavitory</a:t>
            </a:r>
            <a:r>
              <a:rPr lang="en-US" sz="2800" dirty="0"/>
              <a:t> </a:t>
            </a:r>
          </a:p>
          <a:p>
            <a:pPr algn="l"/>
            <a:r>
              <a:rPr lang="en-US" sz="2400" dirty="0">
                <a:latin typeface="TimesLTStd-Roman"/>
              </a:rPr>
              <a:t>E</a:t>
            </a:r>
            <a:r>
              <a:rPr lang="en-US" sz="2400" b="0" i="0" u="none" strike="noStrike" baseline="0" dirty="0">
                <a:latin typeface="TimesLTStd-Roman"/>
              </a:rPr>
              <a:t>lderly men</a:t>
            </a:r>
          </a:p>
          <a:p>
            <a:pPr algn="l"/>
            <a:r>
              <a:rPr lang="en-US" sz="2400" b="0" i="0" u="none" strike="noStrike" baseline="0" dirty="0">
                <a:latin typeface="TimesLTStd-Roman"/>
              </a:rPr>
              <a:t>Preexisting lung diseases (emphysema, obsolete tuberculosis)</a:t>
            </a:r>
          </a:p>
          <a:p>
            <a:pPr algn="l"/>
            <a:r>
              <a:rPr lang="en-US" sz="2400" b="0" i="0" u="none" strike="noStrike" baseline="0" dirty="0">
                <a:latin typeface="TimesLTStd-Roman"/>
              </a:rPr>
              <a:t>Progresses rapidly</a:t>
            </a:r>
          </a:p>
          <a:p>
            <a:pPr algn="l"/>
            <a:r>
              <a:rPr lang="en-US" sz="2400" dirty="0">
                <a:latin typeface="TimesLTStd-Roman"/>
              </a:rPr>
              <a:t>P</a:t>
            </a:r>
            <a:r>
              <a:rPr lang="en-US" sz="2400" b="0" i="0" u="none" strike="noStrike" baseline="0" dirty="0">
                <a:latin typeface="TimesLTStd-Roman"/>
              </a:rPr>
              <a:t>oor prognosis</a:t>
            </a:r>
          </a:p>
          <a:p>
            <a:pPr algn="l"/>
            <a:r>
              <a:rPr lang="en-US" sz="2400" b="0" i="0" u="none" strike="noStrike" baseline="0" dirty="0">
                <a:latin typeface="TimesLTStd-Roman"/>
              </a:rPr>
              <a:t>Cavities- thinner walls than those caused by tuberculosis</a:t>
            </a:r>
          </a:p>
        </p:txBody>
      </p:sp>
    </p:spTree>
    <p:extLst>
      <p:ext uri="{BB962C8B-B14F-4D97-AF65-F5344CB8AC3E}">
        <p14:creationId xmlns:p14="http://schemas.microsoft.com/office/powerpoint/2010/main" val="19849718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A8562-0D6F-4BEA-A72A-C78FEAAC1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F8732A5-99A1-4F04-875D-4C15F6C1C8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20529" y="74338"/>
            <a:ext cx="7256206" cy="6709324"/>
          </a:xfrm>
        </p:spPr>
      </p:pic>
    </p:spTree>
    <p:extLst>
      <p:ext uri="{BB962C8B-B14F-4D97-AF65-F5344CB8AC3E}">
        <p14:creationId xmlns:p14="http://schemas.microsoft.com/office/powerpoint/2010/main" val="24051997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A2E03-DF62-4A70-B6E2-406A1536D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5BBEB5-AE62-448B-AE9C-A7409205F3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>
              <a:buNone/>
            </a:pPr>
            <a:r>
              <a:rPr lang="en-IN" sz="2400" b="0" i="0" u="none" strike="noStrike" baseline="0" dirty="0">
                <a:latin typeface="TimesLTStd-Roman"/>
              </a:rPr>
              <a:t>3</a:t>
            </a:r>
            <a:r>
              <a:rPr lang="en-IN" sz="3200" b="0" i="0" u="none" strike="noStrike" baseline="0" dirty="0">
                <a:latin typeface="TimesLTStd-Roman"/>
              </a:rPr>
              <a:t>. </a:t>
            </a:r>
            <a:r>
              <a:rPr lang="en-IN" sz="2400" b="0" i="0" u="none" strike="noStrike" baseline="0" dirty="0">
                <a:latin typeface="TimesLTStd-Roman"/>
              </a:rPr>
              <a:t>Isolated nodule type</a:t>
            </a:r>
          </a:p>
          <a:p>
            <a:pPr marL="0" indent="0" algn="l">
              <a:buNone/>
            </a:pPr>
            <a:r>
              <a:rPr lang="en-IN" sz="2400" dirty="0">
                <a:latin typeface="TimesLTStd-Roman"/>
              </a:rPr>
              <a:t>4. S</a:t>
            </a:r>
            <a:r>
              <a:rPr lang="en-IN" sz="2400" b="0" i="0" u="none" strike="noStrike" baseline="0" dirty="0">
                <a:latin typeface="TimesLTStd-Roman"/>
              </a:rPr>
              <a:t>ystemic dissemination </a:t>
            </a:r>
            <a:r>
              <a:rPr lang="en-US" sz="2400" b="0" i="0" u="none" strike="noStrike" baseline="0" dirty="0">
                <a:latin typeface="TimesLTStd-Roman"/>
              </a:rPr>
              <a:t>type</a:t>
            </a:r>
          </a:p>
          <a:p>
            <a:pPr marL="0" indent="0" algn="l">
              <a:buNone/>
            </a:pPr>
            <a:r>
              <a:rPr lang="en-US" sz="2400" dirty="0">
                <a:latin typeface="TimesLTStd-Roman"/>
              </a:rPr>
              <a:t>5. H</a:t>
            </a:r>
            <a:r>
              <a:rPr lang="en-US" sz="2400" b="0" i="0" u="none" strike="noStrike" baseline="0" dirty="0">
                <a:latin typeface="TimesLTStd-Roman"/>
              </a:rPr>
              <a:t>ypersensitive pneumonia type</a:t>
            </a:r>
          </a:p>
          <a:p>
            <a:pPr marL="0" indent="0" algn="l">
              <a:buNone/>
            </a:pPr>
            <a:endParaRPr lang="en-US" sz="2400" dirty="0">
              <a:latin typeface="TimesLTStd-Roman"/>
            </a:endParaRPr>
          </a:p>
          <a:p>
            <a:r>
              <a:rPr lang="en-US" sz="2400" b="0" i="0" u="none" strike="noStrike" baseline="0" dirty="0">
                <a:latin typeface="TimesLTStd-Roman"/>
              </a:rPr>
              <a:t>Host factors, pathogen virulence, conditions of exposure </a:t>
            </a:r>
            <a:r>
              <a:rPr lang="en-US" sz="2400" b="0" i="0" u="none" strike="noStrike" baseline="0" dirty="0">
                <a:latin typeface="TimesLTStd-Roman"/>
                <a:sym typeface="Wingdings" panose="05000000000000000000" pitchFamily="2" charset="2"/>
              </a:rPr>
              <a:t></a:t>
            </a:r>
            <a:r>
              <a:rPr lang="en-US" sz="2400" b="0" i="0" u="none" strike="noStrike" baseline="0" dirty="0">
                <a:latin typeface="TimesLTStd-Roman"/>
              </a:rPr>
              <a:t>determine the type of disease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33109665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6D1CA-6CA9-413A-AD4D-390141BFE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69509C-97A7-44F8-B94A-ACF0EED0E0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0" u="none" strike="noStrike" baseline="0" dirty="0">
                <a:latin typeface="TimesLTStd-Roman"/>
              </a:rPr>
              <a:t>M</a:t>
            </a:r>
            <a:r>
              <a:rPr lang="en-US" sz="2400" b="0" u="none" strike="noStrike" baseline="0" dirty="0">
                <a:latin typeface="TimesLTStd-Italic"/>
              </a:rPr>
              <a:t>. </a:t>
            </a:r>
            <a:r>
              <a:rPr lang="en-US" sz="2400" b="0" u="none" strike="noStrike" baseline="0" dirty="0" err="1">
                <a:latin typeface="TimesLTStd-Italic"/>
              </a:rPr>
              <a:t>kansasii</a:t>
            </a:r>
            <a:r>
              <a:rPr lang="en-US" sz="2400" b="0" u="none" strike="noStrike" baseline="0" dirty="0">
                <a:latin typeface="TimesLTStd-Roman"/>
              </a:rPr>
              <a:t>- and </a:t>
            </a:r>
            <a:r>
              <a:rPr lang="en-US" sz="2400" b="0" u="none" strike="noStrike" baseline="0" dirty="0">
                <a:latin typeface="TimesLTStd-Italic"/>
              </a:rPr>
              <a:t>M. </a:t>
            </a:r>
            <a:r>
              <a:rPr lang="en-US" sz="2400" b="0" u="none" strike="noStrike" baseline="0" dirty="0" err="1">
                <a:latin typeface="TimesLTStd-Italic"/>
              </a:rPr>
              <a:t>szulgai</a:t>
            </a:r>
            <a:r>
              <a:rPr lang="en-US" sz="2400" b="0" i="0" u="none" strike="noStrike" baseline="0" dirty="0">
                <a:latin typeface="TimesLTStd-Roman"/>
              </a:rPr>
              <a:t>- clinical symptoms and imaging findings similar to pulmonary tuberculosis (e.g. cavities and nodules in the apex of the lung)</a:t>
            </a:r>
            <a:endParaRPr lang="en-IN" sz="2400" dirty="0"/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16421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EE1BA-6CC2-4340-BA1C-B729BFCAE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4400" b="1" i="0" u="none" strike="noStrike" baseline="0" dirty="0">
                <a:solidFill>
                  <a:schemeClr val="tx1"/>
                </a:solidFill>
                <a:latin typeface="TimesLTStd-Bold"/>
              </a:rPr>
              <a:t>MICROBIOLOGIC EVALUATION</a:t>
            </a:r>
            <a:br>
              <a:rPr lang="en-IN" sz="4400" b="1" i="0" u="none" strike="noStrike" baseline="0" dirty="0">
                <a:solidFill>
                  <a:srgbClr val="33C00D"/>
                </a:solidFill>
                <a:latin typeface="TimesLTStd-Bold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1B096E-1A2A-4E5D-90F2-75B835A87B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5406" y="1430594"/>
            <a:ext cx="9763433" cy="4817805"/>
          </a:xfrm>
        </p:spPr>
        <p:txBody>
          <a:bodyPr>
            <a:normAutofit/>
          </a:bodyPr>
          <a:lstStyle/>
          <a:p>
            <a:pPr algn="l"/>
            <a:endParaRPr lang="en-US" sz="2400" b="0" i="0" u="none" strike="noStrike" baseline="0" dirty="0">
              <a:latin typeface="TimesLTStd-Roman"/>
            </a:endParaRPr>
          </a:p>
          <a:p>
            <a:pPr algn="l"/>
            <a:r>
              <a:rPr lang="en-US" sz="2400" b="0" i="0" u="none" strike="noStrike" baseline="0" dirty="0">
                <a:latin typeface="TimesLTStd-Roman"/>
              </a:rPr>
              <a:t>Microbiological confirmation is essential- ubiquitous environmental organisms</a:t>
            </a:r>
          </a:p>
          <a:p>
            <a:pPr algn="l"/>
            <a:r>
              <a:rPr lang="en-US" sz="2400" b="0" i="0" u="none" strike="noStrike" baseline="0" dirty="0">
                <a:latin typeface="TimesLTStd-Roman"/>
              </a:rPr>
              <a:t>A positive sputum culture- environmental contamination or noninvasive colonization in patients with chronic lung disease</a:t>
            </a:r>
          </a:p>
          <a:p>
            <a:pPr algn="l"/>
            <a:r>
              <a:rPr lang="en-US" sz="2400" dirty="0">
                <a:latin typeface="TimesLTStd-Roman"/>
              </a:rPr>
              <a:t>P</a:t>
            </a:r>
            <a:r>
              <a:rPr lang="en-US" sz="2400" b="0" i="0" u="none" strike="noStrike" baseline="0" dirty="0">
                <a:latin typeface="TimesLTStd-Roman"/>
              </a:rPr>
              <a:t>ositive culture results- at least two separate expectorated sputum samples required</a:t>
            </a:r>
          </a:p>
        </p:txBody>
      </p:sp>
    </p:spTree>
    <p:extLst>
      <p:ext uri="{BB962C8B-B14F-4D97-AF65-F5344CB8AC3E}">
        <p14:creationId xmlns:p14="http://schemas.microsoft.com/office/powerpoint/2010/main" val="16400951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0CDF6D-1F39-4642-8323-9CB07A4B7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07A91B-E36F-4A79-BA8C-7C4EE0214E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592826"/>
            <a:ext cx="8946541" cy="4655573"/>
          </a:xfrm>
        </p:spPr>
        <p:txBody>
          <a:bodyPr/>
          <a:lstStyle/>
          <a:p>
            <a:pPr algn="l"/>
            <a:endParaRPr lang="en-US" sz="2400" b="0" i="0" u="none" strike="noStrike" baseline="0" dirty="0">
              <a:latin typeface="TimesLTStd-Roman"/>
            </a:endParaRPr>
          </a:p>
          <a:p>
            <a:pPr algn="l"/>
            <a:r>
              <a:rPr lang="en-US" sz="2400" b="0" i="0" u="none" strike="noStrike" baseline="0" dirty="0">
                <a:latin typeface="TimesLTStd-Roman"/>
              </a:rPr>
              <a:t>Good-quality sputum essential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0" i="0" u="none" strike="noStrike" baseline="0" dirty="0">
                <a:latin typeface="TimesLTStd-Roman"/>
              </a:rPr>
              <a:t>Sputum induction with hypertonic saline (</a:t>
            </a:r>
            <a:r>
              <a:rPr lang="en-US" sz="2400" b="0" i="0" u="none" strike="noStrike" baseline="0" dirty="0" err="1">
                <a:latin typeface="TimesLTStd-Roman"/>
              </a:rPr>
              <a:t>esp</a:t>
            </a:r>
            <a:r>
              <a:rPr lang="en-US" sz="2400" b="0" i="0" u="none" strike="noStrike" baseline="0" dirty="0">
                <a:latin typeface="TimesLTStd-Roman"/>
              </a:rPr>
              <a:t> in patients unable to expectorate sputum)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0" i="0" u="none" strike="noStrike" baseline="0" dirty="0">
                <a:latin typeface="TimesLTStd-Roman"/>
              </a:rPr>
              <a:t>Bronchial lavage</a:t>
            </a:r>
          </a:p>
          <a:p>
            <a:pPr algn="l"/>
            <a:r>
              <a:rPr lang="en-US" sz="2400" dirty="0">
                <a:latin typeface="TimesLTStd-Roman"/>
              </a:rPr>
              <a:t>I</a:t>
            </a:r>
            <a:r>
              <a:rPr lang="en-US" sz="2400" b="0" i="0" u="none" strike="noStrike" baseline="0" dirty="0">
                <a:latin typeface="TimesLTStd-Roman"/>
              </a:rPr>
              <a:t>f smear results are positive and tuberculosis cannot be ruled out, consider an additional NAAT</a:t>
            </a:r>
            <a:endParaRPr lang="en-IN" sz="2800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654425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E6D30-FF17-4CBC-A99F-79C14DBCB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4400" b="1" i="0" u="none" strike="noStrike" baseline="0" dirty="0">
                <a:solidFill>
                  <a:schemeClr val="tx1"/>
                </a:solidFill>
                <a:latin typeface="TimesLTStd-Bold"/>
              </a:rPr>
              <a:t>SERODIAGNOSIS</a:t>
            </a:r>
            <a:br>
              <a:rPr lang="en-IN" sz="4400" b="1" i="0" u="none" strike="noStrike" baseline="0" dirty="0">
                <a:solidFill>
                  <a:srgbClr val="33C00D"/>
                </a:solidFill>
                <a:latin typeface="TimesLTStd-Bold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9270E0-19D7-4A1A-8CD0-E828F17EA6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dirty="0">
                <a:latin typeface="TimesLTStd-Roman"/>
              </a:rPr>
              <a:t>S</a:t>
            </a:r>
            <a:r>
              <a:rPr lang="en-US" sz="2400" b="0" i="0" u="none" strike="noStrike" baseline="0" dirty="0">
                <a:latin typeface="TimesLTStd-Roman"/>
              </a:rPr>
              <a:t>erologic test to detect IgA antibodies against MAC-specific</a:t>
            </a:r>
            <a:r>
              <a:rPr lang="en-US" sz="2400" dirty="0">
                <a:latin typeface="TimesLTStd-Roman"/>
              </a:rPr>
              <a:t> </a:t>
            </a:r>
            <a:r>
              <a:rPr lang="en-US" sz="2400" b="0" i="0" u="none" strike="noStrike" baseline="0" dirty="0" err="1">
                <a:latin typeface="TimesLTStd-Roman"/>
              </a:rPr>
              <a:t>glycopeptidyl</a:t>
            </a:r>
            <a:r>
              <a:rPr lang="en-US" sz="2400" b="0" i="0" u="none" strike="noStrike" baseline="0" dirty="0">
                <a:latin typeface="TimesLTStd-Roman"/>
              </a:rPr>
              <a:t> lipid core antigen using an enzyme immunoassay- available in Japan since 2011</a:t>
            </a:r>
          </a:p>
          <a:p>
            <a:pPr algn="l"/>
            <a:r>
              <a:rPr lang="en-US" sz="2400" b="0" i="0" u="none" strike="noStrike" baseline="0" dirty="0">
                <a:latin typeface="TimesLTStd-Roman"/>
              </a:rPr>
              <a:t>A study previously demonstrated favorable results for both the sensitivity and specificity of this assay </a:t>
            </a:r>
          </a:p>
          <a:p>
            <a:pPr algn="l"/>
            <a:r>
              <a:rPr lang="en-US" sz="2400" dirty="0">
                <a:latin typeface="TimesLTStd-Roman"/>
              </a:rPr>
              <a:t>F</a:t>
            </a:r>
            <a:r>
              <a:rPr lang="en-US" sz="2400" b="0" i="0" u="none" strike="noStrike" baseline="0" dirty="0">
                <a:latin typeface="TimesLTStd-Roman"/>
              </a:rPr>
              <a:t>urther research is needed to verify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11376857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6C5A87-4662-4C55-A70E-B67C1CCBA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4400" b="1" i="0" u="none" strike="noStrike" baseline="0" dirty="0">
                <a:solidFill>
                  <a:schemeClr val="tx1"/>
                </a:solidFill>
                <a:latin typeface="TimesLTStd-Bold"/>
              </a:rPr>
              <a:t>SUSCEPTIBILITY TESTING</a:t>
            </a:r>
            <a:br>
              <a:rPr lang="en-IN" sz="4400" b="1" i="0" u="none" strike="noStrike" baseline="0" dirty="0">
                <a:solidFill>
                  <a:srgbClr val="33C00D"/>
                </a:solidFill>
                <a:latin typeface="TimesLTStd-Bold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B28C0B-BBB0-4B20-84E4-1F46F54B4B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052918"/>
            <a:ext cx="9943230" cy="4195481"/>
          </a:xfrm>
        </p:spPr>
        <p:txBody>
          <a:bodyPr>
            <a:normAutofit/>
          </a:bodyPr>
          <a:lstStyle/>
          <a:p>
            <a:pPr algn="l"/>
            <a:r>
              <a:rPr lang="en-US" sz="2400" dirty="0">
                <a:latin typeface="TimesLTStd-Roman"/>
              </a:rPr>
              <a:t>U</a:t>
            </a:r>
            <a:r>
              <a:rPr lang="en-US" sz="2400" b="0" i="0" u="none" strike="noStrike" baseline="0" dirty="0">
                <a:latin typeface="TimesLTStd-Roman"/>
              </a:rPr>
              <a:t>sefulness of drug susceptibility tests for pulmonary NTM diseases not fully established</a:t>
            </a:r>
          </a:p>
          <a:p>
            <a:pPr algn="l"/>
            <a:r>
              <a:rPr lang="en-US" sz="2400" dirty="0">
                <a:latin typeface="TimesLTStd-Roman"/>
              </a:rPr>
              <a:t>D</a:t>
            </a:r>
            <a:r>
              <a:rPr lang="en-US" sz="2400" b="0" i="0" u="none" strike="noStrike" baseline="0" dirty="0">
                <a:latin typeface="TimesLTStd-Roman"/>
              </a:rPr>
              <a:t>rug susceptibility test method – ”M24” established by the United States Clinical and Laboratory Standards Institute, adopted in the guidelines of both the US and Japan</a:t>
            </a:r>
          </a:p>
          <a:p>
            <a:pPr algn="l"/>
            <a:r>
              <a:rPr lang="en-US" sz="2400" b="0" i="0" u="none" strike="noStrike" baseline="0" dirty="0">
                <a:latin typeface="TimesLTStd-Roman"/>
              </a:rPr>
              <a:t>The international guidelines revised in 2020 recommend treatment based on </a:t>
            </a:r>
            <a:r>
              <a:rPr lang="en-US" sz="2400" b="0" i="0" u="none" strike="noStrike" baseline="0" dirty="0">
                <a:solidFill>
                  <a:srgbClr val="FF0000"/>
                </a:solidFill>
                <a:latin typeface="TimesLTStd-Roman"/>
              </a:rPr>
              <a:t>macrolide and amikacin susceptibility</a:t>
            </a:r>
            <a:r>
              <a:rPr lang="en-US" sz="2400" b="0" i="0" u="none" strike="noStrike" baseline="0" dirty="0">
                <a:solidFill>
                  <a:srgbClr val="00B0F0"/>
                </a:solidFill>
                <a:latin typeface="TimesLTStd-Roman"/>
              </a:rPr>
              <a:t> </a:t>
            </a:r>
            <a:r>
              <a:rPr lang="en-US" sz="2400" b="0" i="0" u="none" strike="noStrike" baseline="0" dirty="0">
                <a:latin typeface="TimesLTStd-Roman"/>
              </a:rPr>
              <a:t>rather than empiric therapy for MAC lung disease</a:t>
            </a:r>
          </a:p>
          <a:p>
            <a:pPr algn="l"/>
            <a:r>
              <a:rPr lang="en-US" sz="2400" dirty="0">
                <a:latin typeface="TimesLTStd-Roman"/>
              </a:rPr>
              <a:t>F</a:t>
            </a:r>
            <a:r>
              <a:rPr lang="en-US" sz="2400" b="0" i="0" u="none" strike="noStrike" baseline="0" dirty="0">
                <a:latin typeface="TimesLTStd-Roman"/>
              </a:rPr>
              <a:t>or </a:t>
            </a:r>
            <a:r>
              <a:rPr lang="en-US" sz="2400" b="0" u="none" strike="noStrike" baseline="0" dirty="0">
                <a:latin typeface="TimesLTStd-Italic"/>
              </a:rPr>
              <a:t>M</a:t>
            </a:r>
            <a:r>
              <a:rPr lang="en-US" sz="2400" b="0" i="1" u="none" strike="noStrike" baseline="0" dirty="0">
                <a:latin typeface="TimesLTStd-Italic"/>
              </a:rPr>
              <a:t>. </a:t>
            </a:r>
            <a:r>
              <a:rPr lang="en-US" sz="2400" b="0" u="none" strike="noStrike" baseline="0" dirty="0" err="1">
                <a:latin typeface="TimesLTStd-Italic"/>
              </a:rPr>
              <a:t>kansasii</a:t>
            </a:r>
            <a:r>
              <a:rPr lang="en-US" sz="2400" i="1" dirty="0">
                <a:latin typeface="TimesLTStd-Italic"/>
              </a:rPr>
              <a:t> </a:t>
            </a:r>
            <a:r>
              <a:rPr lang="en-US" sz="2400" b="0" i="0" u="none" strike="noStrike" baseline="0" dirty="0">
                <a:latin typeface="TimesLTStd-Roman"/>
              </a:rPr>
              <a:t>lung disease, treatment based on </a:t>
            </a:r>
            <a:r>
              <a:rPr lang="en-US" sz="2400" b="0" i="0" u="none" strike="noStrike" baseline="0" dirty="0">
                <a:solidFill>
                  <a:srgbClr val="FF0000"/>
                </a:solidFill>
                <a:latin typeface="TimesLTStd-Roman"/>
              </a:rPr>
              <a:t>rifampicin susceptibility </a:t>
            </a:r>
            <a:r>
              <a:rPr lang="en-US" sz="2400" b="0" i="0" u="none" strike="noStrike" baseline="0" dirty="0">
                <a:latin typeface="TimesLTStd-Roman"/>
              </a:rPr>
              <a:t>is </a:t>
            </a:r>
            <a:r>
              <a:rPr lang="en-IN" sz="2400" b="0" i="0" u="none" strike="noStrike" baseline="0" dirty="0">
                <a:latin typeface="TimesLTStd-Roman"/>
              </a:rPr>
              <a:t>recommended over empiric therapy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23230270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80B91-A77E-469A-AD4D-87F44B870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4400" b="1" i="0" u="none" strike="noStrike" baseline="0" dirty="0">
                <a:solidFill>
                  <a:schemeClr val="tx1"/>
                </a:solidFill>
                <a:latin typeface="TimesLTStd-Bold"/>
              </a:rPr>
              <a:t>TREATMENT</a:t>
            </a:r>
            <a:br>
              <a:rPr lang="en-IN" sz="4400" b="1" i="0" u="none" strike="noStrike" baseline="0" dirty="0">
                <a:solidFill>
                  <a:srgbClr val="33C00D"/>
                </a:solidFill>
                <a:latin typeface="TimesLTStd-Bold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9C323-170F-4A56-971B-8E06BD4F56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dirty="0">
                <a:latin typeface="TimesLTStd-Roman"/>
              </a:rPr>
              <a:t>Assessment of risk and benefits</a:t>
            </a:r>
          </a:p>
          <a:p>
            <a:pPr algn="l"/>
            <a:r>
              <a:rPr lang="en-US" sz="2400" dirty="0">
                <a:latin typeface="TimesLTStd-Roman"/>
              </a:rPr>
              <a:t>I</a:t>
            </a:r>
            <a:r>
              <a:rPr lang="en-US" sz="2400" b="0" i="0" u="none" strike="noStrike" baseline="0" dirty="0">
                <a:latin typeface="TimesLTStd-Roman"/>
              </a:rPr>
              <a:t>mportant to consider the immune status in immunocompromised hosts</a:t>
            </a:r>
          </a:p>
          <a:p>
            <a:pPr algn="l"/>
            <a:r>
              <a:rPr lang="en-US" sz="2400" b="0" i="0" u="none" strike="noStrike" baseline="0" dirty="0">
                <a:latin typeface="TimesLTStd-Roman"/>
              </a:rPr>
              <a:t>Treatment of pulmonary NTM infection depends on the infectious organism species</a:t>
            </a:r>
          </a:p>
          <a:p>
            <a:pPr algn="l"/>
            <a:r>
              <a:rPr lang="en-US" sz="2400" b="0" i="0" u="none" strike="noStrike" baseline="0" dirty="0">
                <a:latin typeface="TimesLTStd-Roman"/>
              </a:rPr>
              <a:t>Generally, the reports on effective drugs is limited, need for long-term management with multiple </a:t>
            </a:r>
            <a:r>
              <a:rPr lang="en-IN" sz="2400" b="0" i="0" u="none" strike="noStrike" baseline="0" dirty="0">
                <a:latin typeface="TimesLTStd-Roman"/>
              </a:rPr>
              <a:t>drugs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23925438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134D05-3A48-4EDB-BBEB-B1C0F2C5C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3312" y="305234"/>
            <a:ext cx="9404723" cy="1400530"/>
          </a:xfrm>
        </p:spPr>
        <p:txBody>
          <a:bodyPr/>
          <a:lstStyle/>
          <a:p>
            <a:r>
              <a:rPr lang="en-IN" sz="4400" b="1" i="0" u="none" strike="noStrike" baseline="0" dirty="0">
                <a:solidFill>
                  <a:schemeClr val="tx1"/>
                </a:solidFill>
                <a:latin typeface="TimesLTStd-Bold"/>
              </a:rPr>
              <a:t>PULMONARY MAC DISEASE</a:t>
            </a:r>
            <a:br>
              <a:rPr lang="en-IN" sz="4400" b="1" i="0" u="none" strike="noStrike" baseline="0" dirty="0">
                <a:solidFill>
                  <a:srgbClr val="33C00D"/>
                </a:solidFill>
                <a:latin typeface="TimesLTStd-Bold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EF0C5C-856F-4B68-8D71-3BDA5C2F23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052918"/>
            <a:ext cx="9663011" cy="4195481"/>
          </a:xfrm>
        </p:spPr>
        <p:txBody>
          <a:bodyPr/>
          <a:lstStyle/>
          <a:p>
            <a:pPr algn="l"/>
            <a:r>
              <a:rPr lang="en-US" sz="2400" dirty="0">
                <a:latin typeface="TimesLTStd-Roman"/>
              </a:rPr>
              <a:t>M</a:t>
            </a:r>
            <a:r>
              <a:rPr lang="en-US" sz="2400" b="0" i="0" u="none" strike="noStrike" baseline="0" dirty="0">
                <a:latin typeface="TimesLTStd-Roman"/>
              </a:rPr>
              <a:t>ultidrug therapy including clarithromycin is essential</a:t>
            </a:r>
          </a:p>
          <a:p>
            <a:pPr algn="l"/>
            <a:r>
              <a:rPr lang="en-US" sz="2400" dirty="0">
                <a:latin typeface="TimesLTStd-Roman"/>
              </a:rPr>
              <a:t>C</a:t>
            </a:r>
            <a:r>
              <a:rPr lang="en-US" sz="2400" b="0" i="0" u="none" strike="noStrike" baseline="0" dirty="0">
                <a:latin typeface="TimesLTStd-Roman"/>
              </a:rPr>
              <a:t>larithromycin is considered a key drug</a:t>
            </a:r>
          </a:p>
          <a:p>
            <a:pPr algn="l"/>
            <a:r>
              <a:rPr lang="en-US" sz="2400" dirty="0">
                <a:latin typeface="TimesLTStd-Roman"/>
              </a:rPr>
              <a:t>M</a:t>
            </a:r>
            <a:r>
              <a:rPr lang="en-US" sz="2400" b="0" i="0" u="none" strike="noStrike" baseline="0" dirty="0">
                <a:latin typeface="TimesLTStd-Roman"/>
              </a:rPr>
              <a:t>onotherapy should be strictly avoided due to </a:t>
            </a:r>
            <a:r>
              <a:rPr lang="en-IN" sz="2400" b="0" i="0" u="none" strike="noStrike" baseline="0" dirty="0">
                <a:latin typeface="TimesLTStd-Roman"/>
              </a:rPr>
              <a:t>concerns regarding drug-resistant strains</a:t>
            </a:r>
          </a:p>
          <a:p>
            <a:r>
              <a:rPr lang="en-US" sz="2400" b="0" i="0" u="none" strike="noStrike" baseline="0" dirty="0">
                <a:latin typeface="TimesLTStd-Roman"/>
              </a:rPr>
              <a:t>ATS/IDSA guideline and ATS/ERS/ESCMID/IDSA guideline r</a:t>
            </a:r>
            <a:r>
              <a:rPr lang="en-US" sz="2400" dirty="0">
                <a:latin typeface="TimesLTStd-Roman"/>
              </a:rPr>
              <a:t>ecommend a three-drug, macrolide based </a:t>
            </a:r>
            <a:r>
              <a:rPr lang="en-IN" sz="2400" dirty="0">
                <a:latin typeface="TimesLTStd-Roman"/>
              </a:rPr>
              <a:t>regimen</a:t>
            </a:r>
          </a:p>
          <a:p>
            <a:pPr algn="l"/>
            <a:r>
              <a:rPr lang="en-IN" sz="2400" b="0" i="0" u="none" strike="noStrike" baseline="0" dirty="0">
                <a:latin typeface="TimesLTStd-Roman"/>
              </a:rPr>
              <a:t>A </a:t>
            </a:r>
            <a:r>
              <a:rPr lang="en-US" sz="2400" b="0" i="0" u="none" strike="noStrike" baseline="0" dirty="0">
                <a:latin typeface="TimesLTStd-Roman"/>
              </a:rPr>
              <a:t>minimum of one year of therapy after consecutive negative </a:t>
            </a:r>
            <a:r>
              <a:rPr lang="en-IN" sz="2400" b="0" i="0" u="none" strike="noStrike" baseline="0" dirty="0">
                <a:latin typeface="TimesLTStd-Roman"/>
              </a:rPr>
              <a:t>sputum cultures</a:t>
            </a:r>
            <a:endParaRPr lang="en-IN" sz="3200" dirty="0"/>
          </a:p>
          <a:p>
            <a:pPr marL="0" indent="0" algn="l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048115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9BEB4-2323-4EC6-A7D0-5624BE1F3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1F3D54-4C96-42AC-88FB-A5FC9AA399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0658" y="2052918"/>
            <a:ext cx="9404723" cy="4524863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en-IN" sz="2400" u="sng" dirty="0">
                <a:latin typeface="TimesLTStd-Roman"/>
              </a:rPr>
              <a:t>N</a:t>
            </a:r>
            <a:r>
              <a:rPr lang="en-IN" sz="2400" b="0" i="0" u="sng" strike="noStrike" baseline="0" dirty="0">
                <a:latin typeface="TimesLTStd-Roman"/>
              </a:rPr>
              <a:t>odular </a:t>
            </a:r>
            <a:r>
              <a:rPr lang="en-IN" sz="2400" b="0" i="0" u="sng" strike="noStrike" baseline="0" dirty="0" err="1">
                <a:latin typeface="TimesLTStd-Roman"/>
              </a:rPr>
              <a:t>bronchiectatic</a:t>
            </a:r>
            <a:r>
              <a:rPr lang="en-IN" sz="2400" b="0" i="0" u="sng" strike="noStrike" baseline="0" dirty="0">
                <a:latin typeface="TimesLTStd-Roman"/>
              </a:rPr>
              <a:t> disease</a:t>
            </a:r>
            <a:endParaRPr lang="en-IN" sz="2400" b="0" i="0" u="none" strike="noStrike" baseline="0" dirty="0">
              <a:latin typeface="TimesLTStd-Roman"/>
            </a:endParaRPr>
          </a:p>
          <a:p>
            <a:pPr algn="l"/>
            <a:r>
              <a:rPr lang="en-US" sz="2400" dirty="0">
                <a:latin typeface="TimesLTStd-Roman"/>
              </a:rPr>
              <a:t>C</a:t>
            </a:r>
            <a:r>
              <a:rPr lang="en-US" sz="2400" b="0" i="0" u="none" strike="noStrike" baseline="0" dirty="0">
                <a:latin typeface="TimesLTStd-Roman"/>
              </a:rPr>
              <a:t>larithromycin (500 mg BD)</a:t>
            </a:r>
          </a:p>
          <a:p>
            <a:pPr algn="l"/>
            <a:r>
              <a:rPr lang="en-US" sz="2400" dirty="0">
                <a:latin typeface="TimesLTStd-Roman"/>
              </a:rPr>
              <a:t>E</a:t>
            </a:r>
            <a:r>
              <a:rPr lang="en-US" sz="2400" b="0" i="0" u="none" strike="noStrike" baseline="0" dirty="0">
                <a:latin typeface="TimesLTStd-Roman"/>
              </a:rPr>
              <a:t>thambutol (25 mg/kg per day)            3 times per week</a:t>
            </a:r>
          </a:p>
          <a:p>
            <a:pPr algn="l"/>
            <a:r>
              <a:rPr lang="en-US" sz="2400" dirty="0">
                <a:latin typeface="TimesLTStd-Roman"/>
              </a:rPr>
              <a:t>R</a:t>
            </a:r>
            <a:r>
              <a:rPr lang="en-US" sz="2400" b="0" i="0" u="none" strike="noStrike" baseline="0" dirty="0">
                <a:latin typeface="TimesLTStd-Roman"/>
              </a:rPr>
              <a:t>ifampin (600 mg)</a:t>
            </a:r>
          </a:p>
          <a:p>
            <a:pPr algn="l"/>
            <a:endParaRPr lang="en-US" sz="2400" b="0" i="0" u="none" strike="noStrike" baseline="0" dirty="0">
              <a:latin typeface="TimesLTStd-Roman"/>
            </a:endParaRPr>
          </a:p>
          <a:p>
            <a:pPr marL="0" indent="0" algn="l">
              <a:buNone/>
            </a:pPr>
            <a:r>
              <a:rPr lang="en-US" sz="2400" b="0" i="0" u="sng" strike="noStrike" baseline="0" dirty="0">
                <a:latin typeface="TimesLTStd-Roman"/>
              </a:rPr>
              <a:t>FC disease and severe nodular </a:t>
            </a:r>
            <a:r>
              <a:rPr lang="en-US" sz="2400" b="0" i="0" u="sng" strike="noStrike" baseline="0" dirty="0" err="1">
                <a:latin typeface="TimesLTStd-Roman"/>
              </a:rPr>
              <a:t>bronchiectatic</a:t>
            </a:r>
            <a:r>
              <a:rPr lang="en-US" sz="2400" b="0" i="0" u="sng" strike="noStrike" baseline="0" dirty="0">
                <a:latin typeface="TimesLTStd-Roman"/>
              </a:rPr>
              <a:t> </a:t>
            </a:r>
            <a:r>
              <a:rPr lang="en-IN" sz="2400" b="0" i="0" u="sng" strike="noStrike" baseline="0" dirty="0">
                <a:latin typeface="TimesLTStd-Roman"/>
              </a:rPr>
              <a:t>disease</a:t>
            </a:r>
            <a:endParaRPr lang="en-IN" sz="2400" u="sng" dirty="0"/>
          </a:p>
          <a:p>
            <a:pPr algn="l"/>
            <a:r>
              <a:rPr lang="en-US" sz="2400" dirty="0">
                <a:latin typeface="TimesLTStd-Roman"/>
              </a:rPr>
              <a:t>C</a:t>
            </a:r>
            <a:r>
              <a:rPr lang="en-US" sz="2400" b="0" i="0" u="none" strike="noStrike" baseline="0" dirty="0">
                <a:latin typeface="TimesLTStd-Roman"/>
              </a:rPr>
              <a:t>larithromycin (500 mg BD)</a:t>
            </a:r>
          </a:p>
          <a:p>
            <a:pPr algn="l"/>
            <a:r>
              <a:rPr lang="en-US" sz="2400" b="0" i="0" u="none" strike="noStrike" baseline="0" dirty="0">
                <a:latin typeface="TimesLTStd-Roman"/>
              </a:rPr>
              <a:t>Ethambutol (15 mg/kg per day)                                    daily dosing</a:t>
            </a:r>
          </a:p>
          <a:p>
            <a:pPr algn="l"/>
            <a:r>
              <a:rPr lang="en-US" sz="2400" dirty="0">
                <a:latin typeface="TimesLTStd-Roman"/>
              </a:rPr>
              <a:t>R</a:t>
            </a:r>
            <a:r>
              <a:rPr lang="en-US" sz="2400" b="0" i="0" u="none" strike="noStrike" baseline="0" dirty="0">
                <a:latin typeface="TimesLTStd-Roman"/>
              </a:rPr>
              <a:t>ifampin(10 mg/kg, 450 mg to 600 mg per day)</a:t>
            </a:r>
            <a:endParaRPr lang="en-IN" sz="2800" dirty="0"/>
          </a:p>
        </p:txBody>
      </p:sp>
      <p:sp>
        <p:nvSpPr>
          <p:cNvPr id="4" name="Right Brace 3">
            <a:extLst>
              <a:ext uri="{FF2B5EF4-FFF2-40B4-BE49-F238E27FC236}">
                <a16:creationId xmlns:a16="http://schemas.microsoft.com/office/drawing/2014/main" id="{2EF727FA-49C8-47C2-903F-3EA4FB867604}"/>
              </a:ext>
            </a:extLst>
          </p:cNvPr>
          <p:cNvSpPr/>
          <p:nvPr/>
        </p:nvSpPr>
        <p:spPr>
          <a:xfrm>
            <a:off x="9291484" y="4719484"/>
            <a:ext cx="45719" cy="45719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ight Brace 4">
            <a:extLst>
              <a:ext uri="{FF2B5EF4-FFF2-40B4-BE49-F238E27FC236}">
                <a16:creationId xmlns:a16="http://schemas.microsoft.com/office/drawing/2014/main" id="{ED0CFB03-79B4-4E16-87F7-2F4F28660C74}"/>
              </a:ext>
            </a:extLst>
          </p:cNvPr>
          <p:cNvSpPr/>
          <p:nvPr/>
        </p:nvSpPr>
        <p:spPr>
          <a:xfrm>
            <a:off x="5279923" y="2639960"/>
            <a:ext cx="604683" cy="1341537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Right Brace 5">
            <a:extLst>
              <a:ext uri="{FF2B5EF4-FFF2-40B4-BE49-F238E27FC236}">
                <a16:creationId xmlns:a16="http://schemas.microsoft.com/office/drawing/2014/main" id="{912DEC63-2831-4F37-B10B-F49D3ADD6857}"/>
              </a:ext>
            </a:extLst>
          </p:cNvPr>
          <p:cNvSpPr/>
          <p:nvPr/>
        </p:nvSpPr>
        <p:spPr>
          <a:xfrm>
            <a:off x="7195739" y="5107424"/>
            <a:ext cx="560439" cy="129785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000159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FB3EB8-BCE7-4CCF-BA1F-E1B7B78ECA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60FF3F-C9A9-408D-8A11-0EFFC54EC2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052918"/>
            <a:ext cx="9795746" cy="4195481"/>
          </a:xfrm>
        </p:spPr>
        <p:txBody>
          <a:bodyPr>
            <a:normAutofit/>
          </a:bodyPr>
          <a:lstStyle/>
          <a:p>
            <a:pPr algn="l"/>
            <a:r>
              <a:rPr lang="en-IN" sz="2400" b="0" i="0" u="none" strike="noStrike" baseline="0" dirty="0">
                <a:latin typeface="TimesLTStd-Roman"/>
              </a:rPr>
              <a:t>Streptomycin or amikacin (10-15 mg/</a:t>
            </a:r>
            <a:r>
              <a:rPr lang="en-US" sz="2400" b="0" i="0" u="none" strike="noStrike" baseline="0" dirty="0">
                <a:latin typeface="TimesLTStd-Roman"/>
              </a:rPr>
              <a:t>kg, 3 times per week) for the first 2 to 3 months should be considered in patients with FC disease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0" i="0" u="none" strike="noStrike" baseline="0" dirty="0">
                <a:latin typeface="TimesLTStd-Roman"/>
              </a:rPr>
              <a:t>These drugs are particularly effective for </a:t>
            </a:r>
            <a:r>
              <a:rPr lang="en-US" sz="2400" b="0" i="0" u="none" strike="noStrike" baseline="0" dirty="0">
                <a:solidFill>
                  <a:srgbClr val="FF0000"/>
                </a:solidFill>
                <a:latin typeface="TimesLTStd-Roman"/>
              </a:rPr>
              <a:t>extracellular bacillus</a:t>
            </a:r>
          </a:p>
          <a:p>
            <a:pPr algn="l"/>
            <a:r>
              <a:rPr lang="en-US" sz="2400" dirty="0">
                <a:latin typeface="TimesLTStd-Roman"/>
              </a:rPr>
              <a:t>C</a:t>
            </a:r>
            <a:r>
              <a:rPr lang="en-US" sz="2400" b="0" i="0" u="none" strike="noStrike" baseline="0" dirty="0">
                <a:latin typeface="TimesLTStd-Roman"/>
              </a:rPr>
              <a:t>larithromycin and rifampin may be replaced by azithromycin and rifabutin</a:t>
            </a:r>
          </a:p>
          <a:p>
            <a:pPr algn="l"/>
            <a:r>
              <a:rPr lang="en-US" sz="2400" b="0" i="0" u="none" strike="noStrike" baseline="0" dirty="0">
                <a:latin typeface="TimesLTStd-Roman"/>
              </a:rPr>
              <a:t>Dose modification- elderly, those with renal dysfunction and a low body weight to avoid adverse effects</a:t>
            </a:r>
          </a:p>
          <a:p>
            <a:pPr algn="l"/>
            <a:r>
              <a:rPr lang="en-US" sz="2400" b="0" i="0" u="none" strike="noStrike" baseline="0" dirty="0">
                <a:latin typeface="TimesLTStd-Roman"/>
              </a:rPr>
              <a:t>Japanese guideline recommends a similar treatment regimen with lower daily doses of clarithromycin (600 to </a:t>
            </a:r>
            <a:r>
              <a:rPr lang="en-IN" sz="2400" b="0" i="0" u="none" strike="noStrike" baseline="0" dirty="0">
                <a:latin typeface="TimesLTStd-Roman"/>
              </a:rPr>
              <a:t>800 mg)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5137988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DB865-0922-4B56-8B5B-C722E595F6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B93FC4-14F7-4583-8F3B-9976501C6E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853248"/>
            <a:ext cx="10208701" cy="4395151"/>
          </a:xfrm>
        </p:spPr>
        <p:txBody>
          <a:bodyPr>
            <a:normAutofit/>
          </a:bodyPr>
          <a:lstStyle/>
          <a:p>
            <a:pPr algn="l"/>
            <a:r>
              <a:rPr lang="en-US" sz="2400" b="0" i="0" u="none" strike="noStrike" baseline="0" dirty="0">
                <a:latin typeface="TimesLTStd-Roman"/>
              </a:rPr>
              <a:t>Because of long-term nature of combination therapy, side effects and drug interactions</a:t>
            </a:r>
          </a:p>
          <a:p>
            <a:pPr algn="l">
              <a:buFont typeface="Wingdings" panose="05000000000000000000" pitchFamily="2" charset="2"/>
              <a:buChar char="v"/>
            </a:pPr>
            <a:r>
              <a:rPr lang="en-US" sz="2400" dirty="0">
                <a:latin typeface="TimesLTStd-Roman"/>
              </a:rPr>
              <a:t>R</a:t>
            </a:r>
            <a:r>
              <a:rPr lang="en-US" sz="2400" b="0" i="0" u="none" strike="noStrike" baseline="0" dirty="0">
                <a:latin typeface="TimesLTStd-Roman"/>
              </a:rPr>
              <a:t>ifampin reduces the blood concentration levels of clarithromycin, lead to a decline in therapeutic efficacy</a:t>
            </a:r>
          </a:p>
          <a:p>
            <a:pPr algn="l">
              <a:buFont typeface="Wingdings" panose="05000000000000000000" pitchFamily="2" charset="2"/>
              <a:buChar char="v"/>
            </a:pPr>
            <a:r>
              <a:rPr lang="en-US" sz="2400" dirty="0">
                <a:latin typeface="TimesLTStd-Roman"/>
              </a:rPr>
              <a:t>R</a:t>
            </a:r>
            <a:r>
              <a:rPr lang="en-US" sz="2400" b="0" i="0" u="none" strike="noStrike" baseline="0" dirty="0">
                <a:latin typeface="TimesLTStd-Roman"/>
              </a:rPr>
              <a:t>ifampin</a:t>
            </a:r>
            <a:r>
              <a:rPr lang="en-US" sz="2400" dirty="0">
                <a:latin typeface="TimesLTStd-Roman"/>
              </a:rPr>
              <a:t> </a:t>
            </a:r>
            <a:r>
              <a:rPr lang="en-US" sz="2400" b="0" i="0" u="none" strike="noStrike" baseline="0" dirty="0">
                <a:latin typeface="TimesLTStd-Roman"/>
              </a:rPr>
              <a:t>also modifies the levels of the corticosteroid administered to the patient</a:t>
            </a:r>
          </a:p>
          <a:p>
            <a:pPr algn="l"/>
            <a:r>
              <a:rPr lang="en-US" sz="2400" dirty="0">
                <a:latin typeface="TimesLTStd-Roman"/>
              </a:rPr>
              <a:t>Hence</a:t>
            </a:r>
            <a:r>
              <a:rPr lang="en-US" sz="2400" b="0" i="0" u="none" strike="noStrike" baseline="0" dirty="0">
                <a:latin typeface="TimesLTStd-Roman"/>
              </a:rPr>
              <a:t>, a therapeutic regimen without rifampin is currently being explored</a:t>
            </a:r>
          </a:p>
          <a:p>
            <a:pPr algn="l"/>
            <a:r>
              <a:rPr lang="en-US" sz="2400" b="0" i="0" u="none" strike="noStrike" baseline="0" dirty="0">
                <a:latin typeface="TimesLTStd-Roman"/>
              </a:rPr>
              <a:t>A previous study suggested that a two-drug regimen with clarithromycin and ethambutol can achieve clinical efficacy equivalent to or better than a three-drug regimen with rifampin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24198201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D26D8-EF5A-4EB8-BA8B-E80F05A25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4400" u="none" strike="noStrike" baseline="0" dirty="0">
                <a:solidFill>
                  <a:schemeClr val="tx1"/>
                </a:solidFill>
                <a:latin typeface="TimesLTStd-BoldItalic"/>
              </a:rPr>
              <a:t>M. KANSASII </a:t>
            </a:r>
            <a:r>
              <a:rPr lang="en-IN" sz="4400" u="none" strike="noStrike" baseline="0" dirty="0">
                <a:solidFill>
                  <a:schemeClr val="tx1"/>
                </a:solidFill>
                <a:latin typeface="TimesLTStd-Bold"/>
              </a:rPr>
              <a:t>INFECTION</a:t>
            </a:r>
            <a:br>
              <a:rPr lang="en-IN" sz="4400" b="1" i="0" u="none" strike="noStrike" baseline="0" dirty="0">
                <a:solidFill>
                  <a:srgbClr val="33C00D"/>
                </a:solidFill>
                <a:latin typeface="TimesLTStd-Bold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578010-2381-4F8D-BBA0-8E1A1296FC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853248"/>
            <a:ext cx="9957978" cy="4395151"/>
          </a:xfrm>
        </p:spPr>
        <p:txBody>
          <a:bodyPr>
            <a:normAutofit lnSpcReduction="10000"/>
          </a:bodyPr>
          <a:lstStyle/>
          <a:p>
            <a:pPr algn="l"/>
            <a:r>
              <a:rPr lang="en-US" sz="2400" dirty="0">
                <a:latin typeface="TimesLTStd-Roman"/>
              </a:rPr>
              <a:t>R</a:t>
            </a:r>
            <a:r>
              <a:rPr lang="en-US" sz="2400" b="0" u="none" strike="noStrike" baseline="0" dirty="0">
                <a:latin typeface="TimesLTStd-Roman"/>
              </a:rPr>
              <a:t>ifampin (600 mg/day)</a:t>
            </a:r>
          </a:p>
          <a:p>
            <a:pPr marL="0" indent="0" algn="l">
              <a:buNone/>
            </a:pPr>
            <a:r>
              <a:rPr lang="en-US" sz="2400" dirty="0">
                <a:latin typeface="TimesLTStd-Roman"/>
              </a:rPr>
              <a:t>     I</a:t>
            </a:r>
            <a:r>
              <a:rPr lang="en-US" sz="2400" b="0" u="none" strike="noStrike" baseline="0" dirty="0">
                <a:latin typeface="TimesLTStd-Roman"/>
              </a:rPr>
              <a:t>soniazid (300 mg/day)</a:t>
            </a:r>
          </a:p>
          <a:p>
            <a:pPr marL="0" indent="0" algn="l">
              <a:buNone/>
            </a:pPr>
            <a:r>
              <a:rPr lang="en-US" sz="2400" dirty="0">
                <a:latin typeface="TimesLTStd-Roman"/>
              </a:rPr>
              <a:t>     E</a:t>
            </a:r>
            <a:r>
              <a:rPr lang="en-US" sz="2400" b="0" u="none" strike="noStrike" baseline="0" dirty="0">
                <a:latin typeface="TimesLTStd-Roman"/>
              </a:rPr>
              <a:t>thambutol (600 mg/day)</a:t>
            </a:r>
          </a:p>
          <a:p>
            <a:pPr algn="l"/>
            <a:r>
              <a:rPr lang="en-US" sz="2400" b="0" u="none" strike="noStrike" baseline="0" dirty="0">
                <a:latin typeface="TimesLTStd-Roman"/>
              </a:rPr>
              <a:t>Duration -12 months after negative sputum cultures</a:t>
            </a:r>
          </a:p>
          <a:p>
            <a:pPr algn="l"/>
            <a:r>
              <a:rPr lang="en-US" sz="2400" dirty="0">
                <a:latin typeface="TimesLTStd-Roman"/>
              </a:rPr>
              <a:t>B</a:t>
            </a:r>
            <a:r>
              <a:rPr lang="en-US" sz="2400" b="0" u="none" strike="noStrike" baseline="0" dirty="0">
                <a:latin typeface="TimesLTStd-Roman"/>
              </a:rPr>
              <a:t>etter therapeutic effects are expected than with pulmonary MAC diseases</a:t>
            </a:r>
          </a:p>
          <a:p>
            <a:pPr algn="l"/>
            <a:r>
              <a:rPr lang="en-US" sz="2400" b="0" u="none" strike="noStrike" baseline="0" dirty="0">
                <a:latin typeface="TimesLTStd-Italic"/>
              </a:rPr>
              <a:t>M. </a:t>
            </a:r>
            <a:r>
              <a:rPr lang="en-US" sz="2400" b="0" u="none" strike="noStrike" baseline="0" dirty="0" err="1">
                <a:latin typeface="TimesLTStd-Italic"/>
              </a:rPr>
              <a:t>kansasii</a:t>
            </a:r>
            <a:r>
              <a:rPr lang="en-US" sz="2400" b="0" u="none" strike="noStrike" baseline="0" dirty="0">
                <a:latin typeface="TimesLTStd-Italic"/>
              </a:rPr>
              <a:t> infection </a:t>
            </a:r>
            <a:r>
              <a:rPr lang="en-US" sz="2400" b="0" u="none" strike="noStrike" baseline="0" dirty="0">
                <a:latin typeface="TimesLTStd-Roman"/>
              </a:rPr>
              <a:t>may deteriorate in the absence of an appropriate treatment </a:t>
            </a:r>
          </a:p>
          <a:p>
            <a:pPr algn="l"/>
            <a:r>
              <a:rPr lang="en-US" sz="2400" b="0" u="none" strike="noStrike" baseline="0" dirty="0">
                <a:latin typeface="TimesLTStd-Roman"/>
              </a:rPr>
              <a:t>Recurrence is typically seen, concern of rifampin-resistant strains</a:t>
            </a:r>
          </a:p>
          <a:p>
            <a:pPr algn="l"/>
            <a:r>
              <a:rPr lang="en-US" sz="2400" b="0" u="none" strike="noStrike" baseline="0" dirty="0">
                <a:latin typeface="TimesLTStd-Roman"/>
              </a:rPr>
              <a:t>The international guidelines revised in 2020 - either isoniazid or macrolides </a:t>
            </a:r>
            <a:r>
              <a:rPr lang="en-US" sz="2400" dirty="0">
                <a:latin typeface="TimesLTStd-Roman"/>
              </a:rPr>
              <a:t>to be </a:t>
            </a:r>
            <a:r>
              <a:rPr lang="en-US" sz="2400" b="0" u="none" strike="noStrike" baseline="0" dirty="0">
                <a:latin typeface="TimesLTStd-Roman"/>
              </a:rPr>
              <a:t>used in combination with rifampicin and </a:t>
            </a:r>
            <a:r>
              <a:rPr lang="en-IN" sz="2400" b="0" u="none" strike="noStrike" baseline="0" dirty="0">
                <a:latin typeface="TimesLTStd-Roman"/>
              </a:rPr>
              <a:t>ethambutol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15789397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2105CB-EF8B-4BA3-9F80-F953524AB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4400" i="0" u="none" strike="noStrike" baseline="0" dirty="0">
                <a:latin typeface="TimesLTStd-Bold"/>
              </a:rPr>
              <a:t>SURGICAL MANAGEMENT</a:t>
            </a:r>
            <a:br>
              <a:rPr lang="en-IN" sz="4400" b="1" i="0" u="none" strike="noStrike" baseline="0" dirty="0">
                <a:latin typeface="TimesLTStd-Bold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C64376-D2D4-458D-88FE-3C988B0E11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5406" y="1725562"/>
            <a:ext cx="10899059" cy="4822722"/>
          </a:xfrm>
        </p:spPr>
        <p:txBody>
          <a:bodyPr>
            <a:normAutofit lnSpcReduction="10000"/>
          </a:bodyPr>
          <a:lstStyle/>
          <a:p>
            <a:pPr marL="0" indent="0" algn="l">
              <a:buNone/>
            </a:pPr>
            <a:r>
              <a:rPr lang="en-US" sz="2600" u="sng" dirty="0">
                <a:latin typeface="TimesLTStd-Roman"/>
              </a:rPr>
              <a:t>L</a:t>
            </a:r>
            <a:r>
              <a:rPr lang="en-US" sz="2600" b="0" i="0" u="sng" strike="noStrike" baseline="0" dirty="0">
                <a:latin typeface="TimesLTStd-Roman"/>
              </a:rPr>
              <a:t>ung resection </a:t>
            </a:r>
            <a:r>
              <a:rPr lang="en-US" sz="2600" b="0" i="0" u="none" strike="noStrike" baseline="0" dirty="0">
                <a:latin typeface="TimesLTStd-Roman"/>
              </a:rPr>
              <a:t>:</a:t>
            </a:r>
          </a:p>
          <a:p>
            <a:pPr algn="l"/>
            <a:r>
              <a:rPr lang="en-US" sz="2600" b="0" i="0" u="none" strike="noStrike" baseline="0" dirty="0">
                <a:latin typeface="TimesLTStd-Roman"/>
              </a:rPr>
              <a:t>ATS/IDSA guideline -in patients with limited (focal) disease, sufficient cardiopulmonary reserve to tolerate partial or complete lung resection. Successful with multidrug treatment regimens</a:t>
            </a:r>
          </a:p>
          <a:p>
            <a:pPr algn="l">
              <a:buFont typeface="Wingdings" panose="05000000000000000000" pitchFamily="2" charset="2"/>
              <a:buChar char="v"/>
            </a:pPr>
            <a:r>
              <a:rPr lang="en-US" sz="2600" dirty="0">
                <a:latin typeface="TimesLTStd-Roman"/>
              </a:rPr>
              <a:t>C</a:t>
            </a:r>
            <a:r>
              <a:rPr lang="en-US" sz="2600" b="0" i="0" u="none" strike="noStrike" baseline="0" dirty="0">
                <a:latin typeface="TimesLTStd-Roman"/>
              </a:rPr>
              <a:t>ases refractory to drug therapy</a:t>
            </a:r>
          </a:p>
          <a:p>
            <a:pPr algn="l">
              <a:buFont typeface="Wingdings" panose="05000000000000000000" pitchFamily="2" charset="2"/>
              <a:buChar char="v"/>
            </a:pPr>
            <a:r>
              <a:rPr lang="en-US" sz="2600" b="0" i="0" u="none" strike="noStrike" baseline="0" dirty="0">
                <a:latin typeface="TimesLTStd-Roman"/>
              </a:rPr>
              <a:t>With macrolide-resistant strains</a:t>
            </a:r>
          </a:p>
          <a:p>
            <a:pPr algn="l">
              <a:buFont typeface="Wingdings" panose="05000000000000000000" pitchFamily="2" charset="2"/>
              <a:buChar char="v"/>
            </a:pPr>
            <a:r>
              <a:rPr lang="en-US" sz="2600" b="0" i="0" u="none" strike="noStrike" baseline="0" dirty="0">
                <a:latin typeface="TimesLTStd-Roman"/>
              </a:rPr>
              <a:t>With serious complications (hemoptysis)</a:t>
            </a:r>
          </a:p>
          <a:p>
            <a:pPr algn="l"/>
            <a:r>
              <a:rPr lang="en-US" sz="2600" dirty="0">
                <a:latin typeface="TimesLTStd-Roman"/>
              </a:rPr>
              <a:t>S</a:t>
            </a:r>
            <a:r>
              <a:rPr lang="en-US" sz="2600" b="0" i="0" u="none" strike="noStrike" baseline="0" dirty="0">
                <a:latin typeface="TimesLTStd-Roman"/>
              </a:rPr>
              <a:t>evere perioperative complications</a:t>
            </a:r>
          </a:p>
          <a:p>
            <a:r>
              <a:rPr lang="en-US" sz="2600" b="0" i="0" u="none" strike="noStrike" baseline="0" dirty="0">
                <a:latin typeface="TimesLTStd-Roman"/>
              </a:rPr>
              <a:t>Several</a:t>
            </a:r>
            <a:r>
              <a:rPr lang="en-US" sz="2600" dirty="0">
                <a:latin typeface="TimesLTStd-Roman"/>
              </a:rPr>
              <a:t> </a:t>
            </a:r>
            <a:r>
              <a:rPr lang="en-US" sz="2600" b="0" i="0" u="none" strike="noStrike" baseline="0" dirty="0">
                <a:latin typeface="TimesLTStd-Roman"/>
              </a:rPr>
              <a:t>single-institution retrospective studies including a few patients -good treatment outcome for surgical intervention </a:t>
            </a:r>
            <a:r>
              <a:rPr lang="en-US" sz="2800" b="0" i="0" u="none" strike="noStrike" baseline="0" dirty="0">
                <a:latin typeface="TimesLTStd-Roman"/>
              </a:rPr>
              <a:t> </a:t>
            </a:r>
          </a:p>
          <a:p>
            <a:pPr algn="l"/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30831570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69795-7D78-496E-8718-57B077C6D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4400" i="0" u="none" strike="noStrike" baseline="0" dirty="0">
                <a:latin typeface="TimesLTStd-Bold"/>
              </a:rPr>
              <a:t>PROGNOSIS</a:t>
            </a:r>
            <a:br>
              <a:rPr lang="en-IN" sz="4400" b="1" i="0" u="none" strike="noStrike" baseline="0" dirty="0">
                <a:latin typeface="TimesLTStd-Bold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68154-6840-427C-9E5F-D32A091749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0" u="none" strike="noStrike" baseline="0" dirty="0">
                <a:latin typeface="TimesLTStd-Roman"/>
              </a:rPr>
              <a:t>A meta-analysis of HIV-negative patients with pulmonary MAC disease- treatment success rate of 38%</a:t>
            </a:r>
          </a:p>
          <a:p>
            <a:pPr algn="l"/>
            <a:r>
              <a:rPr lang="en-US" sz="2400" b="0" u="none" strike="noStrike" baseline="0" dirty="0">
                <a:latin typeface="TimesLTStd-Roman"/>
              </a:rPr>
              <a:t>60% of patients with pulmonary MAC disease- demonstrated consecutively negative sputum cultures with a standard regimen</a:t>
            </a:r>
          </a:p>
          <a:p>
            <a:pPr algn="l"/>
            <a:r>
              <a:rPr lang="en-US" sz="2400" b="0" u="none" strike="noStrike" baseline="0" dirty="0">
                <a:latin typeface="TimesLTStd-Roman"/>
              </a:rPr>
              <a:t>Still definitive treatment for pulmonary MAC disease not yet identified</a:t>
            </a:r>
          </a:p>
          <a:p>
            <a:pPr algn="l"/>
            <a:r>
              <a:rPr lang="en-US" sz="2400" dirty="0">
                <a:latin typeface="TimesLTStd-Roman"/>
              </a:rPr>
              <a:t>P</a:t>
            </a:r>
            <a:r>
              <a:rPr lang="en-US" sz="2400" b="0" u="none" strike="noStrike" baseline="0" dirty="0">
                <a:latin typeface="TimesLTStd-Roman"/>
              </a:rPr>
              <a:t>oor prognostic factors</a:t>
            </a:r>
            <a:r>
              <a:rPr lang="en-US" sz="2400" b="0" u="none" strike="noStrike" baseline="0" dirty="0">
                <a:latin typeface="TimesLTStd-Roman"/>
                <a:sym typeface="Wingdings" panose="05000000000000000000" pitchFamily="2" charset="2"/>
              </a:rPr>
              <a:t></a:t>
            </a:r>
            <a:r>
              <a:rPr lang="en-US" sz="2400" dirty="0">
                <a:latin typeface="TimesLTStd-Roman"/>
                <a:sym typeface="Wingdings" panose="05000000000000000000" pitchFamily="2" charset="2"/>
              </a:rPr>
              <a:t> </a:t>
            </a:r>
            <a:r>
              <a:rPr lang="en-US" sz="2400" b="0" u="none" strike="noStrike" baseline="0" dirty="0">
                <a:latin typeface="TimesLTStd-Roman"/>
              </a:rPr>
              <a:t>FC form, positive sputum smear, and </a:t>
            </a:r>
            <a:r>
              <a:rPr lang="en-US" sz="2400" b="0" u="none" strike="noStrike" baseline="0" dirty="0">
                <a:latin typeface="TimesLTStd-Italic"/>
              </a:rPr>
              <a:t>M. </a:t>
            </a:r>
            <a:r>
              <a:rPr lang="en-US" sz="2400" b="0" u="none" strike="noStrike" baseline="0" dirty="0" err="1">
                <a:latin typeface="TimesLTStd-Italic"/>
              </a:rPr>
              <a:t>intracellulare</a:t>
            </a:r>
            <a:r>
              <a:rPr lang="en-US" sz="2400" b="0" u="none" strike="noStrike" baseline="0" dirty="0">
                <a:latin typeface="TimesLTStd-Italic"/>
              </a:rPr>
              <a:t> </a:t>
            </a:r>
            <a:r>
              <a:rPr lang="en-US" sz="2400" b="0" u="none" strike="noStrike" baseline="0" dirty="0">
                <a:latin typeface="TimesLTStd-Roman"/>
              </a:rPr>
              <a:t>as the causative organism</a:t>
            </a:r>
          </a:p>
        </p:txBody>
      </p:sp>
    </p:spTree>
    <p:extLst>
      <p:ext uri="{BB962C8B-B14F-4D97-AF65-F5344CB8AC3E}">
        <p14:creationId xmlns:p14="http://schemas.microsoft.com/office/powerpoint/2010/main" val="3143788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6480B-3FD3-4A0E-8B28-D68684D27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3600" u="none" strike="noStrike" baseline="0" dirty="0">
                <a:latin typeface="TimesLTStd-Bold"/>
              </a:rPr>
              <a:t>SPECIAL CONSIDERATION IN RA PATIENTS</a:t>
            </a:r>
            <a:br>
              <a:rPr lang="en-IN" sz="4400" b="1" u="none" strike="noStrike" baseline="0" dirty="0">
                <a:latin typeface="TimesLTStd-Bold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2F5D3E-295D-4BAE-A02C-D47B2CE415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548582"/>
            <a:ext cx="9618765" cy="4699818"/>
          </a:xfrm>
        </p:spPr>
        <p:txBody>
          <a:bodyPr>
            <a:normAutofit/>
          </a:bodyPr>
          <a:lstStyle/>
          <a:p>
            <a:pPr algn="l"/>
            <a:r>
              <a:rPr lang="en-US" sz="2400" b="0" u="none" strike="noStrike" baseline="0" dirty="0">
                <a:latin typeface="TimesLTStd-Roman"/>
              </a:rPr>
              <a:t>Recent studies- patients with rheumatoid arthritis (RA), and anti-TNF-alpha therapy are at increased risk for NTM diseases</a:t>
            </a:r>
          </a:p>
          <a:p>
            <a:pPr algn="l"/>
            <a:r>
              <a:rPr lang="en-US" sz="2400" dirty="0">
                <a:latin typeface="TimesLTStd-Roman"/>
              </a:rPr>
              <a:t>E</a:t>
            </a:r>
            <a:r>
              <a:rPr lang="en-US" sz="2400" b="0" u="none" strike="noStrike" baseline="0" dirty="0">
                <a:latin typeface="TimesLTStd-Roman"/>
              </a:rPr>
              <a:t>pidemiological study performed in Asia - the incidence of NTM diseases was 4.22 times greater in RA group than in the non-RA group</a:t>
            </a:r>
          </a:p>
          <a:p>
            <a:pPr algn="l"/>
            <a:r>
              <a:rPr lang="en-US" sz="2400" dirty="0">
                <a:latin typeface="TimesLTStd-Roman"/>
              </a:rPr>
              <a:t>S</a:t>
            </a:r>
            <a:r>
              <a:rPr lang="en-US" sz="2400" b="0" u="none" strike="noStrike" baseline="0" dirty="0">
                <a:latin typeface="TimesLTStd-Roman"/>
              </a:rPr>
              <a:t>tudy in North America - the adjusted hazard ratio for NTM disease was 2.08 in the RA group, relative to the non- RA group </a:t>
            </a:r>
          </a:p>
        </p:txBody>
      </p:sp>
    </p:spTree>
    <p:extLst>
      <p:ext uri="{BB962C8B-B14F-4D97-AF65-F5344CB8AC3E}">
        <p14:creationId xmlns:p14="http://schemas.microsoft.com/office/powerpoint/2010/main" val="2699437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B8269-2686-4B22-B649-DAB7E0E5A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1AC0B1-243E-4508-A405-5BE338876E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292" y="2067666"/>
            <a:ext cx="9706275" cy="4195481"/>
          </a:xfrm>
        </p:spPr>
        <p:txBody>
          <a:bodyPr/>
          <a:lstStyle/>
          <a:p>
            <a:pPr algn="l"/>
            <a:r>
              <a:rPr lang="en-US" sz="2400" dirty="0">
                <a:latin typeface="TimesLTStd-Roman"/>
              </a:rPr>
              <a:t>R</a:t>
            </a:r>
            <a:r>
              <a:rPr lang="en-US" sz="2400" b="0" u="none" strike="noStrike" baseline="0" dirty="0">
                <a:latin typeface="TimesLTStd-Roman"/>
              </a:rPr>
              <a:t>eview of the US </a:t>
            </a:r>
            <a:r>
              <a:rPr lang="en-IN" sz="2400" b="0" u="none" strike="noStrike" baseline="0" dirty="0">
                <a:latin typeface="TimesLTStd-Roman"/>
              </a:rPr>
              <a:t>FDA Med Watch database for patients </a:t>
            </a:r>
            <a:r>
              <a:rPr lang="en-US" sz="2400" b="0" u="none" strike="noStrike" baseline="0" dirty="0">
                <a:latin typeface="TimesLTStd-Roman"/>
              </a:rPr>
              <a:t>receiving anti-TNF-alpha therapy- 44% of these patients had been diagnosed with NTM diseases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dirty="0">
                <a:latin typeface="TimesLTStd-Roman"/>
              </a:rPr>
              <a:t>M</a:t>
            </a:r>
            <a:r>
              <a:rPr lang="en-US" sz="2400" b="0" u="none" strike="noStrike" baseline="0" dirty="0">
                <a:latin typeface="TimesLTStd-Roman"/>
              </a:rPr>
              <a:t>edian patient age- 62 years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dirty="0">
                <a:latin typeface="TimesLTStd-Roman"/>
              </a:rPr>
              <a:t>M</a:t>
            </a:r>
            <a:r>
              <a:rPr lang="en-US" sz="2400" b="0" u="none" strike="noStrike" baseline="0" dirty="0">
                <a:latin typeface="TimesLTStd-Roman"/>
              </a:rPr>
              <a:t>ost patients (65%) were women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TimesLTStd-Roman"/>
              </a:rPr>
              <a:t>M</a:t>
            </a:r>
            <a:r>
              <a:rPr lang="en-US" sz="2400" b="0" u="none" strike="noStrike" baseline="0" dirty="0">
                <a:latin typeface="TimesLTStd-Roman"/>
              </a:rPr>
              <a:t>ost (70%) had RA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0" u="none" strike="noStrike" baseline="0" dirty="0">
                <a:latin typeface="TimesLTStd-Italic"/>
              </a:rPr>
              <a:t>M. avium </a:t>
            </a:r>
            <a:r>
              <a:rPr lang="en-US" sz="2400" b="0" u="none" strike="noStrike" baseline="0" dirty="0">
                <a:latin typeface="TimesLTStd-Roman"/>
              </a:rPr>
              <a:t>(50%) was the most commonly implicated bacteria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TimesLTStd-Roman"/>
              </a:rPr>
              <a:t>P</a:t>
            </a:r>
            <a:r>
              <a:rPr lang="en-US" sz="2400" b="0" u="none" strike="noStrike" baseline="0" dirty="0">
                <a:latin typeface="TimesLTStd-Roman"/>
              </a:rPr>
              <a:t>ulmonary region was the most frequently reported </a:t>
            </a:r>
            <a:r>
              <a:rPr lang="en-IN" sz="2400" b="0" u="none" strike="noStrike" baseline="0" dirty="0">
                <a:latin typeface="TimesLTStd-Roman"/>
              </a:rPr>
              <a:t>site of disease (56%)</a:t>
            </a:r>
            <a:endParaRPr lang="en-IN" sz="2400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653969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69FD0-95E1-4B1C-8A78-0B4F54FB2C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D73C15-FCBB-4EBF-BCF5-4916C570D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052918"/>
            <a:ext cx="9972727" cy="4195481"/>
          </a:xfrm>
        </p:spPr>
        <p:txBody>
          <a:bodyPr>
            <a:normAutofit/>
          </a:bodyPr>
          <a:lstStyle/>
          <a:p>
            <a:pPr algn="l"/>
            <a:r>
              <a:rPr lang="en-US" sz="2400" dirty="0">
                <a:latin typeface="TimesLTStd-Roman"/>
              </a:rPr>
              <a:t>F</a:t>
            </a:r>
            <a:r>
              <a:rPr lang="en-US" sz="2400" b="0" i="0" u="none" strike="noStrike" baseline="0" dirty="0">
                <a:latin typeface="TimesLTStd-Roman"/>
              </a:rPr>
              <a:t>requent occurrence of pulmonary NTM disease in RA patients</a:t>
            </a:r>
            <a:r>
              <a:rPr lang="en-US" sz="2400" b="0" i="0" u="none" strike="noStrike" baseline="0" dirty="0">
                <a:latin typeface="TimesLTStd-Roman"/>
                <a:sym typeface="Wingdings" panose="05000000000000000000" pitchFamily="2" charset="2"/>
              </a:rPr>
              <a:t> </a:t>
            </a:r>
            <a:r>
              <a:rPr lang="en-US" sz="2400" b="0" i="0" u="none" strike="noStrike" baseline="0" dirty="0">
                <a:latin typeface="TimesLTStd-Roman"/>
              </a:rPr>
              <a:t>associated with preexisting structural abnormalities (extraarticular involvement by RA)</a:t>
            </a:r>
          </a:p>
          <a:p>
            <a:pPr algn="l"/>
            <a:r>
              <a:rPr lang="en-US" sz="2400" b="0" i="0" u="none" strike="noStrike" baseline="0" dirty="0">
                <a:latin typeface="TimesLTStd-Roman"/>
              </a:rPr>
              <a:t>Pretreatment screening and appropriate management of NTM diseases are required in RA patients undergoing anti-TNF-alpha therapy</a:t>
            </a:r>
          </a:p>
          <a:p>
            <a:pPr algn="l"/>
            <a:r>
              <a:rPr lang="en-US" sz="2400" dirty="0">
                <a:latin typeface="TimesLTStd-Roman"/>
              </a:rPr>
              <a:t>I</a:t>
            </a:r>
            <a:r>
              <a:rPr lang="en-US" sz="2400" b="0" i="0" u="none" strike="noStrike" baseline="0" dirty="0">
                <a:latin typeface="TimesLTStd-Roman"/>
              </a:rPr>
              <a:t>mportant</a:t>
            </a:r>
            <a:r>
              <a:rPr lang="en-US" sz="2400" dirty="0">
                <a:latin typeface="TimesLTStd-Roman"/>
              </a:rPr>
              <a:t> </a:t>
            </a:r>
            <a:r>
              <a:rPr lang="en-US" sz="2400" b="0" i="0" u="none" strike="noStrike" baseline="0" dirty="0">
                <a:latin typeface="TimesLTStd-Roman"/>
              </a:rPr>
              <a:t>to perform </a:t>
            </a:r>
            <a:r>
              <a:rPr lang="en-US" sz="2400" dirty="0">
                <a:latin typeface="TimesLTStd-Roman"/>
              </a:rPr>
              <a:t>HR</a:t>
            </a:r>
            <a:r>
              <a:rPr lang="en-US" sz="2400" b="0" i="0" u="none" strike="noStrike" baseline="0" dirty="0">
                <a:latin typeface="TimesLTStd-Roman"/>
              </a:rPr>
              <a:t>CT before administering biological agents in order to evaluate the presence of airway disease</a:t>
            </a:r>
          </a:p>
          <a:p>
            <a:pPr algn="l"/>
            <a:r>
              <a:rPr lang="en-US" sz="2400" b="0" i="0" u="none" strike="noStrike" baseline="0" dirty="0">
                <a:latin typeface="TimesLTStd-Roman"/>
              </a:rPr>
              <a:t>If the NTM diseases is suspected, multiple sputum examinations or sampling by bronchoscopy- considered</a:t>
            </a:r>
          </a:p>
          <a:p>
            <a:pPr algn="l"/>
            <a:r>
              <a:rPr lang="en-US" sz="2400" b="0" i="0" u="none" strike="noStrike" baseline="0" dirty="0">
                <a:latin typeface="TimesLTStd-Roman"/>
              </a:rPr>
              <a:t>A serological assay is a promising </a:t>
            </a:r>
            <a:r>
              <a:rPr lang="en-IN" sz="2400" b="0" i="0" u="none" strike="noStrike" baseline="0" dirty="0">
                <a:latin typeface="TimesLTStd-Roman"/>
              </a:rPr>
              <a:t>technique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37243397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72F8A-A9FA-4FB0-A808-33F2F3429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0F1600-42F4-4A7D-9E80-88C646635A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1" y="2052918"/>
            <a:ext cx="10356185" cy="4195481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TimesLTStd-Roman"/>
              </a:rPr>
              <a:t>I</a:t>
            </a:r>
            <a:r>
              <a:rPr lang="en-US" sz="2400" b="0" i="0" u="none" strike="noStrike" baseline="0" dirty="0">
                <a:latin typeface="TimesLTStd-Roman"/>
              </a:rPr>
              <a:t>maging findings of airway diseases commonly complicating RA are similar to the NTM disease on HRCT (difficult to differentiate)</a:t>
            </a:r>
          </a:p>
          <a:p>
            <a:r>
              <a:rPr lang="en-US" sz="2400" b="0" i="0" u="none" strike="noStrike" baseline="0" dirty="0">
                <a:latin typeface="TimesLTStd-Roman"/>
              </a:rPr>
              <a:t>Colonization of NTM in the airway is not very rare in RA patients</a:t>
            </a:r>
          </a:p>
          <a:p>
            <a:pPr algn="l"/>
            <a:r>
              <a:rPr lang="en-US" sz="2400" b="0" i="0" u="none" strike="noStrike" baseline="0" dirty="0">
                <a:latin typeface="TimesLTStd-Roman"/>
              </a:rPr>
              <a:t>NTM diseases should be strictly diagnosed according to the diagnostic criteria</a:t>
            </a:r>
          </a:p>
          <a:p>
            <a:pPr algn="l"/>
            <a:r>
              <a:rPr lang="en-US" sz="2400" dirty="0">
                <a:latin typeface="TimesLTStd-Roman"/>
              </a:rPr>
              <a:t>T</a:t>
            </a:r>
            <a:r>
              <a:rPr lang="en-US" sz="2400" b="0" i="0" u="none" strike="noStrike" baseline="0" dirty="0">
                <a:latin typeface="TimesLTStd-Roman"/>
              </a:rPr>
              <a:t>he use of biologics in patients with confirmed pulmonary NTM disease is contraindicated</a:t>
            </a:r>
          </a:p>
          <a:p>
            <a:pPr algn="l"/>
            <a:r>
              <a:rPr lang="en-US" sz="2400" dirty="0">
                <a:latin typeface="TimesLTStd-Roman"/>
              </a:rPr>
              <a:t>I</a:t>
            </a:r>
            <a:r>
              <a:rPr lang="en-US" sz="2400" b="0" i="0" u="none" strike="noStrike" baseline="0" dirty="0">
                <a:latin typeface="TimesLTStd-Roman"/>
              </a:rPr>
              <a:t>n cases with NB forms of MAC lung disease, the use of biologics may be considered </a:t>
            </a:r>
            <a:r>
              <a:rPr lang="en-IN" sz="2400" b="0" i="0" u="none" strike="noStrike" baseline="0" dirty="0" err="1">
                <a:latin typeface="TimesLTStd-Roman"/>
              </a:rPr>
              <a:t>aseessing</a:t>
            </a:r>
            <a:r>
              <a:rPr lang="en-IN" sz="2400" dirty="0">
                <a:latin typeface="TimesLTStd-Roman"/>
              </a:rPr>
              <a:t> the </a:t>
            </a:r>
            <a:r>
              <a:rPr lang="en-IN" sz="2400" b="0" i="0" u="none" strike="noStrike" baseline="0" dirty="0">
                <a:latin typeface="TimesLTStd-Roman"/>
              </a:rPr>
              <a:t>risks and benefits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5281628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C0DEF66-B80B-4F23-A354-D285E1B51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THANK YOU</a:t>
            </a:r>
            <a:endParaRPr lang="en-IN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3CE70E-8308-4F1F-A323-DFA22F0B5F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090622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389</TotalTime>
  <Words>1365</Words>
  <Application>Microsoft Office PowerPoint</Application>
  <PresentationFormat>Widescreen</PresentationFormat>
  <Paragraphs>156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8" baseType="lpstr">
      <vt:lpstr>Arial</vt:lpstr>
      <vt:lpstr>Calibri</vt:lpstr>
      <vt:lpstr>Century Gothic</vt:lpstr>
      <vt:lpstr>TimesLTStd-Bold</vt:lpstr>
      <vt:lpstr>TimesLTStd-BoldItalic</vt:lpstr>
      <vt:lpstr>TimesLTStd-Italic</vt:lpstr>
      <vt:lpstr>TimesLTStd-Roman</vt:lpstr>
      <vt:lpstr>Wingdings</vt:lpstr>
      <vt:lpstr>Wingdings 3</vt:lpstr>
      <vt:lpstr>Ion</vt:lpstr>
      <vt:lpstr>CLINICAL ASPECTS OF PULMONARY NONTUBERCULOUS MYCOBACTERIOSIS</vt:lpstr>
      <vt:lpstr>PowerPoint Presentation</vt:lpstr>
      <vt:lpstr>CLINICAL FEATURES</vt:lpstr>
      <vt:lpstr>DIAGNOSIS OF NTM LUNG DISEASE</vt:lpstr>
      <vt:lpstr>RADIOGRAPHIC FINDINGS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MICROBIOLOGIC EVALUATION </vt:lpstr>
      <vt:lpstr>PowerPoint Presentation</vt:lpstr>
      <vt:lpstr>SERODIAGNOSIS </vt:lpstr>
      <vt:lpstr>SUSCEPTIBILITY TESTING </vt:lpstr>
      <vt:lpstr>TREATMENT </vt:lpstr>
      <vt:lpstr>PULMONARY MAC DISEASE </vt:lpstr>
      <vt:lpstr>PowerPoint Presentation</vt:lpstr>
      <vt:lpstr>PowerPoint Presentation</vt:lpstr>
      <vt:lpstr>PowerPoint Presentation</vt:lpstr>
      <vt:lpstr>M. KANSASII INFECTION </vt:lpstr>
      <vt:lpstr>SURGICAL MANAGEMENT </vt:lpstr>
      <vt:lpstr>PROGNOSIS </vt:lpstr>
      <vt:lpstr>SPECIAL CONSIDERATION IN RA PATIENTS </vt:lpstr>
      <vt:lpstr>PowerPoint Presentation</vt:lpstr>
      <vt:lpstr>PowerPoint Presentation</vt:lpstr>
      <vt:lpstr>PowerPoint Presentation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Clinical Aspects of Pulmonary Nontuberculous Mycobacteriosis</dc:title>
  <dc:creator>albymaria.jan1@gmail.com</dc:creator>
  <cp:lastModifiedBy>albymaria.jan1@gmail.com</cp:lastModifiedBy>
  <cp:revision>22</cp:revision>
  <dcterms:created xsi:type="dcterms:W3CDTF">2022-08-08T14:24:11Z</dcterms:created>
  <dcterms:modified xsi:type="dcterms:W3CDTF">2022-08-09T18:05:06Z</dcterms:modified>
</cp:coreProperties>
</file>