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300" r:id="rId14"/>
    <p:sldId id="268" r:id="rId15"/>
    <p:sldId id="269" r:id="rId16"/>
    <p:sldId id="271" r:id="rId17"/>
    <p:sldId id="272" r:id="rId18"/>
    <p:sldId id="301" r:id="rId19"/>
    <p:sldId id="273" r:id="rId20"/>
    <p:sldId id="275" r:id="rId21"/>
    <p:sldId id="276" r:id="rId22"/>
    <p:sldId id="277" r:id="rId23"/>
    <p:sldId id="278" r:id="rId24"/>
    <p:sldId id="279" r:id="rId25"/>
    <p:sldId id="280" r:id="rId26"/>
    <p:sldId id="302"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presProps" Target="presProps.xml" /><Relationship Id="rId50" Type="http://schemas.openxmlformats.org/officeDocument/2006/relationships/tableStyles" Target="tableStyle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slide" Target="slides/slide40.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theme" Target="theme/theme1.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viewProps" Target="viewProps.xml" /><Relationship Id="rId8" Type="http://schemas.openxmlformats.org/officeDocument/2006/relationships/slide" Target="slides/slide7.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C8750-5C46-4024-869F-C915734D96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545D73D-684C-43A3-A41F-7B1CA4F26D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9B22B71F-E8EC-4A37-ACAD-DC13818C404D}"/>
              </a:ext>
            </a:extLst>
          </p:cNvPr>
          <p:cNvSpPr>
            <a:spLocks noGrp="1"/>
          </p:cNvSpPr>
          <p:nvPr>
            <p:ph type="dt" sz="half" idx="10"/>
          </p:nvPr>
        </p:nvSpPr>
        <p:spPr/>
        <p:txBody>
          <a:bodyPr/>
          <a:lstStyle/>
          <a:p>
            <a:fld id="{5993FA4A-FBF4-40B3-A611-51434AA89ED6}" type="datetimeFigureOut">
              <a:rPr lang="en-IN" smtClean="0"/>
              <a:t>15-04-2023</a:t>
            </a:fld>
            <a:endParaRPr lang="en-IN"/>
          </a:p>
        </p:txBody>
      </p:sp>
      <p:sp>
        <p:nvSpPr>
          <p:cNvPr id="5" name="Footer Placeholder 4">
            <a:extLst>
              <a:ext uri="{FF2B5EF4-FFF2-40B4-BE49-F238E27FC236}">
                <a16:creationId xmlns:a16="http://schemas.microsoft.com/office/drawing/2014/main" id="{C563A8ED-A99E-41C2-84D2-A61C773A2D2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8492683-22A5-4B1D-880D-4C27717684B2}"/>
              </a:ext>
            </a:extLst>
          </p:cNvPr>
          <p:cNvSpPr>
            <a:spLocks noGrp="1"/>
          </p:cNvSpPr>
          <p:nvPr>
            <p:ph type="sldNum" sz="quarter" idx="12"/>
          </p:nvPr>
        </p:nvSpPr>
        <p:spPr/>
        <p:txBody>
          <a:bodyPr/>
          <a:lstStyle/>
          <a:p>
            <a:fld id="{2F69FBD1-6081-4ACC-8530-9B0DD531AD1B}" type="slidenum">
              <a:rPr lang="en-IN" smtClean="0"/>
              <a:t>‹#›</a:t>
            </a:fld>
            <a:endParaRPr lang="en-IN"/>
          </a:p>
        </p:txBody>
      </p:sp>
    </p:spTree>
    <p:extLst>
      <p:ext uri="{BB962C8B-B14F-4D97-AF65-F5344CB8AC3E}">
        <p14:creationId xmlns:p14="http://schemas.microsoft.com/office/powerpoint/2010/main" val="233904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4B89E-F359-4505-B4FA-5A338506DCF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3B030CA-833D-4CE3-94A3-FA8E56AD19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E4D461A-3269-4C48-9E01-A6F237FBE997}"/>
              </a:ext>
            </a:extLst>
          </p:cNvPr>
          <p:cNvSpPr>
            <a:spLocks noGrp="1"/>
          </p:cNvSpPr>
          <p:nvPr>
            <p:ph type="dt" sz="half" idx="10"/>
          </p:nvPr>
        </p:nvSpPr>
        <p:spPr/>
        <p:txBody>
          <a:bodyPr/>
          <a:lstStyle/>
          <a:p>
            <a:fld id="{5993FA4A-FBF4-40B3-A611-51434AA89ED6}" type="datetimeFigureOut">
              <a:rPr lang="en-IN" smtClean="0"/>
              <a:t>15-04-2023</a:t>
            </a:fld>
            <a:endParaRPr lang="en-IN"/>
          </a:p>
        </p:txBody>
      </p:sp>
      <p:sp>
        <p:nvSpPr>
          <p:cNvPr id="5" name="Footer Placeholder 4">
            <a:extLst>
              <a:ext uri="{FF2B5EF4-FFF2-40B4-BE49-F238E27FC236}">
                <a16:creationId xmlns:a16="http://schemas.microsoft.com/office/drawing/2014/main" id="{7FE821AF-4856-4A2A-A342-3B4D216E3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6DD668E-C25A-4BFB-8FAC-34787C3DA06C}"/>
              </a:ext>
            </a:extLst>
          </p:cNvPr>
          <p:cNvSpPr>
            <a:spLocks noGrp="1"/>
          </p:cNvSpPr>
          <p:nvPr>
            <p:ph type="sldNum" sz="quarter" idx="12"/>
          </p:nvPr>
        </p:nvSpPr>
        <p:spPr/>
        <p:txBody>
          <a:bodyPr/>
          <a:lstStyle/>
          <a:p>
            <a:fld id="{2F69FBD1-6081-4ACC-8530-9B0DD531AD1B}" type="slidenum">
              <a:rPr lang="en-IN" smtClean="0"/>
              <a:t>‹#›</a:t>
            </a:fld>
            <a:endParaRPr lang="en-IN"/>
          </a:p>
        </p:txBody>
      </p:sp>
    </p:spTree>
    <p:extLst>
      <p:ext uri="{BB962C8B-B14F-4D97-AF65-F5344CB8AC3E}">
        <p14:creationId xmlns:p14="http://schemas.microsoft.com/office/powerpoint/2010/main" val="3660074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2DEF5-660B-41CF-B114-8371584DC92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07B72832-FC81-4497-9E2E-2ED6934752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F53D1F7-2CC8-4651-BB70-AB6D0D64E608}"/>
              </a:ext>
            </a:extLst>
          </p:cNvPr>
          <p:cNvSpPr>
            <a:spLocks noGrp="1"/>
          </p:cNvSpPr>
          <p:nvPr>
            <p:ph type="dt" sz="half" idx="10"/>
          </p:nvPr>
        </p:nvSpPr>
        <p:spPr/>
        <p:txBody>
          <a:bodyPr/>
          <a:lstStyle/>
          <a:p>
            <a:fld id="{5993FA4A-FBF4-40B3-A611-51434AA89ED6}" type="datetimeFigureOut">
              <a:rPr lang="en-IN" smtClean="0"/>
              <a:t>15-04-2023</a:t>
            </a:fld>
            <a:endParaRPr lang="en-IN"/>
          </a:p>
        </p:txBody>
      </p:sp>
      <p:sp>
        <p:nvSpPr>
          <p:cNvPr id="5" name="Footer Placeholder 4">
            <a:extLst>
              <a:ext uri="{FF2B5EF4-FFF2-40B4-BE49-F238E27FC236}">
                <a16:creationId xmlns:a16="http://schemas.microsoft.com/office/drawing/2014/main" id="{851B5677-053A-4F1D-99B5-67F0B589B4E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7F16EC1-CF05-43C3-9C56-3110977DC406}"/>
              </a:ext>
            </a:extLst>
          </p:cNvPr>
          <p:cNvSpPr>
            <a:spLocks noGrp="1"/>
          </p:cNvSpPr>
          <p:nvPr>
            <p:ph type="sldNum" sz="quarter" idx="12"/>
          </p:nvPr>
        </p:nvSpPr>
        <p:spPr/>
        <p:txBody>
          <a:bodyPr/>
          <a:lstStyle/>
          <a:p>
            <a:fld id="{2F69FBD1-6081-4ACC-8530-9B0DD531AD1B}" type="slidenum">
              <a:rPr lang="en-IN" smtClean="0"/>
              <a:t>‹#›</a:t>
            </a:fld>
            <a:endParaRPr lang="en-IN"/>
          </a:p>
        </p:txBody>
      </p:sp>
    </p:spTree>
    <p:extLst>
      <p:ext uri="{BB962C8B-B14F-4D97-AF65-F5344CB8AC3E}">
        <p14:creationId xmlns:p14="http://schemas.microsoft.com/office/powerpoint/2010/main" val="591639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78EFC-DC26-4909-AB05-8E1D96C8787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30DB655-F2FE-420D-A4DD-4E8B93C576C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853BBB28-4E23-49CF-B4FD-F3DC5D4FB62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3992C458-F01E-4DE3-A340-8B79B2B7ADAB}"/>
              </a:ext>
            </a:extLst>
          </p:cNvPr>
          <p:cNvSpPr>
            <a:spLocks noGrp="1"/>
          </p:cNvSpPr>
          <p:nvPr>
            <p:ph type="dt" sz="half" idx="10"/>
          </p:nvPr>
        </p:nvSpPr>
        <p:spPr/>
        <p:txBody>
          <a:bodyPr/>
          <a:lstStyle/>
          <a:p>
            <a:fld id="{5993FA4A-FBF4-40B3-A611-51434AA89ED6}" type="datetimeFigureOut">
              <a:rPr lang="en-IN" smtClean="0"/>
              <a:t>15-04-2023</a:t>
            </a:fld>
            <a:endParaRPr lang="en-IN"/>
          </a:p>
        </p:txBody>
      </p:sp>
      <p:sp>
        <p:nvSpPr>
          <p:cNvPr id="6" name="Footer Placeholder 5">
            <a:extLst>
              <a:ext uri="{FF2B5EF4-FFF2-40B4-BE49-F238E27FC236}">
                <a16:creationId xmlns:a16="http://schemas.microsoft.com/office/drawing/2014/main" id="{8B11B865-34DF-4C9B-B7E7-7C5F79259FC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E5B5862-F723-4B62-B9EF-9EBE68419315}"/>
              </a:ext>
            </a:extLst>
          </p:cNvPr>
          <p:cNvSpPr>
            <a:spLocks noGrp="1"/>
          </p:cNvSpPr>
          <p:nvPr>
            <p:ph type="sldNum" sz="quarter" idx="12"/>
          </p:nvPr>
        </p:nvSpPr>
        <p:spPr/>
        <p:txBody>
          <a:bodyPr/>
          <a:lstStyle/>
          <a:p>
            <a:fld id="{2F69FBD1-6081-4ACC-8530-9B0DD531AD1B}" type="slidenum">
              <a:rPr lang="en-IN" smtClean="0"/>
              <a:t>‹#›</a:t>
            </a:fld>
            <a:endParaRPr lang="en-IN"/>
          </a:p>
        </p:txBody>
      </p:sp>
    </p:spTree>
    <p:extLst>
      <p:ext uri="{BB962C8B-B14F-4D97-AF65-F5344CB8AC3E}">
        <p14:creationId xmlns:p14="http://schemas.microsoft.com/office/powerpoint/2010/main" val="1662181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5FF63-E152-4252-9768-CAFFC21CB662}"/>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0D1F87E-AFAB-4757-9F09-2BC2316D7BE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6095F91-C05C-49CE-8002-02446BCC817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9BA67EAB-BC19-4A02-ADCA-E8BDDE1590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DC2264-F2A4-4821-AFBB-90F25DBE1A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883A11B-89F3-4E75-A444-6CD41B6BB719}"/>
              </a:ext>
            </a:extLst>
          </p:cNvPr>
          <p:cNvSpPr>
            <a:spLocks noGrp="1"/>
          </p:cNvSpPr>
          <p:nvPr>
            <p:ph type="dt" sz="half" idx="10"/>
          </p:nvPr>
        </p:nvSpPr>
        <p:spPr/>
        <p:txBody>
          <a:bodyPr/>
          <a:lstStyle/>
          <a:p>
            <a:fld id="{5993FA4A-FBF4-40B3-A611-51434AA89ED6}" type="datetimeFigureOut">
              <a:rPr lang="en-IN" smtClean="0"/>
              <a:t>15-04-2023</a:t>
            </a:fld>
            <a:endParaRPr lang="en-IN"/>
          </a:p>
        </p:txBody>
      </p:sp>
      <p:sp>
        <p:nvSpPr>
          <p:cNvPr id="8" name="Footer Placeholder 7">
            <a:extLst>
              <a:ext uri="{FF2B5EF4-FFF2-40B4-BE49-F238E27FC236}">
                <a16:creationId xmlns:a16="http://schemas.microsoft.com/office/drawing/2014/main" id="{86BD3D4C-DA90-4332-8392-0E1349FEB05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C7FCDCB7-BE71-4AA1-ACA9-6AD7571AEF29}"/>
              </a:ext>
            </a:extLst>
          </p:cNvPr>
          <p:cNvSpPr>
            <a:spLocks noGrp="1"/>
          </p:cNvSpPr>
          <p:nvPr>
            <p:ph type="sldNum" sz="quarter" idx="12"/>
          </p:nvPr>
        </p:nvSpPr>
        <p:spPr/>
        <p:txBody>
          <a:bodyPr/>
          <a:lstStyle/>
          <a:p>
            <a:fld id="{2F69FBD1-6081-4ACC-8530-9B0DD531AD1B}" type="slidenum">
              <a:rPr lang="en-IN" smtClean="0"/>
              <a:t>‹#›</a:t>
            </a:fld>
            <a:endParaRPr lang="en-IN"/>
          </a:p>
        </p:txBody>
      </p:sp>
    </p:spTree>
    <p:extLst>
      <p:ext uri="{BB962C8B-B14F-4D97-AF65-F5344CB8AC3E}">
        <p14:creationId xmlns:p14="http://schemas.microsoft.com/office/powerpoint/2010/main" val="41485763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2BD61-7E26-4F3B-A5B3-EECB4D81C39D}"/>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8C6156D7-0FF8-47D7-81EF-7A912D98AE04}"/>
              </a:ext>
            </a:extLst>
          </p:cNvPr>
          <p:cNvSpPr>
            <a:spLocks noGrp="1"/>
          </p:cNvSpPr>
          <p:nvPr>
            <p:ph type="dt" sz="half" idx="10"/>
          </p:nvPr>
        </p:nvSpPr>
        <p:spPr/>
        <p:txBody>
          <a:bodyPr/>
          <a:lstStyle/>
          <a:p>
            <a:fld id="{5993FA4A-FBF4-40B3-A611-51434AA89ED6}" type="datetimeFigureOut">
              <a:rPr lang="en-IN" smtClean="0"/>
              <a:t>15-04-2023</a:t>
            </a:fld>
            <a:endParaRPr lang="en-IN"/>
          </a:p>
        </p:txBody>
      </p:sp>
      <p:sp>
        <p:nvSpPr>
          <p:cNvPr id="4" name="Footer Placeholder 3">
            <a:extLst>
              <a:ext uri="{FF2B5EF4-FFF2-40B4-BE49-F238E27FC236}">
                <a16:creationId xmlns:a16="http://schemas.microsoft.com/office/drawing/2014/main" id="{361A2CE8-7843-407A-907F-6335F6E2FF55}"/>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6F993DDC-1337-4A5F-9394-544A66ECA001}"/>
              </a:ext>
            </a:extLst>
          </p:cNvPr>
          <p:cNvSpPr>
            <a:spLocks noGrp="1"/>
          </p:cNvSpPr>
          <p:nvPr>
            <p:ph type="sldNum" sz="quarter" idx="12"/>
          </p:nvPr>
        </p:nvSpPr>
        <p:spPr/>
        <p:txBody>
          <a:bodyPr/>
          <a:lstStyle/>
          <a:p>
            <a:fld id="{2F69FBD1-6081-4ACC-8530-9B0DD531AD1B}" type="slidenum">
              <a:rPr lang="en-IN" smtClean="0"/>
              <a:t>‹#›</a:t>
            </a:fld>
            <a:endParaRPr lang="en-IN"/>
          </a:p>
        </p:txBody>
      </p:sp>
    </p:spTree>
    <p:extLst>
      <p:ext uri="{BB962C8B-B14F-4D97-AF65-F5344CB8AC3E}">
        <p14:creationId xmlns:p14="http://schemas.microsoft.com/office/powerpoint/2010/main" val="2679081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6EE550F-042D-4B2C-AF86-954AC3694D89}"/>
              </a:ext>
            </a:extLst>
          </p:cNvPr>
          <p:cNvSpPr>
            <a:spLocks noGrp="1"/>
          </p:cNvSpPr>
          <p:nvPr>
            <p:ph type="dt" sz="half" idx="10"/>
          </p:nvPr>
        </p:nvSpPr>
        <p:spPr/>
        <p:txBody>
          <a:bodyPr/>
          <a:lstStyle/>
          <a:p>
            <a:fld id="{5993FA4A-FBF4-40B3-A611-51434AA89ED6}" type="datetimeFigureOut">
              <a:rPr lang="en-IN" smtClean="0"/>
              <a:t>15-04-2023</a:t>
            </a:fld>
            <a:endParaRPr lang="en-IN"/>
          </a:p>
        </p:txBody>
      </p:sp>
      <p:sp>
        <p:nvSpPr>
          <p:cNvPr id="3" name="Footer Placeholder 2">
            <a:extLst>
              <a:ext uri="{FF2B5EF4-FFF2-40B4-BE49-F238E27FC236}">
                <a16:creationId xmlns:a16="http://schemas.microsoft.com/office/drawing/2014/main" id="{D079EF89-AC98-477A-9195-4C288D15693E}"/>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07F543B9-CB11-4CE7-8037-BCAED51B8217}"/>
              </a:ext>
            </a:extLst>
          </p:cNvPr>
          <p:cNvSpPr>
            <a:spLocks noGrp="1"/>
          </p:cNvSpPr>
          <p:nvPr>
            <p:ph type="sldNum" sz="quarter" idx="12"/>
          </p:nvPr>
        </p:nvSpPr>
        <p:spPr/>
        <p:txBody>
          <a:bodyPr/>
          <a:lstStyle/>
          <a:p>
            <a:fld id="{2F69FBD1-6081-4ACC-8530-9B0DD531AD1B}" type="slidenum">
              <a:rPr lang="en-IN" smtClean="0"/>
              <a:t>‹#›</a:t>
            </a:fld>
            <a:endParaRPr lang="en-IN"/>
          </a:p>
        </p:txBody>
      </p:sp>
    </p:spTree>
    <p:extLst>
      <p:ext uri="{BB962C8B-B14F-4D97-AF65-F5344CB8AC3E}">
        <p14:creationId xmlns:p14="http://schemas.microsoft.com/office/powerpoint/2010/main" val="1909241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4F294-45F8-481E-8E11-89E52341B3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055F5A73-4021-4BCA-A985-3B51667B91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CB2E7D14-E31C-447D-8615-9961771406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B972E3B-36C8-48C9-A2CF-81237F4CC9A5}"/>
              </a:ext>
            </a:extLst>
          </p:cNvPr>
          <p:cNvSpPr>
            <a:spLocks noGrp="1"/>
          </p:cNvSpPr>
          <p:nvPr>
            <p:ph type="dt" sz="half" idx="10"/>
          </p:nvPr>
        </p:nvSpPr>
        <p:spPr/>
        <p:txBody>
          <a:bodyPr/>
          <a:lstStyle/>
          <a:p>
            <a:fld id="{5993FA4A-FBF4-40B3-A611-51434AA89ED6}" type="datetimeFigureOut">
              <a:rPr lang="en-IN" smtClean="0"/>
              <a:t>15-04-2023</a:t>
            </a:fld>
            <a:endParaRPr lang="en-IN"/>
          </a:p>
        </p:txBody>
      </p:sp>
      <p:sp>
        <p:nvSpPr>
          <p:cNvPr id="6" name="Footer Placeholder 5">
            <a:extLst>
              <a:ext uri="{FF2B5EF4-FFF2-40B4-BE49-F238E27FC236}">
                <a16:creationId xmlns:a16="http://schemas.microsoft.com/office/drawing/2014/main" id="{2388E9D6-7F3B-49E5-901A-3A3F02E5B91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E69FB19-E488-4A4A-A3A6-220A8CE5C558}"/>
              </a:ext>
            </a:extLst>
          </p:cNvPr>
          <p:cNvSpPr>
            <a:spLocks noGrp="1"/>
          </p:cNvSpPr>
          <p:nvPr>
            <p:ph type="sldNum" sz="quarter" idx="12"/>
          </p:nvPr>
        </p:nvSpPr>
        <p:spPr/>
        <p:txBody>
          <a:bodyPr/>
          <a:lstStyle/>
          <a:p>
            <a:fld id="{2F69FBD1-6081-4ACC-8530-9B0DD531AD1B}" type="slidenum">
              <a:rPr lang="en-IN" smtClean="0"/>
              <a:t>‹#›</a:t>
            </a:fld>
            <a:endParaRPr lang="en-IN"/>
          </a:p>
        </p:txBody>
      </p:sp>
    </p:spTree>
    <p:extLst>
      <p:ext uri="{BB962C8B-B14F-4D97-AF65-F5344CB8AC3E}">
        <p14:creationId xmlns:p14="http://schemas.microsoft.com/office/powerpoint/2010/main" val="4183688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74A2F-A9EE-4665-9974-9F50A25D0D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386A6963-1036-4A8D-A733-DB710C2F70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C4E1F08A-DBDA-42A5-BDED-B83F5431D2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29805B-6904-450A-9EB7-52CA43943136}"/>
              </a:ext>
            </a:extLst>
          </p:cNvPr>
          <p:cNvSpPr>
            <a:spLocks noGrp="1"/>
          </p:cNvSpPr>
          <p:nvPr>
            <p:ph type="dt" sz="half" idx="10"/>
          </p:nvPr>
        </p:nvSpPr>
        <p:spPr/>
        <p:txBody>
          <a:bodyPr/>
          <a:lstStyle/>
          <a:p>
            <a:fld id="{5993FA4A-FBF4-40B3-A611-51434AA89ED6}" type="datetimeFigureOut">
              <a:rPr lang="en-IN" smtClean="0"/>
              <a:t>15-04-2023</a:t>
            </a:fld>
            <a:endParaRPr lang="en-IN"/>
          </a:p>
        </p:txBody>
      </p:sp>
      <p:sp>
        <p:nvSpPr>
          <p:cNvPr id="6" name="Footer Placeholder 5">
            <a:extLst>
              <a:ext uri="{FF2B5EF4-FFF2-40B4-BE49-F238E27FC236}">
                <a16:creationId xmlns:a16="http://schemas.microsoft.com/office/drawing/2014/main" id="{3857ACFF-7045-4FF5-990D-C7DC5F423C7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8AE569A-0FD6-4DAC-B1A9-6B61DB7192BE}"/>
              </a:ext>
            </a:extLst>
          </p:cNvPr>
          <p:cNvSpPr>
            <a:spLocks noGrp="1"/>
          </p:cNvSpPr>
          <p:nvPr>
            <p:ph type="sldNum" sz="quarter" idx="12"/>
          </p:nvPr>
        </p:nvSpPr>
        <p:spPr/>
        <p:txBody>
          <a:bodyPr/>
          <a:lstStyle/>
          <a:p>
            <a:fld id="{2F69FBD1-6081-4ACC-8530-9B0DD531AD1B}" type="slidenum">
              <a:rPr lang="en-IN" smtClean="0"/>
              <a:t>‹#›</a:t>
            </a:fld>
            <a:endParaRPr lang="en-IN"/>
          </a:p>
        </p:txBody>
      </p:sp>
    </p:spTree>
    <p:extLst>
      <p:ext uri="{BB962C8B-B14F-4D97-AF65-F5344CB8AC3E}">
        <p14:creationId xmlns:p14="http://schemas.microsoft.com/office/powerpoint/2010/main" val="906715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CCA09-5001-4993-82ED-A94348DED27F}"/>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A3BCF97-49C6-4613-8438-78430953DD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9A75850-7ABE-4BAE-B9EC-45852075A776}"/>
              </a:ext>
            </a:extLst>
          </p:cNvPr>
          <p:cNvSpPr>
            <a:spLocks noGrp="1"/>
          </p:cNvSpPr>
          <p:nvPr>
            <p:ph type="dt" sz="half" idx="10"/>
          </p:nvPr>
        </p:nvSpPr>
        <p:spPr/>
        <p:txBody>
          <a:bodyPr/>
          <a:lstStyle/>
          <a:p>
            <a:fld id="{5993FA4A-FBF4-40B3-A611-51434AA89ED6}" type="datetimeFigureOut">
              <a:rPr lang="en-IN" smtClean="0"/>
              <a:t>15-04-2023</a:t>
            </a:fld>
            <a:endParaRPr lang="en-IN"/>
          </a:p>
        </p:txBody>
      </p:sp>
      <p:sp>
        <p:nvSpPr>
          <p:cNvPr id="5" name="Footer Placeholder 4">
            <a:extLst>
              <a:ext uri="{FF2B5EF4-FFF2-40B4-BE49-F238E27FC236}">
                <a16:creationId xmlns:a16="http://schemas.microsoft.com/office/drawing/2014/main" id="{A34E703D-656E-4FD2-B219-4521426F06C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FD853BA-EACA-46D8-9568-EA76CFE6EED8}"/>
              </a:ext>
            </a:extLst>
          </p:cNvPr>
          <p:cNvSpPr>
            <a:spLocks noGrp="1"/>
          </p:cNvSpPr>
          <p:nvPr>
            <p:ph type="sldNum" sz="quarter" idx="12"/>
          </p:nvPr>
        </p:nvSpPr>
        <p:spPr/>
        <p:txBody>
          <a:bodyPr/>
          <a:lstStyle/>
          <a:p>
            <a:fld id="{2F69FBD1-6081-4ACC-8530-9B0DD531AD1B}" type="slidenum">
              <a:rPr lang="en-IN" smtClean="0"/>
              <a:t>‹#›</a:t>
            </a:fld>
            <a:endParaRPr lang="en-IN"/>
          </a:p>
        </p:txBody>
      </p:sp>
    </p:spTree>
    <p:extLst>
      <p:ext uri="{BB962C8B-B14F-4D97-AF65-F5344CB8AC3E}">
        <p14:creationId xmlns:p14="http://schemas.microsoft.com/office/powerpoint/2010/main" val="15772366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07876F4-63EB-46AC-96CF-6ECB8C524BA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EAA7B82-BAF7-4F4A-AFD5-DBBD96763D7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CEE77A5-6F7E-4BB0-AA75-94677AB5CB69}"/>
              </a:ext>
            </a:extLst>
          </p:cNvPr>
          <p:cNvSpPr>
            <a:spLocks noGrp="1"/>
          </p:cNvSpPr>
          <p:nvPr>
            <p:ph type="dt" sz="half" idx="10"/>
          </p:nvPr>
        </p:nvSpPr>
        <p:spPr/>
        <p:txBody>
          <a:bodyPr/>
          <a:lstStyle/>
          <a:p>
            <a:fld id="{5993FA4A-FBF4-40B3-A611-51434AA89ED6}" type="datetimeFigureOut">
              <a:rPr lang="en-IN" smtClean="0"/>
              <a:t>15-04-2023</a:t>
            </a:fld>
            <a:endParaRPr lang="en-IN"/>
          </a:p>
        </p:txBody>
      </p:sp>
      <p:sp>
        <p:nvSpPr>
          <p:cNvPr id="5" name="Footer Placeholder 4">
            <a:extLst>
              <a:ext uri="{FF2B5EF4-FFF2-40B4-BE49-F238E27FC236}">
                <a16:creationId xmlns:a16="http://schemas.microsoft.com/office/drawing/2014/main" id="{CB4EAB29-4D40-4D47-BE5C-F9FBC633098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EC57DFC-F78C-4E28-8272-174BDA4B11B6}"/>
              </a:ext>
            </a:extLst>
          </p:cNvPr>
          <p:cNvSpPr>
            <a:spLocks noGrp="1"/>
          </p:cNvSpPr>
          <p:nvPr>
            <p:ph type="sldNum" sz="quarter" idx="12"/>
          </p:nvPr>
        </p:nvSpPr>
        <p:spPr/>
        <p:txBody>
          <a:bodyPr/>
          <a:lstStyle/>
          <a:p>
            <a:fld id="{2F69FBD1-6081-4ACC-8530-9B0DD531AD1B}" type="slidenum">
              <a:rPr lang="en-IN" smtClean="0"/>
              <a:t>‹#›</a:t>
            </a:fld>
            <a:endParaRPr lang="en-IN"/>
          </a:p>
        </p:txBody>
      </p:sp>
    </p:spTree>
    <p:extLst>
      <p:ext uri="{BB962C8B-B14F-4D97-AF65-F5344CB8AC3E}">
        <p14:creationId xmlns:p14="http://schemas.microsoft.com/office/powerpoint/2010/main" val="52826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84A765-81D3-4A58-B128-26647A7525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869C791-3D3A-4E7A-97B2-BA8D55E66F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C54E496-1993-4C4E-84F6-F6F44D0528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93FA4A-FBF4-40B3-A611-51434AA89ED6}" type="datetimeFigureOut">
              <a:rPr lang="en-IN" smtClean="0"/>
              <a:t>15-04-2023</a:t>
            </a:fld>
            <a:endParaRPr lang="en-IN"/>
          </a:p>
        </p:txBody>
      </p:sp>
      <p:sp>
        <p:nvSpPr>
          <p:cNvPr id="5" name="Footer Placeholder 4">
            <a:extLst>
              <a:ext uri="{FF2B5EF4-FFF2-40B4-BE49-F238E27FC236}">
                <a16:creationId xmlns:a16="http://schemas.microsoft.com/office/drawing/2014/main" id="{65037EB5-6898-49FD-ADEF-F9AFFC6024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6910737E-930C-4AAD-BB81-8C57CE0C71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69FBD1-6081-4ACC-8530-9B0DD531AD1B}" type="slidenum">
              <a:rPr lang="en-IN" smtClean="0"/>
              <a:t>‹#›</a:t>
            </a:fld>
            <a:endParaRPr lang="en-IN"/>
          </a:p>
        </p:txBody>
      </p:sp>
    </p:spTree>
    <p:extLst>
      <p:ext uri="{BB962C8B-B14F-4D97-AF65-F5344CB8AC3E}">
        <p14:creationId xmlns:p14="http://schemas.microsoft.com/office/powerpoint/2010/main" val="9056827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image" Target="../media/image1.emf"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2" Type="http://schemas.openxmlformats.org/officeDocument/2006/relationships/image" Target="../media/image2.emf" /><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2" Type="http://schemas.openxmlformats.org/officeDocument/2006/relationships/image" Target="../media/image3.emf" /><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D53BC-9FF7-4146-8AFA-D167E22B6B05}"/>
              </a:ext>
            </a:extLst>
          </p:cNvPr>
          <p:cNvSpPr>
            <a:spLocks noGrp="1"/>
          </p:cNvSpPr>
          <p:nvPr>
            <p:ph type="ctrTitle"/>
          </p:nvPr>
        </p:nvSpPr>
        <p:spPr/>
        <p:txBody>
          <a:bodyPr>
            <a:normAutofit fontScale="90000"/>
          </a:bodyPr>
          <a:lstStyle/>
          <a:p>
            <a:r>
              <a:rPr lang="en-US" dirty="0"/>
              <a:t>Capsular Warning Syndrome - A Case Series and Discussion on Management Dilemmas</a:t>
            </a:r>
            <a:endParaRPr lang="en-IN" dirty="0"/>
          </a:p>
        </p:txBody>
      </p:sp>
      <p:sp>
        <p:nvSpPr>
          <p:cNvPr id="3" name="Subtitle 2">
            <a:extLst>
              <a:ext uri="{FF2B5EF4-FFF2-40B4-BE49-F238E27FC236}">
                <a16:creationId xmlns:a16="http://schemas.microsoft.com/office/drawing/2014/main" id="{5537514D-D08A-4BC2-80A0-0B8E47547C87}"/>
              </a:ext>
            </a:extLst>
          </p:cNvPr>
          <p:cNvSpPr>
            <a:spLocks noGrp="1"/>
          </p:cNvSpPr>
          <p:nvPr>
            <p:ph type="subTitle" idx="1"/>
          </p:nvPr>
        </p:nvSpPr>
        <p:spPr/>
        <p:txBody>
          <a:bodyPr/>
          <a:lstStyle/>
          <a:p>
            <a:r>
              <a:rPr lang="en-US" dirty="0"/>
              <a:t>Dr. Alby Maria Mathews</a:t>
            </a:r>
            <a:endParaRPr lang="en-IN" dirty="0"/>
          </a:p>
        </p:txBody>
      </p:sp>
    </p:spTree>
    <p:extLst>
      <p:ext uri="{BB962C8B-B14F-4D97-AF65-F5344CB8AC3E}">
        <p14:creationId xmlns:p14="http://schemas.microsoft.com/office/powerpoint/2010/main" val="3632795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7A069-1B0B-4E36-A26D-EC5D6BFAE6E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ED275A8-9C6C-450C-BD0D-2B96A7C44850}"/>
              </a:ext>
            </a:extLst>
          </p:cNvPr>
          <p:cNvSpPr>
            <a:spLocks noGrp="1"/>
          </p:cNvSpPr>
          <p:nvPr>
            <p:ph idx="1"/>
          </p:nvPr>
        </p:nvSpPr>
        <p:spPr/>
        <p:txBody>
          <a:bodyPr/>
          <a:lstStyle/>
          <a:p>
            <a:pPr marL="0" indent="0">
              <a:buNone/>
            </a:pPr>
            <a:r>
              <a:rPr lang="en-US" dirty="0"/>
              <a:t>PUBLISHED IN:</a:t>
            </a:r>
          </a:p>
          <a:p>
            <a:endParaRPr lang="en-US" dirty="0"/>
          </a:p>
          <a:p>
            <a:r>
              <a:rPr lang="en-US" dirty="0"/>
              <a:t>Journal of The Association of Physicians of India . Vol. 69 . August 2021</a:t>
            </a:r>
            <a:endParaRPr lang="en-IN" dirty="0"/>
          </a:p>
        </p:txBody>
      </p:sp>
    </p:spTree>
    <p:extLst>
      <p:ext uri="{BB962C8B-B14F-4D97-AF65-F5344CB8AC3E}">
        <p14:creationId xmlns:p14="http://schemas.microsoft.com/office/powerpoint/2010/main" val="2655927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AECC4-4DFA-4035-8715-1216CF29BBA7}"/>
              </a:ext>
            </a:extLst>
          </p:cNvPr>
          <p:cNvSpPr>
            <a:spLocks noGrp="1"/>
          </p:cNvSpPr>
          <p:nvPr>
            <p:ph type="title"/>
          </p:nvPr>
        </p:nvSpPr>
        <p:spPr/>
        <p:txBody>
          <a:bodyPr/>
          <a:lstStyle/>
          <a:p>
            <a:r>
              <a:rPr lang="en-US" b="1" dirty="0"/>
              <a:t>INTRODUCTION</a:t>
            </a:r>
            <a:endParaRPr lang="en-IN" b="1" dirty="0"/>
          </a:p>
        </p:txBody>
      </p:sp>
      <p:sp>
        <p:nvSpPr>
          <p:cNvPr id="3" name="Content Placeholder 2">
            <a:extLst>
              <a:ext uri="{FF2B5EF4-FFF2-40B4-BE49-F238E27FC236}">
                <a16:creationId xmlns:a16="http://schemas.microsoft.com/office/drawing/2014/main" id="{B084EB59-93FE-418F-84A6-F0F89AD55B18}"/>
              </a:ext>
            </a:extLst>
          </p:cNvPr>
          <p:cNvSpPr>
            <a:spLocks noGrp="1"/>
          </p:cNvSpPr>
          <p:nvPr>
            <p:ph idx="1"/>
          </p:nvPr>
        </p:nvSpPr>
        <p:spPr/>
        <p:txBody>
          <a:bodyPr/>
          <a:lstStyle/>
          <a:p>
            <a:r>
              <a:rPr lang="en-US" dirty="0"/>
              <a:t>The Capsular warning syndrome (CWS) is defined as the occurrence of at least three recurrent stereotyped transient ischemic attacks in 24 hours, being purely motor, sensory or both, involving 2 of the 3 regions of face, arm and leg. </a:t>
            </a:r>
          </a:p>
          <a:p>
            <a:r>
              <a:rPr lang="en-US" dirty="0"/>
              <a:t>No cortical symptoms or signs should be present.</a:t>
            </a:r>
          </a:p>
          <a:p>
            <a:r>
              <a:rPr lang="en-US" dirty="0"/>
              <a:t>Among these patients, 42-71% go on to develop a capsular infarct.</a:t>
            </a:r>
          </a:p>
        </p:txBody>
      </p:sp>
    </p:spTree>
    <p:extLst>
      <p:ext uri="{BB962C8B-B14F-4D97-AF65-F5344CB8AC3E}">
        <p14:creationId xmlns:p14="http://schemas.microsoft.com/office/powerpoint/2010/main" val="2576315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87A63-565A-4F6F-B71B-8F0083CA2E8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B83E70E-5A32-45BD-BD7F-167BD839AC79}"/>
              </a:ext>
            </a:extLst>
          </p:cNvPr>
          <p:cNvSpPr>
            <a:spLocks noGrp="1"/>
          </p:cNvSpPr>
          <p:nvPr>
            <p:ph idx="1"/>
          </p:nvPr>
        </p:nvSpPr>
        <p:spPr/>
        <p:txBody>
          <a:bodyPr/>
          <a:lstStyle/>
          <a:p>
            <a:r>
              <a:rPr lang="en-US" dirty="0"/>
              <a:t>The pathogenesis of this syndrome is largely hypothetical, with mention of hemodynamic impairment, vasospasm, artery-to-artery embolism, peri-infarct depolarization, and cardio-embolic source as putative etiologies.</a:t>
            </a:r>
          </a:p>
          <a:p>
            <a:r>
              <a:rPr lang="en-US" dirty="0"/>
              <a:t> Hence, optimal treatment in acute stage as well as for further prevention of strokes, is controversial.</a:t>
            </a:r>
          </a:p>
          <a:p>
            <a:r>
              <a:rPr lang="en-US" dirty="0"/>
              <a:t> Herein, we report our experience of 9 cases of CWS and discuss the management conundrum.</a:t>
            </a:r>
            <a:endParaRPr lang="en-IN" dirty="0"/>
          </a:p>
        </p:txBody>
      </p:sp>
    </p:spTree>
    <p:extLst>
      <p:ext uri="{BB962C8B-B14F-4D97-AF65-F5344CB8AC3E}">
        <p14:creationId xmlns:p14="http://schemas.microsoft.com/office/powerpoint/2010/main" val="706812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1251E-B309-4C8B-8FAD-66A56BA9AEF6}"/>
              </a:ext>
            </a:extLst>
          </p:cNvPr>
          <p:cNvSpPr>
            <a:spLocks noGrp="1"/>
          </p:cNvSpPr>
          <p:nvPr>
            <p:ph type="title"/>
          </p:nvPr>
        </p:nvSpPr>
        <p:spPr/>
        <p:txBody>
          <a:bodyPr/>
          <a:lstStyle/>
          <a:p>
            <a:r>
              <a:rPr lang="en-IN" b="1" dirty="0"/>
              <a:t>Patients and Methods</a:t>
            </a:r>
          </a:p>
        </p:txBody>
      </p:sp>
      <p:sp>
        <p:nvSpPr>
          <p:cNvPr id="3" name="Content Placeholder 2">
            <a:extLst>
              <a:ext uri="{FF2B5EF4-FFF2-40B4-BE49-F238E27FC236}">
                <a16:creationId xmlns:a16="http://schemas.microsoft.com/office/drawing/2014/main" id="{4A88B207-43F6-44B7-B732-51F92CFDB129}"/>
              </a:ext>
            </a:extLst>
          </p:cNvPr>
          <p:cNvSpPr>
            <a:spLocks noGrp="1"/>
          </p:cNvSpPr>
          <p:nvPr>
            <p:ph idx="1"/>
          </p:nvPr>
        </p:nvSpPr>
        <p:spPr/>
        <p:txBody>
          <a:bodyPr/>
          <a:lstStyle/>
          <a:p>
            <a:r>
              <a:rPr lang="en-US" dirty="0"/>
              <a:t>We describe 9 cases that fulfilled the definition of CWS that were treated at our </a:t>
            </a:r>
            <a:r>
              <a:rPr lang="en-US" dirty="0" err="1"/>
              <a:t>centre</a:t>
            </a:r>
            <a:r>
              <a:rPr lang="en-US" dirty="0"/>
              <a:t> in the past 2 years. </a:t>
            </a:r>
          </a:p>
          <a:p>
            <a:r>
              <a:rPr lang="en-US" dirty="0"/>
              <a:t>CT brain and CT angiography were done at time of presentation to look for intracranial bleed and occlusion of a large vessel whilst MRI brain was done 24 to 48 hours later for most of the patients. </a:t>
            </a:r>
            <a:endParaRPr lang="en-IN" dirty="0"/>
          </a:p>
        </p:txBody>
      </p:sp>
    </p:spTree>
    <p:extLst>
      <p:ext uri="{BB962C8B-B14F-4D97-AF65-F5344CB8AC3E}">
        <p14:creationId xmlns:p14="http://schemas.microsoft.com/office/powerpoint/2010/main" val="29715949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85EF2-E6E4-4367-8AF8-312AC4EC184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C796E04-D663-4A3A-AE36-405CD47E766A}"/>
              </a:ext>
            </a:extLst>
          </p:cNvPr>
          <p:cNvSpPr>
            <a:spLocks noGrp="1"/>
          </p:cNvSpPr>
          <p:nvPr>
            <p:ph idx="1"/>
          </p:nvPr>
        </p:nvSpPr>
        <p:spPr/>
        <p:txBody>
          <a:bodyPr/>
          <a:lstStyle/>
          <a:p>
            <a:r>
              <a:rPr lang="en-US" dirty="0"/>
              <a:t>Seven patients were treated with intravenous thrombolysis with </a:t>
            </a:r>
            <a:r>
              <a:rPr lang="en-US" dirty="0" err="1"/>
              <a:t>tPA</a:t>
            </a:r>
            <a:r>
              <a:rPr lang="en-US" dirty="0"/>
              <a:t>. </a:t>
            </a:r>
          </a:p>
          <a:p>
            <a:r>
              <a:rPr lang="en-US" dirty="0"/>
              <a:t>This was followed by treatment with dual antiplatelet agents starting 24 hours post thrombolysis, after ruling out intracerebral hemorrhage on repeat CT brain.</a:t>
            </a:r>
            <a:endParaRPr lang="en-IN" dirty="0"/>
          </a:p>
        </p:txBody>
      </p:sp>
    </p:spTree>
    <p:extLst>
      <p:ext uri="{BB962C8B-B14F-4D97-AF65-F5344CB8AC3E}">
        <p14:creationId xmlns:p14="http://schemas.microsoft.com/office/powerpoint/2010/main" val="3163685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3C69C-6C57-4217-A673-A27101EA4187}"/>
              </a:ext>
            </a:extLst>
          </p:cNvPr>
          <p:cNvSpPr>
            <a:spLocks noGrp="1"/>
          </p:cNvSpPr>
          <p:nvPr>
            <p:ph type="title"/>
          </p:nvPr>
        </p:nvSpPr>
        <p:spPr/>
        <p:txBody>
          <a:bodyPr/>
          <a:lstStyle/>
          <a:p>
            <a:r>
              <a:rPr lang="en-US" b="1" dirty="0"/>
              <a:t>Case 1:</a:t>
            </a:r>
            <a:endParaRPr lang="en-IN" b="1" dirty="0"/>
          </a:p>
        </p:txBody>
      </p:sp>
      <p:sp>
        <p:nvSpPr>
          <p:cNvPr id="3" name="Content Placeholder 2">
            <a:extLst>
              <a:ext uri="{FF2B5EF4-FFF2-40B4-BE49-F238E27FC236}">
                <a16:creationId xmlns:a16="http://schemas.microsoft.com/office/drawing/2014/main" id="{A60BF2BA-F556-4A91-90A0-D8C8755323F1}"/>
              </a:ext>
            </a:extLst>
          </p:cNvPr>
          <p:cNvSpPr>
            <a:spLocks noGrp="1"/>
          </p:cNvSpPr>
          <p:nvPr>
            <p:ph idx="1"/>
          </p:nvPr>
        </p:nvSpPr>
        <p:spPr/>
        <p:txBody>
          <a:bodyPr/>
          <a:lstStyle/>
          <a:p>
            <a:r>
              <a:rPr lang="en-US" dirty="0"/>
              <a:t>A 38 year old male was brought at 12 noon to Emergency room with a 3 hour history of right hemiparesis. He had no prior TIAs, HT, DM or cardiac history, was not a substance abuser, and was on no medications. </a:t>
            </a:r>
          </a:p>
          <a:p>
            <a:r>
              <a:rPr lang="en-US" dirty="0"/>
              <a:t>His BP in left UL was 120/88 mm Hg, and he had a regular pulse rate of 110/m. He was alert, fully oriented, dysarthric due to right UMN facial weakness, and had Rt hemiparesis of Gd 0. </a:t>
            </a:r>
          </a:p>
          <a:p>
            <a:r>
              <a:rPr lang="en-US" dirty="0"/>
              <a:t>His NIHSS was 14 at 3 </a:t>
            </a:r>
            <a:r>
              <a:rPr lang="en-US" dirty="0" err="1"/>
              <a:t>hrs</a:t>
            </a:r>
            <a:r>
              <a:rPr lang="en-US" dirty="0"/>
              <a:t> 15 min after onset of symptoms. CT brain and angiography were normal and ASPECTS score was 10.</a:t>
            </a:r>
            <a:endParaRPr lang="en-IN" dirty="0"/>
          </a:p>
        </p:txBody>
      </p:sp>
    </p:spTree>
    <p:extLst>
      <p:ext uri="{BB962C8B-B14F-4D97-AF65-F5344CB8AC3E}">
        <p14:creationId xmlns:p14="http://schemas.microsoft.com/office/powerpoint/2010/main" val="3062889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A3707-7567-445B-8753-31C6C1AF7A8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FCC076A-B145-4EF4-A691-6277A7B38C38}"/>
              </a:ext>
            </a:extLst>
          </p:cNvPr>
          <p:cNvSpPr>
            <a:spLocks noGrp="1"/>
          </p:cNvSpPr>
          <p:nvPr>
            <p:ph idx="1"/>
          </p:nvPr>
        </p:nvSpPr>
        <p:spPr/>
        <p:txBody>
          <a:bodyPr>
            <a:normAutofit lnSpcReduction="10000"/>
          </a:bodyPr>
          <a:lstStyle/>
          <a:p>
            <a:r>
              <a:rPr lang="en-US" dirty="0"/>
              <a:t>He was </a:t>
            </a:r>
            <a:r>
              <a:rPr lang="en-US" dirty="0" err="1"/>
              <a:t>thrombolysed</a:t>
            </a:r>
            <a:r>
              <a:rPr lang="en-US" dirty="0"/>
              <a:t> at 12.54 pm with IV tissue plasminogen activator (</a:t>
            </a:r>
            <a:r>
              <a:rPr lang="en-US" dirty="0" err="1"/>
              <a:t>tPA</a:t>
            </a:r>
            <a:r>
              <a:rPr lang="en-US" dirty="0"/>
              <a:t>).</a:t>
            </a:r>
          </a:p>
          <a:p>
            <a:r>
              <a:rPr lang="en-US" dirty="0"/>
              <a:t> Within 20 minutes, his power improved to Gd 4, and facial weakness resolved. However, in the next 20 minutes, power fluctuated twice from Gd 4 to 0 and back again to Gd 4. </a:t>
            </a:r>
          </a:p>
          <a:p>
            <a:r>
              <a:rPr lang="en-US" dirty="0"/>
              <a:t>We repeated a CT brain and Angiogram, and performed a 2D Echo, all of which were normal. At 1 hour post- thrombolysis, power was Gd 0 on the hemiparetic side. MRI done at that point showed </a:t>
            </a:r>
            <a:r>
              <a:rPr lang="en-US" dirty="0" err="1"/>
              <a:t>showed</a:t>
            </a:r>
            <a:r>
              <a:rPr lang="en-US" dirty="0"/>
              <a:t> a left </a:t>
            </a:r>
            <a:r>
              <a:rPr lang="en-US" dirty="0" err="1"/>
              <a:t>gangliocapsular</a:t>
            </a:r>
            <a:r>
              <a:rPr lang="en-US" dirty="0"/>
              <a:t> infarct (DWI-ADC concordant), with FLAIR images already showing concordant signal abnormalities . No bleeding was seen. </a:t>
            </a:r>
            <a:endParaRPr lang="en-IN" dirty="0"/>
          </a:p>
        </p:txBody>
      </p:sp>
    </p:spTree>
    <p:extLst>
      <p:ext uri="{BB962C8B-B14F-4D97-AF65-F5344CB8AC3E}">
        <p14:creationId xmlns:p14="http://schemas.microsoft.com/office/powerpoint/2010/main" val="3127600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B360B-5E98-484D-B085-1E6E5FEA4B9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462E404-5D21-417C-8E43-A744DE89183F}"/>
              </a:ext>
            </a:extLst>
          </p:cNvPr>
          <p:cNvSpPr>
            <a:spLocks noGrp="1"/>
          </p:cNvSpPr>
          <p:nvPr>
            <p:ph idx="1"/>
          </p:nvPr>
        </p:nvSpPr>
        <p:spPr/>
        <p:txBody>
          <a:bodyPr/>
          <a:lstStyle/>
          <a:p>
            <a:r>
              <a:rPr lang="en-US" dirty="0"/>
              <a:t>Patient had a complete hemorheological investigation including sickling test, thrombophilia workup, and homocysteine level, and had a bubble Echo study performed, all of which were normal. </a:t>
            </a:r>
          </a:p>
          <a:p>
            <a:endParaRPr lang="en-US" dirty="0"/>
          </a:p>
          <a:p>
            <a:r>
              <a:rPr lang="en-US" dirty="0"/>
              <a:t>He made a complete recovery over 2 weeks and was discharged on double antiplatelets with statins.</a:t>
            </a:r>
            <a:endParaRPr lang="en-IN" dirty="0"/>
          </a:p>
        </p:txBody>
      </p:sp>
    </p:spTree>
    <p:extLst>
      <p:ext uri="{BB962C8B-B14F-4D97-AF65-F5344CB8AC3E}">
        <p14:creationId xmlns:p14="http://schemas.microsoft.com/office/powerpoint/2010/main" val="11815625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C6EF5-A430-49CC-8AC6-F3C16AFF538C}"/>
              </a:ext>
            </a:extLst>
          </p:cNvPr>
          <p:cNvSpPr>
            <a:spLocks noGrp="1"/>
          </p:cNvSpPr>
          <p:nvPr>
            <p:ph type="title"/>
          </p:nvPr>
        </p:nvSpPr>
        <p:spPr/>
        <p:txBody>
          <a:bodyPr/>
          <a:lstStyle/>
          <a:p>
            <a:r>
              <a:rPr lang="en-US" b="1" dirty="0"/>
              <a:t>Case 2:</a:t>
            </a:r>
            <a:endParaRPr lang="en-IN" b="1" dirty="0"/>
          </a:p>
        </p:txBody>
      </p:sp>
      <p:sp>
        <p:nvSpPr>
          <p:cNvPr id="3" name="Content Placeholder 2">
            <a:extLst>
              <a:ext uri="{FF2B5EF4-FFF2-40B4-BE49-F238E27FC236}">
                <a16:creationId xmlns:a16="http://schemas.microsoft.com/office/drawing/2014/main" id="{07676203-4773-4560-B14E-0421E669A6BE}"/>
              </a:ext>
            </a:extLst>
          </p:cNvPr>
          <p:cNvSpPr>
            <a:spLocks noGrp="1"/>
          </p:cNvSpPr>
          <p:nvPr>
            <p:ph idx="1"/>
          </p:nvPr>
        </p:nvSpPr>
        <p:spPr/>
        <p:txBody>
          <a:bodyPr/>
          <a:lstStyle/>
          <a:p>
            <a:r>
              <a:rPr lang="en-US" dirty="0"/>
              <a:t>An 18 year old girl was brought with recurrent left hemiparesis, totaling 14-15 episodes over 2 days, each episode lasting 5-8 mins. She had had no recent viral </a:t>
            </a:r>
            <a:r>
              <a:rPr lang="en-US" dirty="0" err="1"/>
              <a:t>exanthematous</a:t>
            </a:r>
            <a:r>
              <a:rPr lang="en-US" dirty="0"/>
              <a:t> fevers or vaccinations.</a:t>
            </a:r>
          </a:p>
          <a:p>
            <a:r>
              <a:rPr lang="en-US" dirty="0"/>
              <a:t> At presentation to us, she had Left hemiparesis of 3/5 power with a left UMN facial weakness, NIHSS score being 8. </a:t>
            </a:r>
          </a:p>
          <a:p>
            <a:r>
              <a:rPr lang="en-US" dirty="0"/>
              <a:t>Her vital parameters were normal, including cardiac examination and carotid pulsations.</a:t>
            </a:r>
            <a:endParaRPr lang="en-IN" dirty="0"/>
          </a:p>
        </p:txBody>
      </p:sp>
    </p:spTree>
    <p:extLst>
      <p:ext uri="{BB962C8B-B14F-4D97-AF65-F5344CB8AC3E}">
        <p14:creationId xmlns:p14="http://schemas.microsoft.com/office/powerpoint/2010/main" val="1801379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E14BA-B683-4CAB-8970-E0696CFDA57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E7375EF-8E55-4DC3-BB91-3C45E8B91378}"/>
              </a:ext>
            </a:extLst>
          </p:cNvPr>
          <p:cNvSpPr>
            <a:spLocks noGrp="1"/>
          </p:cNvSpPr>
          <p:nvPr>
            <p:ph idx="1"/>
          </p:nvPr>
        </p:nvSpPr>
        <p:spPr/>
        <p:txBody>
          <a:bodyPr/>
          <a:lstStyle/>
          <a:p>
            <a:r>
              <a:rPr lang="en-US" dirty="0"/>
              <a:t>ASPECTS score was 10 on CT brain with a normal angiography. She recovered to normal power in 20 mins. </a:t>
            </a:r>
          </a:p>
          <a:p>
            <a:r>
              <a:rPr lang="en-US" dirty="0"/>
              <a:t>She was </a:t>
            </a:r>
            <a:r>
              <a:rPr lang="en-US" dirty="0" err="1"/>
              <a:t>thrombolysed</a:t>
            </a:r>
            <a:r>
              <a:rPr lang="en-US" dirty="0"/>
              <a:t> with </a:t>
            </a:r>
            <a:r>
              <a:rPr lang="en-US" dirty="0" err="1"/>
              <a:t>tPA</a:t>
            </a:r>
            <a:r>
              <a:rPr lang="en-US" dirty="0"/>
              <a:t> at 3 hours after her last episode. Repeat CT at 24 hours, and Echocardiogram were normal.</a:t>
            </a:r>
          </a:p>
          <a:p>
            <a:r>
              <a:rPr lang="en-US" dirty="0"/>
              <a:t>MRI showed diffusion restriction with concordance on ADC, in right posterior limb of internal capsule</a:t>
            </a:r>
            <a:endParaRPr lang="en-IN" dirty="0"/>
          </a:p>
        </p:txBody>
      </p:sp>
    </p:spTree>
    <p:extLst>
      <p:ext uri="{BB962C8B-B14F-4D97-AF65-F5344CB8AC3E}">
        <p14:creationId xmlns:p14="http://schemas.microsoft.com/office/powerpoint/2010/main" val="14120123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38B02-B5BA-4EDC-970B-ED607A90F6E1}"/>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489A74C-60AF-44CA-9DC2-D73B2EC6E64B}"/>
              </a:ext>
            </a:extLst>
          </p:cNvPr>
          <p:cNvSpPr>
            <a:spLocks noGrp="1"/>
          </p:cNvSpPr>
          <p:nvPr>
            <p:ph idx="1"/>
          </p:nvPr>
        </p:nvSpPr>
        <p:spPr/>
        <p:txBody>
          <a:bodyPr/>
          <a:lstStyle/>
          <a:p>
            <a:r>
              <a:rPr lang="en-US" dirty="0"/>
              <a:t>All hemorheological, and structural causes were ruled out on investigation. </a:t>
            </a:r>
          </a:p>
          <a:p>
            <a:r>
              <a:rPr lang="en-US" dirty="0"/>
              <a:t>She continued to be asymptomatic over the next 3 weeks, on antiplatelets and statins.</a:t>
            </a:r>
            <a:endParaRPr lang="en-IN" dirty="0"/>
          </a:p>
        </p:txBody>
      </p:sp>
    </p:spTree>
    <p:extLst>
      <p:ext uri="{BB962C8B-B14F-4D97-AF65-F5344CB8AC3E}">
        <p14:creationId xmlns:p14="http://schemas.microsoft.com/office/powerpoint/2010/main" val="32281023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64287-2AAD-4410-A00B-2583DBB24C60}"/>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B6797A2D-53AF-484A-AB3C-6547F4A22337}"/>
              </a:ext>
            </a:extLst>
          </p:cNvPr>
          <p:cNvPicPr>
            <a:picLocks noGrp="1" noChangeAspect="1"/>
          </p:cNvPicPr>
          <p:nvPr>
            <p:ph idx="1"/>
          </p:nvPr>
        </p:nvPicPr>
        <p:blipFill>
          <a:blip r:embed="rId2"/>
          <a:stretch>
            <a:fillRect/>
          </a:stretch>
        </p:blipFill>
        <p:spPr>
          <a:xfrm>
            <a:off x="728869" y="2305878"/>
            <a:ext cx="10721009" cy="3644348"/>
          </a:xfrm>
        </p:spPr>
      </p:pic>
    </p:spTree>
    <p:extLst>
      <p:ext uri="{BB962C8B-B14F-4D97-AF65-F5344CB8AC3E}">
        <p14:creationId xmlns:p14="http://schemas.microsoft.com/office/powerpoint/2010/main" val="301827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2D020-8723-4664-87C8-30AD36D470F0}"/>
              </a:ext>
            </a:extLst>
          </p:cNvPr>
          <p:cNvSpPr>
            <a:spLocks noGrp="1"/>
          </p:cNvSpPr>
          <p:nvPr>
            <p:ph type="title"/>
          </p:nvPr>
        </p:nvSpPr>
        <p:spPr/>
        <p:txBody>
          <a:bodyPr/>
          <a:lstStyle/>
          <a:p>
            <a:r>
              <a:rPr lang="en-US" b="1" dirty="0"/>
              <a:t>Case 3:</a:t>
            </a:r>
            <a:endParaRPr lang="en-IN" b="1" dirty="0"/>
          </a:p>
        </p:txBody>
      </p:sp>
      <p:sp>
        <p:nvSpPr>
          <p:cNvPr id="3" name="Content Placeholder 2">
            <a:extLst>
              <a:ext uri="{FF2B5EF4-FFF2-40B4-BE49-F238E27FC236}">
                <a16:creationId xmlns:a16="http://schemas.microsoft.com/office/drawing/2014/main" id="{E8E26129-F3FB-4A71-9EE4-98EC469DDB7A}"/>
              </a:ext>
            </a:extLst>
          </p:cNvPr>
          <p:cNvSpPr>
            <a:spLocks noGrp="1"/>
          </p:cNvSpPr>
          <p:nvPr>
            <p:ph idx="1"/>
          </p:nvPr>
        </p:nvSpPr>
        <p:spPr/>
        <p:txBody>
          <a:bodyPr/>
          <a:lstStyle/>
          <a:p>
            <a:r>
              <a:rPr lang="en-US" dirty="0"/>
              <a:t>A 13 year old boy presented with 5 episodes 5 days ago, and 1 episode on day of presentation, comprising headache, body pain progressing to Right hemiparesis, and slurred speech lasting 5 minutes each time.</a:t>
            </a:r>
          </a:p>
          <a:p>
            <a:r>
              <a:rPr lang="en-US" dirty="0"/>
              <a:t> He had no past history of migraine or seizures, and had had no recent vaccinations or </a:t>
            </a:r>
            <a:r>
              <a:rPr lang="en-US" dirty="0" err="1"/>
              <a:t>exanthematous</a:t>
            </a:r>
            <a:r>
              <a:rPr lang="en-US" dirty="0"/>
              <a:t> fevers. </a:t>
            </a:r>
          </a:p>
          <a:p>
            <a:r>
              <a:rPr lang="en-US" dirty="0"/>
              <a:t>His blood pressure was 100/70 mm Hg and pulse was regular at 80/m. He had a widely split S2.</a:t>
            </a:r>
            <a:endParaRPr lang="en-IN" dirty="0"/>
          </a:p>
        </p:txBody>
      </p:sp>
    </p:spTree>
    <p:extLst>
      <p:ext uri="{BB962C8B-B14F-4D97-AF65-F5344CB8AC3E}">
        <p14:creationId xmlns:p14="http://schemas.microsoft.com/office/powerpoint/2010/main" val="33927607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DDF44-54FA-4DE8-A829-39356B608AF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8F4184D-2B4D-4A47-9637-29430713ED6C}"/>
              </a:ext>
            </a:extLst>
          </p:cNvPr>
          <p:cNvSpPr>
            <a:spLocks noGrp="1"/>
          </p:cNvSpPr>
          <p:nvPr>
            <p:ph idx="1"/>
          </p:nvPr>
        </p:nvSpPr>
        <p:spPr/>
        <p:txBody>
          <a:bodyPr/>
          <a:lstStyle/>
          <a:p>
            <a:r>
              <a:rPr lang="en-US" dirty="0"/>
              <a:t>Possible diagnoses considered were CWS, hemiplegic migraine, or seizures with Todd’s palsy. While his CT brain and Angiography were normal, MRI showed an acute infarct in left Centrum </a:t>
            </a:r>
            <a:r>
              <a:rPr lang="en-US" dirty="0" err="1"/>
              <a:t>semiovale</a:t>
            </a:r>
            <a:r>
              <a:rPr lang="en-US" dirty="0"/>
              <a:t> and posterior limb of Internal capsule .</a:t>
            </a:r>
          </a:p>
          <a:p>
            <a:r>
              <a:rPr lang="en-US" dirty="0"/>
              <a:t> He was managed conservatively with antiplatelets, and continued to have 1 daily episode of weakness lasting a few minutes, while in the ward.</a:t>
            </a:r>
          </a:p>
          <a:p>
            <a:r>
              <a:rPr lang="en-US" dirty="0"/>
              <a:t>He was detected to have a Bicuspid Aortic valve with commissures at 10 and 4 O’clock positions. Thrombophilia workup showed no abnormality.</a:t>
            </a:r>
            <a:endParaRPr lang="en-IN" dirty="0"/>
          </a:p>
        </p:txBody>
      </p:sp>
    </p:spTree>
    <p:extLst>
      <p:ext uri="{BB962C8B-B14F-4D97-AF65-F5344CB8AC3E}">
        <p14:creationId xmlns:p14="http://schemas.microsoft.com/office/powerpoint/2010/main" val="17819875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93F72-DA51-47F9-A22F-DC391EADC03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C65E969-9F26-412E-81E9-C9A4F3D81032}"/>
              </a:ext>
            </a:extLst>
          </p:cNvPr>
          <p:cNvSpPr>
            <a:spLocks noGrp="1"/>
          </p:cNvSpPr>
          <p:nvPr>
            <p:ph idx="1"/>
          </p:nvPr>
        </p:nvSpPr>
        <p:spPr/>
        <p:txBody>
          <a:bodyPr/>
          <a:lstStyle/>
          <a:p>
            <a:r>
              <a:rPr lang="en-US" dirty="0"/>
              <a:t>Her CT and MRI brain were normal.</a:t>
            </a:r>
          </a:p>
          <a:p>
            <a:r>
              <a:rPr lang="en-US" dirty="0"/>
              <a:t> MR angiography showed long-segment narrowing of left vertebral artery, narrowing of left internal carotid in cavernous portion, and absence of left A1 segment of ACA. </a:t>
            </a:r>
          </a:p>
          <a:p>
            <a:r>
              <a:rPr lang="en-US" dirty="0"/>
              <a:t>Additionally, </a:t>
            </a:r>
            <a:r>
              <a:rPr lang="en-US" dirty="0" err="1"/>
              <a:t>occipitalisation</a:t>
            </a:r>
            <a:r>
              <a:rPr lang="en-US" dirty="0"/>
              <a:t> of atlas and fusion of C2, C3 vertebrae on the left side, were seen. </a:t>
            </a:r>
            <a:endParaRPr lang="en-IN" dirty="0"/>
          </a:p>
        </p:txBody>
      </p:sp>
    </p:spTree>
    <p:extLst>
      <p:ext uri="{BB962C8B-B14F-4D97-AF65-F5344CB8AC3E}">
        <p14:creationId xmlns:p14="http://schemas.microsoft.com/office/powerpoint/2010/main" val="886158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240FE-FF8B-465A-9D5A-2DD84215BD74}"/>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9D207B4-7910-436E-8E69-1C470AA61CA9}"/>
              </a:ext>
            </a:extLst>
          </p:cNvPr>
          <p:cNvSpPr>
            <a:spLocks noGrp="1"/>
          </p:cNvSpPr>
          <p:nvPr>
            <p:ph idx="1"/>
          </p:nvPr>
        </p:nvSpPr>
        <p:spPr/>
        <p:txBody>
          <a:bodyPr/>
          <a:lstStyle/>
          <a:p>
            <a:r>
              <a:rPr lang="en-US" dirty="0"/>
              <a:t>Echocardiography and hematological tests were all normal.</a:t>
            </a:r>
          </a:p>
          <a:p>
            <a:r>
              <a:rPr lang="en-US" dirty="0"/>
              <a:t> She was started on double antiplatelet therapy with Statins.</a:t>
            </a:r>
            <a:endParaRPr lang="en-IN" dirty="0"/>
          </a:p>
        </p:txBody>
      </p:sp>
    </p:spTree>
    <p:extLst>
      <p:ext uri="{BB962C8B-B14F-4D97-AF65-F5344CB8AC3E}">
        <p14:creationId xmlns:p14="http://schemas.microsoft.com/office/powerpoint/2010/main" val="24016525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20DAE-AEF6-4A19-82FB-D59B0B5418CA}"/>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5FCFD00E-10A2-410D-862B-8B420F5ABF53}"/>
              </a:ext>
            </a:extLst>
          </p:cNvPr>
          <p:cNvPicPr>
            <a:picLocks noGrp="1" noChangeAspect="1"/>
          </p:cNvPicPr>
          <p:nvPr>
            <p:ph idx="1"/>
          </p:nvPr>
        </p:nvPicPr>
        <p:blipFill>
          <a:blip r:embed="rId2"/>
          <a:stretch>
            <a:fillRect/>
          </a:stretch>
        </p:blipFill>
        <p:spPr>
          <a:xfrm>
            <a:off x="1325217" y="1033670"/>
            <a:ext cx="8666922" cy="5187317"/>
          </a:xfrm>
        </p:spPr>
      </p:pic>
    </p:spTree>
    <p:extLst>
      <p:ext uri="{BB962C8B-B14F-4D97-AF65-F5344CB8AC3E}">
        <p14:creationId xmlns:p14="http://schemas.microsoft.com/office/powerpoint/2010/main" val="8079303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CFD86-4DAC-4613-A251-0ECA6473207D}"/>
              </a:ext>
            </a:extLst>
          </p:cNvPr>
          <p:cNvSpPr>
            <a:spLocks noGrp="1"/>
          </p:cNvSpPr>
          <p:nvPr>
            <p:ph type="title"/>
          </p:nvPr>
        </p:nvSpPr>
        <p:spPr/>
        <p:txBody>
          <a:bodyPr/>
          <a:lstStyle/>
          <a:p>
            <a:r>
              <a:rPr lang="en-US" b="1" dirty="0"/>
              <a:t>Case 5:</a:t>
            </a:r>
            <a:endParaRPr lang="en-IN" b="1" dirty="0"/>
          </a:p>
        </p:txBody>
      </p:sp>
      <p:sp>
        <p:nvSpPr>
          <p:cNvPr id="3" name="Content Placeholder 2">
            <a:extLst>
              <a:ext uri="{FF2B5EF4-FFF2-40B4-BE49-F238E27FC236}">
                <a16:creationId xmlns:a16="http://schemas.microsoft.com/office/drawing/2014/main" id="{D714E61A-EDEB-414D-B8F4-84C165F009F6}"/>
              </a:ext>
            </a:extLst>
          </p:cNvPr>
          <p:cNvSpPr>
            <a:spLocks noGrp="1"/>
          </p:cNvSpPr>
          <p:nvPr>
            <p:ph idx="1"/>
          </p:nvPr>
        </p:nvSpPr>
        <p:spPr/>
        <p:txBody>
          <a:bodyPr/>
          <a:lstStyle/>
          <a:p>
            <a:r>
              <a:rPr lang="en-US" dirty="0"/>
              <a:t>A 17 year old girl presented with 2 episodes of left Hemiparesis without facial involvement, in Jan 2020, lasting 6 minutes each, over 3 hours. She had 2 prior episodes in the previous month, each lasting 5-15 minutes, over 4 hours.</a:t>
            </a:r>
          </a:p>
          <a:p>
            <a:r>
              <a:rPr lang="en-US" dirty="0"/>
              <a:t> She had had no recent vaccinations or exanthems.</a:t>
            </a:r>
            <a:endParaRPr lang="en-IN" dirty="0"/>
          </a:p>
        </p:txBody>
      </p:sp>
    </p:spTree>
    <p:extLst>
      <p:ext uri="{BB962C8B-B14F-4D97-AF65-F5344CB8AC3E}">
        <p14:creationId xmlns:p14="http://schemas.microsoft.com/office/powerpoint/2010/main" val="37416751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FDDB2-19FD-4384-9F2B-EB5F32F8DB8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2638A31-93C2-4750-B046-F674A3077720}"/>
              </a:ext>
            </a:extLst>
          </p:cNvPr>
          <p:cNvSpPr>
            <a:spLocks noGrp="1"/>
          </p:cNvSpPr>
          <p:nvPr>
            <p:ph idx="1"/>
          </p:nvPr>
        </p:nvSpPr>
        <p:spPr/>
        <p:txBody>
          <a:bodyPr/>
          <a:lstStyle/>
          <a:p>
            <a:r>
              <a:rPr lang="en-US" dirty="0"/>
              <a:t>At presentation, she was on Aspirin 150 mg daily for the previous 2 wks. </a:t>
            </a:r>
          </a:p>
          <a:p>
            <a:r>
              <a:rPr lang="en-US" dirty="0"/>
              <a:t>All investigations, including sickle testing, bubble echo, Lipoprotein levels, and thrombophilia workup, were normal. </a:t>
            </a:r>
          </a:p>
          <a:p>
            <a:r>
              <a:rPr lang="en-US" dirty="0"/>
              <a:t>MRI done the previous month had shown an acute infarct in deep white matter on the right side, with some restricted diffusion in right frontal cortex, and a possible M2 narrowing, However, at present episode, CT brain and angiography and MRI were normal.</a:t>
            </a:r>
            <a:endParaRPr lang="en-IN" dirty="0"/>
          </a:p>
        </p:txBody>
      </p:sp>
    </p:spTree>
    <p:extLst>
      <p:ext uri="{BB962C8B-B14F-4D97-AF65-F5344CB8AC3E}">
        <p14:creationId xmlns:p14="http://schemas.microsoft.com/office/powerpoint/2010/main" val="7332059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82424-0E6D-4297-94BD-70587DEFF33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AD9554A-7EA3-4936-9F03-509DBD21EFA6}"/>
              </a:ext>
            </a:extLst>
          </p:cNvPr>
          <p:cNvSpPr>
            <a:spLocks noGrp="1"/>
          </p:cNvSpPr>
          <p:nvPr>
            <p:ph idx="1"/>
          </p:nvPr>
        </p:nvSpPr>
        <p:spPr/>
        <p:txBody>
          <a:bodyPr/>
          <a:lstStyle/>
          <a:p>
            <a:r>
              <a:rPr lang="en-US" dirty="0"/>
              <a:t>She had a history of migraine without aura, of 2-3 years duration.</a:t>
            </a:r>
          </a:p>
          <a:p>
            <a:r>
              <a:rPr lang="en-US" dirty="0"/>
              <a:t> A combination of Aspirin and Clopidogrel was started, and Flunarizine was added.</a:t>
            </a:r>
          </a:p>
          <a:p>
            <a:r>
              <a:rPr lang="en-US" dirty="0"/>
              <a:t> She continued to be asymptomatic over the next 3 months.</a:t>
            </a:r>
            <a:endParaRPr lang="en-IN" dirty="0"/>
          </a:p>
        </p:txBody>
      </p:sp>
    </p:spTree>
    <p:extLst>
      <p:ext uri="{BB962C8B-B14F-4D97-AF65-F5344CB8AC3E}">
        <p14:creationId xmlns:p14="http://schemas.microsoft.com/office/powerpoint/2010/main" val="36008930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7FC56-A7C9-4916-B200-2896EF733D2F}"/>
              </a:ext>
            </a:extLst>
          </p:cNvPr>
          <p:cNvSpPr>
            <a:spLocks noGrp="1"/>
          </p:cNvSpPr>
          <p:nvPr>
            <p:ph type="title"/>
          </p:nvPr>
        </p:nvSpPr>
        <p:spPr/>
        <p:txBody>
          <a:bodyPr/>
          <a:lstStyle/>
          <a:p>
            <a:r>
              <a:rPr lang="en-IN" b="1" dirty="0"/>
              <a:t>Case 6 :</a:t>
            </a:r>
          </a:p>
        </p:txBody>
      </p:sp>
      <p:sp>
        <p:nvSpPr>
          <p:cNvPr id="3" name="Content Placeholder 2">
            <a:extLst>
              <a:ext uri="{FF2B5EF4-FFF2-40B4-BE49-F238E27FC236}">
                <a16:creationId xmlns:a16="http://schemas.microsoft.com/office/drawing/2014/main" id="{7D79ACA3-87EA-450C-A63F-7226DC54DC81}"/>
              </a:ext>
            </a:extLst>
          </p:cNvPr>
          <p:cNvSpPr>
            <a:spLocks noGrp="1"/>
          </p:cNvSpPr>
          <p:nvPr>
            <p:ph idx="1"/>
          </p:nvPr>
        </p:nvSpPr>
        <p:spPr/>
        <p:txBody>
          <a:bodyPr/>
          <a:lstStyle/>
          <a:p>
            <a:r>
              <a:rPr lang="en-US" dirty="0"/>
              <a:t>A 50 </a:t>
            </a:r>
            <a:r>
              <a:rPr lang="en-US" dirty="0" err="1"/>
              <a:t>yr</a:t>
            </a:r>
            <a:r>
              <a:rPr lang="en-US" dirty="0"/>
              <a:t> old man presented with a flurry of 5 episodes of left sided hemiparesis with UMN facial weakness  over the past 12 hours. During  presentation, he had an NIHSS score of 11, but the deficit recovered fully within 10 minutes. </a:t>
            </a:r>
          </a:p>
          <a:p>
            <a:r>
              <a:rPr lang="en-US" dirty="0"/>
              <a:t>CT brain and CT angiography were normal, and the patient was </a:t>
            </a:r>
            <a:r>
              <a:rPr lang="en-US" dirty="0" err="1"/>
              <a:t>thrombolysed</a:t>
            </a:r>
            <a:r>
              <a:rPr lang="en-US" dirty="0"/>
              <a:t> with </a:t>
            </a:r>
            <a:r>
              <a:rPr lang="en-US" dirty="0" err="1"/>
              <a:t>tPA</a:t>
            </a:r>
            <a:r>
              <a:rPr lang="en-US" dirty="0"/>
              <a:t> at 1 hour post the last episode.</a:t>
            </a:r>
          </a:p>
          <a:p>
            <a:endParaRPr lang="en-IN" dirty="0"/>
          </a:p>
        </p:txBody>
      </p:sp>
    </p:spTree>
    <p:extLst>
      <p:ext uri="{BB962C8B-B14F-4D97-AF65-F5344CB8AC3E}">
        <p14:creationId xmlns:p14="http://schemas.microsoft.com/office/powerpoint/2010/main" val="1747811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D3F56-BD23-4689-8C25-4046E537C6ED}"/>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319265E7-390E-4F75-A002-FBB042207ABB}"/>
              </a:ext>
            </a:extLst>
          </p:cNvPr>
          <p:cNvSpPr>
            <a:spLocks noGrp="1"/>
          </p:cNvSpPr>
          <p:nvPr>
            <p:ph idx="1"/>
          </p:nvPr>
        </p:nvSpPr>
        <p:spPr/>
        <p:txBody>
          <a:bodyPr/>
          <a:lstStyle/>
          <a:p>
            <a:r>
              <a:rPr lang="en-US" dirty="0"/>
              <a:t>He remained asymptomatic till discharge 4 days later. Repeat CT at 24 hours post thrombolysis showed a </a:t>
            </a:r>
            <a:r>
              <a:rPr lang="en-US" dirty="0" err="1"/>
              <a:t>gangliocapsular</a:t>
            </a:r>
            <a:r>
              <a:rPr lang="en-US" dirty="0"/>
              <a:t> infarct on the right side.</a:t>
            </a:r>
            <a:endParaRPr lang="en-IN" dirty="0"/>
          </a:p>
        </p:txBody>
      </p:sp>
    </p:spTree>
    <p:extLst>
      <p:ext uri="{BB962C8B-B14F-4D97-AF65-F5344CB8AC3E}">
        <p14:creationId xmlns:p14="http://schemas.microsoft.com/office/powerpoint/2010/main" val="3476555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70BC8-A7A3-46E6-B420-F2B9CED848D7}"/>
              </a:ext>
            </a:extLst>
          </p:cNvPr>
          <p:cNvSpPr>
            <a:spLocks noGrp="1"/>
          </p:cNvSpPr>
          <p:nvPr>
            <p:ph type="title"/>
          </p:nvPr>
        </p:nvSpPr>
        <p:spPr/>
        <p:txBody>
          <a:bodyPr/>
          <a:lstStyle/>
          <a:p>
            <a:r>
              <a:rPr lang="en-US" b="1" dirty="0"/>
              <a:t>Case 7:</a:t>
            </a:r>
            <a:endParaRPr lang="en-IN" b="1" dirty="0"/>
          </a:p>
        </p:txBody>
      </p:sp>
      <p:sp>
        <p:nvSpPr>
          <p:cNvPr id="3" name="Content Placeholder 2">
            <a:extLst>
              <a:ext uri="{FF2B5EF4-FFF2-40B4-BE49-F238E27FC236}">
                <a16:creationId xmlns:a16="http://schemas.microsoft.com/office/drawing/2014/main" id="{16A7A94D-22D1-4597-A25F-5CD90B4FDF3C}"/>
              </a:ext>
            </a:extLst>
          </p:cNvPr>
          <p:cNvSpPr>
            <a:spLocks noGrp="1"/>
          </p:cNvSpPr>
          <p:nvPr>
            <p:ph idx="1"/>
          </p:nvPr>
        </p:nvSpPr>
        <p:spPr/>
        <p:txBody>
          <a:bodyPr/>
          <a:lstStyle/>
          <a:p>
            <a:r>
              <a:rPr lang="en-US" dirty="0"/>
              <a:t>A 30 </a:t>
            </a:r>
            <a:r>
              <a:rPr lang="en-US" dirty="0" err="1"/>
              <a:t>yr</a:t>
            </a:r>
            <a:r>
              <a:rPr lang="en-US" dirty="0"/>
              <a:t> old male, newly detected to have hypertension, presented with 3 TIAs over 3 hours, each lasting 5-10 mins. He had had a similar episode a week ago. The deficit included a right hemiparesis with facial weakness</a:t>
            </a:r>
          </a:p>
          <a:p>
            <a:r>
              <a:rPr lang="en-US" dirty="0"/>
              <a:t>At presentation, his NIHSS fluctuated from 0-6. His ECG showed inferolateral ST- T changes, and 2 D Echo was normal.</a:t>
            </a:r>
          </a:p>
          <a:p>
            <a:r>
              <a:rPr lang="en-US" dirty="0"/>
              <a:t> His plain CT brain showed an evolving </a:t>
            </a:r>
            <a:r>
              <a:rPr lang="en-US" dirty="0" err="1"/>
              <a:t>leftstriatocapsular</a:t>
            </a:r>
            <a:r>
              <a:rPr lang="en-US" dirty="0"/>
              <a:t> infarct, with CT angiogram showing complete left Internal Carotid block.</a:t>
            </a:r>
            <a:endParaRPr lang="en-IN" dirty="0"/>
          </a:p>
        </p:txBody>
      </p:sp>
    </p:spTree>
    <p:extLst>
      <p:ext uri="{BB962C8B-B14F-4D97-AF65-F5344CB8AC3E}">
        <p14:creationId xmlns:p14="http://schemas.microsoft.com/office/powerpoint/2010/main" val="34185322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2080E-8895-404F-AE22-53CE4C2785C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A2AFE2A-8CC8-4257-99D3-294C9A469151}"/>
              </a:ext>
            </a:extLst>
          </p:cNvPr>
          <p:cNvSpPr>
            <a:spLocks noGrp="1"/>
          </p:cNvSpPr>
          <p:nvPr>
            <p:ph idx="1"/>
          </p:nvPr>
        </p:nvSpPr>
        <p:spPr/>
        <p:txBody>
          <a:bodyPr/>
          <a:lstStyle/>
          <a:p>
            <a:r>
              <a:rPr lang="en-US" dirty="0"/>
              <a:t>H e was </a:t>
            </a:r>
            <a:r>
              <a:rPr lang="en-US" dirty="0" err="1"/>
              <a:t>thrombolysed</a:t>
            </a:r>
            <a:r>
              <a:rPr lang="en-US" dirty="0"/>
              <a:t> with  intravenous bolus iv </a:t>
            </a:r>
            <a:r>
              <a:rPr lang="en-US" dirty="0" err="1"/>
              <a:t>tPA</a:t>
            </a:r>
            <a:r>
              <a:rPr lang="en-US" dirty="0"/>
              <a:t> at 2 </a:t>
            </a:r>
            <a:r>
              <a:rPr lang="en-US" dirty="0" err="1"/>
              <a:t>hrs</a:t>
            </a:r>
            <a:r>
              <a:rPr lang="en-US" dirty="0"/>
              <a:t> after last fluctuation, with a plan to do a conventional angiography as soon as possible.</a:t>
            </a:r>
          </a:p>
          <a:p>
            <a:r>
              <a:rPr lang="en-US" dirty="0"/>
              <a:t>But patient worsened to Gd 1 power clinically, and took a discharge against medical advice.</a:t>
            </a:r>
            <a:endParaRPr lang="en-IN" dirty="0"/>
          </a:p>
        </p:txBody>
      </p:sp>
    </p:spTree>
    <p:extLst>
      <p:ext uri="{BB962C8B-B14F-4D97-AF65-F5344CB8AC3E}">
        <p14:creationId xmlns:p14="http://schemas.microsoft.com/office/powerpoint/2010/main" val="13784146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23B4E-0103-4C7E-A00E-30A704F9161D}"/>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BAF1A53B-9DE3-4839-B5C5-095299D44D88}"/>
              </a:ext>
            </a:extLst>
          </p:cNvPr>
          <p:cNvPicPr>
            <a:picLocks noGrp="1" noChangeAspect="1"/>
          </p:cNvPicPr>
          <p:nvPr>
            <p:ph idx="1"/>
          </p:nvPr>
        </p:nvPicPr>
        <p:blipFill>
          <a:blip r:embed="rId2"/>
          <a:stretch>
            <a:fillRect/>
          </a:stretch>
        </p:blipFill>
        <p:spPr>
          <a:xfrm>
            <a:off x="1709530" y="1361648"/>
            <a:ext cx="8526892" cy="5131227"/>
          </a:xfrm>
        </p:spPr>
      </p:pic>
    </p:spTree>
    <p:extLst>
      <p:ext uri="{BB962C8B-B14F-4D97-AF65-F5344CB8AC3E}">
        <p14:creationId xmlns:p14="http://schemas.microsoft.com/office/powerpoint/2010/main" val="1281020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48148-4470-42B2-8001-2EED4FF62B12}"/>
              </a:ext>
            </a:extLst>
          </p:cNvPr>
          <p:cNvSpPr>
            <a:spLocks noGrp="1"/>
          </p:cNvSpPr>
          <p:nvPr>
            <p:ph type="title"/>
          </p:nvPr>
        </p:nvSpPr>
        <p:spPr/>
        <p:txBody>
          <a:bodyPr/>
          <a:lstStyle/>
          <a:p>
            <a:r>
              <a:rPr lang="en-US" b="1" dirty="0"/>
              <a:t>Case 8:</a:t>
            </a:r>
            <a:endParaRPr lang="en-IN" b="1" dirty="0"/>
          </a:p>
        </p:txBody>
      </p:sp>
      <p:sp>
        <p:nvSpPr>
          <p:cNvPr id="3" name="Content Placeholder 2">
            <a:extLst>
              <a:ext uri="{FF2B5EF4-FFF2-40B4-BE49-F238E27FC236}">
                <a16:creationId xmlns:a16="http://schemas.microsoft.com/office/drawing/2014/main" id="{68507024-7491-45C0-9400-3726DE30307D}"/>
              </a:ext>
            </a:extLst>
          </p:cNvPr>
          <p:cNvSpPr>
            <a:spLocks noGrp="1"/>
          </p:cNvSpPr>
          <p:nvPr>
            <p:ph idx="1"/>
          </p:nvPr>
        </p:nvSpPr>
        <p:spPr/>
        <p:txBody>
          <a:bodyPr/>
          <a:lstStyle/>
          <a:p>
            <a:r>
              <a:rPr lang="en-US" dirty="0"/>
              <a:t>A 64 year old male presented with 6 episodes of right sided hemiparesis with right UMN facial palsy lasting about half an hour each, with complete recovery after each episode. These episodes occurred over 12 hours, with NIHSS of 7 to 8 during each episode. After admission, he had 2 more similar episodes. </a:t>
            </a:r>
          </a:p>
          <a:p>
            <a:r>
              <a:rPr lang="en-US" dirty="0"/>
              <a:t>CT brain was normal.</a:t>
            </a:r>
            <a:endParaRPr lang="en-IN" dirty="0"/>
          </a:p>
        </p:txBody>
      </p:sp>
    </p:spTree>
    <p:extLst>
      <p:ext uri="{BB962C8B-B14F-4D97-AF65-F5344CB8AC3E}">
        <p14:creationId xmlns:p14="http://schemas.microsoft.com/office/powerpoint/2010/main" val="4179272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F6A9C-B41F-4652-A5ED-937188824FD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9E2A414-290B-4CE9-8816-F8F348DCF3D0}"/>
              </a:ext>
            </a:extLst>
          </p:cNvPr>
          <p:cNvSpPr>
            <a:spLocks noGrp="1"/>
          </p:cNvSpPr>
          <p:nvPr>
            <p:ph idx="1"/>
          </p:nvPr>
        </p:nvSpPr>
        <p:spPr/>
        <p:txBody>
          <a:bodyPr/>
          <a:lstStyle/>
          <a:p>
            <a:r>
              <a:rPr lang="en-US" dirty="0"/>
              <a:t>Patient could not be </a:t>
            </a:r>
            <a:r>
              <a:rPr lang="en-US" dirty="0" err="1"/>
              <a:t>thrombolysed</a:t>
            </a:r>
            <a:r>
              <a:rPr lang="en-US" dirty="0"/>
              <a:t> due to financial constraints. </a:t>
            </a:r>
          </a:p>
          <a:p>
            <a:r>
              <a:rPr lang="en-US" dirty="0"/>
              <a:t>He was started on low molecular weight heparin 60mg subcutaneously 12 hourly. </a:t>
            </a:r>
          </a:p>
          <a:p>
            <a:r>
              <a:rPr lang="en-US" dirty="0"/>
              <a:t>His MRI done on 6th day showed an established left </a:t>
            </a:r>
            <a:r>
              <a:rPr lang="en-US" dirty="0" err="1"/>
              <a:t>gangliocapsular</a:t>
            </a:r>
            <a:r>
              <a:rPr lang="en-US" dirty="0"/>
              <a:t> infarct on FLAIR with diffusion restriction and corresponding low ADC.</a:t>
            </a:r>
          </a:p>
          <a:p>
            <a:r>
              <a:rPr lang="en-US" dirty="0"/>
              <a:t>His ECG showed poor R progression in precordial leads but echocardiography was normal. </a:t>
            </a:r>
            <a:endParaRPr lang="en-IN" dirty="0"/>
          </a:p>
        </p:txBody>
      </p:sp>
    </p:spTree>
    <p:extLst>
      <p:ext uri="{BB962C8B-B14F-4D97-AF65-F5344CB8AC3E}">
        <p14:creationId xmlns:p14="http://schemas.microsoft.com/office/powerpoint/2010/main" val="15465870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D3A6C-B4E5-44B3-85AE-946AD088E57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CDF687A-98C9-4F11-90E2-975536D66120}"/>
              </a:ext>
            </a:extLst>
          </p:cNvPr>
          <p:cNvSpPr>
            <a:spLocks noGrp="1"/>
          </p:cNvSpPr>
          <p:nvPr>
            <p:ph idx="1"/>
          </p:nvPr>
        </p:nvSpPr>
        <p:spPr/>
        <p:txBody>
          <a:bodyPr/>
          <a:lstStyle/>
          <a:p>
            <a:r>
              <a:rPr lang="en-US" dirty="0"/>
              <a:t>After the last episode his weakness lasted around 4-5 hours, followed by complete recovery. </a:t>
            </a:r>
          </a:p>
          <a:p>
            <a:r>
              <a:rPr lang="en-US" dirty="0"/>
              <a:t>Thereafter he remained symptom free till discharge 7 days later.</a:t>
            </a:r>
            <a:endParaRPr lang="en-IN" dirty="0"/>
          </a:p>
        </p:txBody>
      </p:sp>
    </p:spTree>
    <p:extLst>
      <p:ext uri="{BB962C8B-B14F-4D97-AF65-F5344CB8AC3E}">
        <p14:creationId xmlns:p14="http://schemas.microsoft.com/office/powerpoint/2010/main" val="21472916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4736C-0593-4930-BA8E-0B9EFE5B43D3}"/>
              </a:ext>
            </a:extLst>
          </p:cNvPr>
          <p:cNvSpPr>
            <a:spLocks noGrp="1"/>
          </p:cNvSpPr>
          <p:nvPr>
            <p:ph type="title"/>
          </p:nvPr>
        </p:nvSpPr>
        <p:spPr/>
        <p:txBody>
          <a:bodyPr/>
          <a:lstStyle/>
          <a:p>
            <a:r>
              <a:rPr lang="en-US" b="1" dirty="0"/>
              <a:t>Case 9:</a:t>
            </a:r>
            <a:endParaRPr lang="en-IN" b="1" dirty="0"/>
          </a:p>
        </p:txBody>
      </p:sp>
      <p:sp>
        <p:nvSpPr>
          <p:cNvPr id="3" name="Content Placeholder 2">
            <a:extLst>
              <a:ext uri="{FF2B5EF4-FFF2-40B4-BE49-F238E27FC236}">
                <a16:creationId xmlns:a16="http://schemas.microsoft.com/office/drawing/2014/main" id="{361EE1F7-6515-45C8-84C6-9C5EA89758A3}"/>
              </a:ext>
            </a:extLst>
          </p:cNvPr>
          <p:cNvSpPr>
            <a:spLocks noGrp="1"/>
          </p:cNvSpPr>
          <p:nvPr>
            <p:ph idx="1"/>
          </p:nvPr>
        </p:nvSpPr>
        <p:spPr/>
        <p:txBody>
          <a:bodyPr/>
          <a:lstStyle/>
          <a:p>
            <a:r>
              <a:rPr lang="en-US" dirty="0"/>
              <a:t>A 28 year old man presented with recurrent right </a:t>
            </a:r>
            <a:r>
              <a:rPr lang="en-US" dirty="0" err="1"/>
              <a:t>faciobrachial</a:t>
            </a:r>
            <a:r>
              <a:rPr lang="en-US" dirty="0"/>
              <a:t> weakness, having had 4 episodes over 7 hours, lasting 5-7 minutes each time. </a:t>
            </a:r>
          </a:p>
          <a:p>
            <a:r>
              <a:rPr lang="en-US" dirty="0"/>
              <a:t>His NIHSS was 3 during 1 such episode in the emergency room. CT brain and CT angiography were normal. </a:t>
            </a:r>
          </a:p>
          <a:p>
            <a:r>
              <a:rPr lang="en-US" dirty="0"/>
              <a:t>His Hb was 17 gm %, with no clinical signs of dehydration.</a:t>
            </a:r>
            <a:endParaRPr lang="en-IN" dirty="0"/>
          </a:p>
        </p:txBody>
      </p:sp>
    </p:spTree>
    <p:extLst>
      <p:ext uri="{BB962C8B-B14F-4D97-AF65-F5344CB8AC3E}">
        <p14:creationId xmlns:p14="http://schemas.microsoft.com/office/powerpoint/2010/main" val="34138644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CE0E8-85A6-4E04-8D48-0EABF677F46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CAC9486-8252-4F89-B0E5-31FF969E37D3}"/>
              </a:ext>
            </a:extLst>
          </p:cNvPr>
          <p:cNvSpPr>
            <a:spLocks noGrp="1"/>
          </p:cNvSpPr>
          <p:nvPr>
            <p:ph idx="1"/>
          </p:nvPr>
        </p:nvSpPr>
        <p:spPr/>
        <p:txBody>
          <a:bodyPr/>
          <a:lstStyle/>
          <a:p>
            <a:r>
              <a:rPr lang="en-US" dirty="0"/>
              <a:t>He was </a:t>
            </a:r>
            <a:r>
              <a:rPr lang="en-US" dirty="0" err="1"/>
              <a:t>thrombolysed</a:t>
            </a:r>
            <a:r>
              <a:rPr lang="en-US" dirty="0"/>
              <a:t> at 4 hours after the last episode. The decision to </a:t>
            </a:r>
            <a:r>
              <a:rPr lang="en-US" dirty="0" err="1"/>
              <a:t>thrombolyse</a:t>
            </a:r>
            <a:r>
              <a:rPr lang="en-US" dirty="0"/>
              <a:t> despite low NIHSS was taken in view of dominant upper limb being involved, and young age of patient. MRI brain done at 14 hours after thrombolysis showed a left Internal Capsule acute infarct . </a:t>
            </a:r>
          </a:p>
          <a:p>
            <a:r>
              <a:rPr lang="en-US" dirty="0"/>
              <a:t>He had recovered partially at discharge, with no further episodes.</a:t>
            </a:r>
            <a:endParaRPr lang="en-IN" dirty="0"/>
          </a:p>
        </p:txBody>
      </p:sp>
    </p:spTree>
    <p:extLst>
      <p:ext uri="{BB962C8B-B14F-4D97-AF65-F5344CB8AC3E}">
        <p14:creationId xmlns:p14="http://schemas.microsoft.com/office/powerpoint/2010/main" val="31683672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D7874-8B96-4474-B658-285C77ECB78C}"/>
              </a:ext>
            </a:extLst>
          </p:cNvPr>
          <p:cNvSpPr>
            <a:spLocks noGrp="1"/>
          </p:cNvSpPr>
          <p:nvPr>
            <p:ph type="title"/>
          </p:nvPr>
        </p:nvSpPr>
        <p:spPr/>
        <p:txBody>
          <a:bodyPr/>
          <a:lstStyle/>
          <a:p>
            <a:r>
              <a:rPr lang="en-US" b="1" dirty="0"/>
              <a:t>Discussion</a:t>
            </a:r>
            <a:endParaRPr lang="en-IN" b="1" dirty="0"/>
          </a:p>
        </p:txBody>
      </p:sp>
      <p:sp>
        <p:nvSpPr>
          <p:cNvPr id="3" name="Content Placeholder 2">
            <a:extLst>
              <a:ext uri="{FF2B5EF4-FFF2-40B4-BE49-F238E27FC236}">
                <a16:creationId xmlns:a16="http://schemas.microsoft.com/office/drawing/2014/main" id="{F4C1A057-794A-427A-A2A4-6993439574C8}"/>
              </a:ext>
            </a:extLst>
          </p:cNvPr>
          <p:cNvSpPr>
            <a:spLocks noGrp="1"/>
          </p:cNvSpPr>
          <p:nvPr>
            <p:ph idx="1"/>
          </p:nvPr>
        </p:nvSpPr>
        <p:spPr/>
        <p:txBody>
          <a:bodyPr/>
          <a:lstStyle/>
          <a:p>
            <a:r>
              <a:rPr lang="en-US" dirty="0"/>
              <a:t>When there is a single dominant Lenticulostriate artery supplying the deep motor tracts, instead of multiple small penetrating vessels, then a proximal MCA stenosis can result in this syndrome.</a:t>
            </a:r>
          </a:p>
          <a:p>
            <a:r>
              <a:rPr lang="en-US" dirty="0"/>
              <a:t>Atherosclerotic plaques on the ventral wall of MCA at the origin of the lenticulostriate arteries, demonstrated by high resolution MRI, have also been proposed as the causation of CWS.</a:t>
            </a:r>
          </a:p>
          <a:p>
            <a:r>
              <a:rPr lang="en-US" dirty="0"/>
              <a:t>Anterior choroidal artery stenosis  may also cause CWS.</a:t>
            </a:r>
            <a:endParaRPr lang="en-IN" dirty="0"/>
          </a:p>
        </p:txBody>
      </p:sp>
    </p:spTree>
    <p:extLst>
      <p:ext uri="{BB962C8B-B14F-4D97-AF65-F5344CB8AC3E}">
        <p14:creationId xmlns:p14="http://schemas.microsoft.com/office/powerpoint/2010/main" val="21748749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EB67C-738B-4D84-933B-8287CEB38B4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E7971E6-4959-4903-92FC-CE587089B11E}"/>
              </a:ext>
            </a:extLst>
          </p:cNvPr>
          <p:cNvSpPr>
            <a:spLocks noGrp="1"/>
          </p:cNvSpPr>
          <p:nvPr>
            <p:ph idx="1"/>
          </p:nvPr>
        </p:nvSpPr>
        <p:spPr/>
        <p:txBody>
          <a:bodyPr>
            <a:normAutofit/>
          </a:bodyPr>
          <a:lstStyle/>
          <a:p>
            <a:r>
              <a:rPr lang="en-US" dirty="0"/>
              <a:t>In this series, 7/9 patients were under 40 years of age</a:t>
            </a:r>
          </a:p>
          <a:p>
            <a:r>
              <a:rPr lang="en-US" dirty="0"/>
              <a:t>Since the majority of patients were young, without traditional vascular risk factors, it was important  to investigate fully for a cause, despite the infarcts being subcortical. </a:t>
            </a:r>
          </a:p>
          <a:p>
            <a:r>
              <a:rPr lang="en-US" dirty="0"/>
              <a:t>Cerebral  CT  Angiography , 2 D Echocardiogram (Transesophageal Echo may be required), cardiac rhythm recording, and </a:t>
            </a:r>
            <a:r>
              <a:rPr lang="en-US" dirty="0" err="1"/>
              <a:t>hemorrheology</a:t>
            </a:r>
            <a:r>
              <a:rPr lang="en-US" dirty="0"/>
              <a:t> would be mandatory in younger patients.</a:t>
            </a:r>
            <a:endParaRPr lang="en-IN" dirty="0"/>
          </a:p>
        </p:txBody>
      </p:sp>
    </p:spTree>
    <p:extLst>
      <p:ext uri="{BB962C8B-B14F-4D97-AF65-F5344CB8AC3E}">
        <p14:creationId xmlns:p14="http://schemas.microsoft.com/office/powerpoint/2010/main" val="33482778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2012F-1E20-4C5D-89A6-7E3286B7BDB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AE6AE78-AED9-49FD-8D44-6FD96CFF0326}"/>
              </a:ext>
            </a:extLst>
          </p:cNvPr>
          <p:cNvSpPr>
            <a:spLocks noGrp="1"/>
          </p:cNvSpPr>
          <p:nvPr>
            <p:ph idx="1"/>
          </p:nvPr>
        </p:nvSpPr>
        <p:spPr/>
        <p:txBody>
          <a:bodyPr/>
          <a:lstStyle/>
          <a:p>
            <a:r>
              <a:rPr lang="en-US" dirty="0"/>
              <a:t>Among the 9 patients, 3 had definite concordant angiographic abnormalities on CT angiography.</a:t>
            </a:r>
          </a:p>
          <a:p>
            <a:r>
              <a:rPr lang="en-US" dirty="0"/>
              <a:t> Patient no. 5 had been documented to have a concordant M2 narrowing at a previous episode. She also had a history of migraine, and had had the present episode while on Aspirin.</a:t>
            </a:r>
          </a:p>
          <a:p>
            <a:r>
              <a:rPr lang="en-US" dirty="0"/>
              <a:t> It was possible that migraine induced vasospasm, or Reversible vasoconstriction syndrome was the cause of her deficit, although CT angiography at the present episode was normal. </a:t>
            </a:r>
            <a:endParaRPr lang="en-IN" dirty="0"/>
          </a:p>
        </p:txBody>
      </p:sp>
    </p:spTree>
    <p:extLst>
      <p:ext uri="{BB962C8B-B14F-4D97-AF65-F5344CB8AC3E}">
        <p14:creationId xmlns:p14="http://schemas.microsoft.com/office/powerpoint/2010/main" val="28457743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CDB1B-E7A3-4116-9AD2-8CEDDD67DC9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9DE4A3C-42F0-4B6A-8F90-413C29FE0EF2}"/>
              </a:ext>
            </a:extLst>
          </p:cNvPr>
          <p:cNvSpPr>
            <a:spLocks noGrp="1"/>
          </p:cNvSpPr>
          <p:nvPr>
            <p:ph idx="1"/>
          </p:nvPr>
        </p:nvSpPr>
        <p:spPr/>
        <p:txBody>
          <a:bodyPr/>
          <a:lstStyle/>
          <a:p>
            <a:r>
              <a:rPr lang="en-US" dirty="0"/>
              <a:t>Flunarizine was added to the Aspirin- Clopidogrel combination at the present episode for this patient. </a:t>
            </a:r>
          </a:p>
          <a:p>
            <a:r>
              <a:rPr lang="en-US" dirty="0"/>
              <a:t>All except one patient had a normal Echocardiogram, the single exception being patient 3, who had a bicuspid aortic valve, with no arrhythmia</a:t>
            </a:r>
          </a:p>
          <a:p>
            <a:endParaRPr lang="en-IN" dirty="0"/>
          </a:p>
        </p:txBody>
      </p:sp>
    </p:spTree>
    <p:extLst>
      <p:ext uri="{BB962C8B-B14F-4D97-AF65-F5344CB8AC3E}">
        <p14:creationId xmlns:p14="http://schemas.microsoft.com/office/powerpoint/2010/main" val="27383121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0C5E7-B138-4C64-A8B3-4355702FB3B3}"/>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7840B878-B4B7-4F81-B24D-D418E7612E15}"/>
              </a:ext>
            </a:extLst>
          </p:cNvPr>
          <p:cNvSpPr>
            <a:spLocks noGrp="1"/>
          </p:cNvSpPr>
          <p:nvPr>
            <p:ph idx="1"/>
          </p:nvPr>
        </p:nvSpPr>
        <p:spPr/>
        <p:txBody>
          <a:bodyPr>
            <a:normAutofit/>
          </a:bodyPr>
          <a:lstStyle/>
          <a:p>
            <a:pPr algn="l"/>
            <a:r>
              <a:rPr lang="en-US" b="0" i="0" u="none" strike="noStrike" baseline="0" dirty="0"/>
              <a:t>The commonest presentation in </a:t>
            </a:r>
            <a:r>
              <a:rPr lang="en-US" dirty="0"/>
              <a:t>this </a:t>
            </a:r>
            <a:r>
              <a:rPr lang="en-US" b="0" i="0" u="none" strike="noStrike" baseline="0" dirty="0"/>
              <a:t>series was a pure motor syndrome.</a:t>
            </a:r>
          </a:p>
          <a:p>
            <a:pPr algn="l"/>
            <a:r>
              <a:rPr lang="en-IN" b="0" i="0" u="none" strike="noStrike" baseline="0" dirty="0"/>
              <a:t>An </a:t>
            </a:r>
            <a:r>
              <a:rPr lang="en-US" b="0" i="0" u="none" strike="noStrike" baseline="0" dirty="0"/>
              <a:t>infarct was almost always seen on CT/MRI in our patients in the first few hours after presentation or on a repeat CT at 24 hours after presentation.</a:t>
            </a:r>
          </a:p>
          <a:p>
            <a:pPr algn="l"/>
            <a:r>
              <a:rPr lang="en-US" b="0" i="0" u="none" strike="noStrike" baseline="0" dirty="0"/>
              <a:t>Site of infarct was distributed between </a:t>
            </a:r>
            <a:r>
              <a:rPr lang="en-IN" b="0" i="0" u="none" strike="noStrike" baseline="0" dirty="0" err="1"/>
              <a:t>Striatocapsular</a:t>
            </a:r>
            <a:r>
              <a:rPr lang="en-IN" b="0" i="0" u="none" strike="noStrike" baseline="0" dirty="0"/>
              <a:t> area, posterior limb of </a:t>
            </a:r>
            <a:r>
              <a:rPr lang="it-IT" b="0" i="0" u="none" strike="noStrike" baseline="0" dirty="0"/>
              <a:t>Internal capsule,Corona radiata and  </a:t>
            </a:r>
            <a:r>
              <a:rPr lang="en-US" b="0" i="0" u="none" strike="noStrike" baseline="0" dirty="0"/>
              <a:t>Centrum </a:t>
            </a:r>
            <a:r>
              <a:rPr lang="en-US" b="0" i="0" u="none" strike="noStrike" baseline="0" dirty="0" err="1"/>
              <a:t>semiovale</a:t>
            </a:r>
            <a:r>
              <a:rPr lang="en-US" b="0" i="0" u="none" strike="noStrike" baseline="0" dirty="0"/>
              <a:t> in our patients.</a:t>
            </a:r>
          </a:p>
        </p:txBody>
      </p:sp>
    </p:spTree>
    <p:extLst>
      <p:ext uri="{BB962C8B-B14F-4D97-AF65-F5344CB8AC3E}">
        <p14:creationId xmlns:p14="http://schemas.microsoft.com/office/powerpoint/2010/main" val="12795801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6AB99-B724-49EE-B186-7562A271DA73}"/>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9B67C267-EB7B-4B07-8398-379C9BF2859F}"/>
              </a:ext>
            </a:extLst>
          </p:cNvPr>
          <p:cNvSpPr>
            <a:spLocks noGrp="1"/>
          </p:cNvSpPr>
          <p:nvPr>
            <p:ph idx="1"/>
          </p:nvPr>
        </p:nvSpPr>
        <p:spPr/>
        <p:txBody>
          <a:bodyPr/>
          <a:lstStyle/>
          <a:p>
            <a:r>
              <a:rPr lang="en-US" dirty="0"/>
              <a:t>Treatment is controversial.</a:t>
            </a:r>
          </a:p>
          <a:p>
            <a:pPr algn="l"/>
            <a:r>
              <a:rPr lang="en-IN" b="0" i="0" u="none" strike="noStrike" baseline="0" dirty="0"/>
              <a:t>There are anecdotal </a:t>
            </a:r>
            <a:r>
              <a:rPr lang="en-US" b="0" i="0" u="none" strike="noStrike" baseline="0" dirty="0"/>
              <a:t>reports of successful stenting of the proximal arterial stenosis with a good </a:t>
            </a:r>
            <a:r>
              <a:rPr lang="en-IN" b="0" i="0" u="none" strike="noStrike" baseline="0" dirty="0"/>
              <a:t>outcome.</a:t>
            </a:r>
          </a:p>
          <a:p>
            <a:pPr algn="l"/>
            <a:r>
              <a:rPr lang="en-IN" dirty="0"/>
              <a:t>I</a:t>
            </a:r>
            <a:r>
              <a:rPr lang="en-IN" b="0" i="0" u="none" strike="noStrike" baseline="0" dirty="0"/>
              <a:t>n the majority </a:t>
            </a:r>
            <a:r>
              <a:rPr lang="en-US" b="0" i="0" u="none" strike="noStrike" baseline="0" dirty="0"/>
              <a:t>of cases, the question is whether to </a:t>
            </a:r>
            <a:r>
              <a:rPr lang="en-US" b="0" i="0" u="none" strike="noStrike" baseline="0" dirty="0" err="1"/>
              <a:t>thrombolyse</a:t>
            </a:r>
            <a:r>
              <a:rPr lang="en-US" b="0" i="0" u="none" strike="noStrike" baseline="0" dirty="0"/>
              <a:t> or not, in the fluctuating </a:t>
            </a:r>
            <a:r>
              <a:rPr lang="en-IN" b="0" i="0" u="none" strike="noStrike" baseline="0" dirty="0"/>
              <a:t> scenario</a:t>
            </a:r>
            <a:r>
              <a:rPr lang="en-IN" b="0" i="0" u="none" strike="noStrike" baseline="0" dirty="0">
                <a:latin typeface="PalatinoLinotype-Roman"/>
              </a:rPr>
              <a:t>.</a:t>
            </a:r>
            <a:endParaRPr lang="en-IN" dirty="0"/>
          </a:p>
        </p:txBody>
      </p:sp>
    </p:spTree>
    <p:extLst>
      <p:ext uri="{BB962C8B-B14F-4D97-AF65-F5344CB8AC3E}">
        <p14:creationId xmlns:p14="http://schemas.microsoft.com/office/powerpoint/2010/main" val="42875087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68A47-BDB3-43A5-8A7A-8FD7CAA925A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793FAB3-5E5B-470F-A399-5371B91803C2}"/>
              </a:ext>
            </a:extLst>
          </p:cNvPr>
          <p:cNvSpPr>
            <a:spLocks noGrp="1"/>
          </p:cNvSpPr>
          <p:nvPr>
            <p:ph idx="1"/>
          </p:nvPr>
        </p:nvSpPr>
        <p:spPr/>
        <p:txBody>
          <a:bodyPr/>
          <a:lstStyle/>
          <a:p>
            <a:r>
              <a:rPr lang="en-US" dirty="0"/>
              <a:t>In a retrospective analysis of ischemic strokes over a 5 year period, it is found that 18/967 patients had a “Stroke warning syndrome’, and that 9 of them received IV </a:t>
            </a:r>
            <a:r>
              <a:rPr lang="en-US" dirty="0" err="1"/>
              <a:t>tPA</a:t>
            </a:r>
            <a:r>
              <a:rPr lang="en-US" dirty="0"/>
              <a:t>, with a good outcome in one third of these patients at 3 months.</a:t>
            </a:r>
          </a:p>
          <a:p>
            <a:r>
              <a:rPr lang="en-US" dirty="0"/>
              <a:t>However, 55% in the ‘no </a:t>
            </a:r>
            <a:r>
              <a:rPr lang="en-US" dirty="0" err="1"/>
              <a:t>tPA</a:t>
            </a:r>
            <a:r>
              <a:rPr lang="en-US" dirty="0"/>
              <a:t> group’ of this subset also had a good outcome.</a:t>
            </a:r>
          </a:p>
          <a:p>
            <a:r>
              <a:rPr lang="en-US" dirty="0"/>
              <a:t>Another group has reported a short case series of 4 patients with CWS who received IV </a:t>
            </a:r>
            <a:r>
              <a:rPr lang="en-US" dirty="0" err="1"/>
              <a:t>tPA</a:t>
            </a:r>
            <a:r>
              <a:rPr lang="en-US" dirty="0"/>
              <a:t> within 4 hours of onset, with ¾ patients showing complete clinical recovery, and a normal MRI, at 1 week.</a:t>
            </a:r>
            <a:endParaRPr lang="en-IN" dirty="0"/>
          </a:p>
        </p:txBody>
      </p:sp>
    </p:spTree>
    <p:extLst>
      <p:ext uri="{BB962C8B-B14F-4D97-AF65-F5344CB8AC3E}">
        <p14:creationId xmlns:p14="http://schemas.microsoft.com/office/powerpoint/2010/main" val="12467426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0BEF2-9401-46FA-8515-4AECA1C6CA4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1E9BDED4-95E6-453D-8BE8-F8BEAF2B9CE3}"/>
              </a:ext>
            </a:extLst>
          </p:cNvPr>
          <p:cNvSpPr>
            <a:spLocks noGrp="1"/>
          </p:cNvSpPr>
          <p:nvPr>
            <p:ph idx="1"/>
          </p:nvPr>
        </p:nvSpPr>
        <p:spPr/>
        <p:txBody>
          <a:bodyPr/>
          <a:lstStyle/>
          <a:p>
            <a:r>
              <a:rPr lang="en-US" dirty="0"/>
              <a:t>Overall, IV thrombolysis appears to be as safe in CWS as in general acute ischemic stroke.</a:t>
            </a:r>
          </a:p>
          <a:p>
            <a:r>
              <a:rPr lang="en-US" dirty="0"/>
              <a:t>Intravenous thrombolysis was done in 5/9 patients in our series, with excellent clinical outcome in most patients.</a:t>
            </a:r>
            <a:endParaRPr lang="en-IN" dirty="0"/>
          </a:p>
        </p:txBody>
      </p:sp>
    </p:spTree>
    <p:extLst>
      <p:ext uri="{BB962C8B-B14F-4D97-AF65-F5344CB8AC3E}">
        <p14:creationId xmlns:p14="http://schemas.microsoft.com/office/powerpoint/2010/main" val="16790084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B7A2B-4A41-4F65-9AA1-9C8EE6F05BA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0FBCB32-AD22-464D-A85D-28CD84E902CE}"/>
              </a:ext>
            </a:extLst>
          </p:cNvPr>
          <p:cNvSpPr>
            <a:spLocks noGrp="1"/>
          </p:cNvSpPr>
          <p:nvPr>
            <p:ph idx="1"/>
          </p:nvPr>
        </p:nvSpPr>
        <p:spPr/>
        <p:txBody>
          <a:bodyPr/>
          <a:lstStyle/>
          <a:p>
            <a:r>
              <a:rPr lang="en-US" dirty="0"/>
              <a:t>Various case reports have mentioned efficacy of individual or combinations of antiplatelet agents in the treatment of CWS.</a:t>
            </a:r>
          </a:p>
          <a:p>
            <a:r>
              <a:rPr lang="en-US" dirty="0"/>
              <a:t>Fahey et al found a loading dose of Clopidogrel to be efficacious in 2 patients who were ‘ Aspirin resistant’.</a:t>
            </a:r>
          </a:p>
          <a:p>
            <a:r>
              <a:rPr lang="en-US" dirty="0"/>
              <a:t>Kawano et al, and Asil et al, in separate case reports, also reported combination antiplatelet agents to be of benefit.</a:t>
            </a:r>
          </a:p>
          <a:p>
            <a:r>
              <a:rPr lang="en-US" dirty="0"/>
              <a:t>Jiao et al reported favorable outcome in CWS with combination of clopidogrel, aspirin, heparin and a plasma expander.</a:t>
            </a:r>
            <a:endParaRPr lang="en-IN" dirty="0"/>
          </a:p>
        </p:txBody>
      </p:sp>
    </p:spTree>
    <p:extLst>
      <p:ext uri="{BB962C8B-B14F-4D97-AF65-F5344CB8AC3E}">
        <p14:creationId xmlns:p14="http://schemas.microsoft.com/office/powerpoint/2010/main" val="36676969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FDED8-A56A-423A-8710-26D06CDC0B4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A5D4DAB-B598-4217-B226-F1AEAE69E28F}"/>
              </a:ext>
            </a:extLst>
          </p:cNvPr>
          <p:cNvSpPr>
            <a:spLocks noGrp="1"/>
          </p:cNvSpPr>
          <p:nvPr>
            <p:ph idx="1"/>
          </p:nvPr>
        </p:nvSpPr>
        <p:spPr/>
        <p:txBody>
          <a:bodyPr/>
          <a:lstStyle/>
          <a:p>
            <a:r>
              <a:rPr lang="en-US" dirty="0" err="1"/>
              <a:t>Lalive</a:t>
            </a:r>
            <a:r>
              <a:rPr lang="en-US" dirty="0"/>
              <a:t> et al, reporting on 6 patients with Lacunar syndrome preceded by TIAs, suggest that frequent BP monitoring, and pharmacological raising of BP if necessary, is key to a good outcome.</a:t>
            </a:r>
          </a:p>
          <a:p>
            <a:r>
              <a:rPr lang="en-US" dirty="0"/>
              <a:t>Wei Li et al have used intravenous Tirofiban in combination with standard medications and demonstrated reduction in early fluctuations and shortening of duration of functional deficits in CWS.</a:t>
            </a:r>
            <a:endParaRPr lang="en-IN" dirty="0"/>
          </a:p>
        </p:txBody>
      </p:sp>
    </p:spTree>
    <p:extLst>
      <p:ext uri="{BB962C8B-B14F-4D97-AF65-F5344CB8AC3E}">
        <p14:creationId xmlns:p14="http://schemas.microsoft.com/office/powerpoint/2010/main" val="29298605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DD36D-5570-41C5-BC85-9AC2E0313C9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7ABB51F-6C4D-4311-BF38-4B379DFB5BCA}"/>
              </a:ext>
            </a:extLst>
          </p:cNvPr>
          <p:cNvSpPr>
            <a:spLocks noGrp="1"/>
          </p:cNvSpPr>
          <p:nvPr>
            <p:ph idx="1"/>
          </p:nvPr>
        </p:nvSpPr>
        <p:spPr/>
        <p:txBody>
          <a:bodyPr/>
          <a:lstStyle/>
          <a:p>
            <a:r>
              <a:rPr lang="en-US" dirty="0"/>
              <a:t>Following the reported data from the Austrian stroke registry which shows equal benefit of intravenous thrombolysis in lacunar and non-lacunar strokes, there should be no hesitation in </a:t>
            </a:r>
            <a:r>
              <a:rPr lang="en-US" dirty="0" err="1"/>
              <a:t>thrombolysing</a:t>
            </a:r>
            <a:r>
              <a:rPr lang="en-US" dirty="0"/>
              <a:t> lacunar syndromes.</a:t>
            </a:r>
          </a:p>
          <a:p>
            <a:r>
              <a:rPr lang="en-US" dirty="0"/>
              <a:t>Thus, as a large percentage of patients with CWS will end up with a disabling stroke if not </a:t>
            </a:r>
            <a:r>
              <a:rPr lang="en-US" dirty="0" err="1"/>
              <a:t>thrombolysed</a:t>
            </a:r>
            <a:r>
              <a:rPr lang="en-US" dirty="0"/>
              <a:t>, there should be no hesitation in </a:t>
            </a:r>
            <a:r>
              <a:rPr lang="en-US" dirty="0" err="1"/>
              <a:t>thrombolysing</a:t>
            </a:r>
            <a:r>
              <a:rPr lang="en-US" dirty="0"/>
              <a:t> a fluctuating CWS either.</a:t>
            </a:r>
            <a:endParaRPr lang="en-IN" dirty="0"/>
          </a:p>
        </p:txBody>
      </p:sp>
    </p:spTree>
    <p:extLst>
      <p:ext uri="{BB962C8B-B14F-4D97-AF65-F5344CB8AC3E}">
        <p14:creationId xmlns:p14="http://schemas.microsoft.com/office/powerpoint/2010/main" val="35219871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10F07-8DE8-4C8F-858D-94AB56E7D36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5255EE1-2F73-44CC-A576-F56EAB379286}"/>
              </a:ext>
            </a:extLst>
          </p:cNvPr>
          <p:cNvSpPr>
            <a:spLocks noGrp="1"/>
          </p:cNvSpPr>
          <p:nvPr>
            <p:ph idx="1"/>
          </p:nvPr>
        </p:nvSpPr>
        <p:spPr/>
        <p:txBody>
          <a:bodyPr/>
          <a:lstStyle/>
          <a:p>
            <a:r>
              <a:rPr lang="en-US" dirty="0"/>
              <a:t>There is no definite recommendation on the role of Heparin in CWS, or a definite recommendation on secondary prophylaxis in these patients.</a:t>
            </a:r>
            <a:endParaRPr lang="en-IN" dirty="0"/>
          </a:p>
        </p:txBody>
      </p:sp>
    </p:spTree>
    <p:extLst>
      <p:ext uri="{BB962C8B-B14F-4D97-AF65-F5344CB8AC3E}">
        <p14:creationId xmlns:p14="http://schemas.microsoft.com/office/powerpoint/2010/main" val="13556272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BA959-6A04-441B-9255-2C7BBE33230C}"/>
              </a:ext>
            </a:extLst>
          </p:cNvPr>
          <p:cNvSpPr>
            <a:spLocks noGrp="1"/>
          </p:cNvSpPr>
          <p:nvPr>
            <p:ph type="title"/>
          </p:nvPr>
        </p:nvSpPr>
        <p:spPr/>
        <p:txBody>
          <a:bodyPr/>
          <a:lstStyle/>
          <a:p>
            <a:r>
              <a:rPr lang="en-US" b="1" dirty="0"/>
              <a:t>Conclusion</a:t>
            </a:r>
            <a:endParaRPr lang="en-IN" b="1" dirty="0"/>
          </a:p>
        </p:txBody>
      </p:sp>
      <p:sp>
        <p:nvSpPr>
          <p:cNvPr id="3" name="Content Placeholder 2">
            <a:extLst>
              <a:ext uri="{FF2B5EF4-FFF2-40B4-BE49-F238E27FC236}">
                <a16:creationId xmlns:a16="http://schemas.microsoft.com/office/drawing/2014/main" id="{158DF89F-C7E9-4C4D-9515-57D0D410DA94}"/>
              </a:ext>
            </a:extLst>
          </p:cNvPr>
          <p:cNvSpPr>
            <a:spLocks noGrp="1"/>
          </p:cNvSpPr>
          <p:nvPr>
            <p:ph idx="1"/>
          </p:nvPr>
        </p:nvSpPr>
        <p:spPr/>
        <p:txBody>
          <a:bodyPr/>
          <a:lstStyle/>
          <a:p>
            <a:r>
              <a:rPr lang="en-US" dirty="0"/>
              <a:t>In conclusion the pathogenesis of CWS continues to be debated. </a:t>
            </a:r>
          </a:p>
          <a:p>
            <a:r>
              <a:rPr lang="en-US" dirty="0"/>
              <a:t>It is essential to look for any underlying angiographic, cardiac or hemorheological factors, especially in younger patients with no vascular risk factors.</a:t>
            </a:r>
          </a:p>
          <a:p>
            <a:r>
              <a:rPr lang="en-US" dirty="0"/>
              <a:t>Intravenous thrombolysis is safe and should be done early, despite ongoing clinical fluctuations, to prevent </a:t>
            </a:r>
            <a:r>
              <a:rPr lang="en-IN" dirty="0"/>
              <a:t>a resultant disabling stroke.</a:t>
            </a:r>
          </a:p>
        </p:txBody>
      </p:sp>
    </p:spTree>
    <p:extLst>
      <p:ext uri="{BB962C8B-B14F-4D97-AF65-F5344CB8AC3E}">
        <p14:creationId xmlns:p14="http://schemas.microsoft.com/office/powerpoint/2010/main" val="3809082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BCC9D5-F218-46FE-AFE4-2F5034FF729C}"/>
              </a:ext>
            </a:extLst>
          </p:cNvPr>
          <p:cNvSpPr>
            <a:spLocks noGrp="1"/>
          </p:cNvSpPr>
          <p:nvPr>
            <p:ph type="title"/>
          </p:nvPr>
        </p:nvSpPr>
        <p:spPr/>
        <p:txBody>
          <a:bodyPr/>
          <a:lstStyle/>
          <a:p>
            <a:r>
              <a:rPr lang="en-US" b="1" dirty="0"/>
              <a:t>THANK YOU</a:t>
            </a:r>
            <a:endParaRPr lang="en-IN" b="1" dirty="0"/>
          </a:p>
        </p:txBody>
      </p:sp>
      <p:sp>
        <p:nvSpPr>
          <p:cNvPr id="5" name="Text Placeholder 4">
            <a:extLst>
              <a:ext uri="{FF2B5EF4-FFF2-40B4-BE49-F238E27FC236}">
                <a16:creationId xmlns:a16="http://schemas.microsoft.com/office/drawing/2014/main" id="{9433DFF0-F0F0-426C-B4C1-51F5016CA25E}"/>
              </a:ext>
            </a:extLst>
          </p:cNvPr>
          <p:cNvSpPr>
            <a:spLocks noGrp="1"/>
          </p:cNvSpPr>
          <p:nvPr>
            <p:ph type="body" idx="1"/>
          </p:nvPr>
        </p:nvSpPr>
        <p:spPr/>
        <p:txBody>
          <a:bodyPr/>
          <a:lstStyle/>
          <a:p>
            <a:endParaRPr lang="en-IN"/>
          </a:p>
        </p:txBody>
      </p:sp>
    </p:spTree>
    <p:extLst>
      <p:ext uri="{BB962C8B-B14F-4D97-AF65-F5344CB8AC3E}">
        <p14:creationId xmlns:p14="http://schemas.microsoft.com/office/powerpoint/2010/main" val="6940279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854</TotalTime>
  <Words>2500</Words>
  <Application>Microsoft Office PowerPoint</Application>
  <PresentationFormat>Widescreen</PresentationFormat>
  <Paragraphs>119</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Capsular Warning Syndrome - A Case Series and Discussion on Management Dilemmas</vt:lpstr>
      <vt:lpstr>PowerPoint Presentation</vt:lpstr>
      <vt:lpstr>INTRODUCTION</vt:lpstr>
      <vt:lpstr>PowerPoint Presentation</vt:lpstr>
      <vt:lpstr>Patients and Methods</vt:lpstr>
      <vt:lpstr>PowerPoint Presentation</vt:lpstr>
      <vt:lpstr>Case 1:</vt:lpstr>
      <vt:lpstr>PowerPoint Presentation</vt:lpstr>
      <vt:lpstr>PowerPoint Presentation</vt:lpstr>
      <vt:lpstr>Case 2:</vt:lpstr>
      <vt:lpstr>PowerPoint Presentation</vt:lpstr>
      <vt:lpstr>PowerPoint Presentation</vt:lpstr>
      <vt:lpstr>PowerPoint Presentation</vt:lpstr>
      <vt:lpstr>Case 3:</vt:lpstr>
      <vt:lpstr>PowerPoint Presentation</vt:lpstr>
      <vt:lpstr>PowerPoint Presentation</vt:lpstr>
      <vt:lpstr>PowerPoint Presentation</vt:lpstr>
      <vt:lpstr>PowerPoint Presentation</vt:lpstr>
      <vt:lpstr>Case 5:</vt:lpstr>
      <vt:lpstr>PowerPoint Presentation</vt:lpstr>
      <vt:lpstr>PowerPoint Presentation</vt:lpstr>
      <vt:lpstr>Case 6 :</vt:lpstr>
      <vt:lpstr>PowerPoint Presentation</vt:lpstr>
      <vt:lpstr>Case 7:</vt:lpstr>
      <vt:lpstr>PowerPoint Presentation</vt:lpstr>
      <vt:lpstr>PowerPoint Presentation</vt:lpstr>
      <vt:lpstr>Case 8:</vt:lpstr>
      <vt:lpstr>PowerPoint Presentation</vt:lpstr>
      <vt:lpstr>PowerPoint Presentation</vt:lpstr>
      <vt:lpstr>Case 9:</vt:lpstr>
      <vt:lpstr>PowerPoint Presentation</vt:lpstr>
      <vt:lpstr>Discussion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BACTERIAL MENINGITIS</dc:title>
  <dc:creator>albymaria.jan1@gmail.com</dc:creator>
  <cp:lastModifiedBy>Albymaria Mathews</cp:lastModifiedBy>
  <cp:revision>32</cp:revision>
  <dcterms:created xsi:type="dcterms:W3CDTF">2021-02-07T06:40:52Z</dcterms:created>
  <dcterms:modified xsi:type="dcterms:W3CDTF">2023-04-15T17:06:25Z</dcterms:modified>
</cp:coreProperties>
</file>