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60" r:id="rId4"/>
    <p:sldId id="258" r:id="rId5"/>
    <p:sldId id="259" r:id="rId6"/>
    <p:sldId id="261" r:id="rId7"/>
    <p:sldId id="263" r:id="rId8"/>
    <p:sldId id="262" r:id="rId9"/>
    <p:sldId id="268" r:id="rId10"/>
    <p:sldId id="273" r:id="rId11"/>
    <p:sldId id="264" r:id="rId12"/>
    <p:sldId id="265" r:id="rId13"/>
    <p:sldId id="266" r:id="rId14"/>
    <p:sldId id="267" r:id="rId15"/>
    <p:sldId id="269" r:id="rId16"/>
    <p:sldId id="272" r:id="rId17"/>
    <p:sldId id="281" r:id="rId18"/>
    <p:sldId id="270" r:id="rId19"/>
    <p:sldId id="271" r:id="rId20"/>
    <p:sldId id="274" r:id="rId21"/>
    <p:sldId id="275" r:id="rId22"/>
    <p:sldId id="276" r:id="rId23"/>
    <p:sldId id="277" r:id="rId24"/>
    <p:sldId id="278" r:id="rId25"/>
    <p:sldId id="280" r:id="rId26"/>
    <p:sldId id="279" r:id="rId27"/>
    <p:sldId id="282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E40558-6A60-41CC-A9B4-E2B4D07B983D}" type="datetimeFigureOut">
              <a:rPr lang="en-IN" smtClean="0"/>
              <a:t>05/08/22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DA2761-C6FD-4DBD-A45F-EC00808150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060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/>
              <a:t>Hb-13.6</a:t>
            </a:r>
          </a:p>
          <a:p>
            <a:r>
              <a:rPr lang="en-IN"/>
              <a:t>Tc:11,000</a:t>
            </a:r>
          </a:p>
          <a:p>
            <a:r>
              <a:rPr lang="en-IN"/>
              <a:t>Dc:P60l38</a:t>
            </a:r>
          </a:p>
          <a:p>
            <a:r>
              <a:rPr lang="en-IN" err="1"/>
              <a:t>Plt</a:t>
            </a:r>
            <a:r>
              <a:rPr lang="en-IN"/>
              <a:t>: 3.8l</a:t>
            </a:r>
          </a:p>
          <a:p>
            <a:r>
              <a:rPr lang="en-IN" err="1"/>
              <a:t>Esr</a:t>
            </a:r>
            <a:r>
              <a:rPr lang="en-IN"/>
              <a:t>: 20</a:t>
            </a:r>
          </a:p>
          <a:p>
            <a:r>
              <a:rPr lang="en-IN"/>
              <a:t>S.Ua:6</a:t>
            </a:r>
          </a:p>
          <a:p>
            <a:r>
              <a:rPr lang="en-IN"/>
              <a:t>Rue-</a:t>
            </a:r>
            <a:r>
              <a:rPr lang="en-IN" err="1"/>
              <a:t>nad</a:t>
            </a:r>
            <a:endParaRPr lang="en-IN"/>
          </a:p>
          <a:p>
            <a:r>
              <a:rPr lang="en-IN" err="1"/>
              <a:t>Ecg</a:t>
            </a:r>
            <a:r>
              <a:rPr lang="en-IN"/>
              <a:t>-s/o old </a:t>
            </a:r>
            <a:r>
              <a:rPr lang="en-IN" err="1"/>
              <a:t>iwmi</a:t>
            </a:r>
            <a:endParaRPr lang="en-IN"/>
          </a:p>
          <a:p>
            <a:r>
              <a:rPr lang="en-IN" err="1"/>
              <a:t>Cxr-wnl</a:t>
            </a:r>
            <a:endParaRPr lang="en-IN"/>
          </a:p>
          <a:p>
            <a:r>
              <a:rPr lang="en-IN"/>
              <a:t>X-ray of both hands-</a:t>
            </a:r>
            <a:r>
              <a:rPr lang="en-IN" err="1"/>
              <a:t>nad</a:t>
            </a:r>
            <a:endParaRPr lang="en-IN"/>
          </a:p>
          <a:p>
            <a:r>
              <a:rPr lang="en-IN"/>
              <a:t>Mantoux test-negative</a:t>
            </a:r>
            <a:endParaRPr lang="en-US"/>
          </a:p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DA2761-C6FD-4DBD-A45F-EC0080815059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6571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8/4/22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8/4/22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8/4/22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8/4/22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8/4/22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7454A-041B-CE2A-B350-D82D12D5F8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EYES CAN’T SEE WHAT THE MIND DOESN’T KNOW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61F83D-A125-0B5A-4E19-41D1E15229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b="1"/>
              <a:t>DR. MEERA G. KOOTTUMMEL</a:t>
            </a:r>
          </a:p>
          <a:p>
            <a:r>
              <a:rPr lang="en-IN" dirty="0"/>
              <a:t>JUNIOR RESIDENT</a:t>
            </a:r>
          </a:p>
          <a:p>
            <a:r>
              <a:rPr lang="en-IN" dirty="0"/>
              <a:t>DEPT. OF INTERNAL MEDICINE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482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E0391-F9C7-C643-5265-AB1FE56DC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history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19B63-112C-6C17-0E35-A62FB322838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IN" cap="none">
                <a:latin typeface="Times New Roman" panose="02020603050405020304" pitchFamily="18" charset="0"/>
                <a:cs typeface="Times New Roman" panose="02020603050405020304" pitchFamily="18" charset="0"/>
              </a:rPr>
              <a:t>65 year old gentleman </a:t>
            </a:r>
          </a:p>
          <a:p>
            <a:r>
              <a:rPr lang="en-IN" cap="none">
                <a:latin typeface="Times New Roman" panose="02020603050405020304" pitchFamily="18" charset="0"/>
                <a:cs typeface="Times New Roman" panose="02020603050405020304" pitchFamily="18" charset="0"/>
              </a:rPr>
              <a:t>H/o T2DM and recent Inferior wall MI (</a:t>
            </a:r>
            <a:r>
              <a:rPr lang="en-IN" cap="none" err="1"/>
              <a:t>T</a:t>
            </a:r>
            <a:r>
              <a:rPr lang="en-IN" cap="none" err="1">
                <a:latin typeface="Times New Roman" panose="02020603050405020304" pitchFamily="18" charset="0"/>
                <a:cs typeface="Times New Roman" panose="02020603050405020304" pitchFamily="18" charset="0"/>
              </a:rPr>
              <a:t>hrombolysed</a:t>
            </a:r>
            <a:r>
              <a:rPr lang="en-IN" cap="none">
                <a:latin typeface="Times New Roman" panose="02020603050405020304" pitchFamily="18" charset="0"/>
                <a:cs typeface="Times New Roman" panose="02020603050405020304" pitchFamily="18" charset="0"/>
              </a:rPr>
              <a:t> 1 month back)</a:t>
            </a:r>
          </a:p>
          <a:p>
            <a:r>
              <a:rPr lang="en-IN" cap="none">
                <a:latin typeface="Times New Roman" panose="02020603050405020304" pitchFamily="18" charset="0"/>
                <a:cs typeface="Times New Roman" panose="02020603050405020304" pitchFamily="18" charset="0"/>
              </a:rPr>
              <a:t>Pain and swelling left hand *2 weeks</a:t>
            </a:r>
          </a:p>
          <a:p>
            <a:r>
              <a:rPr lang="en-IN" cap="none">
                <a:latin typeface="Times New Roman" panose="02020603050405020304" pitchFamily="18" charset="0"/>
                <a:cs typeface="Times New Roman" panose="02020603050405020304" pitchFamily="18" charset="0"/>
              </a:rPr>
              <a:t>Unable to do routine work due to pain</a:t>
            </a:r>
          </a:p>
          <a:p>
            <a:r>
              <a:rPr lang="en-IN" cap="none">
                <a:latin typeface="Times New Roman" panose="02020603050405020304" pitchFamily="18" charset="0"/>
                <a:cs typeface="Times New Roman" panose="02020603050405020304" pitchFamily="18" charset="0"/>
              </a:rPr>
              <a:t>Altered sensation while touching </a:t>
            </a:r>
          </a:p>
        </p:txBody>
      </p:sp>
    </p:spTree>
    <p:extLst>
      <p:ext uri="{BB962C8B-B14F-4D97-AF65-F5344CB8AC3E}">
        <p14:creationId xmlns:p14="http://schemas.microsoft.com/office/powerpoint/2010/main" val="1098057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0C67B-5C98-82D1-192E-D53080E6F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history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54C7A-98ED-C141-2CD8-1121AA305A7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IN" cap="none"/>
              <a:t>No history of diurnal or postural variation of pain</a:t>
            </a:r>
          </a:p>
          <a:p>
            <a:r>
              <a:rPr lang="en-IN" cap="none"/>
              <a:t>No history of fever</a:t>
            </a:r>
          </a:p>
          <a:p>
            <a:r>
              <a:rPr lang="en-IN" cap="none"/>
              <a:t>No history of trauma</a:t>
            </a:r>
          </a:p>
          <a:p>
            <a:r>
              <a:rPr lang="en-IN" cap="none"/>
              <a:t>No history of recent IV cannulation</a:t>
            </a:r>
          </a:p>
          <a:p>
            <a:r>
              <a:rPr lang="en-IN" cap="none"/>
              <a:t>No history of insect bites</a:t>
            </a:r>
          </a:p>
          <a:p>
            <a:r>
              <a:rPr lang="en-IN" cap="none"/>
              <a:t>No history of similar illness in past</a:t>
            </a:r>
            <a:endParaRPr lang="en-US" cap="none"/>
          </a:p>
        </p:txBody>
      </p:sp>
    </p:spTree>
    <p:extLst>
      <p:ext uri="{BB962C8B-B14F-4D97-AF65-F5344CB8AC3E}">
        <p14:creationId xmlns:p14="http://schemas.microsoft.com/office/powerpoint/2010/main" val="417009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D5C48-D0F9-5238-70AA-B93B7E70D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6BFFF-4E29-2CCD-0BB0-BD7836095B6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cap="none"/>
              <a:t>On examination:</a:t>
            </a:r>
          </a:p>
          <a:p>
            <a:r>
              <a:rPr lang="en-IN" cap="none"/>
              <a:t>Vitals normal</a:t>
            </a:r>
          </a:p>
          <a:p>
            <a:r>
              <a:rPr lang="en-IN" cap="none"/>
              <a:t>Systemic examination - WNL except:</a:t>
            </a:r>
          </a:p>
          <a:p>
            <a:pPr lvl="1"/>
            <a:r>
              <a:rPr lang="en-IN" cap="none"/>
              <a:t>Local examination of left-</a:t>
            </a:r>
            <a:r>
              <a:rPr lang="en-IN" sz="2000" cap="none"/>
              <a:t>hand showing swelling over left distal forearm </a:t>
            </a:r>
            <a:r>
              <a:rPr lang="en-IN" cap="none"/>
              <a:t>and dorsum including fingers</a:t>
            </a:r>
          </a:p>
          <a:p>
            <a:endParaRPr lang="en-US" cap="none"/>
          </a:p>
        </p:txBody>
      </p:sp>
    </p:spTree>
    <p:extLst>
      <p:ext uri="{BB962C8B-B14F-4D97-AF65-F5344CB8AC3E}">
        <p14:creationId xmlns:p14="http://schemas.microsoft.com/office/powerpoint/2010/main" val="2088438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6FFAD-178A-6496-B5A9-F9698BBF6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E347F-0714-5F16-D225-2D3662C6B64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cap="none"/>
              <a:t>Palmar aspect of hand and volar aspect of forearm spared</a:t>
            </a:r>
          </a:p>
          <a:p>
            <a:r>
              <a:rPr lang="en-IN" cap="none"/>
              <a:t>Peripheral pulses normal(no variation with </a:t>
            </a:r>
            <a:r>
              <a:rPr lang="en-IN" cap="none" err="1"/>
              <a:t>movt</a:t>
            </a:r>
            <a:r>
              <a:rPr lang="en-IN" cap="none"/>
              <a:t>. of limb)</a:t>
            </a:r>
          </a:p>
          <a:p>
            <a:r>
              <a:rPr lang="en-IN" cap="none"/>
              <a:t>Movements limited due to pain</a:t>
            </a:r>
          </a:p>
          <a:p>
            <a:r>
              <a:rPr lang="en-IN" cap="none"/>
              <a:t>Swelling +</a:t>
            </a:r>
          </a:p>
          <a:p>
            <a:r>
              <a:rPr lang="en-IN" cap="none" err="1"/>
              <a:t>Edema</a:t>
            </a:r>
            <a:r>
              <a:rPr lang="en-IN" cap="none"/>
              <a:t>+</a:t>
            </a:r>
          </a:p>
          <a:p>
            <a:r>
              <a:rPr lang="en-IN" cap="none"/>
              <a:t>Hyperaemia+</a:t>
            </a:r>
          </a:p>
          <a:p>
            <a:r>
              <a:rPr lang="en-IN" cap="none"/>
              <a:t>No local rise of temperature**</a:t>
            </a:r>
          </a:p>
          <a:p>
            <a:r>
              <a:rPr lang="en-IN" cap="none"/>
              <a:t>Dysesthesia and hyperesthesia +</a:t>
            </a:r>
            <a:endParaRPr lang="en-US" cap="none"/>
          </a:p>
        </p:txBody>
      </p:sp>
    </p:spTree>
    <p:extLst>
      <p:ext uri="{BB962C8B-B14F-4D97-AF65-F5344CB8AC3E}">
        <p14:creationId xmlns:p14="http://schemas.microsoft.com/office/powerpoint/2010/main" val="3525879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AF339A8-6649-3182-BFF7-1B50A731D76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789124" y="459036"/>
            <a:ext cx="4613752" cy="615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740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BDB0A13-B1AC-D213-7069-3DDEF6972CF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681475" y="471235"/>
            <a:ext cx="4629073" cy="617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35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E60EB-25E7-D33D-779B-6B2B19174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6600" dirty="0"/>
              <a:t>Possibilities???</a:t>
            </a:r>
            <a:endParaRPr lang="en-US" sz="6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779428B-08ED-1143-822C-2CF3BFE6E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8019" y="2164336"/>
            <a:ext cx="3609819" cy="407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939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45670-E2A7-C3DB-2030-10885D94B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Investigations</a:t>
            </a: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41594A5-BC0E-12A1-0B55-6B566A9079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970280"/>
              </p:ext>
            </p:extLst>
          </p:nvPr>
        </p:nvGraphicFramePr>
        <p:xfrm>
          <a:off x="3321382" y="2351461"/>
          <a:ext cx="5549236" cy="40792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782433">
                  <a:extLst>
                    <a:ext uri="{9D8B030D-6E8A-4147-A177-3AD203B41FA5}">
                      <a16:colId xmlns:a16="http://schemas.microsoft.com/office/drawing/2014/main" val="284812122"/>
                    </a:ext>
                  </a:extLst>
                </a:gridCol>
                <a:gridCol w="2766803">
                  <a:extLst>
                    <a:ext uri="{9D8B030D-6E8A-4147-A177-3AD203B41FA5}">
                      <a16:colId xmlns:a16="http://schemas.microsoft.com/office/drawing/2014/main" val="3858945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839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884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P60L38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020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864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34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S.UA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82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766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ECG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S/O Old IWMI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6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CXR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WNL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915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XRAY of both hands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388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Mantoux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Negative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7339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8134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05F2A-2FC5-9DF3-1846-B31C2890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Investigations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FE5B2-C77E-6726-2FEA-18457C25722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E1B276-73A1-3246-6947-A63142B5A4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0640258"/>
              </p:ext>
            </p:extLst>
          </p:nvPr>
        </p:nvGraphicFramePr>
        <p:xfrm>
          <a:off x="3321382" y="2351461"/>
          <a:ext cx="5549236" cy="11125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782433">
                  <a:extLst>
                    <a:ext uri="{9D8B030D-6E8A-4147-A177-3AD203B41FA5}">
                      <a16:colId xmlns:a16="http://schemas.microsoft.com/office/drawing/2014/main" val="284812122"/>
                    </a:ext>
                  </a:extLst>
                </a:gridCol>
                <a:gridCol w="2766803">
                  <a:extLst>
                    <a:ext uri="{9D8B030D-6E8A-4147-A177-3AD203B41FA5}">
                      <a16:colId xmlns:a16="http://schemas.microsoft.com/office/drawing/2014/main" val="3858945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Normal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839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Normal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884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Serum Electrolytes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Normal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0201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2891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25BF1-5B67-EE66-1599-DED2D4084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Differentials…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D6FB1-1991-6A18-2A14-05D37867729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b="1" cap="none"/>
              <a:t>1. Cellulitis</a:t>
            </a:r>
          </a:p>
          <a:p>
            <a:pPr marL="0" indent="0">
              <a:buNone/>
            </a:pPr>
            <a:r>
              <a:rPr lang="en-IN" u="sng" cap="none"/>
              <a:t>Against:</a:t>
            </a:r>
          </a:p>
          <a:p>
            <a:r>
              <a:rPr lang="en-IN" cap="none"/>
              <a:t>No fever</a:t>
            </a:r>
          </a:p>
          <a:p>
            <a:r>
              <a:rPr lang="en-IN" cap="none"/>
              <a:t>No local rise of temperature</a:t>
            </a:r>
          </a:p>
          <a:p>
            <a:r>
              <a:rPr lang="en-IN" cap="none"/>
              <a:t>Presence of sensory symptoms in the form of hyperesthesia and hyperalgesia</a:t>
            </a:r>
            <a:endParaRPr lang="en-US" cap="none"/>
          </a:p>
        </p:txBody>
      </p:sp>
    </p:spTree>
    <p:extLst>
      <p:ext uri="{BB962C8B-B14F-4D97-AF65-F5344CB8AC3E}">
        <p14:creationId xmlns:p14="http://schemas.microsoft.com/office/powerpoint/2010/main" val="836184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D7AE9-EF01-4B06-4234-18FEE5F45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Differentials…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3FF40-6E2A-3AB4-FAC4-F359DCDB52C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b="1" cap="none"/>
              <a:t>2. Cervical </a:t>
            </a:r>
            <a:r>
              <a:rPr lang="en-IN" b="1" cap="none" dirty="0"/>
              <a:t>Spondylosis</a:t>
            </a:r>
            <a:r>
              <a:rPr lang="en-IN" b="1" cap="none"/>
              <a:t>:</a:t>
            </a:r>
          </a:p>
          <a:p>
            <a:pPr marL="0" indent="0">
              <a:buNone/>
            </a:pPr>
            <a:r>
              <a:rPr lang="en-IN" u="sng" cap="none"/>
              <a:t>Against</a:t>
            </a:r>
            <a:r>
              <a:rPr lang="en-IN" cap="none"/>
              <a:t>:</a:t>
            </a:r>
          </a:p>
          <a:p>
            <a:r>
              <a:rPr lang="en-IN" cap="none"/>
              <a:t>Swelling is rare</a:t>
            </a:r>
          </a:p>
          <a:p>
            <a:r>
              <a:rPr lang="en-IN" cap="none"/>
              <a:t>No neck pain</a:t>
            </a:r>
          </a:p>
          <a:p>
            <a:r>
              <a:rPr lang="en-IN" cap="none"/>
              <a:t>Also involvement of C8 distribution isn’t common</a:t>
            </a:r>
          </a:p>
          <a:p>
            <a:r>
              <a:rPr lang="en-IN" cap="none"/>
              <a:t>Not following a specific dermatomal pattern</a:t>
            </a:r>
          </a:p>
          <a:p>
            <a:r>
              <a:rPr lang="en-IN" cap="none"/>
              <a:t>Reflexes normal</a:t>
            </a:r>
            <a:endParaRPr lang="en-US" cap="none"/>
          </a:p>
        </p:txBody>
      </p:sp>
    </p:spTree>
    <p:extLst>
      <p:ext uri="{BB962C8B-B14F-4D97-AF65-F5344CB8AC3E}">
        <p14:creationId xmlns:p14="http://schemas.microsoft.com/office/powerpoint/2010/main" val="1014983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A0DDD-76B3-9FE8-8EE1-F7DE2B67C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Differentials…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4DC6E-9491-1D44-837E-BA24880980F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b="1" cap="none"/>
              <a:t>3. Thoracic Outlet Syndrome</a:t>
            </a:r>
          </a:p>
          <a:p>
            <a:pPr marL="0" indent="0">
              <a:buNone/>
            </a:pPr>
            <a:r>
              <a:rPr lang="en-IN" u="sng" cap="none"/>
              <a:t>Against</a:t>
            </a:r>
            <a:r>
              <a:rPr lang="en-IN" cap="none"/>
              <a:t>:</a:t>
            </a:r>
          </a:p>
          <a:p>
            <a:r>
              <a:rPr lang="en-IN" cap="none"/>
              <a:t>Swelling is localised to the hand here</a:t>
            </a:r>
          </a:p>
          <a:p>
            <a:r>
              <a:rPr lang="en-IN" cap="none"/>
              <a:t>Adson’s test negative</a:t>
            </a:r>
          </a:p>
          <a:p>
            <a:endParaRPr lang="en-IN" cap="none"/>
          </a:p>
          <a:p>
            <a:endParaRPr lang="en-US" cap="none"/>
          </a:p>
        </p:txBody>
      </p:sp>
    </p:spTree>
    <p:extLst>
      <p:ext uri="{BB962C8B-B14F-4D97-AF65-F5344CB8AC3E}">
        <p14:creationId xmlns:p14="http://schemas.microsoft.com/office/powerpoint/2010/main" val="1164942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3012D-AE28-2E6E-BD9F-B5346F382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Differentials…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F0B46-C55B-AA58-9295-1165F03949D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43932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1800" b="1" cap="none"/>
              <a:t>4. Arthritis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IN" b="1" cap="none" err="1"/>
              <a:t>Crystalopathy</a:t>
            </a:r>
            <a:endParaRPr lang="en-IN" b="1" cap="none"/>
          </a:p>
          <a:p>
            <a:pPr marL="914400" lvl="2" indent="0">
              <a:buNone/>
            </a:pPr>
            <a:r>
              <a:rPr lang="en-IN" sz="1800" u="sng" cap="none"/>
              <a:t>Against</a:t>
            </a:r>
            <a:r>
              <a:rPr lang="en-IN" sz="1800" cap="none"/>
              <a:t>:</a:t>
            </a:r>
          </a:p>
          <a:p>
            <a:pPr lvl="2"/>
            <a:r>
              <a:rPr lang="en-IN" sz="1800" cap="none" err="1"/>
              <a:t>Crystallopathies</a:t>
            </a:r>
            <a:r>
              <a:rPr lang="en-IN" sz="1800" cap="none"/>
              <a:t> have a lower limb predominance</a:t>
            </a:r>
          </a:p>
          <a:p>
            <a:pPr lvl="2"/>
            <a:r>
              <a:rPr lang="en-IN" sz="1800" cap="none" err="1"/>
              <a:t>S.Uric</a:t>
            </a:r>
            <a:r>
              <a:rPr lang="en-IN" sz="1800" cap="none"/>
              <a:t> acid was normal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IN" b="1" cap="none"/>
              <a:t>Tuberculous tenosynovitis/arthritis</a:t>
            </a:r>
          </a:p>
          <a:p>
            <a:pPr marL="457200" lvl="1" indent="0">
              <a:buNone/>
            </a:pPr>
            <a:r>
              <a:rPr lang="en-IN" cap="none"/>
              <a:t>	</a:t>
            </a:r>
            <a:r>
              <a:rPr lang="en-IN" u="sng" cap="none"/>
              <a:t>Against</a:t>
            </a:r>
            <a:r>
              <a:rPr lang="en-IN" cap="none"/>
              <a:t>:</a:t>
            </a:r>
          </a:p>
          <a:p>
            <a:pPr lvl="2"/>
            <a:r>
              <a:rPr lang="en-IN" sz="1800" cap="none"/>
              <a:t>No history of fever or other systemic symptoms</a:t>
            </a:r>
          </a:p>
          <a:p>
            <a:pPr lvl="2"/>
            <a:r>
              <a:rPr lang="en-IN" sz="1800" cap="none"/>
              <a:t>Onset is usually gradual</a:t>
            </a:r>
          </a:p>
          <a:p>
            <a:pPr lvl="2"/>
            <a:r>
              <a:rPr lang="en-IN" sz="1800" cap="none"/>
              <a:t>Mantoux negative</a:t>
            </a:r>
          </a:p>
          <a:p>
            <a:pPr lvl="2"/>
            <a:r>
              <a:rPr lang="en-IN" sz="1800" cap="none"/>
              <a:t>ESR elevated</a:t>
            </a:r>
          </a:p>
          <a:p>
            <a:endParaRPr lang="en-US" sz="1800" cap="none"/>
          </a:p>
        </p:txBody>
      </p:sp>
    </p:spTree>
    <p:extLst>
      <p:ext uri="{BB962C8B-B14F-4D97-AF65-F5344CB8AC3E}">
        <p14:creationId xmlns:p14="http://schemas.microsoft.com/office/powerpoint/2010/main" val="12135664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34185-53F0-2A9F-D4FF-22F94D3E0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Differentials…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F25FE-7B85-03B8-8DF7-A026D2C1ACF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b="1" cap="none"/>
              <a:t>5. Frozen shoulder and subsequent swelling:</a:t>
            </a:r>
          </a:p>
          <a:p>
            <a:pPr marL="0" indent="0">
              <a:buNone/>
            </a:pPr>
            <a:r>
              <a:rPr lang="en-IN" u="sng" cap="none"/>
              <a:t>Against</a:t>
            </a:r>
            <a:r>
              <a:rPr lang="en-IN" cap="none"/>
              <a:t>:</a:t>
            </a:r>
          </a:p>
          <a:p>
            <a:r>
              <a:rPr lang="en-IN" cap="none"/>
              <a:t>No limitation of shoulder movements</a:t>
            </a:r>
          </a:p>
          <a:p>
            <a:r>
              <a:rPr lang="en-IN" cap="none"/>
              <a:t>No shoulder pain</a:t>
            </a:r>
            <a:endParaRPr lang="en-US" cap="none"/>
          </a:p>
        </p:txBody>
      </p:sp>
    </p:spTree>
    <p:extLst>
      <p:ext uri="{BB962C8B-B14F-4D97-AF65-F5344CB8AC3E}">
        <p14:creationId xmlns:p14="http://schemas.microsoft.com/office/powerpoint/2010/main" val="949787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F9E7D-EFBE-F263-8271-A8F9709B4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Differentials…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FF2CD-BDA2-A1A8-5414-792BBD03D35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b="1" cap="none"/>
              <a:t>6. Diabetic Peripheral Neuropathy</a:t>
            </a:r>
          </a:p>
          <a:p>
            <a:pPr marL="0" indent="0">
              <a:buNone/>
            </a:pPr>
            <a:r>
              <a:rPr lang="en-IN" u="sng" cap="none"/>
              <a:t>Against:</a:t>
            </a:r>
          </a:p>
          <a:p>
            <a:r>
              <a:rPr lang="en-IN" cap="none"/>
              <a:t>Doesn’t follow the typical length dependent pattern</a:t>
            </a:r>
          </a:p>
          <a:p>
            <a:r>
              <a:rPr lang="en-IN" cap="none"/>
              <a:t>Not following a typical nerve distribution</a:t>
            </a:r>
            <a:endParaRPr lang="en-US" cap="none"/>
          </a:p>
        </p:txBody>
      </p:sp>
    </p:spTree>
    <p:extLst>
      <p:ext uri="{BB962C8B-B14F-4D97-AF65-F5344CB8AC3E}">
        <p14:creationId xmlns:p14="http://schemas.microsoft.com/office/powerpoint/2010/main" val="29166989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94F11-FF64-EBD2-D3EB-A3F9366A5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Differentials…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3D6F3-3A8A-C098-31DB-56D98C9A2DE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b="1" cap="none" dirty="0"/>
              <a:t>7. Deep Vein Thrombosis</a:t>
            </a:r>
          </a:p>
          <a:p>
            <a:pPr marL="0" indent="0">
              <a:buNone/>
            </a:pPr>
            <a:r>
              <a:rPr lang="en-IN" u="sng" cap="none" dirty="0"/>
              <a:t>Against</a:t>
            </a:r>
            <a:r>
              <a:rPr lang="en-IN" cap="none" dirty="0"/>
              <a:t>:</a:t>
            </a:r>
          </a:p>
          <a:p>
            <a:r>
              <a:rPr lang="en-IN" cap="none" dirty="0"/>
              <a:t>Localised to the hand only</a:t>
            </a:r>
          </a:p>
          <a:p>
            <a:r>
              <a:rPr lang="en-IN" cap="none" dirty="0"/>
              <a:t>Unlikely presentation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38502569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E68D7-A510-9B6E-A68A-0A2D9911E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0DE63-6562-CD4B-7F36-291937D459E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IN" cap="none"/>
              <a:t>In view of the localised pattern, swelling, limitation of movements and dysesthesia, a diagnosis of </a:t>
            </a:r>
            <a:r>
              <a:rPr lang="en-IN" sz="2800" cap="none"/>
              <a:t>CRPS </a:t>
            </a:r>
            <a:r>
              <a:rPr lang="en-IN" cap="none"/>
              <a:t>was made…</a:t>
            </a:r>
            <a:endParaRPr lang="en-US" cap="none"/>
          </a:p>
        </p:txBody>
      </p:sp>
    </p:spTree>
    <p:extLst>
      <p:ext uri="{BB962C8B-B14F-4D97-AF65-F5344CB8AC3E}">
        <p14:creationId xmlns:p14="http://schemas.microsoft.com/office/powerpoint/2010/main" val="1878694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D5DC5-0B35-0C28-D692-D11EA34A8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is </a:t>
            </a:r>
            <a:r>
              <a:rPr lang="en-IN" b="1" u="sng" err="1"/>
              <a:t>crps</a:t>
            </a:r>
            <a:r>
              <a:rPr lang="en-IN" dirty="0"/>
              <a:t>???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6801C3-DEF4-6930-446E-781466D4C44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IN" cap="none"/>
              <a:t>A disorder of a body region, usually of the distal limbs</a:t>
            </a:r>
          </a:p>
          <a:p>
            <a:r>
              <a:rPr lang="en-IN" cap="none"/>
              <a:t>Char. By pain, swelling, limited range of motion, vasomotor instability, skin changes and patchy bone demineralisation</a:t>
            </a:r>
          </a:p>
          <a:p>
            <a:r>
              <a:rPr lang="en-IN" cap="none"/>
              <a:t>Frequently begins following a fracture, soft tissue injury or surgery</a:t>
            </a:r>
            <a:endParaRPr lang="en-US" cap="none"/>
          </a:p>
        </p:txBody>
      </p:sp>
    </p:spTree>
    <p:extLst>
      <p:ext uri="{BB962C8B-B14F-4D97-AF65-F5344CB8AC3E}">
        <p14:creationId xmlns:p14="http://schemas.microsoft.com/office/powerpoint/2010/main" val="27760542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C05C5-BF9D-C4FA-CDDA-92BF3CBE4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Older names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71329E-D955-A5FE-3F35-5668C8C6E0D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IN" cap="none"/>
              <a:t>Reflex Sympathetic Dystrophy</a:t>
            </a:r>
          </a:p>
          <a:p>
            <a:r>
              <a:rPr lang="en-IN" cap="none" err="1"/>
              <a:t>Algodystrophy</a:t>
            </a:r>
            <a:endParaRPr lang="en-IN" cap="none"/>
          </a:p>
          <a:p>
            <a:r>
              <a:rPr lang="en-IN" cap="none"/>
              <a:t>Causalgia</a:t>
            </a:r>
          </a:p>
          <a:p>
            <a:r>
              <a:rPr lang="en-IN" cap="none" err="1"/>
              <a:t>Sudeck</a:t>
            </a:r>
            <a:r>
              <a:rPr lang="en-IN" cap="none"/>
              <a:t> Atrophy</a:t>
            </a:r>
          </a:p>
          <a:p>
            <a:r>
              <a:rPr lang="en-IN" cap="none"/>
              <a:t>Transient Osteoporosis</a:t>
            </a:r>
          </a:p>
          <a:p>
            <a:r>
              <a:rPr lang="en-IN" cap="none"/>
              <a:t>Acute Atrophy of Bone</a:t>
            </a:r>
          </a:p>
          <a:p>
            <a:r>
              <a:rPr lang="en-IN" cap="none"/>
              <a:t>Shoulder Hand Syndrome</a:t>
            </a:r>
            <a:endParaRPr lang="en-US" cap="none"/>
          </a:p>
        </p:txBody>
      </p:sp>
    </p:spTree>
    <p:extLst>
      <p:ext uri="{BB962C8B-B14F-4D97-AF65-F5344CB8AC3E}">
        <p14:creationId xmlns:p14="http://schemas.microsoft.com/office/powerpoint/2010/main" val="17838850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46B1B-BAD3-B2CA-0E40-3A5D716B3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Pathogenesis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07273-734C-77A1-87EB-92D1CDEB959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cap="none"/>
              <a:t>Unknown</a:t>
            </a:r>
          </a:p>
          <a:p>
            <a:r>
              <a:rPr lang="en-IN" cap="none"/>
              <a:t>Proposed mechanisms:</a:t>
            </a:r>
          </a:p>
          <a:p>
            <a:pPr lvl="1">
              <a:buFont typeface="Wingdings" pitchFamily="2" charset="2"/>
              <a:buChar char="Ø"/>
            </a:pPr>
            <a:r>
              <a:rPr lang="en-IN" sz="2000" cap="none"/>
              <a:t>Classic inflammation</a:t>
            </a:r>
          </a:p>
          <a:p>
            <a:pPr lvl="1">
              <a:buFont typeface="Wingdings" pitchFamily="2" charset="2"/>
              <a:buChar char="Ø"/>
            </a:pPr>
            <a:r>
              <a:rPr lang="en-IN" sz="2000" cap="none"/>
              <a:t>Neurogenic inflammation</a:t>
            </a:r>
          </a:p>
          <a:p>
            <a:pPr lvl="1">
              <a:buFont typeface="Wingdings" pitchFamily="2" charset="2"/>
              <a:buChar char="Ø"/>
            </a:pPr>
            <a:r>
              <a:rPr lang="en-IN" sz="2000" cap="none"/>
              <a:t>Maladaptive changes in pain perception</a:t>
            </a:r>
          </a:p>
          <a:p>
            <a:pPr lvl="1">
              <a:buFont typeface="Wingdings" pitchFamily="2" charset="2"/>
              <a:buChar char="Ø"/>
            </a:pPr>
            <a:r>
              <a:rPr lang="en-IN" sz="2000" cap="none"/>
              <a:t>Genetic factors</a:t>
            </a:r>
          </a:p>
          <a:p>
            <a:pPr lvl="1">
              <a:buFont typeface="Wingdings" pitchFamily="2" charset="2"/>
              <a:buChar char="Ø"/>
            </a:pPr>
            <a:r>
              <a:rPr lang="en-IN" sz="2000" cap="none"/>
              <a:t>Autoimmune</a:t>
            </a:r>
            <a:endParaRPr lang="en-US" sz="2000" cap="none"/>
          </a:p>
        </p:txBody>
      </p:sp>
    </p:spTree>
    <p:extLst>
      <p:ext uri="{BB962C8B-B14F-4D97-AF65-F5344CB8AC3E}">
        <p14:creationId xmlns:p14="http://schemas.microsoft.com/office/powerpoint/2010/main" val="30018746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BCFB4-DDCB-5D7A-04D5-E44CA2492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Budapest consensus criteria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8BA206-D29B-9652-C143-CDADA33DEAA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214694"/>
            <a:ext cx="10363826" cy="3424107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IN" cap="none"/>
              <a:t>Continuing pain, disproportionate to inciting event</a:t>
            </a:r>
          </a:p>
          <a:p>
            <a:pPr marL="457200" indent="-457200">
              <a:buFont typeface="+mj-lt"/>
              <a:buAutoNum type="arabicPeriod"/>
            </a:pPr>
            <a:r>
              <a:rPr lang="en-IN" cap="none"/>
              <a:t>At least 1 in 3 of the following 4 categories: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IN" sz="2000" u="sng" cap="none"/>
              <a:t>Sensory</a:t>
            </a:r>
            <a:r>
              <a:rPr lang="en-IN" sz="2000" cap="none"/>
              <a:t>: HYPERAESTHESIA &amp;/OR ALLODYNIA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IN" sz="2000" u="sng" cap="none"/>
              <a:t>Vasomotor</a:t>
            </a:r>
            <a:r>
              <a:rPr lang="en-IN" sz="2000" cap="none"/>
              <a:t>: temperature asymmetry &amp;/or skin </a:t>
            </a:r>
            <a:r>
              <a:rPr lang="en-IN" sz="2000" cap="none" err="1"/>
              <a:t>color</a:t>
            </a:r>
            <a:r>
              <a:rPr lang="en-IN" sz="2000" cap="none"/>
              <a:t> changes &amp;/or skin </a:t>
            </a:r>
            <a:r>
              <a:rPr lang="en-IN" sz="2000" cap="none" err="1"/>
              <a:t>color</a:t>
            </a:r>
            <a:r>
              <a:rPr lang="en-IN" sz="2000" cap="none"/>
              <a:t> asymmetry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IN" sz="2000" u="sng" cap="none"/>
              <a:t>Sudomotor/</a:t>
            </a:r>
            <a:r>
              <a:rPr lang="en-IN" sz="2000" u="sng" cap="none" err="1"/>
              <a:t>edema</a:t>
            </a:r>
            <a:r>
              <a:rPr lang="en-IN" sz="2000" cap="none"/>
              <a:t>: </a:t>
            </a:r>
            <a:r>
              <a:rPr lang="en-IN" sz="2000" cap="none" err="1"/>
              <a:t>Edema</a:t>
            </a:r>
            <a:r>
              <a:rPr lang="en-IN" sz="2000" cap="none"/>
              <a:t> &amp;/or sweating changes &amp;/or sweating asymmetry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IN" sz="2000" u="sng" cap="none"/>
              <a:t>Motor/trophic</a:t>
            </a:r>
            <a:r>
              <a:rPr lang="en-IN" sz="2000" cap="none"/>
              <a:t>: Decreased range of motion &amp;/or motor dysfunction (weakness, tremors, dystonia)</a:t>
            </a:r>
          </a:p>
          <a:p>
            <a:pPr marL="457200" indent="-457200">
              <a:buFont typeface="+mj-lt"/>
              <a:buAutoNum type="arabicPeriod"/>
            </a:pPr>
            <a:endParaRPr lang="en-IN" cap="none"/>
          </a:p>
          <a:p>
            <a:pPr marL="914400" lvl="1" indent="-457200">
              <a:buFont typeface="+mj-lt"/>
              <a:buAutoNum type="arabicPeriod"/>
            </a:pPr>
            <a:endParaRPr lang="en-US" sz="2000" cap="none"/>
          </a:p>
        </p:txBody>
      </p:sp>
    </p:spTree>
    <p:extLst>
      <p:ext uri="{BB962C8B-B14F-4D97-AF65-F5344CB8AC3E}">
        <p14:creationId xmlns:p14="http://schemas.microsoft.com/office/powerpoint/2010/main" val="2250825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B486B-B898-EB6D-2A77-8BF9B6293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TREATMENT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03562-D08E-A5F9-75B6-6CC3B29F9C3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IN" cap="none"/>
              <a:t>Patient education</a:t>
            </a:r>
          </a:p>
          <a:p>
            <a:pPr marL="457200" indent="-457200">
              <a:buFont typeface="+mj-lt"/>
              <a:buAutoNum type="arabicPeriod"/>
            </a:pPr>
            <a:r>
              <a:rPr lang="en-IN" cap="none"/>
              <a:t>Physical therapy and occupational therapy</a:t>
            </a:r>
          </a:p>
          <a:p>
            <a:pPr marL="457200" indent="-457200">
              <a:buFont typeface="+mj-lt"/>
              <a:buAutoNum type="arabicPeriod"/>
            </a:pPr>
            <a:r>
              <a:rPr lang="en-IN" cap="none"/>
              <a:t>Symptomatic pain management </a:t>
            </a:r>
          </a:p>
          <a:p>
            <a:pPr marL="457200" indent="-457200">
              <a:buFont typeface="+mj-lt"/>
              <a:buAutoNum type="arabicPeriod"/>
            </a:pPr>
            <a:endParaRPr lang="en-US" cap="none"/>
          </a:p>
        </p:txBody>
      </p:sp>
    </p:spTree>
    <p:extLst>
      <p:ext uri="{BB962C8B-B14F-4D97-AF65-F5344CB8AC3E}">
        <p14:creationId xmlns:p14="http://schemas.microsoft.com/office/powerpoint/2010/main" val="38737961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6C632-1D82-70F1-3359-82EF5958A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BACK TO OUR PATIENT…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A724F6-1B34-457E-2BBF-92F0F055D9B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cap="none"/>
              <a:t>He was started on :</a:t>
            </a:r>
          </a:p>
          <a:p>
            <a:r>
              <a:rPr lang="en-IN" cap="none"/>
              <a:t>Tab. Methyl Prednisolone 8mg BD </a:t>
            </a:r>
          </a:p>
          <a:p>
            <a:r>
              <a:rPr lang="en-IN" cap="none"/>
              <a:t>Tab. Gabapentin 100mg HS</a:t>
            </a:r>
          </a:p>
          <a:p>
            <a:endParaRPr lang="en-US" cap="none"/>
          </a:p>
        </p:txBody>
      </p:sp>
    </p:spTree>
    <p:extLst>
      <p:ext uri="{BB962C8B-B14F-4D97-AF65-F5344CB8AC3E}">
        <p14:creationId xmlns:p14="http://schemas.microsoft.com/office/powerpoint/2010/main" val="3057668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22790EC5-ACA7-4536-8066-B60199F3C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AD20AEA-7CAF-4A83-BE2E-EAF010B8B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A391C69-E52F-4DC0-B51A-0DABC5484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8390FD-448E-4FF2-AEE8-C46960568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759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BD259F2-A289-4420-B3EB-BBC6A904F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2970A542-A610-9110-C8FB-C22299F8206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 r="6003"/>
          <a:stretch/>
        </p:blipFill>
        <p:spPr>
          <a:xfrm>
            <a:off x="7357274" y="10"/>
            <a:ext cx="4834726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0FCF0C-85D2-240A-196A-121A5CF3A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075" y="1358901"/>
            <a:ext cx="5280026" cy="273049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1 WEEK LATER</a:t>
            </a:r>
          </a:p>
        </p:txBody>
      </p:sp>
    </p:spTree>
    <p:extLst>
      <p:ext uri="{BB962C8B-B14F-4D97-AF65-F5344CB8AC3E}">
        <p14:creationId xmlns:p14="http://schemas.microsoft.com/office/powerpoint/2010/main" val="21843413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6F4CF-212A-DCCD-55CA-8E6BED8BB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TAKE HOME MESSAGE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713AC1-0229-53B3-F64E-3C866698E8A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cap="none"/>
              <a:t>Treatment is more effective when begun early</a:t>
            </a:r>
          </a:p>
          <a:p>
            <a:pPr lvl="1"/>
            <a:r>
              <a:rPr lang="en-IN" sz="2000" cap="none"/>
              <a:t>Ideally, as soon as diagnosis is established</a:t>
            </a:r>
          </a:p>
          <a:p>
            <a:pPr lvl="1"/>
            <a:r>
              <a:rPr lang="en-IN" sz="2000" cap="none"/>
              <a:t>Will decrease disability and increase quality of life</a:t>
            </a:r>
            <a:endParaRPr lang="en-US" sz="2000" cap="none"/>
          </a:p>
        </p:txBody>
      </p:sp>
    </p:spTree>
    <p:extLst>
      <p:ext uri="{BB962C8B-B14F-4D97-AF65-F5344CB8AC3E}">
        <p14:creationId xmlns:p14="http://schemas.microsoft.com/office/powerpoint/2010/main" val="33862760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AEEC7-90C9-FAAE-F5AC-3F6E19FF4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833708423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27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Droplet</vt:lpstr>
      <vt:lpstr>THE EYES CAN’T SEE WHAT THE MIND DOESN’T KNOW</vt:lpstr>
      <vt:lpstr>history</vt:lpstr>
      <vt:lpstr>history</vt:lpstr>
      <vt:lpstr>examination</vt:lpstr>
      <vt:lpstr>examination</vt:lpstr>
      <vt:lpstr>PowerPoint Presentation</vt:lpstr>
      <vt:lpstr>PowerPoint Presentation</vt:lpstr>
      <vt:lpstr>Possibilities???</vt:lpstr>
      <vt:lpstr>Investigations</vt:lpstr>
      <vt:lpstr>Investigations</vt:lpstr>
      <vt:lpstr>Differentials…</vt:lpstr>
      <vt:lpstr>Differentials…</vt:lpstr>
      <vt:lpstr>Differentials…</vt:lpstr>
      <vt:lpstr>Differentials…</vt:lpstr>
      <vt:lpstr>Differentials…</vt:lpstr>
      <vt:lpstr>Differentials…</vt:lpstr>
      <vt:lpstr>Differentials…</vt:lpstr>
      <vt:lpstr>diagnosis</vt:lpstr>
      <vt:lpstr>What is crps???</vt:lpstr>
      <vt:lpstr>Older names</vt:lpstr>
      <vt:lpstr>Pathogenesis</vt:lpstr>
      <vt:lpstr>Budapest consensus criteria</vt:lpstr>
      <vt:lpstr>TREATMENT</vt:lpstr>
      <vt:lpstr>BACK TO OUR PATIENT…</vt:lpstr>
      <vt:lpstr>1 WEEK LATER</vt:lpstr>
      <vt:lpstr>TAKE HOME MESSAGE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Githin John</dc:creator>
  <cp:lastModifiedBy>Githin John</cp:lastModifiedBy>
  <cp:revision>2</cp:revision>
  <dcterms:created xsi:type="dcterms:W3CDTF">2022-08-04T08:55:55Z</dcterms:created>
  <dcterms:modified xsi:type="dcterms:W3CDTF">2022-08-05T06:25:16Z</dcterms:modified>
</cp:coreProperties>
</file>