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97" r:id="rId6"/>
    <p:sldId id="259" r:id="rId7"/>
    <p:sldId id="281" r:id="rId8"/>
    <p:sldId id="282" r:id="rId9"/>
    <p:sldId id="291" r:id="rId10"/>
    <p:sldId id="280" r:id="rId11"/>
    <p:sldId id="292" r:id="rId12"/>
    <p:sldId id="295" r:id="rId13"/>
    <p:sldId id="265" r:id="rId14"/>
    <p:sldId id="284" r:id="rId15"/>
    <p:sldId id="294" r:id="rId16"/>
    <p:sldId id="286" r:id="rId17"/>
    <p:sldId id="285" r:id="rId18"/>
    <p:sldId id="266" r:id="rId19"/>
    <p:sldId id="296" r:id="rId20"/>
    <p:sldId id="260" r:id="rId21"/>
    <p:sldId id="267" r:id="rId22"/>
    <p:sldId id="269" r:id="rId23"/>
    <p:sldId id="270" r:id="rId24"/>
    <p:sldId id="271" r:id="rId25"/>
    <p:sldId id="272" r:id="rId26"/>
    <p:sldId id="273" r:id="rId27"/>
    <p:sldId id="262" r:id="rId28"/>
    <p:sldId id="261" r:id="rId29"/>
    <p:sldId id="274" r:id="rId30"/>
    <p:sldId id="275" r:id="rId31"/>
    <p:sldId id="289" r:id="rId32"/>
    <p:sldId id="290" r:id="rId33"/>
    <p:sldId id="263" r:id="rId34"/>
    <p:sldId id="278" r:id="rId35"/>
    <p:sldId id="287" r:id="rId36"/>
    <p:sldId id="277" r:id="rId37"/>
    <p:sldId id="288" r:id="rId38"/>
    <p:sldId id="276" r:id="rId39"/>
    <p:sldId id="279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068946"/>
            <a:ext cx="7766936" cy="2865980"/>
          </a:xfrm>
        </p:spPr>
        <p:txBody>
          <a:bodyPr/>
          <a:lstStyle/>
          <a:p>
            <a:r>
              <a:rPr lang="en-IN" dirty="0" smtClean="0"/>
              <a:t>CONUS MEDULLARIS &amp; CAUDA EQUINA SYNDROME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DR NITHYA RAMANUJAN </a:t>
            </a:r>
          </a:p>
          <a:p>
            <a:r>
              <a:rPr lang="en-IN" dirty="0" smtClean="0"/>
              <a:t>JR3 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243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99245"/>
            <a:ext cx="8596668" cy="1531155"/>
          </a:xfrm>
        </p:spPr>
        <p:txBody>
          <a:bodyPr/>
          <a:lstStyle/>
          <a:p>
            <a:r>
              <a:rPr lang="en-IN" dirty="0" smtClean="0"/>
              <a:t>ANATOMY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5745" y="1184856"/>
            <a:ext cx="4540199" cy="5550795"/>
          </a:xfrm>
        </p:spPr>
        <p:txBody>
          <a:bodyPr/>
          <a:lstStyle/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u="sng" dirty="0" err="1"/>
              <a:t>Conus</a:t>
            </a:r>
            <a:r>
              <a:rPr lang="en-IN" u="sng" dirty="0"/>
              <a:t> </a:t>
            </a:r>
            <a:r>
              <a:rPr lang="en-IN" u="sng" dirty="0" err="1"/>
              <a:t>medullaris</a:t>
            </a:r>
            <a:endParaRPr lang="en-IN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spinal cord ends at L1-L2 intervertebral disc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tapered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sacral spinal </a:t>
            </a:r>
            <a:r>
              <a:rPr lang="en-IN" dirty="0" smtClean="0"/>
              <a:t>segments(S2-S5)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r>
              <a:rPr lang="en-IN" u="sng" dirty="0" err="1"/>
              <a:t>Cauda</a:t>
            </a:r>
            <a:r>
              <a:rPr lang="en-IN" u="sng" dirty="0"/>
              <a:t> </a:t>
            </a:r>
            <a:r>
              <a:rPr lang="en-IN" u="sng" dirty="0" err="1" smtClean="0"/>
              <a:t>equina</a:t>
            </a:r>
            <a:endParaRPr lang="en-IN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Bundle of nerve roots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Contain </a:t>
            </a:r>
            <a:r>
              <a:rPr lang="en-IN" dirty="0" smtClean="0"/>
              <a:t>L3 </a:t>
            </a:r>
            <a:r>
              <a:rPr lang="en-IN" dirty="0"/>
              <a:t>root and below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</p:txBody>
      </p:sp>
      <p:pic>
        <p:nvPicPr>
          <p:cNvPr id="1026" name="Picture 2" descr="Cauda Equinaand Conus Medullaris Syndromes | Top Neuro Docs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215944" y="170660"/>
            <a:ext cx="7849266" cy="668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802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Medicowesome: Conus medullaris syndrome vs. Cauda equina syndro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23" y="609600"/>
            <a:ext cx="9079605" cy="535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580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07" t="7495" r="50070" b="3866"/>
          <a:stretch/>
        </p:blipFill>
        <p:spPr>
          <a:xfrm>
            <a:off x="777155" y="502277"/>
            <a:ext cx="4198513" cy="6104585"/>
          </a:xfrm>
          <a:prstGeom prst="rect">
            <a:avLst/>
          </a:prstGeom>
        </p:spPr>
      </p:pic>
      <p:pic>
        <p:nvPicPr>
          <p:cNvPr id="5" name="Object 1" descr="preencoded.png"/>
          <p:cNvPicPr>
            <a:picLocks noChangeAspect="1"/>
          </p:cNvPicPr>
          <p:nvPr/>
        </p:nvPicPr>
        <p:blipFill rotWithShape="1">
          <a:blip r:embed="rId2"/>
          <a:srcRect l="52217" t="6484" r="7246" b="8306"/>
          <a:stretch/>
        </p:blipFill>
        <p:spPr>
          <a:xfrm>
            <a:off x="5615188" y="502277"/>
            <a:ext cx="3953815" cy="62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8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EPICONUS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Spinal card above </a:t>
            </a:r>
            <a:r>
              <a:rPr lang="en-IN" dirty="0" err="1" smtClean="0"/>
              <a:t>conus</a:t>
            </a:r>
            <a:r>
              <a:rPr lang="en-IN" dirty="0" smtClean="0"/>
              <a:t> </a:t>
            </a:r>
            <a:r>
              <a:rPr lang="en-IN" dirty="0" err="1" smtClean="0"/>
              <a:t>medullaris</a:t>
            </a:r>
            <a:endParaRPr lang="en-IN" dirty="0" smtClean="0"/>
          </a:p>
          <a:p>
            <a:r>
              <a:rPr lang="en-IN" dirty="0" smtClean="0"/>
              <a:t>L4,L5,S1</a:t>
            </a:r>
          </a:p>
          <a:p>
            <a:r>
              <a:rPr lang="en-IN" dirty="0" smtClean="0"/>
              <a:t>Buckling </a:t>
            </a:r>
            <a:r>
              <a:rPr lang="en-IN" dirty="0" err="1" smtClean="0"/>
              <a:t>pt</a:t>
            </a:r>
            <a:endParaRPr lang="en-IN" dirty="0"/>
          </a:p>
          <a:p>
            <a:r>
              <a:rPr lang="en-IN" dirty="0" smtClean="0"/>
              <a:t>UMN bladder</a:t>
            </a:r>
          </a:p>
          <a:p>
            <a:r>
              <a:rPr lang="en-IN" smtClean="0"/>
              <a:t>Extensor plantar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44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ETIOLOGY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2435"/>
            <a:ext cx="8596668" cy="45989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000" u="sng" dirty="0" smtClean="0"/>
              <a:t>Trauma </a:t>
            </a:r>
          </a:p>
          <a:p>
            <a:r>
              <a:rPr lang="en-IN" sz="2000" dirty="0" smtClean="0"/>
              <a:t>Fracture of vertebra</a:t>
            </a:r>
          </a:p>
          <a:p>
            <a:r>
              <a:rPr lang="en-IN" sz="2000" dirty="0" smtClean="0"/>
              <a:t>Subluxation</a:t>
            </a:r>
          </a:p>
          <a:p>
            <a:r>
              <a:rPr lang="en-IN" sz="2000" dirty="0" smtClean="0"/>
              <a:t>Penetrating trauma</a:t>
            </a:r>
          </a:p>
          <a:p>
            <a:endParaRPr lang="en-IN" sz="2000" dirty="0"/>
          </a:p>
        </p:txBody>
      </p:sp>
      <p:pic>
        <p:nvPicPr>
          <p:cNvPr id="4" name="Picture 4" descr="Spinal compression fracture - Stock Image - C021/0219 - Science Photo  Librar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5" t="5289" r="5183" b="17720"/>
          <a:stretch/>
        </p:blipFill>
        <p:spPr bwMode="auto">
          <a:xfrm>
            <a:off x="4850089" y="609600"/>
            <a:ext cx="5762102" cy="531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930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8 Things You Need to Know About Treating a Spinal Compression Fracture –  Garden State Medical Cent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75" y="927279"/>
            <a:ext cx="6845390" cy="542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254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L1 Compression Burst Fracture with Spinal Cord Injury Stock Photo - Alamy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1"/>
          <a:stretch/>
        </p:blipFill>
        <p:spPr bwMode="auto">
          <a:xfrm>
            <a:off x="857638" y="218030"/>
            <a:ext cx="9175004" cy="619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680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/>
          <a:lstStyle/>
          <a:p>
            <a:pPr marL="0" indent="0">
              <a:buNone/>
            </a:pPr>
            <a:r>
              <a:rPr lang="en-IN" sz="2000" u="sng" dirty="0"/>
              <a:t>Herniated disc</a:t>
            </a:r>
          </a:p>
          <a:p>
            <a:r>
              <a:rPr lang="en-IN" sz="2000" dirty="0"/>
              <a:t>L4-L5 and L5-S1</a:t>
            </a:r>
          </a:p>
          <a:p>
            <a:r>
              <a:rPr lang="en-IN" sz="2000" dirty="0"/>
              <a:t>Disc fragment herniation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6" descr="Degenerative Disc Disease Treatment and Self-C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189674"/>
            <a:ext cx="3095353" cy="46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Degenerative Disc Disease - DiscSeel - Regenerative Spine Proced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609599"/>
            <a:ext cx="6581105" cy="612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38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AUDA EQUINA SYNDROME : - Samarpan Physiotherapy Clinic Ahmedaba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75" y="90152"/>
            <a:ext cx="5409126" cy="676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503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47731"/>
            <a:ext cx="8596668" cy="5693632"/>
          </a:xfrm>
        </p:spPr>
        <p:txBody>
          <a:bodyPr/>
          <a:lstStyle/>
          <a:p>
            <a:pPr marL="0" indent="0">
              <a:buNone/>
            </a:pPr>
            <a:r>
              <a:rPr lang="en-IN" sz="2000" u="sng" dirty="0"/>
              <a:t>Spinal stenosis</a:t>
            </a:r>
          </a:p>
          <a:p>
            <a:r>
              <a:rPr lang="en-IN" sz="2000" dirty="0"/>
              <a:t>Developmental abnormality</a:t>
            </a:r>
          </a:p>
          <a:p>
            <a:r>
              <a:rPr lang="en-IN" sz="2000" dirty="0"/>
              <a:t>Degenerative changes</a:t>
            </a:r>
          </a:p>
          <a:p>
            <a:endParaRPr lang="en-IN" dirty="0"/>
          </a:p>
        </p:txBody>
      </p:sp>
      <p:pic>
        <p:nvPicPr>
          <p:cNvPr id="4" name="Picture 4" descr="Tethered Cord | AMI Meeting 2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0" y="1667814"/>
            <a:ext cx="8525814" cy="519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158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Ankylosing Spondylitis - Health Library | NewYork-Presbyteri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06" y="1384669"/>
            <a:ext cx="7273131" cy="474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457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24249"/>
            <a:ext cx="8596668" cy="52171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IN" sz="2000" u="sng" dirty="0" smtClean="0"/>
          </a:p>
          <a:p>
            <a:pPr marL="0" indent="0">
              <a:buNone/>
            </a:pPr>
            <a:endParaRPr lang="en-IN" sz="2000" u="sng" dirty="0"/>
          </a:p>
          <a:p>
            <a:pPr marL="0" indent="0">
              <a:buNone/>
            </a:pPr>
            <a:endParaRPr lang="en-IN" sz="2000" u="sng" dirty="0" smtClean="0"/>
          </a:p>
          <a:p>
            <a:pPr marL="0" indent="0">
              <a:buNone/>
            </a:pPr>
            <a:endParaRPr lang="en-IN" sz="2000" u="sng" dirty="0"/>
          </a:p>
          <a:p>
            <a:pPr marL="0" indent="0">
              <a:buNone/>
            </a:pPr>
            <a:r>
              <a:rPr lang="en-IN" sz="2000" u="sng" dirty="0" smtClean="0"/>
              <a:t>Neoplasms</a:t>
            </a:r>
          </a:p>
          <a:p>
            <a:r>
              <a:rPr lang="en-IN" sz="2000" dirty="0" smtClean="0"/>
              <a:t>Primary-</a:t>
            </a:r>
            <a:r>
              <a:rPr lang="en-IN" sz="2000" dirty="0" err="1" smtClean="0"/>
              <a:t>myxopapillary</a:t>
            </a:r>
            <a:r>
              <a:rPr lang="en-IN" sz="2000" dirty="0" smtClean="0"/>
              <a:t> </a:t>
            </a:r>
            <a:r>
              <a:rPr lang="en-IN" sz="2000" dirty="0" err="1" smtClean="0"/>
              <a:t>ependymoma</a:t>
            </a:r>
            <a:r>
              <a:rPr lang="en-IN" sz="2000" dirty="0" smtClean="0"/>
              <a:t>, </a:t>
            </a:r>
            <a:r>
              <a:rPr lang="en-IN" sz="2000" dirty="0" err="1" smtClean="0"/>
              <a:t>schwannoma</a:t>
            </a:r>
            <a:r>
              <a:rPr lang="en-IN" sz="2000" dirty="0" smtClean="0"/>
              <a:t>, </a:t>
            </a:r>
            <a:r>
              <a:rPr lang="en-IN" sz="2000" dirty="0" err="1" smtClean="0"/>
              <a:t>paraganglioma</a:t>
            </a:r>
            <a:r>
              <a:rPr lang="en-IN" sz="2000" dirty="0" smtClean="0"/>
              <a:t>, astrocytoma, </a:t>
            </a:r>
            <a:r>
              <a:rPr lang="en-IN" sz="2000" dirty="0" err="1" smtClean="0"/>
              <a:t>neurofibroma</a:t>
            </a:r>
            <a:r>
              <a:rPr lang="en-IN" sz="2000" dirty="0" smtClean="0"/>
              <a:t>, meningioma </a:t>
            </a:r>
          </a:p>
          <a:p>
            <a:r>
              <a:rPr lang="en-IN" sz="2000" dirty="0" smtClean="0"/>
              <a:t>Metastatic- intracranial, lung, breast, renal cell </a:t>
            </a:r>
            <a:r>
              <a:rPr lang="en-IN" sz="2000" dirty="0" err="1" smtClean="0"/>
              <a:t>ca</a:t>
            </a:r>
            <a:r>
              <a:rPr lang="en-IN" sz="2000" dirty="0" smtClean="0"/>
              <a:t>(rare)</a:t>
            </a:r>
            <a:endParaRPr lang="en-IN" sz="2000" dirty="0"/>
          </a:p>
          <a:p>
            <a:endParaRPr lang="en-IN" sz="2000" dirty="0" smtClean="0"/>
          </a:p>
        </p:txBody>
      </p:sp>
    </p:spTree>
    <p:extLst>
      <p:ext uri="{BB962C8B-B14F-4D97-AF65-F5344CB8AC3E}">
        <p14:creationId xmlns:p14="http://schemas.microsoft.com/office/powerpoint/2010/main" val="3320789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Cancer and Spinal Fra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802783"/>
            <a:ext cx="5564620" cy="51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etastatic epidural spinal cord compression - The Lancet Neur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954" y="802783"/>
            <a:ext cx="5734432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05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/>
              <a:t>Inflammation</a:t>
            </a:r>
          </a:p>
          <a:p>
            <a:r>
              <a:rPr lang="en-IN" dirty="0" err="1"/>
              <a:t>Ankylosing</a:t>
            </a:r>
            <a:r>
              <a:rPr lang="en-IN" dirty="0"/>
              <a:t> spondylitis</a:t>
            </a:r>
          </a:p>
          <a:p>
            <a:r>
              <a:rPr lang="en-IN" dirty="0" err="1"/>
              <a:t>Pagets</a:t>
            </a:r>
            <a:r>
              <a:rPr lang="en-IN" dirty="0"/>
              <a:t> disease  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u="sng" dirty="0"/>
              <a:t>Infections</a:t>
            </a:r>
          </a:p>
          <a:p>
            <a:r>
              <a:rPr lang="en-IN" dirty="0"/>
              <a:t>Pyogenic- Staph, MRSA, Pseudomonas, E coli</a:t>
            </a:r>
          </a:p>
          <a:p>
            <a:r>
              <a:rPr lang="en-IN" dirty="0"/>
              <a:t>non pyogenic- TB, HSV, </a:t>
            </a:r>
            <a:r>
              <a:rPr lang="en-IN" dirty="0" err="1"/>
              <a:t>meningiovascular</a:t>
            </a:r>
            <a:r>
              <a:rPr lang="en-IN" dirty="0"/>
              <a:t> syphilis, CMV, </a:t>
            </a:r>
            <a:r>
              <a:rPr lang="en-IN" dirty="0" err="1"/>
              <a:t>schistosomiasis</a:t>
            </a:r>
            <a:endParaRPr lang="en-IN" dirty="0"/>
          </a:p>
          <a:p>
            <a:r>
              <a:rPr lang="en-IN" dirty="0"/>
              <a:t>Epidural </a:t>
            </a:r>
            <a:r>
              <a:rPr lang="en-IN" dirty="0" smtClean="0"/>
              <a:t>abscess</a:t>
            </a:r>
          </a:p>
          <a:p>
            <a:r>
              <a:rPr lang="en-IN" dirty="0" err="1" smtClean="0"/>
              <a:t>Arachnoditis</a:t>
            </a:r>
            <a:r>
              <a:rPr lang="en-IN" dirty="0" smtClean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330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 descr="Outcomes and Treatment of Lumbosacral Spinal Tuberculosis: A Retrospective  Study of 53 Patients | PLOS ON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609600"/>
            <a:ext cx="5093147" cy="584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055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Spinal Epidural Abscess – Core E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518588"/>
            <a:ext cx="6024613" cy="566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605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u="sng" dirty="0" smtClean="0"/>
              <a:t>Iatrogenic</a:t>
            </a:r>
          </a:p>
          <a:p>
            <a:r>
              <a:rPr lang="en-IN" sz="2000" dirty="0" smtClean="0"/>
              <a:t>Misplaced pedicle screw, laminar hooks</a:t>
            </a:r>
          </a:p>
          <a:p>
            <a:r>
              <a:rPr lang="en-IN" sz="2000" dirty="0" smtClean="0"/>
              <a:t>Continuous spinal </a:t>
            </a:r>
            <a:r>
              <a:rPr lang="en-IN" sz="2000" dirty="0" err="1" smtClean="0"/>
              <a:t>anesthesia</a:t>
            </a:r>
            <a:endParaRPr lang="en-IN" sz="2000" dirty="0" smtClean="0"/>
          </a:p>
          <a:p>
            <a:r>
              <a:rPr lang="en-IN" sz="2000" dirty="0" smtClean="0"/>
              <a:t>Epidural hematoma- post LP, spinal </a:t>
            </a:r>
            <a:r>
              <a:rPr lang="en-IN" sz="2000" dirty="0" err="1" smtClean="0"/>
              <a:t>anesthesia</a:t>
            </a:r>
            <a:endParaRPr lang="en-IN" sz="2000" dirty="0"/>
          </a:p>
        </p:txBody>
      </p:sp>
      <p:pic>
        <p:nvPicPr>
          <p:cNvPr id="4" name="Object 1" descr="preencoded.png"/>
          <p:cNvPicPr>
            <a:picLocks noChangeAspect="1"/>
          </p:cNvPicPr>
          <p:nvPr/>
        </p:nvPicPr>
        <p:blipFill rotWithShape="1">
          <a:blip r:embed="rId2"/>
          <a:srcRect l="37907" t="48771" r="16129" b="1229"/>
          <a:stretch/>
        </p:blipFill>
        <p:spPr>
          <a:xfrm>
            <a:off x="6413499" y="825500"/>
            <a:ext cx="5401009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66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Rare causes</a:t>
            </a:r>
          </a:p>
          <a:p>
            <a:r>
              <a:rPr lang="en-IN" dirty="0" smtClean="0"/>
              <a:t>Spinal haemorrhage-subdural/epidural</a:t>
            </a:r>
          </a:p>
          <a:p>
            <a:r>
              <a:rPr lang="en-IN" dirty="0" smtClean="0"/>
              <a:t>Multiple sclerosis</a:t>
            </a:r>
          </a:p>
          <a:p>
            <a:r>
              <a:rPr lang="en-IN" dirty="0" err="1" smtClean="0"/>
              <a:t>Conus</a:t>
            </a:r>
            <a:r>
              <a:rPr lang="en-IN" dirty="0" smtClean="0"/>
              <a:t> </a:t>
            </a:r>
            <a:r>
              <a:rPr lang="en-IN" dirty="0" err="1" smtClean="0"/>
              <a:t>medullaris</a:t>
            </a:r>
            <a:r>
              <a:rPr lang="en-IN" dirty="0" smtClean="0"/>
              <a:t> </a:t>
            </a:r>
            <a:r>
              <a:rPr lang="en-IN" dirty="0" err="1" smtClean="0"/>
              <a:t>lipoma</a:t>
            </a:r>
            <a:endParaRPr lang="en-IN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9025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PRESENTATION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4101"/>
            <a:ext cx="8596668" cy="5074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u="sng" dirty="0" smtClean="0">
                <a:solidFill>
                  <a:srgbClr val="FF0000"/>
                </a:solidFill>
              </a:rPr>
              <a:t>CONUS MEDULLARIS SYNDROME</a:t>
            </a:r>
          </a:p>
          <a:p>
            <a:r>
              <a:rPr lang="en-IN" sz="2000" dirty="0">
                <a:solidFill>
                  <a:schemeClr val="tx1"/>
                </a:solidFill>
              </a:rPr>
              <a:t>B</a:t>
            </a:r>
            <a:r>
              <a:rPr lang="en-IN" sz="2000" dirty="0" smtClean="0">
                <a:solidFill>
                  <a:schemeClr val="tx1"/>
                </a:solidFill>
              </a:rPr>
              <a:t>ack pain 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U/L or B/L leg pain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Bladder dysfunction- LMN bladder</a:t>
            </a:r>
          </a:p>
          <a:p>
            <a:r>
              <a:rPr lang="en-IN" sz="2000" dirty="0">
                <a:solidFill>
                  <a:schemeClr val="tx1"/>
                </a:solidFill>
              </a:rPr>
              <a:t>Bowel dysfunction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Sexual dysfunction               </a:t>
            </a:r>
            <a:r>
              <a:rPr lang="en-IN" sz="2000" dirty="0" smtClean="0">
                <a:solidFill>
                  <a:srgbClr val="00B050"/>
                </a:solidFill>
              </a:rPr>
              <a:t>early</a:t>
            </a:r>
            <a:r>
              <a:rPr lang="en-IN" sz="20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Perianal sensory loss</a:t>
            </a:r>
          </a:p>
          <a:p>
            <a:pPr marL="0" indent="0">
              <a:buNone/>
            </a:pPr>
            <a:endParaRPr lang="en-IN" sz="2000" dirty="0">
              <a:solidFill>
                <a:srgbClr val="00B050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3734873" y="3477296"/>
            <a:ext cx="373488" cy="117197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68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553791" y="-290750"/>
            <a:ext cx="9916731" cy="743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10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 smtClean="0"/>
              <a:t>Saddle </a:t>
            </a:r>
            <a:r>
              <a:rPr lang="en-IN" sz="2000" dirty="0" err="1" smtClean="0"/>
              <a:t>anesthesia</a:t>
            </a:r>
            <a:r>
              <a:rPr lang="en-IN" sz="2000" dirty="0" smtClean="0"/>
              <a:t>- S3-S5</a:t>
            </a:r>
          </a:p>
          <a:p>
            <a:pPr marL="0" indent="0">
              <a:buNone/>
            </a:pPr>
            <a:r>
              <a:rPr lang="en-IN" sz="2000" dirty="0" smtClean="0"/>
              <a:t>Symmetrical- as most lesion involve </a:t>
            </a:r>
            <a:r>
              <a:rPr lang="en-IN" sz="2000" dirty="0" err="1" smtClean="0"/>
              <a:t>conus</a:t>
            </a:r>
            <a:r>
              <a:rPr lang="en-IN" sz="2000" dirty="0" smtClean="0"/>
              <a:t> bilaterally</a:t>
            </a:r>
          </a:p>
          <a:p>
            <a:r>
              <a:rPr lang="en-IN" sz="2000" dirty="0" smtClean="0"/>
              <a:t>Loss of </a:t>
            </a:r>
            <a:r>
              <a:rPr lang="en-IN" sz="2000" dirty="0" err="1" smtClean="0"/>
              <a:t>bulbocavernous</a:t>
            </a:r>
            <a:r>
              <a:rPr lang="en-IN" sz="2000" dirty="0" smtClean="0"/>
              <a:t> reflex- S2-S4</a:t>
            </a:r>
          </a:p>
          <a:p>
            <a:r>
              <a:rPr lang="en-IN" sz="2000" dirty="0" smtClean="0"/>
              <a:t>Loss of anal reflex- S4-S5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259823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3600" u="sng" dirty="0" smtClean="0">
                <a:solidFill>
                  <a:srgbClr val="FF0000"/>
                </a:solidFill>
              </a:rPr>
              <a:t>CAUDA EQUINA SYNDROME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Compression of </a:t>
            </a:r>
            <a:r>
              <a:rPr lang="en-IN" sz="2000" dirty="0" err="1" smtClean="0">
                <a:solidFill>
                  <a:schemeClr val="tx1"/>
                </a:solidFill>
              </a:rPr>
              <a:t>cauda</a:t>
            </a:r>
            <a:r>
              <a:rPr lang="en-IN" sz="2000" dirty="0" smtClean="0">
                <a:solidFill>
                  <a:schemeClr val="tx1"/>
                </a:solidFill>
              </a:rPr>
              <a:t> </a:t>
            </a:r>
            <a:r>
              <a:rPr lang="en-IN" sz="2000" dirty="0" err="1" smtClean="0">
                <a:solidFill>
                  <a:schemeClr val="tx1"/>
                </a:solidFill>
              </a:rPr>
              <a:t>equina</a:t>
            </a:r>
            <a:endParaRPr lang="en-IN" sz="2000" dirty="0" smtClean="0">
              <a:solidFill>
                <a:schemeClr val="tx1"/>
              </a:solidFill>
            </a:endParaRPr>
          </a:p>
          <a:p>
            <a:r>
              <a:rPr lang="en-IN" sz="2000" dirty="0" smtClean="0">
                <a:solidFill>
                  <a:schemeClr val="tx1"/>
                </a:solidFill>
              </a:rPr>
              <a:t>Centrally located nerve roots are from caudal segments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LMN symptoms only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Radicular pain- prominent, usually U/L</a:t>
            </a:r>
          </a:p>
          <a:p>
            <a:r>
              <a:rPr lang="en-IN" sz="2000" dirty="0" smtClean="0">
                <a:solidFill>
                  <a:schemeClr val="tx1"/>
                </a:solidFill>
              </a:rPr>
              <a:t>Sensory symptoms along nerve root</a:t>
            </a:r>
          </a:p>
          <a:p>
            <a:endParaRPr lang="en-IN" sz="2000" dirty="0" smtClean="0">
              <a:solidFill>
                <a:schemeClr val="tx1"/>
              </a:solidFill>
            </a:endParaRP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827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571222" y="401489"/>
            <a:ext cx="8152327" cy="61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67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Extensive lesion- </a:t>
            </a:r>
            <a:r>
              <a:rPr lang="en-IN" dirty="0">
                <a:solidFill>
                  <a:srgbClr val="FF0000"/>
                </a:solidFill>
              </a:rPr>
              <a:t>flaccid, hypotonic, </a:t>
            </a:r>
            <a:r>
              <a:rPr lang="en-IN" dirty="0" err="1">
                <a:solidFill>
                  <a:srgbClr val="FF0000"/>
                </a:solidFill>
              </a:rPr>
              <a:t>areflexic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>
                <a:solidFill>
                  <a:srgbClr val="FF0000"/>
                </a:solidFill>
              </a:rPr>
              <a:t>lowerlimbs</a:t>
            </a:r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Sensory loss: saddle region- </a:t>
            </a:r>
            <a:r>
              <a:rPr lang="en-IN" dirty="0" smtClean="0"/>
              <a:t>asymmetric (as nerve roots are </a:t>
            </a:r>
            <a:r>
              <a:rPr lang="en-IN" dirty="0" err="1" smtClean="0"/>
              <a:t>asymetrically</a:t>
            </a:r>
            <a:r>
              <a:rPr lang="en-IN" dirty="0" smtClean="0"/>
              <a:t> involved)</a:t>
            </a:r>
          </a:p>
          <a:p>
            <a:r>
              <a:rPr lang="en-IN" dirty="0" smtClean="0"/>
              <a:t>Sensory </a:t>
            </a:r>
            <a:r>
              <a:rPr lang="en-IN" dirty="0"/>
              <a:t>loss along dorsal aspect of thigh, anterolateral leg, dorsal aspect of foot</a:t>
            </a:r>
          </a:p>
          <a:p>
            <a:r>
              <a:rPr lang="en-IN" dirty="0" smtClean="0"/>
              <a:t>Bladder – </a:t>
            </a:r>
            <a:r>
              <a:rPr lang="en-IN" dirty="0" err="1" smtClean="0">
                <a:solidFill>
                  <a:schemeClr val="accent5">
                    <a:lumMod val="75000"/>
                  </a:schemeClr>
                </a:solidFill>
              </a:rPr>
              <a:t>retension</a:t>
            </a:r>
            <a:r>
              <a:rPr lang="en-IN" dirty="0" smtClean="0">
                <a:solidFill>
                  <a:schemeClr val="accent5">
                    <a:lumMod val="75000"/>
                  </a:schemeClr>
                </a:solidFill>
              </a:rPr>
              <a:t>, difficulty in initiation, decreased urethral sensation, overflow incontinence</a:t>
            </a:r>
          </a:p>
          <a:p>
            <a:r>
              <a:rPr lang="en-IN" dirty="0" smtClean="0"/>
              <a:t>Bowel- constipation, incontinence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8928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86" t="10697" r="3869"/>
          <a:stretch/>
        </p:blipFill>
        <p:spPr>
          <a:xfrm>
            <a:off x="677334" y="205883"/>
            <a:ext cx="9419703" cy="634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24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Neurogenic bladder/bowel</a:t>
            </a:r>
          </a:p>
          <a:p>
            <a:r>
              <a:rPr lang="en-IN" dirty="0" err="1" smtClean="0"/>
              <a:t>Recurent</a:t>
            </a:r>
            <a:r>
              <a:rPr lang="en-IN" dirty="0" smtClean="0"/>
              <a:t> UTI</a:t>
            </a:r>
          </a:p>
          <a:p>
            <a:r>
              <a:rPr lang="en-IN" dirty="0" smtClean="0"/>
              <a:t>Bladder calculi</a:t>
            </a:r>
          </a:p>
          <a:p>
            <a:r>
              <a:rPr lang="en-IN" dirty="0" smtClean="0"/>
              <a:t>Erectile dysfunction</a:t>
            </a:r>
          </a:p>
          <a:p>
            <a:r>
              <a:rPr lang="en-IN" dirty="0" smtClean="0"/>
              <a:t>Pressure ulcers</a:t>
            </a:r>
          </a:p>
          <a:p>
            <a:r>
              <a:rPr lang="en-IN" dirty="0" smtClean="0"/>
              <a:t>Chronic neuropathic pain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1944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INVESTIGATION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Routine –CBC, ESR, serology</a:t>
            </a:r>
          </a:p>
          <a:p>
            <a:r>
              <a:rPr lang="en-IN" dirty="0" smtClean="0"/>
              <a:t>CSF study- </a:t>
            </a:r>
            <a:r>
              <a:rPr lang="en-IN" dirty="0" err="1" smtClean="0"/>
              <a:t>arachnoiditis</a:t>
            </a:r>
            <a:endParaRPr lang="en-IN" dirty="0" smtClean="0"/>
          </a:p>
          <a:p>
            <a:r>
              <a:rPr lang="en-IN" dirty="0" smtClean="0"/>
              <a:t>X-ray LS spine</a:t>
            </a:r>
          </a:p>
          <a:p>
            <a:r>
              <a:rPr lang="en-IN" dirty="0" smtClean="0"/>
              <a:t>USG abdomen- PVRU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MRI spine - IOC</a:t>
            </a:r>
          </a:p>
          <a:p>
            <a:r>
              <a:rPr lang="en-IN" dirty="0" smtClean="0"/>
              <a:t>NCS </a:t>
            </a:r>
            <a:r>
              <a:rPr lang="en-IN" dirty="0" err="1" smtClean="0"/>
              <a:t>lowerlimb</a:t>
            </a:r>
            <a:endParaRPr lang="en-IN" dirty="0" smtClean="0"/>
          </a:p>
          <a:p>
            <a:r>
              <a:rPr lang="en-IN" dirty="0" smtClean="0"/>
              <a:t>Needle electromyography of B/L external anal sphincter- acute denervation</a:t>
            </a:r>
          </a:p>
          <a:p>
            <a:r>
              <a:rPr lang="en-IN" dirty="0" smtClean="0"/>
              <a:t>CT </a:t>
            </a:r>
            <a:r>
              <a:rPr lang="en-IN" dirty="0" err="1" smtClean="0"/>
              <a:t>myelography</a:t>
            </a:r>
            <a:r>
              <a:rPr lang="en-IN" dirty="0" smtClean="0"/>
              <a:t>- spinal </a:t>
            </a:r>
            <a:r>
              <a:rPr lang="en-IN" dirty="0" err="1" smtClean="0"/>
              <a:t>tumors</a:t>
            </a:r>
            <a:r>
              <a:rPr lang="en-IN" dirty="0" smtClean="0"/>
              <a:t>, if MRI C/I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3471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129307" y="465169"/>
            <a:ext cx="8671515" cy="604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37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777155" y="609600"/>
            <a:ext cx="8397026" cy="592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5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Management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Treatment of cause</a:t>
            </a:r>
          </a:p>
          <a:p>
            <a:r>
              <a:rPr lang="en-IN" sz="2400" dirty="0" smtClean="0">
                <a:solidFill>
                  <a:schemeClr val="tx1"/>
                </a:solidFill>
              </a:rPr>
              <a:t>Inflammatory- steroids, NSAIDS</a:t>
            </a:r>
            <a:endParaRPr lang="en-IN" sz="2400" dirty="0">
              <a:solidFill>
                <a:schemeClr val="tx1"/>
              </a:solidFill>
            </a:endParaRPr>
          </a:p>
          <a:p>
            <a:r>
              <a:rPr lang="en-IN" sz="2400" dirty="0" smtClean="0">
                <a:solidFill>
                  <a:schemeClr val="tx1"/>
                </a:solidFill>
              </a:rPr>
              <a:t>Antibiotics</a:t>
            </a:r>
          </a:p>
          <a:p>
            <a:r>
              <a:rPr lang="en-IN" sz="2400" dirty="0" smtClean="0">
                <a:solidFill>
                  <a:schemeClr val="tx1"/>
                </a:solidFill>
              </a:rPr>
              <a:t>ATT</a:t>
            </a:r>
          </a:p>
          <a:p>
            <a:r>
              <a:rPr lang="en-IN" sz="2400" dirty="0" smtClean="0">
                <a:solidFill>
                  <a:schemeClr val="tx1"/>
                </a:solidFill>
              </a:rPr>
              <a:t>Chemotherapy/ radiotherapy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938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517" y="761085"/>
            <a:ext cx="8596668" cy="13208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 smtClean="0"/>
              <a:t>Pain</a:t>
            </a:r>
          </a:p>
          <a:p>
            <a:pPr marL="0" indent="0">
              <a:buNone/>
            </a:pPr>
            <a:r>
              <a:rPr lang="en-IN" sz="2000" dirty="0" smtClean="0"/>
              <a:t>Narcotics/opioids- acute</a:t>
            </a:r>
          </a:p>
          <a:p>
            <a:pPr marL="0" indent="0">
              <a:buNone/>
            </a:pPr>
            <a:r>
              <a:rPr lang="en-IN" sz="2000" dirty="0" smtClean="0"/>
              <a:t>TCA’s</a:t>
            </a:r>
          </a:p>
          <a:p>
            <a:r>
              <a:rPr lang="en-IN" sz="2000" dirty="0" smtClean="0"/>
              <a:t>Inj. </a:t>
            </a:r>
            <a:r>
              <a:rPr lang="en-IN" sz="2000" dirty="0" err="1" smtClean="0"/>
              <a:t>Methylpredinisolone</a:t>
            </a:r>
            <a:r>
              <a:rPr lang="en-IN" sz="2000" dirty="0" smtClean="0"/>
              <a:t>- within 8hrs</a:t>
            </a:r>
          </a:p>
          <a:p>
            <a:pPr marL="0" indent="0">
              <a:buNone/>
            </a:pPr>
            <a:endParaRPr lang="en-IN" sz="2000" dirty="0" smtClean="0"/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55197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SURGICAL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u="sng" dirty="0" smtClean="0">
                <a:solidFill>
                  <a:srgbClr val="00B050"/>
                </a:solidFill>
              </a:rPr>
              <a:t>METHODS TO RELIEVE COMPRESSION</a:t>
            </a:r>
          </a:p>
          <a:p>
            <a:pPr marL="0" indent="0">
              <a:buNone/>
            </a:pPr>
            <a:r>
              <a:rPr lang="en-IN" sz="2400" dirty="0" smtClean="0">
                <a:solidFill>
                  <a:schemeClr val="tx1"/>
                </a:solidFill>
              </a:rPr>
              <a:t>Discectomy</a:t>
            </a:r>
          </a:p>
          <a:p>
            <a:pPr marL="0" indent="0">
              <a:buNone/>
            </a:pPr>
            <a:r>
              <a:rPr lang="en-IN" sz="2400" dirty="0" smtClean="0">
                <a:solidFill>
                  <a:schemeClr val="tx1"/>
                </a:solidFill>
              </a:rPr>
              <a:t>Laminectomy</a:t>
            </a:r>
          </a:p>
          <a:p>
            <a:pPr marL="0" indent="0">
              <a:buNone/>
            </a:pPr>
            <a:r>
              <a:rPr lang="en-IN" sz="2400" dirty="0" err="1" smtClean="0">
                <a:solidFill>
                  <a:schemeClr val="tx1"/>
                </a:solidFill>
              </a:rPr>
              <a:t>Corpectomy</a:t>
            </a:r>
            <a:r>
              <a:rPr lang="en-IN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IN" sz="2400" dirty="0" smtClean="0">
                <a:solidFill>
                  <a:srgbClr val="FF0000"/>
                </a:solidFill>
              </a:rPr>
              <a:t>Acute </a:t>
            </a:r>
            <a:r>
              <a:rPr lang="en-IN" sz="2400" dirty="0" err="1" smtClean="0">
                <a:solidFill>
                  <a:srgbClr val="FF0000"/>
                </a:solidFill>
              </a:rPr>
              <a:t>cauda</a:t>
            </a:r>
            <a:r>
              <a:rPr lang="en-IN" sz="2400" dirty="0" smtClean="0">
                <a:solidFill>
                  <a:srgbClr val="FF0000"/>
                </a:solidFill>
              </a:rPr>
              <a:t> </a:t>
            </a:r>
            <a:r>
              <a:rPr lang="en-IN" sz="2400" dirty="0" err="1" smtClean="0">
                <a:solidFill>
                  <a:srgbClr val="FF0000"/>
                </a:solidFill>
              </a:rPr>
              <a:t>equina</a:t>
            </a:r>
            <a:r>
              <a:rPr lang="en-IN" sz="2400" dirty="0" smtClean="0">
                <a:solidFill>
                  <a:srgbClr val="FF0000"/>
                </a:solidFill>
              </a:rPr>
              <a:t>- within 48hrs</a:t>
            </a:r>
          </a:p>
          <a:p>
            <a:r>
              <a:rPr lang="en-IN" sz="2400" dirty="0" smtClean="0">
                <a:solidFill>
                  <a:schemeClr val="tx1"/>
                </a:solidFill>
              </a:rPr>
              <a:t>Chronic case- medically feasible 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76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26659" y="4264028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IN" sz="3200" u="sng" dirty="0" smtClean="0">
              <a:solidFill>
                <a:srgbClr val="00B050"/>
              </a:solidFill>
            </a:endParaRPr>
          </a:p>
        </p:txBody>
      </p:sp>
      <p:pic>
        <p:nvPicPr>
          <p:cNvPr id="5" name="Picture 2" descr="Discectomy: Purpose, Post-Operative Pain Management &amp; Rehabili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731838"/>
            <a:ext cx="8458200" cy="558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776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20" name="Picture 4" descr="Laminectomy - Mayo Clin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609600"/>
            <a:ext cx="5981700" cy="613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Lumbar Laminectomy | Sierra Neurosurgery Grou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18" y="1270000"/>
            <a:ext cx="4929981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705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>
                <a:solidFill>
                  <a:schemeClr val="tx1"/>
                </a:solidFill>
              </a:rPr>
              <a:t>Corpectomy</a:t>
            </a:r>
            <a:r>
              <a:rPr lang="en-IN" dirty="0" smtClean="0">
                <a:solidFill>
                  <a:schemeClr val="tx1"/>
                </a:solidFill>
              </a:rPr>
              <a:t/>
            </a:r>
            <a:br>
              <a:rPr lang="en-IN" dirty="0" smtClean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Object 1" descr="preencoded.pn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081" t="2400" r="51337" b="1043"/>
          <a:stretch/>
        </p:blipFill>
        <p:spPr>
          <a:xfrm>
            <a:off x="4056846" y="0"/>
            <a:ext cx="5769734" cy="67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8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400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Rehabilitation 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Physical therapy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Occupational therapy</a:t>
            </a:r>
          </a:p>
          <a:p>
            <a:r>
              <a:rPr lang="en-IN" dirty="0" err="1" smtClean="0">
                <a:solidFill>
                  <a:schemeClr val="tx1"/>
                </a:solidFill>
              </a:rPr>
              <a:t>Orthoses</a:t>
            </a:r>
            <a:r>
              <a:rPr lang="en-IN" dirty="0" smtClean="0">
                <a:solidFill>
                  <a:schemeClr val="tx1"/>
                </a:solidFill>
              </a:rPr>
              <a:t>- prevent </a:t>
            </a:r>
            <a:r>
              <a:rPr lang="en-IN" dirty="0" err="1" smtClean="0">
                <a:solidFill>
                  <a:schemeClr val="tx1"/>
                </a:solidFill>
              </a:rPr>
              <a:t>contactures</a:t>
            </a:r>
            <a:endParaRPr lang="en-IN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N" sz="2400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Patient education</a:t>
            </a:r>
          </a:p>
          <a:p>
            <a:r>
              <a:rPr lang="en-IN" dirty="0" smtClean="0"/>
              <a:t>Self catheterisation</a:t>
            </a:r>
          </a:p>
          <a:p>
            <a:r>
              <a:rPr lang="en-IN" dirty="0" smtClean="0"/>
              <a:t>Prevention of pressure ulcers</a:t>
            </a:r>
          </a:p>
          <a:p>
            <a:r>
              <a:rPr lang="en-IN" dirty="0" smtClean="0"/>
              <a:t>Endurance and strength training exercises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0723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PROGNOSIS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Extent of perianal sensory deficits- most important</a:t>
            </a:r>
          </a:p>
          <a:p>
            <a:r>
              <a:rPr lang="en-IN" dirty="0" smtClean="0"/>
              <a:t>Complete </a:t>
            </a:r>
            <a:r>
              <a:rPr lang="en-IN" dirty="0" err="1" smtClean="0"/>
              <a:t>perineal</a:t>
            </a:r>
            <a:r>
              <a:rPr lang="en-IN" dirty="0" smtClean="0"/>
              <a:t> </a:t>
            </a:r>
            <a:r>
              <a:rPr lang="en-IN" dirty="0" err="1" smtClean="0"/>
              <a:t>anesthesia</a:t>
            </a:r>
            <a:r>
              <a:rPr lang="en-IN" dirty="0" smtClean="0"/>
              <a:t>- permanent paralysis of bladder</a:t>
            </a:r>
          </a:p>
          <a:p>
            <a:r>
              <a:rPr lang="en-IN" dirty="0" smtClean="0"/>
              <a:t>Bilateral deficits- poor prognosis</a:t>
            </a:r>
          </a:p>
          <a:p>
            <a:endParaRPr lang="en-IN" dirty="0" smtClean="0"/>
          </a:p>
          <a:p>
            <a:r>
              <a:rPr lang="en-IN" dirty="0" smtClean="0"/>
              <a:t>Females                            poor prognosis postop</a:t>
            </a:r>
          </a:p>
          <a:p>
            <a:r>
              <a:rPr lang="en-IN" dirty="0" smtClean="0"/>
              <a:t>Bowel dysfunction</a:t>
            </a:r>
            <a:endParaRPr lang="en-IN" dirty="0"/>
          </a:p>
        </p:txBody>
      </p:sp>
      <p:sp>
        <p:nvSpPr>
          <p:cNvPr id="5" name="Right Brace 4"/>
          <p:cNvSpPr/>
          <p:nvPr/>
        </p:nvSpPr>
        <p:spPr>
          <a:xfrm>
            <a:off x="3451538" y="3709115"/>
            <a:ext cx="425003" cy="8757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444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63157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337</TotalTime>
  <Words>424</Words>
  <Application>Microsoft Office PowerPoint</Application>
  <PresentationFormat>Widescreen</PresentationFormat>
  <Paragraphs>148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Trebuchet MS</vt:lpstr>
      <vt:lpstr>Wingdings 3</vt:lpstr>
      <vt:lpstr>Facet</vt:lpstr>
      <vt:lpstr>CONUS MEDULLARIS &amp; CAUDA EQUINA SYNDROME</vt:lpstr>
      <vt:lpstr>ANATOMY</vt:lpstr>
      <vt:lpstr>PowerPoint Presentation</vt:lpstr>
      <vt:lpstr>PowerPoint Presentation</vt:lpstr>
      <vt:lpstr>EPICONUS</vt:lpstr>
      <vt:lpstr>ETIOLOGY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COMPLICATIONS</vt:lpstr>
      <vt:lpstr>INVESTIGATION</vt:lpstr>
      <vt:lpstr>PowerPoint Presentation</vt:lpstr>
      <vt:lpstr>PowerPoint Presentation</vt:lpstr>
      <vt:lpstr>Management </vt:lpstr>
      <vt:lpstr>PowerPoint Presentation</vt:lpstr>
      <vt:lpstr>SURGICAL MANAGEMENT</vt:lpstr>
      <vt:lpstr>PowerPoint Presentation</vt:lpstr>
      <vt:lpstr>PowerPoint Presentation</vt:lpstr>
      <vt:lpstr>Corpectomy </vt:lpstr>
      <vt:lpstr>PowerPoint Presentation</vt:lpstr>
      <vt:lpstr>PROGNOSIS 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CONUS MEDULLARIS &amp; CAUDA EQUINA SYNDROME</dc:title>
  <dc:creator>Windows User</dc:creator>
  <cp:lastModifiedBy>Windows User</cp:lastModifiedBy>
  <cp:revision>38</cp:revision>
  <dcterms:created xsi:type="dcterms:W3CDTF">2022-09-26T18:53:45Z</dcterms:created>
  <dcterms:modified xsi:type="dcterms:W3CDTF">2022-10-06T16:11:34Z</dcterms:modified>
</cp:coreProperties>
</file>