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chemeClr val="accent6"/>
              </a:solidFill>
              <a:prstDash val="solid"/>
              <a:round/>
            </a:ln>
          </a:left>
          <a:right>
            <a:ln w="12700" cap="flat">
              <a:solidFill>
                <a:schemeClr val="accent6"/>
              </a:solidFill>
              <a:prstDash val="solid"/>
              <a:round/>
            </a:ln>
          </a:right>
          <a:top>
            <a:ln w="12700" cap="flat">
              <a:solidFill>
                <a:schemeClr val="accent6"/>
              </a:solidFill>
              <a:prstDash val="solid"/>
              <a:round/>
            </a:ln>
          </a:top>
          <a:bottom>
            <a:ln w="12700" cap="flat">
              <a:solidFill>
                <a:schemeClr val="accent6"/>
              </a:solidFill>
              <a:prstDash val="solid"/>
              <a:round/>
            </a:ln>
          </a:bottom>
          <a:insideH>
            <a:ln w="12700" cap="flat">
              <a:solidFill>
                <a:schemeClr val="accent6"/>
              </a:solidFill>
              <a:prstDash val="solid"/>
              <a:round/>
            </a:ln>
          </a:insideH>
          <a:insideV>
            <a:ln w="12700" cap="flat">
              <a:solidFill>
                <a:schemeClr val="accent6"/>
              </a:solidFill>
              <a:prstDash val="solid"/>
              <a:round/>
            </a:ln>
          </a:insideV>
        </a:tcBdr>
        <a:fill>
          <a:solidFill>
            <a:schemeClr val="accent6">
              <a:alpha val="20000"/>
            </a:scheme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chemeClr val="accent6"/>
              </a:solidFill>
              <a:prstDash val="solid"/>
              <a:round/>
            </a:ln>
          </a:left>
          <a:right>
            <a:ln w="12700" cap="flat">
              <a:solidFill>
                <a:schemeClr val="accent6"/>
              </a:solidFill>
              <a:prstDash val="solid"/>
              <a:round/>
            </a:ln>
          </a:right>
          <a:top>
            <a:ln w="12700" cap="flat">
              <a:solidFill>
                <a:schemeClr val="accent6"/>
              </a:solidFill>
              <a:prstDash val="solid"/>
              <a:round/>
            </a:ln>
          </a:top>
          <a:bottom>
            <a:ln w="12700" cap="flat">
              <a:solidFill>
                <a:schemeClr val="accent6"/>
              </a:solidFill>
              <a:prstDash val="solid"/>
              <a:round/>
            </a:ln>
          </a:bottom>
          <a:insideH>
            <a:ln w="12700" cap="flat">
              <a:solidFill>
                <a:schemeClr val="accent6"/>
              </a:solidFill>
              <a:prstDash val="solid"/>
              <a:round/>
            </a:ln>
          </a:insideH>
          <a:insideV>
            <a:ln w="12700" cap="flat">
              <a:solidFill>
                <a:schemeClr val="accent6"/>
              </a:solidFill>
              <a:prstDash val="solid"/>
              <a:round/>
            </a:ln>
          </a:insideV>
        </a:tcBdr>
        <a:fill>
          <a:solidFill>
            <a:schemeClr val="accent6">
              <a:alpha val="20000"/>
            </a:schemeClr>
          </a:solidFill>
        </a:fill>
      </a:tcStyle>
    </a:firstCol>
    <a:lastRow>
      <a:tcTxStyle b="on" i="off">
        <a:fontRef idx="minor">
          <a:srgbClr val="000000"/>
        </a:fontRef>
        <a:srgbClr val="000000"/>
      </a:tcTxStyle>
      <a:tcStyle>
        <a:tcBdr>
          <a:left>
            <a:ln w="12700" cap="flat">
              <a:solidFill>
                <a:schemeClr val="accent6"/>
              </a:solidFill>
              <a:prstDash val="solid"/>
              <a:round/>
            </a:ln>
          </a:left>
          <a:right>
            <a:ln w="12700" cap="flat">
              <a:solidFill>
                <a:schemeClr val="accent6"/>
              </a:solidFill>
              <a:prstDash val="solid"/>
              <a:round/>
            </a:ln>
          </a:right>
          <a:top>
            <a:ln w="50800" cap="flat">
              <a:solidFill>
                <a:schemeClr val="accent6"/>
              </a:solidFill>
              <a:prstDash val="solid"/>
              <a:round/>
            </a:ln>
          </a:top>
          <a:bottom>
            <a:ln w="12700" cap="flat">
              <a:solidFill>
                <a:schemeClr val="accent6"/>
              </a:solidFill>
              <a:prstDash val="solid"/>
              <a:round/>
            </a:ln>
          </a:bottom>
          <a:insideH>
            <a:ln w="12700" cap="flat">
              <a:solidFill>
                <a:schemeClr val="accent6"/>
              </a:solidFill>
              <a:prstDash val="solid"/>
              <a:round/>
            </a:ln>
          </a:insideH>
          <a:insideV>
            <a:ln w="12700" cap="flat">
              <a:solidFill>
                <a:schemeClr val="accent6"/>
              </a:solidFill>
              <a:prstDash val="solid"/>
              <a:round/>
            </a:ln>
          </a:insideV>
        </a:tcBdr>
        <a:fill>
          <a:noFill/>
        </a:fill>
      </a:tcStyle>
    </a:lastRow>
    <a:firstRow>
      <a:tcTxStyle b="on" i="off">
        <a:fontRef idx="minor">
          <a:srgbClr val="000000"/>
        </a:fontRef>
        <a:srgbClr val="000000"/>
      </a:tcTxStyle>
      <a:tcStyle>
        <a:tcBdr>
          <a:left>
            <a:ln w="12700" cap="flat">
              <a:solidFill>
                <a:schemeClr val="accent6"/>
              </a:solidFill>
              <a:prstDash val="solid"/>
              <a:round/>
            </a:ln>
          </a:left>
          <a:right>
            <a:ln w="12700" cap="flat">
              <a:solidFill>
                <a:schemeClr val="accent6"/>
              </a:solidFill>
              <a:prstDash val="solid"/>
              <a:round/>
            </a:ln>
          </a:right>
          <a:top>
            <a:ln w="12700" cap="flat">
              <a:solidFill>
                <a:schemeClr val="accent6"/>
              </a:solidFill>
              <a:prstDash val="solid"/>
              <a:round/>
            </a:ln>
          </a:top>
          <a:bottom>
            <a:ln w="25400" cap="flat">
              <a:solidFill>
                <a:schemeClr val="accent6"/>
              </a:solidFill>
              <a:prstDash val="solid"/>
              <a:round/>
            </a:ln>
          </a:bottom>
          <a:insideH>
            <a:ln w="12700" cap="flat">
              <a:solidFill>
                <a:schemeClr val="accent6"/>
              </a:solidFill>
              <a:prstDash val="solid"/>
              <a:round/>
            </a:ln>
          </a:insideH>
          <a:insideV>
            <a:ln w="12700" cap="flat">
              <a:solidFill>
                <a:schemeClr val="accent6"/>
              </a:solidFill>
              <a:prstDash val="solid"/>
              <a:round/>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FFFFFF"/>
          </a:solidFill>
        </a:fill>
      </a:tcStyle>
    </a:band2H>
    <a:firstCol>
      <a:tcTxStyle b="on" i="off">
        <a:fontRef idx="minor">
          <a:srgbClr val="000000"/>
        </a:fontRef>
        <a:srgbClr val="000000"/>
      </a:tcTxStyle>
      <a:tcStyle>
        <a:tcBdr>
          <a:left>
            <a:ln w="6350" cap="flat">
              <a:solidFill>
                <a:schemeClr val="accent1"/>
              </a:solidFill>
              <a:prstDash val="solid"/>
              <a:miter lim="800000"/>
            </a:ln>
          </a:left>
          <a:right>
            <a:ln w="6350" cap="flat">
              <a:solidFill>
                <a:schemeClr val="accent1"/>
              </a:solidFill>
              <a:prstDash val="solid"/>
              <a:miter lim="8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chemeClr val="accent1"/>
              </a:solidFill>
              <a:prstDash val="solid"/>
              <a:round/>
            </a:ln>
          </a:top>
          <a:bottom>
            <a:ln w="6350" cap="flat">
              <a:solidFill>
                <a:schemeClr val="accent1"/>
              </a:solidFill>
              <a:prstDash val="solid"/>
              <a:miter lim="800000"/>
            </a:ln>
          </a:bottom>
          <a:insideH>
            <a:ln w="12700" cap="flat">
              <a:noFill/>
              <a:miter lim="400000"/>
            </a:ln>
          </a:insideH>
          <a:insideV>
            <a:ln w="12700" cap="flat">
              <a:noFill/>
              <a:miter lim="400000"/>
            </a:ln>
          </a:insideV>
        </a:tcBdr>
        <a:fill>
          <a:no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6350" cap="flat">
              <a:solidFill>
                <a:schemeClr val="accent1"/>
              </a:solidFill>
              <a:prstDash val="solid"/>
              <a:miter lim="800000"/>
            </a:ln>
          </a:top>
          <a:bottom>
            <a:ln w="6350" cap="flat">
              <a:solidFill>
                <a:schemeClr val="accent1"/>
              </a:solidFill>
              <a:prstDash val="solid"/>
              <a:miter lim="800000"/>
            </a:ln>
          </a:bottom>
          <a:insideH>
            <a:ln w="12700" cap="flat">
              <a:noFill/>
              <a:miter lim="400000"/>
            </a:ln>
          </a:insideH>
          <a:insideV>
            <a:ln w="12700" cap="flat">
              <a:noFill/>
              <a:miter lim="400000"/>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0">
    <p:bg>
      <p:bgPr>
        <a:solidFill>
          <a:srgbClr val="E7E6E6"/>
        </a:solidFill>
      </p:bgPr>
    </p:bg>
    <p:spTree>
      <p:nvGrpSpPr>
        <p:cNvPr id="1" name=""/>
        <p:cNvGrpSpPr/>
        <p:nvPr/>
      </p:nvGrpSpPr>
      <p:grpSpPr>
        <a:xfrm>
          <a:off x="0" y="0"/>
          <a:ext cx="0" cy="0"/>
          <a:chOff x="0" y="0"/>
          <a:chExt cx="0" cy="0"/>
        </a:xfrm>
      </p:grpSpPr>
      <p:sp>
        <p:nvSpPr>
          <p:cNvPr id="20"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21"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9" name="Title Text"/>
          <p:cNvSpPr txBox="1"/>
          <p:nvPr>
            <p:ph type="title"/>
          </p:nvPr>
        </p:nvSpPr>
        <p:spPr>
          <a:prstGeom prst="rect">
            <a:avLst/>
          </a:prstGeom>
        </p:spPr>
        <p:txBody>
          <a:bodyPr/>
          <a:lstStyle/>
          <a:p>
            <a:pPr/>
            <a:r>
              <a:t>Title Text</a:t>
            </a:r>
          </a:p>
        </p:txBody>
      </p:sp>
      <p:sp>
        <p:nvSpPr>
          <p:cNvPr id="30"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0">
    <p:bg>
      <p:bgPr>
        <a:solidFill>
          <a:srgbClr val="000000"/>
        </a:solidFill>
      </p:bgPr>
    </p:bg>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lvl1pPr>
              <a:defRPr>
                <a:solidFill>
                  <a:srgbClr val="FFFFFF"/>
                </a:solidFill>
              </a:defRPr>
            </a:lvl1pPr>
          </a:lstStyle>
          <a:p>
            <a:pPr/>
            <a:r>
              <a:t>Title Text</a:t>
            </a:r>
          </a:p>
        </p:txBody>
      </p:sp>
      <p:sp>
        <p:nvSpPr>
          <p:cNvPr id="39" name="Body Level One…"/>
          <p:cNvSpPr txBox="1"/>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47"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48"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65" name="Title Text"/>
          <p:cNvSpPr txBox="1"/>
          <p:nvPr>
            <p:ph type="title"/>
          </p:nvPr>
        </p:nvSpPr>
        <p:spPr>
          <a:xfrm>
            <a:off x="839787" y="365125"/>
            <a:ext cx="10515601" cy="1325563"/>
          </a:xfrm>
          <a:prstGeom prst="rect">
            <a:avLst/>
          </a:prstGeom>
        </p:spPr>
        <p:txBody>
          <a:bodyPr/>
          <a:lstStyle/>
          <a:p>
            <a:pPr/>
            <a:r>
              <a:t>Title Text</a:t>
            </a:r>
          </a:p>
        </p:txBody>
      </p:sp>
      <p:sp>
        <p:nvSpPr>
          <p:cNvPr id="66"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67"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90"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91"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92"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100"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101"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102"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8.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radiopaedia.org/articles/spinal-haemangioblastoma?lang=gb" TargetMode="External"/><Relationship Id="rId3" Type="http://schemas.openxmlformats.org/officeDocument/2006/relationships/hyperlink" Target="https://radiopaedia.org/articles/spinal-neuroendocrine-tumour?lang=gb" TargetMode="External"/><Relationship Id="rId4" Type="http://schemas.openxmlformats.org/officeDocument/2006/relationships/hyperlink" Target="https://radiopaedia.org/articles/intramedullary-spinal-metastasis-1?lang=gb" TargetMode="External"/><Relationship Id="rId5" Type="http://schemas.openxmlformats.org/officeDocument/2006/relationships/hyperlink" Target="https://radiopaedia.org/articles/lymphoma-of-the-spinal-cord?lang=gb" TargetMode="External"/><Relationship Id="rId6" Type="http://schemas.openxmlformats.org/officeDocument/2006/relationships/hyperlink" Target="https://radiopaedia.org/articles/spinal-primitive-neuroectodermal-tumour?lang=gb" TargetMode="External"/><Relationship Id="rId7" Type="http://schemas.openxmlformats.org/officeDocument/2006/relationships/hyperlink" Target="https://radiopaedia.org/articles/solitary-fibrous-tumour-of-the-spinal-cord?lang=gb" TargetMode="External"/><Relationship Id="rId8" Type="http://schemas.openxmlformats.org/officeDocument/2006/relationships/hyperlink" Target="https://radiopaedia.org/articles/spinal-epidermoid-cyst?lang=gb" TargetMode="External"/><Relationship Id="rId9" Type="http://schemas.openxmlformats.org/officeDocument/2006/relationships/hyperlink" Target="https://radiopaedia.org/articles/intradural-spinal-lipoma?lang=gb" TargetMode="External"/></Relationships>

</file>

<file path=ppt/slides/_rels/slide3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radiopaedia.org/articles/spinal-cord-cavernous-malformation?lang=gb" TargetMode="External"/><Relationship Id="rId3" Type="http://schemas.openxmlformats.org/officeDocument/2006/relationships/hyperlink" Target="https://radiopaedia.org/articles/dural-arteriovenous-fistula?lang=gb" TargetMode="External"/><Relationship Id="rId4" Type="http://schemas.openxmlformats.org/officeDocument/2006/relationships/hyperlink" Target="https://radiopaedia.org/articles/acute-spinal-cord-ischaemia-syndrome?lang=gb" TargetMode="External"/><Relationship Id="rId5" Type="http://schemas.openxmlformats.org/officeDocument/2006/relationships/hyperlink" Target="https://radiopaedia.org/articles/multiple-sclerosis?lang=gb" TargetMode="External"/><Relationship Id="rId6" Type="http://schemas.openxmlformats.org/officeDocument/2006/relationships/hyperlink" Target="https://radiopaedia.org/articles/transverse-myelitis?lang=gb" TargetMode="External"/><Relationship Id="rId7" Type="http://schemas.openxmlformats.org/officeDocument/2006/relationships/hyperlink" Target="https://radiopaedia.org/articles/missing?article%5Btitle%5D=spinal-cord-abscess&amp;lang=gb" TargetMode="External"/><Relationship Id="rId8" Type="http://schemas.openxmlformats.org/officeDocument/2006/relationships/hyperlink" Target="https://radiopaedia.org/articles/spinal-cord-tuberculoma?lang=gb" TargetMode="External"/><Relationship Id="rId9" Type="http://schemas.openxmlformats.org/officeDocument/2006/relationships/hyperlink" Target="https://radiopaedia.org/articles/missing?article%5Btitle%5D=spinal-cord-contusion&amp;lang=gb" TargetMode="External"/></Relationships>

</file>

<file path=ppt/slides/_rels/slide4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2" name="Picture 6" descr="Picture 6"/>
          <p:cNvPicPr>
            <a:picLocks noChangeAspect="1"/>
          </p:cNvPicPr>
          <p:nvPr/>
        </p:nvPicPr>
        <p:blipFill>
          <a:blip r:embed="rId2">
            <a:extLst/>
          </a:blip>
          <a:srcRect l="0" t="15730" r="0" b="0"/>
          <a:stretch>
            <a:fillRect/>
          </a:stretch>
        </p:blipFill>
        <p:spPr>
          <a:xfrm>
            <a:off x="19" y="9"/>
            <a:ext cx="12191981" cy="6857991"/>
          </a:xfrm>
          <a:prstGeom prst="rect">
            <a:avLst/>
          </a:prstGeom>
          <a:ln w="12700">
            <a:miter lim="400000"/>
          </a:ln>
        </p:spPr>
      </p:pic>
      <p:sp>
        <p:nvSpPr>
          <p:cNvPr id="113" name="Title 1"/>
          <p:cNvSpPr txBox="1"/>
          <p:nvPr>
            <p:ph type="title"/>
          </p:nvPr>
        </p:nvSpPr>
        <p:spPr>
          <a:prstGeom prst="rect">
            <a:avLst/>
          </a:prstGeom>
        </p:spPr>
        <p:txBody>
          <a:bodyPr/>
          <a:lstStyle/>
          <a:p>
            <a:pPr/>
            <a:r>
              <a:t>COMPRESSIVE MYELOPATHY-</a:t>
            </a:r>
            <a:br/>
            <a:r>
              <a:t>INTRAMEDULLARY</a:t>
            </a:r>
          </a:p>
        </p:txBody>
      </p:sp>
      <p:sp>
        <p:nvSpPr>
          <p:cNvPr id="114" name="Subtitle 2"/>
          <p:cNvSpPr txBox="1"/>
          <p:nvPr>
            <p:ph type="body" sz="quarter" idx="1"/>
          </p:nvPr>
        </p:nvSpPr>
        <p:spPr>
          <a:xfrm>
            <a:off x="347471" y="3913632"/>
            <a:ext cx="11503154" cy="457201"/>
          </a:xfrm>
          <a:prstGeom prst="rect">
            <a:avLst/>
          </a:prstGeom>
        </p:spPr>
        <p:txBody>
          <a:bodyPr/>
          <a:lstStyle/>
          <a:p>
            <a:pPr/>
            <a:r>
              <a:t>DR. VARSHA S NAIR</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6" name="Picture 6" descr="Picture 6"/>
          <p:cNvPicPr>
            <a:picLocks noChangeAspect="1"/>
          </p:cNvPicPr>
          <p:nvPr/>
        </p:nvPicPr>
        <p:blipFill>
          <a:blip r:embed="rId2">
            <a:extLst/>
          </a:blip>
          <a:srcRect l="0" t="5569" r="0" b="10017"/>
          <a:stretch>
            <a:fillRect/>
          </a:stretch>
        </p:blipFill>
        <p:spPr>
          <a:xfrm>
            <a:off x="6415035" y="2197305"/>
            <a:ext cx="5776965" cy="4085507"/>
          </a:xfrm>
          <a:prstGeom prst="rect">
            <a:avLst/>
          </a:prstGeom>
          <a:ln w="12700">
            <a:miter lim="400000"/>
          </a:ln>
        </p:spPr>
      </p:pic>
      <p:sp>
        <p:nvSpPr>
          <p:cNvPr id="117" name="Rectangle 11"/>
          <p:cNvSpPr/>
          <p:nvPr/>
        </p:nvSpPr>
        <p:spPr>
          <a:xfrm>
            <a:off x="0" y="651751"/>
            <a:ext cx="12192000" cy="736553"/>
          </a:xfrm>
          <a:prstGeom prst="rect">
            <a:avLst/>
          </a:prstGeom>
          <a:solidFill>
            <a:srgbClr val="000000"/>
          </a:solidFill>
          <a:ln w="12700">
            <a:miter lim="400000"/>
          </a:ln>
        </p:spPr>
        <p:txBody>
          <a:bodyPr lIns="45719" rIns="45719" anchor="ctr"/>
          <a:lstStyle/>
          <a:p>
            <a:pPr algn="ctr" defTabSz="457200">
              <a:defRPr>
                <a:solidFill>
                  <a:srgbClr val="FFFFFF"/>
                </a:solidFill>
              </a:defRPr>
            </a:pPr>
          </a:p>
        </p:txBody>
      </p:sp>
      <p:pic>
        <p:nvPicPr>
          <p:cNvPr id="118" name="Content Placeholder 5" descr="Content Placeholder 5"/>
          <p:cNvPicPr>
            <a:picLocks noChangeAspect="1"/>
          </p:cNvPicPr>
          <p:nvPr/>
        </p:nvPicPr>
        <p:blipFill>
          <a:blip r:embed="rId3">
            <a:extLst/>
          </a:blip>
          <a:srcRect l="9482" t="15663" r="10269" b="8412"/>
          <a:stretch>
            <a:fillRect/>
          </a:stretch>
        </p:blipFill>
        <p:spPr>
          <a:xfrm>
            <a:off x="68827" y="1902338"/>
            <a:ext cx="6758431" cy="4024517"/>
          </a:xfrm>
          <a:prstGeom prst="rect">
            <a:avLst/>
          </a:prstGeom>
          <a:ln w="12700">
            <a:miter lim="400000"/>
          </a:ln>
        </p:spPr>
      </p:pic>
      <p:sp>
        <p:nvSpPr>
          <p:cNvPr id="119" name="Title 1"/>
          <p:cNvSpPr txBox="1"/>
          <p:nvPr>
            <p:ph type="title"/>
          </p:nvPr>
        </p:nvSpPr>
        <p:spPr>
          <a:xfrm>
            <a:off x="838200" y="672747"/>
            <a:ext cx="10515600" cy="715557"/>
          </a:xfrm>
          <a:prstGeom prst="rect">
            <a:avLst/>
          </a:prstGeom>
        </p:spPr>
        <p:txBody>
          <a:bodyPr/>
          <a:lstStyle>
            <a:lvl1pPr algn="ctr">
              <a:defRPr sz="3200">
                <a:solidFill>
                  <a:srgbClr val="FFFFFF"/>
                </a:solidFill>
              </a:defRPr>
            </a:lvl1pPr>
          </a:lstStyle>
          <a:p>
            <a:pPr/>
            <a:r>
              <a:t>CLASSIFICATION OF ETIOLOGY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Rectangle 18"/>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22" name="Freeform: Shape 20"/>
          <p:cNvSpPr/>
          <p:nvPr/>
        </p:nvSpPr>
        <p:spPr>
          <a:xfrm flipH="1">
            <a:off x="10208496" y="0"/>
            <a:ext cx="1983505" cy="6858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992" y="0"/>
                </a:lnTo>
                <a:cubicBezTo>
                  <a:pt x="16142" y="112"/>
                  <a:pt x="17260" y="246"/>
                  <a:pt x="18411" y="347"/>
                </a:cubicBezTo>
                <a:cubicBezTo>
                  <a:pt x="18246" y="459"/>
                  <a:pt x="18082" y="437"/>
                  <a:pt x="17918" y="426"/>
                </a:cubicBezTo>
                <a:cubicBezTo>
                  <a:pt x="16931" y="381"/>
                  <a:pt x="15912" y="347"/>
                  <a:pt x="14959" y="224"/>
                </a:cubicBezTo>
                <a:cubicBezTo>
                  <a:pt x="14729" y="202"/>
                  <a:pt x="14466" y="202"/>
                  <a:pt x="14367" y="280"/>
                </a:cubicBezTo>
                <a:cubicBezTo>
                  <a:pt x="14202" y="392"/>
                  <a:pt x="14433" y="459"/>
                  <a:pt x="14663" y="515"/>
                </a:cubicBezTo>
                <a:cubicBezTo>
                  <a:pt x="15057" y="616"/>
                  <a:pt x="15518" y="594"/>
                  <a:pt x="15945" y="605"/>
                </a:cubicBezTo>
                <a:cubicBezTo>
                  <a:pt x="17129" y="661"/>
                  <a:pt x="17688" y="818"/>
                  <a:pt x="17951" y="1176"/>
                </a:cubicBezTo>
                <a:cubicBezTo>
                  <a:pt x="16931" y="1031"/>
                  <a:pt x="15912" y="1210"/>
                  <a:pt x="14926" y="1109"/>
                </a:cubicBezTo>
                <a:cubicBezTo>
                  <a:pt x="14663" y="1087"/>
                  <a:pt x="14268" y="1120"/>
                  <a:pt x="14400" y="1244"/>
                </a:cubicBezTo>
                <a:cubicBezTo>
                  <a:pt x="14531" y="1356"/>
                  <a:pt x="14959" y="1445"/>
                  <a:pt x="14202" y="1423"/>
                </a:cubicBezTo>
                <a:cubicBezTo>
                  <a:pt x="13644" y="1412"/>
                  <a:pt x="13479" y="1277"/>
                  <a:pt x="13315" y="1132"/>
                </a:cubicBezTo>
                <a:cubicBezTo>
                  <a:pt x="13183" y="1053"/>
                  <a:pt x="12822" y="1008"/>
                  <a:pt x="12559" y="1053"/>
                </a:cubicBezTo>
                <a:cubicBezTo>
                  <a:pt x="12230" y="1098"/>
                  <a:pt x="12328" y="1221"/>
                  <a:pt x="12328" y="1311"/>
                </a:cubicBezTo>
                <a:cubicBezTo>
                  <a:pt x="12296" y="1479"/>
                  <a:pt x="12559" y="1557"/>
                  <a:pt x="13019" y="1591"/>
                </a:cubicBezTo>
                <a:cubicBezTo>
                  <a:pt x="13578" y="1636"/>
                  <a:pt x="14137" y="1692"/>
                  <a:pt x="14860" y="1759"/>
                </a:cubicBezTo>
                <a:cubicBezTo>
                  <a:pt x="14071" y="1871"/>
                  <a:pt x="13479" y="1849"/>
                  <a:pt x="12887" y="1759"/>
                </a:cubicBezTo>
                <a:cubicBezTo>
                  <a:pt x="12164" y="1658"/>
                  <a:pt x="11211" y="1524"/>
                  <a:pt x="10619" y="1647"/>
                </a:cubicBezTo>
                <a:cubicBezTo>
                  <a:pt x="9731" y="1826"/>
                  <a:pt x="9008" y="1714"/>
                  <a:pt x="8219" y="1680"/>
                </a:cubicBezTo>
                <a:cubicBezTo>
                  <a:pt x="6575" y="1613"/>
                  <a:pt x="7594" y="1512"/>
                  <a:pt x="5950" y="1456"/>
                </a:cubicBezTo>
                <a:cubicBezTo>
                  <a:pt x="5293" y="1434"/>
                  <a:pt x="4602" y="1344"/>
                  <a:pt x="3649" y="1468"/>
                </a:cubicBezTo>
                <a:cubicBezTo>
                  <a:pt x="7956" y="2117"/>
                  <a:pt x="9994" y="2073"/>
                  <a:pt x="13841" y="2868"/>
                </a:cubicBezTo>
                <a:cubicBezTo>
                  <a:pt x="13676" y="2946"/>
                  <a:pt x="13512" y="2913"/>
                  <a:pt x="13348" y="2902"/>
                </a:cubicBezTo>
                <a:cubicBezTo>
                  <a:pt x="13085" y="2890"/>
                  <a:pt x="12756" y="2846"/>
                  <a:pt x="12690" y="2991"/>
                </a:cubicBezTo>
                <a:cubicBezTo>
                  <a:pt x="12657" y="3103"/>
                  <a:pt x="12855" y="3159"/>
                  <a:pt x="13183" y="3171"/>
                </a:cubicBezTo>
                <a:cubicBezTo>
                  <a:pt x="14137" y="3215"/>
                  <a:pt x="14992" y="3372"/>
                  <a:pt x="15846" y="3507"/>
                </a:cubicBezTo>
                <a:cubicBezTo>
                  <a:pt x="16241" y="3563"/>
                  <a:pt x="16668" y="3641"/>
                  <a:pt x="16504" y="3843"/>
                </a:cubicBezTo>
                <a:cubicBezTo>
                  <a:pt x="16175" y="3899"/>
                  <a:pt x="15945" y="3820"/>
                  <a:pt x="15682" y="3809"/>
                </a:cubicBezTo>
                <a:cubicBezTo>
                  <a:pt x="15419" y="3798"/>
                  <a:pt x="14794" y="3843"/>
                  <a:pt x="14959" y="3876"/>
                </a:cubicBezTo>
                <a:cubicBezTo>
                  <a:pt x="15715" y="4000"/>
                  <a:pt x="14334" y="4302"/>
                  <a:pt x="15255" y="4302"/>
                </a:cubicBezTo>
                <a:cubicBezTo>
                  <a:pt x="16767" y="4302"/>
                  <a:pt x="17589" y="4840"/>
                  <a:pt x="19036" y="4851"/>
                </a:cubicBezTo>
                <a:cubicBezTo>
                  <a:pt x="19266" y="4851"/>
                  <a:pt x="19364" y="4952"/>
                  <a:pt x="19364" y="5030"/>
                </a:cubicBezTo>
                <a:cubicBezTo>
                  <a:pt x="19364" y="5131"/>
                  <a:pt x="19134" y="5142"/>
                  <a:pt x="18904" y="5154"/>
                </a:cubicBezTo>
                <a:cubicBezTo>
                  <a:pt x="18542" y="5165"/>
                  <a:pt x="18148" y="5030"/>
                  <a:pt x="17688" y="5221"/>
                </a:cubicBezTo>
                <a:cubicBezTo>
                  <a:pt x="18542" y="5333"/>
                  <a:pt x="19430" y="5445"/>
                  <a:pt x="19397" y="5826"/>
                </a:cubicBezTo>
                <a:cubicBezTo>
                  <a:pt x="19397" y="5927"/>
                  <a:pt x="19759" y="5971"/>
                  <a:pt x="20022" y="5994"/>
                </a:cubicBezTo>
                <a:cubicBezTo>
                  <a:pt x="20482" y="6039"/>
                  <a:pt x="20844" y="6106"/>
                  <a:pt x="21107" y="6251"/>
                </a:cubicBezTo>
                <a:cubicBezTo>
                  <a:pt x="21107" y="6285"/>
                  <a:pt x="21107" y="6307"/>
                  <a:pt x="21107" y="6341"/>
                </a:cubicBezTo>
                <a:cubicBezTo>
                  <a:pt x="21041" y="6688"/>
                  <a:pt x="20384" y="6677"/>
                  <a:pt x="19660" y="6621"/>
                </a:cubicBezTo>
                <a:cubicBezTo>
                  <a:pt x="18805" y="6554"/>
                  <a:pt x="17951" y="6420"/>
                  <a:pt x="17030" y="6543"/>
                </a:cubicBezTo>
                <a:cubicBezTo>
                  <a:pt x="18312" y="6711"/>
                  <a:pt x="19726" y="6722"/>
                  <a:pt x="20910" y="6957"/>
                </a:cubicBezTo>
                <a:cubicBezTo>
                  <a:pt x="16504" y="7002"/>
                  <a:pt x="12624" y="6251"/>
                  <a:pt x="8350" y="5960"/>
                </a:cubicBezTo>
                <a:cubicBezTo>
                  <a:pt x="8482" y="6151"/>
                  <a:pt x="8843" y="6195"/>
                  <a:pt x="9139" y="6218"/>
                </a:cubicBezTo>
                <a:cubicBezTo>
                  <a:pt x="10717" y="6363"/>
                  <a:pt x="12098" y="6655"/>
                  <a:pt x="13545" y="6901"/>
                </a:cubicBezTo>
                <a:cubicBezTo>
                  <a:pt x="14137" y="7002"/>
                  <a:pt x="14564" y="7114"/>
                  <a:pt x="14794" y="7327"/>
                </a:cubicBezTo>
                <a:cubicBezTo>
                  <a:pt x="14992" y="7529"/>
                  <a:pt x="15386" y="7618"/>
                  <a:pt x="16109" y="7562"/>
                </a:cubicBezTo>
                <a:cubicBezTo>
                  <a:pt x="16701" y="7517"/>
                  <a:pt x="17326" y="7540"/>
                  <a:pt x="17951" y="7562"/>
                </a:cubicBezTo>
                <a:cubicBezTo>
                  <a:pt x="18641" y="7585"/>
                  <a:pt x="19430" y="7809"/>
                  <a:pt x="19266" y="7932"/>
                </a:cubicBezTo>
                <a:cubicBezTo>
                  <a:pt x="18937" y="8134"/>
                  <a:pt x="18378" y="8033"/>
                  <a:pt x="17918" y="8010"/>
                </a:cubicBezTo>
                <a:cubicBezTo>
                  <a:pt x="17359" y="7988"/>
                  <a:pt x="16340" y="7932"/>
                  <a:pt x="16340" y="7954"/>
                </a:cubicBezTo>
                <a:cubicBezTo>
                  <a:pt x="15978" y="8459"/>
                  <a:pt x="15156" y="8078"/>
                  <a:pt x="14564" y="8078"/>
                </a:cubicBezTo>
                <a:cubicBezTo>
                  <a:pt x="14005" y="8078"/>
                  <a:pt x="13446" y="8022"/>
                  <a:pt x="12920" y="7977"/>
                </a:cubicBezTo>
                <a:cubicBezTo>
                  <a:pt x="12230" y="7921"/>
                  <a:pt x="11605" y="8022"/>
                  <a:pt x="10948" y="8044"/>
                </a:cubicBezTo>
                <a:cubicBezTo>
                  <a:pt x="10356" y="8066"/>
                  <a:pt x="10685" y="8358"/>
                  <a:pt x="10323" y="8481"/>
                </a:cubicBezTo>
                <a:cubicBezTo>
                  <a:pt x="10257" y="8515"/>
                  <a:pt x="10191" y="8515"/>
                  <a:pt x="10126" y="8515"/>
                </a:cubicBezTo>
                <a:cubicBezTo>
                  <a:pt x="9928" y="9388"/>
                  <a:pt x="6476" y="9176"/>
                  <a:pt x="6476" y="9209"/>
                </a:cubicBezTo>
                <a:cubicBezTo>
                  <a:pt x="6180" y="9265"/>
                  <a:pt x="5819" y="9131"/>
                  <a:pt x="5457" y="9265"/>
                </a:cubicBezTo>
                <a:cubicBezTo>
                  <a:pt x="7002" y="9881"/>
                  <a:pt x="9369" y="10027"/>
                  <a:pt x="11474" y="10486"/>
                </a:cubicBezTo>
                <a:cubicBezTo>
                  <a:pt x="9731" y="10643"/>
                  <a:pt x="8712" y="10105"/>
                  <a:pt x="7430" y="10173"/>
                </a:cubicBezTo>
                <a:cubicBezTo>
                  <a:pt x="6805" y="10341"/>
                  <a:pt x="8679" y="10610"/>
                  <a:pt x="6871" y="10688"/>
                </a:cubicBezTo>
                <a:cubicBezTo>
                  <a:pt x="7660" y="10834"/>
                  <a:pt x="8219" y="10979"/>
                  <a:pt x="8778" y="11147"/>
                </a:cubicBezTo>
                <a:cubicBezTo>
                  <a:pt x="9731" y="11450"/>
                  <a:pt x="9928" y="11651"/>
                  <a:pt x="9468" y="12055"/>
                </a:cubicBezTo>
                <a:cubicBezTo>
                  <a:pt x="9172" y="12324"/>
                  <a:pt x="8745" y="12570"/>
                  <a:pt x="9139" y="12884"/>
                </a:cubicBezTo>
                <a:cubicBezTo>
                  <a:pt x="9402" y="13097"/>
                  <a:pt x="9304" y="13242"/>
                  <a:pt x="8317" y="13141"/>
                </a:cubicBezTo>
                <a:cubicBezTo>
                  <a:pt x="7265" y="13041"/>
                  <a:pt x="6871" y="13231"/>
                  <a:pt x="7134" y="13612"/>
                </a:cubicBezTo>
                <a:cubicBezTo>
                  <a:pt x="7298" y="13859"/>
                  <a:pt x="7134" y="13937"/>
                  <a:pt x="6410" y="13903"/>
                </a:cubicBezTo>
                <a:cubicBezTo>
                  <a:pt x="5621" y="13870"/>
                  <a:pt x="4865" y="13713"/>
                  <a:pt x="3879" y="13791"/>
                </a:cubicBezTo>
                <a:cubicBezTo>
                  <a:pt x="4668" y="14239"/>
                  <a:pt x="6345" y="14105"/>
                  <a:pt x="7265" y="14531"/>
                </a:cubicBezTo>
                <a:cubicBezTo>
                  <a:pt x="6180" y="14531"/>
                  <a:pt x="5325" y="14531"/>
                  <a:pt x="4536" y="14441"/>
                </a:cubicBezTo>
                <a:cubicBezTo>
                  <a:pt x="4208" y="14407"/>
                  <a:pt x="3846" y="14363"/>
                  <a:pt x="3649" y="14497"/>
                </a:cubicBezTo>
                <a:cubicBezTo>
                  <a:pt x="3419" y="14654"/>
                  <a:pt x="3879" y="14710"/>
                  <a:pt x="4142" y="14732"/>
                </a:cubicBezTo>
                <a:cubicBezTo>
                  <a:pt x="4898" y="14811"/>
                  <a:pt x="5490" y="14990"/>
                  <a:pt x="6147" y="15136"/>
                </a:cubicBezTo>
                <a:cubicBezTo>
                  <a:pt x="7561" y="15449"/>
                  <a:pt x="9106" y="15718"/>
                  <a:pt x="10290" y="16234"/>
                </a:cubicBezTo>
                <a:cubicBezTo>
                  <a:pt x="8811" y="16099"/>
                  <a:pt x="7693" y="15785"/>
                  <a:pt x="6279" y="15729"/>
                </a:cubicBezTo>
                <a:cubicBezTo>
                  <a:pt x="7495" y="16200"/>
                  <a:pt x="9041" y="16514"/>
                  <a:pt x="10487" y="16861"/>
                </a:cubicBezTo>
                <a:cubicBezTo>
                  <a:pt x="10915" y="16962"/>
                  <a:pt x="11342" y="17029"/>
                  <a:pt x="11408" y="17242"/>
                </a:cubicBezTo>
                <a:cubicBezTo>
                  <a:pt x="11605" y="17656"/>
                  <a:pt x="12131" y="17993"/>
                  <a:pt x="13315" y="18172"/>
                </a:cubicBezTo>
                <a:cubicBezTo>
                  <a:pt x="13315" y="18172"/>
                  <a:pt x="13249" y="18239"/>
                  <a:pt x="13216" y="18273"/>
                </a:cubicBezTo>
                <a:cubicBezTo>
                  <a:pt x="12493" y="18284"/>
                  <a:pt x="11934" y="18037"/>
                  <a:pt x="11046" y="18127"/>
                </a:cubicBezTo>
                <a:cubicBezTo>
                  <a:pt x="11934" y="18463"/>
                  <a:pt x="12657" y="18754"/>
                  <a:pt x="13874" y="18911"/>
                </a:cubicBezTo>
                <a:cubicBezTo>
                  <a:pt x="14860" y="19034"/>
                  <a:pt x="16077" y="19113"/>
                  <a:pt x="16800" y="19516"/>
                </a:cubicBezTo>
                <a:cubicBezTo>
                  <a:pt x="15978" y="19595"/>
                  <a:pt x="15353" y="19494"/>
                  <a:pt x="14729" y="19427"/>
                </a:cubicBezTo>
                <a:cubicBezTo>
                  <a:pt x="13775" y="19315"/>
                  <a:pt x="12822" y="19191"/>
                  <a:pt x="11868" y="19079"/>
                </a:cubicBezTo>
                <a:cubicBezTo>
                  <a:pt x="11506" y="19034"/>
                  <a:pt x="11112" y="19012"/>
                  <a:pt x="10882" y="19214"/>
                </a:cubicBezTo>
                <a:cubicBezTo>
                  <a:pt x="12098" y="19259"/>
                  <a:pt x="12822" y="19527"/>
                  <a:pt x="13578" y="19785"/>
                </a:cubicBezTo>
                <a:cubicBezTo>
                  <a:pt x="14005" y="19931"/>
                  <a:pt x="14367" y="20121"/>
                  <a:pt x="15123" y="20054"/>
                </a:cubicBezTo>
                <a:cubicBezTo>
                  <a:pt x="15518" y="20020"/>
                  <a:pt x="15781" y="20121"/>
                  <a:pt x="15748" y="20256"/>
                </a:cubicBezTo>
                <a:cubicBezTo>
                  <a:pt x="15583" y="20726"/>
                  <a:pt x="16537" y="20883"/>
                  <a:pt x="17523" y="20973"/>
                </a:cubicBezTo>
                <a:cubicBezTo>
                  <a:pt x="18970" y="21107"/>
                  <a:pt x="20252" y="21376"/>
                  <a:pt x="21600" y="21600"/>
                </a:cubicBezTo>
                <a:lnTo>
                  <a:pt x="0" y="21600"/>
                </a:lnTo>
                <a:close/>
              </a:path>
            </a:pathLst>
          </a:custGeom>
          <a:solidFill>
            <a:srgbClr val="E7E6E6">
              <a:alpha val="50000"/>
            </a:srgbClr>
          </a:solidFill>
          <a:ln w="12700">
            <a:miter lim="400000"/>
          </a:ln>
        </p:spPr>
        <p:txBody>
          <a:bodyPr lIns="45719" rIns="45719" anchor="ctr"/>
          <a:lstStyle/>
          <a:p>
            <a:pPr algn="ctr"/>
          </a:p>
        </p:txBody>
      </p:sp>
      <p:graphicFrame>
        <p:nvGraphicFramePr>
          <p:cNvPr id="123" name="Table 3"/>
          <p:cNvGraphicFramePr/>
          <p:nvPr/>
        </p:nvGraphicFramePr>
        <p:xfrm>
          <a:off x="1418923" y="358332"/>
          <a:ext cx="7787452" cy="5571070"/>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2474651"/>
                <a:gridCol w="2755855"/>
                <a:gridCol w="2556944"/>
              </a:tblGrid>
              <a:tr h="422934">
                <a:tc gridSpan="2">
                  <a:txBody>
                    <a:bodyPr/>
                    <a:lstStyle/>
                    <a:p>
                      <a:pPr algn="l">
                        <a:defRPr b="0" sz="1800"/>
                      </a:pPr>
                      <a:r>
                        <a:rPr b="1" sz="2000">
                          <a:solidFill>
                            <a:srgbClr val="404040"/>
                          </a:solidFill>
                        </a:rPr>
                        <a:t>EXTRAMEDULLARY</a:t>
                      </a:r>
                    </a:p>
                  </a:txBody>
                  <a:tcPr marL="68544" marR="68544" marT="68544" marB="68544" anchor="t" anchorCtr="0" horzOverflow="overflow">
                    <a:lnL w="12700">
                      <a:miter lim="400000"/>
                    </a:lnL>
                    <a:lnR w="12700">
                      <a:miter lim="400000"/>
                    </a:lnR>
                    <a:lnT w="12700">
                      <a:miter lim="400000"/>
                    </a:lnT>
                    <a:lnB>
                      <a:solidFill>
                        <a:srgbClr val="C7C6C1"/>
                      </a:solidFill>
                    </a:lnB>
                    <a:solidFill>
                      <a:srgbClr val="E7E6E6"/>
                    </a:solidFill>
                  </a:tcPr>
                </a:tc>
                <a:tc hMerge="1">
                  <a:tcPr/>
                </a:tc>
                <a:tc>
                  <a:txBody>
                    <a:bodyPr/>
                    <a:lstStyle/>
                    <a:p>
                      <a:pPr algn="l">
                        <a:defRPr b="0" sz="1800"/>
                      </a:pPr>
                      <a:r>
                        <a:rPr b="1" sz="2000">
                          <a:solidFill>
                            <a:srgbClr val="404040"/>
                          </a:solidFill>
                        </a:rPr>
                        <a:t>INTRAMEDULLARY</a:t>
                      </a:r>
                    </a:p>
                  </a:txBody>
                  <a:tcPr marL="68544" marR="68544" marT="68544" marB="68544" anchor="t" anchorCtr="0" horzOverflow="overflow">
                    <a:lnL w="12700">
                      <a:miter lim="400000"/>
                    </a:lnL>
                    <a:lnR w="12700">
                      <a:miter lim="400000"/>
                    </a:lnR>
                    <a:lnT w="12700">
                      <a:miter lim="400000"/>
                    </a:lnT>
                    <a:lnB>
                      <a:solidFill>
                        <a:srgbClr val="C7C6C1"/>
                      </a:solidFill>
                    </a:lnB>
                    <a:solidFill>
                      <a:srgbClr val="E7E6E6"/>
                    </a:solidFill>
                  </a:tcPr>
                </a:tc>
              </a:tr>
              <a:tr h="371890">
                <a:tc>
                  <a:txBody>
                    <a:bodyPr/>
                    <a:lstStyle/>
                    <a:p>
                      <a:pPr algn="l">
                        <a:defRPr sz="1800"/>
                      </a:pPr>
                      <a:r>
                        <a:rPr b="1" sz="1600">
                          <a:solidFill>
                            <a:srgbClr val="404040"/>
                          </a:solidFill>
                        </a:rPr>
                        <a:t>EXTRADURAL</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sz="1800"/>
                      </a:pPr>
                      <a:r>
                        <a:rPr b="1" sz="1600">
                          <a:solidFill>
                            <a:srgbClr val="404040"/>
                          </a:solidFill>
                        </a:rPr>
                        <a:t>INTRADURAL</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r h="780243">
                <a:tc>
                  <a:txBody>
                    <a:bodyPr/>
                    <a:lstStyle/>
                    <a:p>
                      <a:pPr algn="l">
                        <a:defRPr sz="1800"/>
                      </a:pPr>
                      <a:r>
                        <a:rPr b="1" sz="1600">
                          <a:solidFill>
                            <a:srgbClr val="404040"/>
                          </a:solidFill>
                        </a:rPr>
                        <a:t>Spondylosis</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sz="1800"/>
                      </a:pPr>
                      <a:r>
                        <a:rPr b="1" sz="1600">
                          <a:solidFill>
                            <a:srgbClr val="404040"/>
                          </a:solidFill>
                        </a:rPr>
                        <a:t>Tumours: Neurofibroma, Meningioma,
 Lipoma, Sarcoma</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sz="1800"/>
                      </a:pPr>
                      <a:r>
                        <a:rPr b="1" sz="1600">
                          <a:solidFill>
                            <a:srgbClr val="404040"/>
                          </a:solidFill>
                        </a:rPr>
                        <a:t>Syrinx</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r h="1188595">
                <a:tc>
                  <a:txBody>
                    <a:bodyPr/>
                    <a:lstStyle/>
                    <a:p>
                      <a:pPr algn="l">
                        <a:defRPr sz="1800"/>
                      </a:pPr>
                      <a:r>
                        <a:rPr b="1" sz="1600">
                          <a:solidFill>
                            <a:srgbClr val="404040"/>
                          </a:solidFill>
                        </a:rPr>
                        <a:t>Disc prolapse</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sz="1800"/>
                      </a:pPr>
                      <a:r>
                        <a:rPr b="1" sz="1600">
                          <a:solidFill>
                            <a:srgbClr val="404040"/>
                          </a:solidFill>
                        </a:rPr>
                        <a:t>Metastasis</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r>
                        <a:t>Tumors :</a:t>
                      </a:r>
                    </a:p>
                    <a:p>
                      <a:pPr marL="285750" indent="-285750" algn="l">
                        <a:buSzPct val="100000"/>
                        <a:buFont typeface="Arial"/>
                        <a:buChar char="•"/>
                        <a:defRPr b="1" sz="1600">
                          <a:solidFill>
                            <a:srgbClr val="404040"/>
                          </a:solidFill>
                        </a:defRPr>
                      </a:pPr>
                      <a:r>
                        <a:t>Ependymoma</a:t>
                      </a:r>
                    </a:p>
                    <a:p>
                      <a:pPr marL="285750" indent="-285750" algn="l">
                        <a:buSzPct val="100000"/>
                        <a:buFont typeface="Arial"/>
                        <a:buChar char="•"/>
                        <a:defRPr b="1" sz="1600">
                          <a:solidFill>
                            <a:srgbClr val="404040"/>
                          </a:solidFill>
                        </a:defRPr>
                      </a:pPr>
                      <a:r>
                        <a:t>Astrocytoma</a:t>
                      </a:r>
                    </a:p>
                    <a:p>
                      <a:pPr marL="285750" indent="-285750" algn="l">
                        <a:buSzPct val="100000"/>
                        <a:buFont typeface="Arial"/>
                        <a:buChar char="•"/>
                        <a:defRPr b="1" sz="1600">
                          <a:solidFill>
                            <a:srgbClr val="404040"/>
                          </a:solidFill>
                        </a:defRPr>
                      </a:pPr>
                      <a:r>
                        <a:t>Hemangioblastoma</a:t>
                      </a:r>
                    </a:p>
                    <a:p>
                      <a:pPr algn="l">
                        <a:defRPr b="1" sz="1600">
                          <a:solidFill>
                            <a:srgbClr val="404040"/>
                          </a:solidFill>
                        </a:defRPr>
                      </a:pPr>
                      <a:r>
                        <a:t>Hematomyelia</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r h="371890">
                <a:tc>
                  <a:txBody>
                    <a:bodyPr/>
                    <a:lstStyle/>
                    <a:p>
                      <a:pPr algn="l">
                        <a:defRPr sz="1800"/>
                      </a:pPr>
                      <a:r>
                        <a:rPr b="1" sz="1600">
                          <a:solidFill>
                            <a:srgbClr val="404040"/>
                          </a:solidFill>
                        </a:rPr>
                        <a:t>Trauma</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sz="1800"/>
                      </a:pPr>
                      <a:r>
                        <a:rPr b="1" sz="1600">
                          <a:solidFill>
                            <a:srgbClr val="404040"/>
                          </a:solidFill>
                        </a:rPr>
                        <a:t>Arachnoiditis</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r h="576067">
                <a:tc>
                  <a:txBody>
                    <a:bodyPr/>
                    <a:lstStyle/>
                    <a:p>
                      <a:pPr algn="l">
                        <a:defRPr sz="1800"/>
                      </a:pPr>
                      <a:r>
                        <a:rPr b="1" sz="1600">
                          <a:solidFill>
                            <a:srgbClr val="404040"/>
                          </a:solidFill>
                        </a:rPr>
                        <a:t>Tumour: Metastasis,
Multiple myeloma</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sz="1800"/>
                      </a:pPr>
                      <a:r>
                        <a:rPr b="1" sz="1600">
                          <a:solidFill>
                            <a:srgbClr val="404040"/>
                          </a:solidFill>
                        </a:rPr>
                        <a:t>AV malformation</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r h="371890">
                <a:tc>
                  <a:txBody>
                    <a:bodyPr/>
                    <a:lstStyle/>
                    <a:p>
                      <a:pPr algn="l">
                        <a:defRPr sz="1800"/>
                      </a:pPr>
                      <a:r>
                        <a:rPr b="1" sz="1600">
                          <a:solidFill>
                            <a:srgbClr val="404040"/>
                          </a:solidFill>
                        </a:rPr>
                        <a:t>CVJ anomalies  </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sz="1800"/>
                      </a:pPr>
                      <a:r>
                        <a:rPr b="1" sz="1600">
                          <a:solidFill>
                            <a:srgbClr val="404040"/>
                          </a:solidFill>
                        </a:rPr>
                        <a:t>Leukemic infiltration</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r h="371890">
                <a:tc>
                  <a:txBody>
                    <a:bodyPr/>
                    <a:lstStyle/>
                    <a:p>
                      <a:pPr algn="l">
                        <a:defRPr sz="1800"/>
                      </a:pPr>
                      <a:r>
                        <a:rPr b="1" sz="1600">
                          <a:solidFill>
                            <a:srgbClr val="404040"/>
                          </a:solidFill>
                        </a:rPr>
                        <a:t>Fluorosis</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sz="1800"/>
                      </a:pPr>
                      <a:r>
                        <a:rPr b="1" sz="1600">
                          <a:solidFill>
                            <a:srgbClr val="404040"/>
                          </a:solidFill>
                        </a:rPr>
                        <a:t>Arachnoid cyst</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r h="371890">
                <a:tc>
                  <a:txBody>
                    <a:bodyPr/>
                    <a:lstStyle/>
                    <a:p>
                      <a:pPr algn="l">
                        <a:defRPr sz="1800"/>
                      </a:pPr>
                      <a:r>
                        <a:rPr b="1" sz="1600">
                          <a:solidFill>
                            <a:srgbClr val="404040"/>
                          </a:solidFill>
                        </a:rPr>
                        <a:t>TB spine</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sz="1800"/>
                      </a:pPr>
                      <a:r>
                        <a:rPr b="1" sz="1600">
                          <a:solidFill>
                            <a:srgbClr val="404040"/>
                          </a:solidFill>
                        </a:rPr>
                        <a:t>Sarcoidosis</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r h="371890">
                <a:tc>
                  <a:txBody>
                    <a:bodyPr/>
                    <a:lstStyle/>
                    <a:p>
                      <a:pPr algn="l">
                        <a:defRPr sz="1800"/>
                      </a:pPr>
                      <a:r>
                        <a:rPr b="1" sz="1600">
                          <a:solidFill>
                            <a:srgbClr val="404040"/>
                          </a:solidFill>
                        </a:rPr>
                        <a:t>Epidural abscess</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r h="371890">
                <a:tc>
                  <a:txBody>
                    <a:bodyPr/>
                    <a:lstStyle/>
                    <a:p>
                      <a:pPr algn="l">
                        <a:defRPr sz="1800"/>
                      </a:pPr>
                      <a:r>
                        <a:rPr b="1" sz="1600">
                          <a:solidFill>
                            <a:srgbClr val="404040"/>
                          </a:solidFill>
                        </a:rPr>
                        <a:t>Epidural Hematoma</a:t>
                      </a: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c>
                  <a:txBody>
                    <a:bodyPr/>
                    <a:lstStyle/>
                    <a:p>
                      <a:pPr algn="l">
                        <a:defRPr b="1" sz="1600">
                          <a:solidFill>
                            <a:srgbClr val="404040"/>
                          </a:solidFill>
                        </a:defRPr>
                      </a:pPr>
                    </a:p>
                  </a:txBody>
                  <a:tcPr marL="68544" marR="68544" marT="68544" marB="68544" anchor="t" anchorCtr="0" horzOverflow="overflow">
                    <a:lnL w="12700">
                      <a:miter lim="400000"/>
                    </a:lnL>
                    <a:lnR w="12700">
                      <a:miter lim="400000"/>
                    </a:lnR>
                    <a:lnT>
                      <a:solidFill>
                        <a:srgbClr val="C7C6C1"/>
                      </a:solidFill>
                    </a:lnT>
                    <a:lnB>
                      <a:solidFill>
                        <a:srgbClr val="C7C6C1"/>
                      </a:solidFill>
                    </a:lnB>
                    <a:solidFill>
                      <a:srgbClr val="E7E6E6"/>
                    </a:solidFill>
                  </a:tcPr>
                </a:tc>
              </a:tr>
            </a:tbl>
          </a:graphicData>
        </a:graphic>
      </p:graphicFrame>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2" descr="Picture 2"/>
          <p:cNvPicPr>
            <a:picLocks noChangeAspect="1"/>
          </p:cNvPicPr>
          <p:nvPr/>
        </p:nvPicPr>
        <p:blipFill>
          <a:blip r:embed="rId2">
            <a:extLst/>
          </a:blip>
          <a:stretch>
            <a:fillRect/>
          </a:stretch>
        </p:blipFill>
        <p:spPr>
          <a:xfrm>
            <a:off x="0" y="806450"/>
            <a:ext cx="12192000" cy="524510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Rectangle 6"/>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28" name="Freeform: Shape 8"/>
          <p:cNvSpPr/>
          <p:nvPr/>
        </p:nvSpPr>
        <p:spPr>
          <a:xfrm flipH="1" rot="18900000">
            <a:off x="-376156" y="-253671"/>
            <a:ext cx="1827639" cy="13769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488"/>
                </a:moveTo>
                <a:lnTo>
                  <a:pt x="11669" y="0"/>
                </a:lnTo>
                <a:lnTo>
                  <a:pt x="21600" y="13181"/>
                </a:lnTo>
                <a:lnTo>
                  <a:pt x="21600" y="21600"/>
                </a:lnTo>
                <a:lnTo>
                  <a:pt x="0" y="21600"/>
                </a:lnTo>
                <a:close/>
              </a:path>
            </a:pathLst>
          </a:custGeom>
          <a:solidFill>
            <a:schemeClr val="accent1">
              <a:alpha val="30000"/>
            </a:schemeClr>
          </a:solidFill>
          <a:ln w="12700">
            <a:miter lim="400000"/>
          </a:ln>
        </p:spPr>
        <p:txBody>
          <a:bodyPr lIns="45719" rIns="45719" anchor="ctr"/>
          <a:lstStyle/>
          <a:p>
            <a:pPr algn="ctr">
              <a:defRPr>
                <a:solidFill>
                  <a:srgbClr val="FFFFFF"/>
                </a:solidFill>
              </a:defRPr>
            </a:pPr>
          </a:p>
        </p:txBody>
      </p:sp>
      <p:sp>
        <p:nvSpPr>
          <p:cNvPr id="129" name="Rectangle 10"/>
          <p:cNvSpPr/>
          <p:nvPr/>
        </p:nvSpPr>
        <p:spPr>
          <a:xfrm flipH="1" rot="18900000">
            <a:off x="891641" y="422145"/>
            <a:ext cx="645369" cy="645370"/>
          </a:xfrm>
          <a:prstGeom prst="rect">
            <a:avLst/>
          </a:prstGeom>
          <a:solidFill>
            <a:schemeClr val="accent1">
              <a:alpha val="30000"/>
            </a:schemeClr>
          </a:solidFill>
          <a:ln w="12700">
            <a:miter lim="400000"/>
          </a:ln>
        </p:spPr>
        <p:txBody>
          <a:bodyPr lIns="45719" rIns="45719" anchor="ctr"/>
          <a:lstStyle/>
          <a:p>
            <a:pPr algn="ctr">
              <a:defRPr>
                <a:solidFill>
                  <a:srgbClr val="FFFFFF"/>
                </a:solidFill>
              </a:defRPr>
            </a:pPr>
          </a:p>
        </p:txBody>
      </p:sp>
      <p:sp>
        <p:nvSpPr>
          <p:cNvPr id="130" name="Rectangle 12"/>
          <p:cNvSpPr/>
          <p:nvPr/>
        </p:nvSpPr>
        <p:spPr>
          <a:xfrm flipH="1" rot="18900000">
            <a:off x="10043482" y="655140"/>
            <a:ext cx="687473" cy="687472"/>
          </a:xfrm>
          <a:prstGeom prst="rect">
            <a:avLst/>
          </a:pr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131" name="Freeform: Shape 14"/>
          <p:cNvSpPr/>
          <p:nvPr/>
        </p:nvSpPr>
        <p:spPr>
          <a:xfrm flipH="1" rot="10800000">
            <a:off x="9356642" y="0"/>
            <a:ext cx="2835358" cy="14808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21600"/>
                </a:lnTo>
                <a:lnTo>
                  <a:pt x="11829" y="0"/>
                </a:lnTo>
                <a:lnTo>
                  <a:pt x="21600" y="17843"/>
                </a:lnTo>
                <a:close/>
              </a:path>
            </a:pathLst>
          </a:cu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132" name="Isosceles Triangle 16"/>
          <p:cNvSpPr/>
          <p:nvPr/>
        </p:nvSpPr>
        <p:spPr>
          <a:xfrm flipH="1">
            <a:off x="7976344" y="6115501"/>
            <a:ext cx="1494514" cy="742499"/>
          </a:xfrm>
          <a:prstGeom prst="triangle">
            <a:avLst/>
          </a:prstGeom>
          <a:solidFill>
            <a:schemeClr val="accent1">
              <a:alpha val="30000"/>
            </a:schemeClr>
          </a:solidFill>
          <a:ln w="12700">
            <a:miter lim="400000"/>
          </a:ln>
        </p:spPr>
        <p:txBody>
          <a:bodyPr lIns="45719" rIns="45719" anchor="ctr"/>
          <a:lstStyle/>
          <a:p>
            <a:pPr algn="ctr">
              <a:defRPr>
                <a:solidFill>
                  <a:srgbClr val="FFFFFF"/>
                </a:solidFill>
              </a:defRPr>
            </a:pPr>
          </a:p>
        </p:txBody>
      </p:sp>
      <p:pic>
        <p:nvPicPr>
          <p:cNvPr id="133" name="Content Placeholder 4" descr="Content Placeholder 4"/>
          <p:cNvPicPr>
            <a:picLocks noChangeAspect="1"/>
          </p:cNvPicPr>
          <p:nvPr/>
        </p:nvPicPr>
        <p:blipFill>
          <a:blip r:embed="rId2">
            <a:extLst/>
          </a:blip>
          <a:stretch>
            <a:fillRect/>
          </a:stretch>
        </p:blipFill>
        <p:spPr>
          <a:xfrm>
            <a:off x="1571575" y="194644"/>
            <a:ext cx="8428620" cy="6089678"/>
          </a:xfrm>
          <a:prstGeom prst="rect">
            <a:avLst/>
          </a:prstGeom>
          <a:ln w="12700">
            <a:miter lim="400000"/>
          </a:ln>
        </p:spPr>
      </p:pic>
      <p:sp>
        <p:nvSpPr>
          <p:cNvPr id="134" name="Isosceles Triangle 18"/>
          <p:cNvSpPr/>
          <p:nvPr/>
        </p:nvSpPr>
        <p:spPr>
          <a:xfrm flipH="1">
            <a:off x="7604080" y="6453142"/>
            <a:ext cx="814904" cy="404858"/>
          </a:xfrm>
          <a:prstGeom prst="triangle">
            <a:avLst/>
          </a:prstGeom>
          <a:solidFill>
            <a:schemeClr val="accent1">
              <a:alpha val="30000"/>
            </a:schemeClr>
          </a:solidFill>
          <a:ln w="12700">
            <a:miter lim="400000"/>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Rectangle 8"/>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37" name="Title 1"/>
          <p:cNvSpPr txBox="1"/>
          <p:nvPr>
            <p:ph type="title"/>
          </p:nvPr>
        </p:nvSpPr>
        <p:spPr>
          <a:xfrm>
            <a:off x="634999" y="640822"/>
            <a:ext cx="3418661" cy="5583149"/>
          </a:xfrm>
          <a:prstGeom prst="rect">
            <a:avLst/>
          </a:prstGeom>
        </p:spPr>
        <p:txBody>
          <a:bodyPr/>
          <a:lstStyle>
            <a:lvl1pPr>
              <a:defRPr sz="5400"/>
            </a:lvl1pPr>
          </a:lstStyle>
          <a:p>
            <a:pPr/>
            <a:r>
              <a:t>CENTRAL CORD SYNDROME</a:t>
            </a:r>
          </a:p>
        </p:txBody>
      </p:sp>
      <p:grpSp>
        <p:nvGrpSpPr>
          <p:cNvPr id="140" name="sketch line"/>
          <p:cNvGrpSpPr/>
          <p:nvPr/>
        </p:nvGrpSpPr>
        <p:grpSpPr>
          <a:xfrm>
            <a:off x="4311022" y="766391"/>
            <a:ext cx="47073" cy="5411049"/>
            <a:chOff x="0" y="0"/>
            <a:chExt cx="47071" cy="5411048"/>
          </a:xfrm>
        </p:grpSpPr>
        <p:sp>
          <p:nvSpPr>
            <p:cNvPr id="138" name="Shape"/>
            <p:cNvSpPr/>
            <p:nvPr/>
          </p:nvSpPr>
          <p:spPr>
            <a:xfrm rot="5400000">
              <a:off x="-2682110" y="2682109"/>
              <a:ext cx="5410572" cy="46353"/>
            </a:xfrm>
            <a:custGeom>
              <a:avLst/>
              <a:gdLst/>
              <a:ahLst/>
              <a:cxnLst>
                <a:cxn ang="0">
                  <a:pos x="wd2" y="hd2"/>
                </a:cxn>
                <a:cxn ang="5400000">
                  <a:pos x="wd2" y="hd2"/>
                </a:cxn>
                <a:cxn ang="10800000">
                  <a:pos x="wd2" y="hd2"/>
                </a:cxn>
                <a:cxn ang="16200000">
                  <a:pos x="wd2" y="hd2"/>
                </a:cxn>
              </a:cxnLst>
              <a:rect l="0" t="0" r="r" b="b"/>
              <a:pathLst>
                <a:path w="21599" h="13392" fill="norm" stroke="1" extrusionOk="0">
                  <a:moveTo>
                    <a:pt x="2" y="4531"/>
                  </a:moveTo>
                  <a:cubicBezTo>
                    <a:pt x="1140" y="3108"/>
                    <a:pt x="1504" y="10964"/>
                    <a:pt x="2485" y="4531"/>
                  </a:cubicBezTo>
                  <a:cubicBezTo>
                    <a:pt x="3466" y="-1903"/>
                    <a:pt x="4119" y="6619"/>
                    <a:pt x="4537" y="4531"/>
                  </a:cubicBezTo>
                  <a:cubicBezTo>
                    <a:pt x="4955" y="2442"/>
                    <a:pt x="6236" y="7384"/>
                    <a:pt x="7669" y="4531"/>
                  </a:cubicBezTo>
                  <a:cubicBezTo>
                    <a:pt x="9101" y="1677"/>
                    <a:pt x="9452" y="10178"/>
                    <a:pt x="10152" y="4531"/>
                  </a:cubicBezTo>
                  <a:cubicBezTo>
                    <a:pt x="10853" y="-1117"/>
                    <a:pt x="11446" y="-1891"/>
                    <a:pt x="12636" y="4531"/>
                  </a:cubicBezTo>
                  <a:cubicBezTo>
                    <a:pt x="13827" y="10952"/>
                    <a:pt x="14245" y="3732"/>
                    <a:pt x="15768" y="4531"/>
                  </a:cubicBezTo>
                  <a:cubicBezTo>
                    <a:pt x="17290" y="5330"/>
                    <a:pt x="17119" y="7581"/>
                    <a:pt x="18035" y="4531"/>
                  </a:cubicBezTo>
                  <a:cubicBezTo>
                    <a:pt x="18952" y="1481"/>
                    <a:pt x="20559" y="7049"/>
                    <a:pt x="21599" y="4531"/>
                  </a:cubicBezTo>
                  <a:cubicBezTo>
                    <a:pt x="21596" y="6095"/>
                    <a:pt x="21596" y="8145"/>
                    <a:pt x="21599" y="9814"/>
                  </a:cubicBezTo>
                  <a:cubicBezTo>
                    <a:pt x="20613" y="16519"/>
                    <a:pt x="19996" y="7620"/>
                    <a:pt x="19331" y="9814"/>
                  </a:cubicBezTo>
                  <a:cubicBezTo>
                    <a:pt x="18666" y="12009"/>
                    <a:pt x="17700" y="4353"/>
                    <a:pt x="16632" y="9814"/>
                  </a:cubicBezTo>
                  <a:cubicBezTo>
                    <a:pt x="15564" y="15276"/>
                    <a:pt x="15207" y="2014"/>
                    <a:pt x="14148" y="9814"/>
                  </a:cubicBezTo>
                  <a:cubicBezTo>
                    <a:pt x="13089" y="17615"/>
                    <a:pt x="12272" y="-68"/>
                    <a:pt x="11016" y="9814"/>
                  </a:cubicBezTo>
                  <a:cubicBezTo>
                    <a:pt x="9760" y="19697"/>
                    <a:pt x="8801" y="5505"/>
                    <a:pt x="7885" y="9814"/>
                  </a:cubicBezTo>
                  <a:cubicBezTo>
                    <a:pt x="6969" y="14124"/>
                    <a:pt x="6398" y="13629"/>
                    <a:pt x="5617" y="9814"/>
                  </a:cubicBezTo>
                  <a:cubicBezTo>
                    <a:pt x="4836" y="6000"/>
                    <a:pt x="3690" y="5444"/>
                    <a:pt x="2917" y="9814"/>
                  </a:cubicBezTo>
                  <a:cubicBezTo>
                    <a:pt x="2145" y="14185"/>
                    <a:pt x="1345" y="4490"/>
                    <a:pt x="2" y="9814"/>
                  </a:cubicBezTo>
                  <a:cubicBezTo>
                    <a:pt x="0" y="7726"/>
                    <a:pt x="-1" y="6770"/>
                    <a:pt x="2" y="4531"/>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39" name="Shape"/>
            <p:cNvSpPr/>
            <p:nvPr/>
          </p:nvSpPr>
          <p:spPr>
            <a:xfrm rot="5400000">
              <a:off x="-2678615" y="2685363"/>
              <a:ext cx="5410905" cy="40468"/>
            </a:xfrm>
            <a:custGeom>
              <a:avLst/>
              <a:gdLst/>
              <a:ahLst/>
              <a:cxnLst>
                <a:cxn ang="0">
                  <a:pos x="wd2" y="hd2"/>
                </a:cxn>
                <a:cxn ang="5400000">
                  <a:pos x="wd2" y="hd2"/>
                </a:cxn>
                <a:cxn ang="10800000">
                  <a:pos x="wd2" y="hd2"/>
                </a:cxn>
                <a:cxn ang="16200000">
                  <a:pos x="wd2" y="hd2"/>
                </a:cxn>
              </a:cxnLst>
              <a:rect l="0" t="0" r="r" b="b"/>
              <a:pathLst>
                <a:path w="21598" h="11425" fill="norm" stroke="1" extrusionOk="0">
                  <a:moveTo>
                    <a:pt x="1" y="4630"/>
                  </a:moveTo>
                  <a:cubicBezTo>
                    <a:pt x="652" y="-651"/>
                    <a:pt x="1276" y="10"/>
                    <a:pt x="2269" y="4630"/>
                  </a:cubicBezTo>
                  <a:cubicBezTo>
                    <a:pt x="3262" y="9250"/>
                    <a:pt x="4046" y="2578"/>
                    <a:pt x="5184" y="4630"/>
                  </a:cubicBezTo>
                  <a:cubicBezTo>
                    <a:pt x="6322" y="6682"/>
                    <a:pt x="6514" y="3679"/>
                    <a:pt x="7667" y="4630"/>
                  </a:cubicBezTo>
                  <a:cubicBezTo>
                    <a:pt x="8821" y="5581"/>
                    <a:pt x="9439" y="-786"/>
                    <a:pt x="9935" y="4630"/>
                  </a:cubicBezTo>
                  <a:cubicBezTo>
                    <a:pt x="10431" y="10046"/>
                    <a:pt x="12069" y="-5146"/>
                    <a:pt x="12850" y="4630"/>
                  </a:cubicBezTo>
                  <a:cubicBezTo>
                    <a:pt x="13632" y="14406"/>
                    <a:pt x="14597" y="11418"/>
                    <a:pt x="15550" y="4630"/>
                  </a:cubicBezTo>
                  <a:cubicBezTo>
                    <a:pt x="16502" y="-2158"/>
                    <a:pt x="17540" y="-897"/>
                    <a:pt x="18249" y="4630"/>
                  </a:cubicBezTo>
                  <a:cubicBezTo>
                    <a:pt x="18958" y="10157"/>
                    <a:pt x="20677" y="2857"/>
                    <a:pt x="21596" y="4630"/>
                  </a:cubicBezTo>
                  <a:cubicBezTo>
                    <a:pt x="21598" y="6593"/>
                    <a:pt x="21599" y="8255"/>
                    <a:pt x="21596" y="9793"/>
                  </a:cubicBezTo>
                  <a:cubicBezTo>
                    <a:pt x="20514" y="6536"/>
                    <a:pt x="20444" y="13392"/>
                    <a:pt x="19329" y="9793"/>
                  </a:cubicBezTo>
                  <a:cubicBezTo>
                    <a:pt x="18213" y="6194"/>
                    <a:pt x="17757" y="7308"/>
                    <a:pt x="17277" y="9793"/>
                  </a:cubicBezTo>
                  <a:cubicBezTo>
                    <a:pt x="16798" y="12278"/>
                    <a:pt x="15013" y="11001"/>
                    <a:pt x="14362" y="9793"/>
                  </a:cubicBezTo>
                  <a:cubicBezTo>
                    <a:pt x="13711" y="8585"/>
                    <a:pt x="13172" y="14007"/>
                    <a:pt x="12094" y="9793"/>
                  </a:cubicBezTo>
                  <a:cubicBezTo>
                    <a:pt x="11017" y="5579"/>
                    <a:pt x="10539" y="12364"/>
                    <a:pt x="9179" y="9793"/>
                  </a:cubicBezTo>
                  <a:cubicBezTo>
                    <a:pt x="7819" y="7222"/>
                    <a:pt x="7191" y="12813"/>
                    <a:pt x="6048" y="9793"/>
                  </a:cubicBezTo>
                  <a:cubicBezTo>
                    <a:pt x="4905" y="6773"/>
                    <a:pt x="4246" y="3132"/>
                    <a:pt x="3564" y="9793"/>
                  </a:cubicBezTo>
                  <a:cubicBezTo>
                    <a:pt x="2883" y="16454"/>
                    <a:pt x="747" y="-1270"/>
                    <a:pt x="1" y="9793"/>
                  </a:cubicBezTo>
                  <a:cubicBezTo>
                    <a:pt x="-1" y="7250"/>
                    <a:pt x="2" y="6070"/>
                    <a:pt x="1" y="4630"/>
                  </a:cubicBezTo>
                  <a:close/>
                </a:path>
              </a:pathLst>
            </a:custGeom>
            <a:noFill/>
            <a:ln w="41275" cap="rnd">
              <a:solidFill>
                <a:schemeClr val="accent2"/>
              </a:solidFill>
              <a:prstDash val="solid"/>
              <a:round/>
            </a:ln>
            <a:effectLst/>
          </p:spPr>
          <p:txBody>
            <a:bodyPr wrap="square" lIns="45719" tIns="45719" rIns="45719" bIns="45719" numCol="1" anchor="ctr">
              <a:noAutofit/>
            </a:bodyPr>
            <a:lstStyle/>
            <a:p>
              <a:pPr algn="ctr">
                <a:defRPr>
                  <a:solidFill>
                    <a:srgbClr val="FFFFFF"/>
                  </a:solidFill>
                </a:defRPr>
              </a:pPr>
            </a:p>
          </p:txBody>
        </p:sp>
      </p:grpSp>
      <p:grpSp>
        <p:nvGrpSpPr>
          <p:cNvPr id="145" name="Content Placeholder 2"/>
          <p:cNvGrpSpPr/>
          <p:nvPr/>
        </p:nvGrpSpPr>
        <p:grpSpPr>
          <a:xfrm>
            <a:off x="4648017" y="640822"/>
            <a:ext cx="6900514" cy="5172116"/>
            <a:chOff x="0" y="0"/>
            <a:chExt cx="6900512" cy="5172115"/>
          </a:xfrm>
        </p:grpSpPr>
        <p:sp>
          <p:nvSpPr>
            <p:cNvPr id="141" name="Line"/>
            <p:cNvSpPr/>
            <p:nvPr/>
          </p:nvSpPr>
          <p:spPr>
            <a:xfrm>
              <a:off x="0" y="0"/>
              <a:ext cx="6900513" cy="0"/>
            </a:xfrm>
            <a:prstGeom prst="line">
              <a:avLst/>
            </a:prstGeom>
            <a:solidFill>
              <a:schemeClr val="accent2"/>
            </a:solidFill>
            <a:ln w="12700" cap="flat">
              <a:solidFill>
                <a:schemeClr val="accent2"/>
              </a:solidFill>
              <a:prstDash val="solid"/>
              <a:miter lim="800000"/>
            </a:ln>
            <a:effectLst/>
          </p:spPr>
          <p:txBody>
            <a:bodyPr wrap="square" lIns="45719" tIns="45719" rIns="45719" bIns="45719" numCol="1" anchor="t">
              <a:noAutofit/>
            </a:bodyPr>
            <a:lstStyle/>
            <a:p>
              <a:pPr/>
            </a:p>
          </p:txBody>
        </p:sp>
        <p:sp>
          <p:nvSpPr>
            <p:cNvPr id="142" name="A symptomatic central cord lesion typically encroaches on the medial aspect of the CSTs or on the anterior horn gray matter- weakness that is more prominent in the arms than the legs."/>
            <p:cNvSpPr txBox="1"/>
            <p:nvPr/>
          </p:nvSpPr>
          <p:spPr>
            <a:xfrm>
              <a:off x="0" y="0"/>
              <a:ext cx="6900513" cy="2404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18110" tIns="118110" rIns="118110" bIns="118110" numCol="1" anchor="t">
              <a:spAutoFit/>
            </a:bodyPr>
            <a:lstStyle/>
            <a:p>
              <a:pPr defTabSz="1377950">
                <a:lnSpc>
                  <a:spcPct val="90000"/>
                </a:lnSpc>
                <a:spcBef>
                  <a:spcPts val="1300"/>
                </a:spcBef>
                <a:defRPr sz="3100"/>
              </a:pPr>
              <a:r>
                <a:t>A symptomatic central cord lesion typically encroaches on the medial aspect of the CSTs or on the anterior horn gray matter- weakness that is </a:t>
              </a:r>
              <a:r>
                <a:rPr b="1"/>
                <a:t>more prominent in the arms than the legs.</a:t>
              </a:r>
            </a:p>
          </p:txBody>
        </p:sp>
        <p:sp>
          <p:nvSpPr>
            <p:cNvPr id="143" name="Line"/>
            <p:cNvSpPr/>
            <p:nvPr/>
          </p:nvSpPr>
          <p:spPr>
            <a:xfrm>
              <a:off x="0" y="2768069"/>
              <a:ext cx="6900513" cy="1"/>
            </a:xfrm>
            <a:prstGeom prst="line">
              <a:avLst/>
            </a:prstGeom>
            <a:solidFill>
              <a:schemeClr val="accent3"/>
            </a:solidFill>
            <a:ln w="12700" cap="flat">
              <a:solidFill>
                <a:schemeClr val="accent3"/>
              </a:solidFill>
              <a:prstDash val="solid"/>
              <a:miter lim="800000"/>
            </a:ln>
            <a:effectLst/>
          </p:spPr>
          <p:txBody>
            <a:bodyPr wrap="square" lIns="45719" tIns="45719" rIns="45719" bIns="45719" numCol="1" anchor="t">
              <a:noAutofit/>
            </a:bodyPr>
            <a:lstStyle/>
            <a:p>
              <a:pPr/>
            </a:p>
          </p:txBody>
        </p:sp>
        <p:sp>
          <p:nvSpPr>
            <p:cNvPr id="144" name="Fibers mediating the deep tendon reflexes are interrupted as they pass from the dorsal to the ventral horn, thus causing tendon reflex loss at the level of the spinal cord lesion."/>
            <p:cNvSpPr txBox="1"/>
            <p:nvPr/>
          </p:nvSpPr>
          <p:spPr>
            <a:xfrm>
              <a:off x="0" y="2768069"/>
              <a:ext cx="6900513" cy="24040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18110" tIns="118110" rIns="118110" bIns="118110" numCol="1" anchor="t">
              <a:spAutoFit/>
            </a:bodyPr>
            <a:lstStyle>
              <a:lvl1pPr defTabSz="1377950">
                <a:lnSpc>
                  <a:spcPct val="90000"/>
                </a:lnSpc>
                <a:spcBef>
                  <a:spcPts val="1300"/>
                </a:spcBef>
                <a:defRPr sz="3100"/>
              </a:lvl1pPr>
            </a:lstStyle>
            <a:p>
              <a:pPr/>
              <a:r>
                <a:t>Fibers mediating the deep tendon reflexes are interrupted as they pass from the dorsal to the ventral horn, thus causing tendon reflex loss at the level of the spinal cord lesion.</a:t>
              </a:r>
            </a:p>
          </p:txBody>
        </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Picture 10" descr="Picture 10"/>
          <p:cNvPicPr>
            <a:picLocks noChangeAspect="1"/>
          </p:cNvPicPr>
          <p:nvPr/>
        </p:nvPicPr>
        <p:blipFill>
          <a:blip r:embed="rId2">
            <a:extLst/>
          </a:blip>
          <a:srcRect l="0" t="0" r="0" b="23207"/>
          <a:stretch>
            <a:fillRect/>
          </a:stretch>
        </p:blipFill>
        <p:spPr>
          <a:xfrm>
            <a:off x="19" y="10"/>
            <a:ext cx="12191981" cy="6857990"/>
          </a:xfrm>
          <a:prstGeom prst="rect">
            <a:avLst/>
          </a:prstGeom>
          <a:ln w="12700">
            <a:miter lim="400000"/>
          </a:ln>
        </p:spPr>
      </p:pic>
      <p:sp>
        <p:nvSpPr>
          <p:cNvPr id="148" name="Rectangle 14"/>
          <p:cNvSpPr/>
          <p:nvPr/>
        </p:nvSpPr>
        <p:spPr>
          <a:xfrm>
            <a:off x="-1" y="0"/>
            <a:ext cx="12196804" cy="6858000"/>
          </a:xfrm>
          <a:prstGeom prst="rect">
            <a:avLst/>
          </a:prstGeom>
          <a:gradFill>
            <a:gsLst>
              <a:gs pos="28000">
                <a:srgbClr val="E7E6E6">
                  <a:alpha val="84000"/>
                </a:srgbClr>
              </a:gs>
              <a:gs pos="74000">
                <a:srgbClr val="FFFFFF"/>
              </a:gs>
            </a:gsLst>
            <a:path path="circle">
              <a:fillToRect l="62278" t="119636" r="37721" b="-19636"/>
            </a:path>
          </a:gradFill>
          <a:ln w="12700">
            <a:miter lim="400000"/>
          </a:ln>
        </p:spPr>
        <p:txBody>
          <a:bodyPr lIns="45719" rIns="45719" anchor="ctr"/>
          <a:lstStyle/>
          <a:p>
            <a:pPr algn="ctr">
              <a:defRPr>
                <a:solidFill>
                  <a:srgbClr val="FFFFFF"/>
                </a:solidFill>
              </a:defRPr>
            </a:pPr>
          </a:p>
        </p:txBody>
      </p:sp>
      <p:grpSp>
        <p:nvGrpSpPr>
          <p:cNvPr id="158" name="Content Placeholder 2"/>
          <p:cNvGrpSpPr/>
          <p:nvPr/>
        </p:nvGrpSpPr>
        <p:grpSpPr>
          <a:xfrm>
            <a:off x="1529764" y="547674"/>
            <a:ext cx="9092129" cy="5628462"/>
            <a:chOff x="0" y="0"/>
            <a:chExt cx="9092127" cy="5628461"/>
          </a:xfrm>
        </p:grpSpPr>
        <p:grpSp>
          <p:nvGrpSpPr>
            <p:cNvPr id="151" name="Group"/>
            <p:cNvGrpSpPr/>
            <p:nvPr/>
          </p:nvGrpSpPr>
          <p:grpSpPr>
            <a:xfrm>
              <a:off x="0" y="0"/>
              <a:ext cx="4329585" cy="2597752"/>
              <a:chOff x="0" y="0"/>
              <a:chExt cx="4329584" cy="2597751"/>
            </a:xfrm>
          </p:grpSpPr>
          <p:sp>
            <p:nvSpPr>
              <p:cNvPr id="149" name="Rectangle"/>
              <p:cNvSpPr/>
              <p:nvPr/>
            </p:nvSpPr>
            <p:spPr>
              <a:xfrm>
                <a:off x="0" y="-1"/>
                <a:ext cx="4329585" cy="2597753"/>
              </a:xfrm>
              <a:prstGeom prst="rect">
                <a:avLst/>
              </a:prstGeom>
              <a:gradFill flip="none" rotWithShape="1">
                <a:gsLst>
                  <a:gs pos="0">
                    <a:srgbClr val="70A6DB"/>
                  </a:gs>
                  <a:gs pos="50000">
                    <a:srgbClr val="559BDB"/>
                  </a:gs>
                  <a:gs pos="100000">
                    <a:srgbClr val="448AC9"/>
                  </a:gs>
                </a:gsLst>
                <a:lin ang="5400000" scaled="0"/>
              </a:gradFill>
              <a:ln w="12700" cap="flat">
                <a:noFill/>
                <a:miter lim="400000"/>
              </a:ln>
              <a:effectLst/>
            </p:spPr>
            <p:txBody>
              <a:bodyPr wrap="square" lIns="45719" tIns="45719" rIns="45719" bIns="45719" numCol="1" anchor="ctr">
                <a:noAutofit/>
              </a:bodyPr>
              <a:lstStyle/>
              <a:p>
                <a:pPr algn="ctr" defTabSz="1200150">
                  <a:lnSpc>
                    <a:spcPct val="90000"/>
                  </a:lnSpc>
                  <a:spcBef>
                    <a:spcPts val="1100"/>
                  </a:spcBef>
                  <a:defRPr sz="2800">
                    <a:solidFill>
                      <a:srgbClr val="FFFFFF"/>
                    </a:solidFill>
                  </a:defRPr>
                </a:pPr>
              </a:p>
            </p:txBody>
          </p:sp>
          <p:sp>
            <p:nvSpPr>
              <p:cNvPr id="150" name="The classic causes of a central cord syndrome are slow-growing lesions such as syringomyelia or intramedullary tumor."/>
              <p:cNvSpPr txBox="1"/>
              <p:nvPr/>
            </p:nvSpPr>
            <p:spPr>
              <a:xfrm>
                <a:off x="0" y="254779"/>
                <a:ext cx="4329585" cy="208819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2870" tIns="102870" rIns="102870" bIns="102870" numCol="1" anchor="ctr">
                <a:spAutoFit/>
              </a:bodyPr>
              <a:lstStyle>
                <a:lvl1pPr algn="ctr" defTabSz="1200150">
                  <a:lnSpc>
                    <a:spcPct val="90000"/>
                  </a:lnSpc>
                  <a:spcBef>
                    <a:spcPts val="1100"/>
                  </a:spcBef>
                  <a:defRPr sz="2700">
                    <a:solidFill>
                      <a:srgbClr val="FFFFFF"/>
                    </a:solidFill>
                  </a:defRPr>
                </a:lvl1pPr>
              </a:lstStyle>
              <a:p>
                <a:pPr/>
                <a:r>
                  <a:t>The classic causes of a central cord syndrome are slow-growing lesions such as syringomyelia or intramedullary tumor. </a:t>
                </a:r>
              </a:p>
            </p:txBody>
          </p:sp>
        </p:grpSp>
        <p:grpSp>
          <p:nvGrpSpPr>
            <p:cNvPr id="154" name="Group"/>
            <p:cNvGrpSpPr/>
            <p:nvPr/>
          </p:nvGrpSpPr>
          <p:grpSpPr>
            <a:xfrm>
              <a:off x="4762543" y="0"/>
              <a:ext cx="4329585" cy="2597752"/>
              <a:chOff x="0" y="0"/>
              <a:chExt cx="4329584" cy="2597751"/>
            </a:xfrm>
          </p:grpSpPr>
          <p:sp>
            <p:nvSpPr>
              <p:cNvPr id="152" name="Rectangle"/>
              <p:cNvSpPr/>
              <p:nvPr/>
            </p:nvSpPr>
            <p:spPr>
              <a:xfrm>
                <a:off x="0" y="-1"/>
                <a:ext cx="4329585" cy="2597753"/>
              </a:xfrm>
              <a:prstGeom prst="rect">
                <a:avLst/>
              </a:prstGeom>
              <a:gradFill flip="none" rotWithShape="1">
                <a:gsLst>
                  <a:gs pos="0">
                    <a:srgbClr val="66CC9A"/>
                  </a:gs>
                  <a:gs pos="50000">
                    <a:srgbClr val="47CB8E"/>
                  </a:gs>
                  <a:gs pos="100000">
                    <a:srgbClr val="39BA7E"/>
                  </a:gs>
                </a:gsLst>
                <a:lin ang="5400000" scaled="0"/>
              </a:gradFill>
              <a:ln w="12700" cap="flat">
                <a:noFill/>
                <a:miter lim="400000"/>
              </a:ln>
              <a:effectLst/>
            </p:spPr>
            <p:txBody>
              <a:bodyPr wrap="square" lIns="45719" tIns="45719" rIns="45719" bIns="45719" numCol="1" anchor="ctr">
                <a:noAutofit/>
              </a:bodyPr>
              <a:lstStyle/>
              <a:p>
                <a:pPr algn="ctr" defTabSz="1200150">
                  <a:lnSpc>
                    <a:spcPct val="90000"/>
                  </a:lnSpc>
                  <a:spcBef>
                    <a:spcPts val="1100"/>
                  </a:spcBef>
                  <a:defRPr sz="2800">
                    <a:solidFill>
                      <a:srgbClr val="FFFFFF"/>
                    </a:solidFill>
                  </a:defRPr>
                </a:pPr>
              </a:p>
            </p:txBody>
          </p:sp>
          <p:sp>
            <p:nvSpPr>
              <p:cNvPr id="153" name="Most frequently - hyperextension injury in individuals with long-standing cervical spondylosis."/>
              <p:cNvSpPr txBox="1"/>
              <p:nvPr/>
            </p:nvSpPr>
            <p:spPr>
              <a:xfrm>
                <a:off x="0" y="447158"/>
                <a:ext cx="4329585" cy="17034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2870" tIns="102870" rIns="102870" bIns="102870" numCol="1" anchor="ctr">
                <a:spAutoFit/>
              </a:bodyPr>
              <a:lstStyle>
                <a:lvl1pPr algn="ctr" defTabSz="1200150">
                  <a:lnSpc>
                    <a:spcPct val="90000"/>
                  </a:lnSpc>
                  <a:spcBef>
                    <a:spcPts val="1100"/>
                  </a:spcBef>
                  <a:defRPr sz="2700">
                    <a:solidFill>
                      <a:srgbClr val="FFFFFF"/>
                    </a:solidFill>
                  </a:defRPr>
                </a:lvl1pPr>
              </a:lstStyle>
              <a:p>
                <a:pPr/>
                <a:r>
                  <a:t>Most frequently - hyperextension injury in individuals with long-standing cervical spondylosis. </a:t>
                </a:r>
              </a:p>
            </p:txBody>
          </p:sp>
        </p:grpSp>
        <p:grpSp>
          <p:nvGrpSpPr>
            <p:cNvPr id="157" name="Group"/>
            <p:cNvGrpSpPr/>
            <p:nvPr/>
          </p:nvGrpSpPr>
          <p:grpSpPr>
            <a:xfrm>
              <a:off x="2026310" y="3030710"/>
              <a:ext cx="5039508" cy="2597752"/>
              <a:chOff x="0" y="0"/>
              <a:chExt cx="5039507" cy="2597751"/>
            </a:xfrm>
          </p:grpSpPr>
          <p:sp>
            <p:nvSpPr>
              <p:cNvPr id="155" name="Rectangle"/>
              <p:cNvSpPr/>
              <p:nvPr/>
            </p:nvSpPr>
            <p:spPr>
              <a:xfrm>
                <a:off x="-1" y="-1"/>
                <a:ext cx="5039509" cy="2597753"/>
              </a:xfrm>
              <a:prstGeom prst="rect">
                <a:avLst/>
              </a:prstGeom>
              <a:gradFill flip="none" rotWithShape="1">
                <a:gsLst>
                  <a:gs pos="0">
                    <a:srgbClr val="80B860"/>
                  </a:gs>
                  <a:gs pos="50000">
                    <a:srgbClr val="6FB242"/>
                  </a:gs>
                  <a:gs pos="100000">
                    <a:srgbClr val="61A236"/>
                  </a:gs>
                </a:gsLst>
                <a:lin ang="5400000" scaled="0"/>
              </a:gradFill>
              <a:ln w="12700" cap="flat">
                <a:noFill/>
                <a:miter lim="400000"/>
              </a:ln>
              <a:effectLst/>
            </p:spPr>
            <p:txBody>
              <a:bodyPr wrap="square" lIns="45719" tIns="45719" rIns="45719" bIns="45719" numCol="1" anchor="ctr">
                <a:noAutofit/>
              </a:bodyPr>
              <a:lstStyle/>
              <a:p>
                <a:pPr algn="ctr" defTabSz="1200150">
                  <a:lnSpc>
                    <a:spcPct val="90000"/>
                  </a:lnSpc>
                  <a:spcBef>
                    <a:spcPts val="1100"/>
                  </a:spcBef>
                  <a:defRPr sz="2800">
                    <a:solidFill>
                      <a:srgbClr val="FFFFFF"/>
                    </a:solidFill>
                  </a:defRPr>
                </a:pPr>
              </a:p>
            </p:txBody>
          </p:sp>
          <p:sp>
            <p:nvSpPr>
              <p:cNvPr id="156" name="Disproportionately greater motor impairment in upper compared with lower extremities, bladder dysfunction, and a variable degree of sensory loss below the level of injury. (Man in barrel syndrome)"/>
              <p:cNvSpPr txBox="1"/>
              <p:nvPr/>
            </p:nvSpPr>
            <p:spPr>
              <a:xfrm>
                <a:off x="0" y="62400"/>
                <a:ext cx="5039508" cy="24729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2870" tIns="102870" rIns="102870" bIns="102870" numCol="1" anchor="ctr">
                <a:spAutoFit/>
              </a:bodyPr>
              <a:lstStyle>
                <a:lvl1pPr algn="ctr" defTabSz="1200150">
                  <a:lnSpc>
                    <a:spcPct val="90000"/>
                  </a:lnSpc>
                  <a:spcBef>
                    <a:spcPts val="1100"/>
                  </a:spcBef>
                  <a:defRPr sz="2700">
                    <a:solidFill>
                      <a:srgbClr val="FFFFFF"/>
                    </a:solidFill>
                  </a:defRPr>
                </a:lvl1pPr>
              </a:lstStyle>
              <a:p>
                <a:pPr/>
                <a:r>
                  <a:t>Disproportionately greater motor impairment in upper compared with lower extremities, bladder dysfunction, and a variable degree of sensory loss below the level of injury. (Man in barrel syndrome)</a:t>
                </a:r>
              </a:p>
            </p:txBody>
          </p:sp>
        </p:grpSp>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Rectangle 5146"/>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grpSp>
        <p:nvGrpSpPr>
          <p:cNvPr id="163" name="sketch line"/>
          <p:cNvGrpSpPr/>
          <p:nvPr/>
        </p:nvGrpSpPr>
        <p:grpSpPr>
          <a:xfrm>
            <a:off x="643176" y="2357199"/>
            <a:ext cx="3255323" cy="46547"/>
            <a:chOff x="0" y="0"/>
            <a:chExt cx="3255321" cy="46546"/>
          </a:xfrm>
        </p:grpSpPr>
        <p:sp>
          <p:nvSpPr>
            <p:cNvPr id="161" name="Shape"/>
            <p:cNvSpPr/>
            <p:nvPr/>
          </p:nvSpPr>
          <p:spPr>
            <a:xfrm>
              <a:off x="101" y="4767"/>
              <a:ext cx="3255221" cy="39588"/>
            </a:xfrm>
            <a:custGeom>
              <a:avLst/>
              <a:gdLst/>
              <a:ahLst/>
              <a:cxnLst>
                <a:cxn ang="0">
                  <a:pos x="wd2" y="hd2"/>
                </a:cxn>
                <a:cxn ang="5400000">
                  <a:pos x="wd2" y="hd2"/>
                </a:cxn>
                <a:cxn ang="10800000">
                  <a:pos x="wd2" y="hd2"/>
                </a:cxn>
                <a:cxn ang="16200000">
                  <a:pos x="wd2" y="hd2"/>
                </a:cxn>
              </a:cxnLst>
              <a:rect l="0" t="0" r="r" b="b"/>
              <a:pathLst>
                <a:path w="21598" h="13423" fill="norm" stroke="1" extrusionOk="0">
                  <a:moveTo>
                    <a:pt x="0" y="3696"/>
                  </a:moveTo>
                  <a:cubicBezTo>
                    <a:pt x="1937" y="10284"/>
                    <a:pt x="2410" y="6601"/>
                    <a:pt x="4104" y="3696"/>
                  </a:cubicBezTo>
                  <a:cubicBezTo>
                    <a:pt x="5798" y="791"/>
                    <a:pt x="6001" y="-2918"/>
                    <a:pt x="7775" y="3696"/>
                  </a:cubicBezTo>
                  <a:cubicBezTo>
                    <a:pt x="9549" y="10310"/>
                    <a:pt x="11574" y="7016"/>
                    <a:pt x="12527" y="3696"/>
                  </a:cubicBezTo>
                  <a:cubicBezTo>
                    <a:pt x="13479" y="376"/>
                    <a:pt x="15568" y="10898"/>
                    <a:pt x="16630" y="3696"/>
                  </a:cubicBezTo>
                  <a:cubicBezTo>
                    <a:pt x="17692" y="-3506"/>
                    <a:pt x="19840" y="14009"/>
                    <a:pt x="21597" y="3696"/>
                  </a:cubicBezTo>
                  <a:cubicBezTo>
                    <a:pt x="21596" y="5220"/>
                    <a:pt x="21600" y="6908"/>
                    <a:pt x="21597" y="9897"/>
                  </a:cubicBezTo>
                  <a:cubicBezTo>
                    <a:pt x="20706" y="9355"/>
                    <a:pt x="18310" y="18094"/>
                    <a:pt x="17278" y="9897"/>
                  </a:cubicBezTo>
                  <a:cubicBezTo>
                    <a:pt x="16246" y="1700"/>
                    <a:pt x="14493" y="10342"/>
                    <a:pt x="12527" y="9897"/>
                  </a:cubicBezTo>
                  <a:cubicBezTo>
                    <a:pt x="10560" y="9453"/>
                    <a:pt x="10277" y="6026"/>
                    <a:pt x="8855" y="9897"/>
                  </a:cubicBezTo>
                  <a:cubicBezTo>
                    <a:pt x="7433" y="13769"/>
                    <a:pt x="6609" y="6972"/>
                    <a:pt x="4535" y="9897"/>
                  </a:cubicBezTo>
                  <a:cubicBezTo>
                    <a:pt x="2462" y="12822"/>
                    <a:pt x="1318" y="9178"/>
                    <a:pt x="0" y="9897"/>
                  </a:cubicBezTo>
                  <a:cubicBezTo>
                    <a:pt x="6" y="6943"/>
                    <a:pt x="2" y="6036"/>
                    <a:pt x="0" y="3696"/>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2" name="Shape"/>
            <p:cNvSpPr/>
            <p:nvPr/>
          </p:nvSpPr>
          <p:spPr>
            <a:xfrm>
              <a:off x="-1" y="0"/>
              <a:ext cx="3255198" cy="46547"/>
            </a:xfrm>
            <a:custGeom>
              <a:avLst/>
              <a:gdLst/>
              <a:ahLst/>
              <a:cxnLst>
                <a:cxn ang="0">
                  <a:pos x="wd2" y="hd2"/>
                </a:cxn>
                <a:cxn ang="5400000">
                  <a:pos x="wd2" y="hd2"/>
                </a:cxn>
                <a:cxn ang="10800000">
                  <a:pos x="wd2" y="hd2"/>
                </a:cxn>
                <a:cxn ang="16200000">
                  <a:pos x="wd2" y="hd2"/>
                </a:cxn>
              </a:cxnLst>
              <a:rect l="0" t="0" r="r" b="b"/>
              <a:pathLst>
                <a:path w="21599" h="14860" fill="norm" stroke="1" extrusionOk="0">
                  <a:moveTo>
                    <a:pt x="0" y="5002"/>
                  </a:moveTo>
                  <a:cubicBezTo>
                    <a:pt x="1594" y="-2061"/>
                    <a:pt x="3066" y="-1263"/>
                    <a:pt x="4104" y="5002"/>
                  </a:cubicBezTo>
                  <a:cubicBezTo>
                    <a:pt x="5142" y="11267"/>
                    <a:pt x="6468" y="5652"/>
                    <a:pt x="8424" y="5002"/>
                  </a:cubicBezTo>
                  <a:cubicBezTo>
                    <a:pt x="10380" y="4352"/>
                    <a:pt x="11503" y="8398"/>
                    <a:pt x="12960" y="5002"/>
                  </a:cubicBezTo>
                  <a:cubicBezTo>
                    <a:pt x="14416" y="1605"/>
                    <a:pt x="16283" y="9477"/>
                    <a:pt x="17495" y="5002"/>
                  </a:cubicBezTo>
                  <a:cubicBezTo>
                    <a:pt x="18707" y="527"/>
                    <a:pt x="20712" y="6725"/>
                    <a:pt x="21599" y="5002"/>
                  </a:cubicBezTo>
                  <a:cubicBezTo>
                    <a:pt x="21594" y="7606"/>
                    <a:pt x="21596" y="8873"/>
                    <a:pt x="21599" y="10840"/>
                  </a:cubicBezTo>
                  <a:cubicBezTo>
                    <a:pt x="20494" y="12409"/>
                    <a:pt x="17833" y="7370"/>
                    <a:pt x="16847" y="10840"/>
                  </a:cubicBezTo>
                  <a:cubicBezTo>
                    <a:pt x="15862" y="14310"/>
                    <a:pt x="14183" y="2142"/>
                    <a:pt x="12096" y="10840"/>
                  </a:cubicBezTo>
                  <a:cubicBezTo>
                    <a:pt x="10009" y="19539"/>
                    <a:pt x="9731" y="11510"/>
                    <a:pt x="7776" y="10840"/>
                  </a:cubicBezTo>
                  <a:cubicBezTo>
                    <a:pt x="5821" y="10171"/>
                    <a:pt x="3723" y="17019"/>
                    <a:pt x="0" y="10840"/>
                  </a:cubicBezTo>
                  <a:cubicBezTo>
                    <a:pt x="0" y="8987"/>
                    <a:pt x="-1" y="7074"/>
                    <a:pt x="0" y="5002"/>
                  </a:cubicBezTo>
                  <a:close/>
                </a:path>
              </a:pathLst>
            </a:custGeom>
            <a:noFill/>
            <a:ln w="38100" cap="rnd">
              <a:solidFill>
                <a:schemeClr val="accent2"/>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164" name="TextBox 3"/>
          <p:cNvSpPr txBox="1"/>
          <p:nvPr/>
        </p:nvSpPr>
        <p:spPr>
          <a:xfrm>
            <a:off x="450130" y="2598150"/>
            <a:ext cx="4942559" cy="354787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indent="-228600">
              <a:lnSpc>
                <a:spcPct val="90000"/>
              </a:lnSpc>
              <a:spcBef>
                <a:spcPts val="600"/>
              </a:spcBef>
              <a:buSzPct val="100000"/>
              <a:buFont typeface="Arial"/>
              <a:buChar char="•"/>
              <a:defRPr b="1" sz="2800"/>
            </a:pPr>
            <a:r>
              <a:t>Loss of pain and temperature </a:t>
            </a:r>
            <a:r>
              <a:rPr b="0"/>
              <a:t>sensation in the distribution of one or several adjacent dermatomes </a:t>
            </a:r>
            <a:r>
              <a:t>at the site of the spinal cord lesion </a:t>
            </a:r>
            <a:r>
              <a:rPr b="0"/>
              <a:t>is caused by disruption of </a:t>
            </a:r>
            <a:r>
              <a:t>crossing spinothalamic fibers in the ventral commissure</a:t>
            </a:r>
          </a:p>
        </p:txBody>
      </p:sp>
      <p:pic>
        <p:nvPicPr>
          <p:cNvPr id="165" name="Picture 2" descr="Picture 2"/>
          <p:cNvPicPr>
            <a:picLocks noChangeAspect="1"/>
          </p:cNvPicPr>
          <p:nvPr/>
        </p:nvPicPr>
        <p:blipFill>
          <a:blip r:embed="rId2">
            <a:extLst/>
          </a:blip>
          <a:stretch>
            <a:fillRect/>
          </a:stretch>
        </p:blipFill>
        <p:spPr>
          <a:xfrm>
            <a:off x="6311532" y="640080"/>
            <a:ext cx="5034001" cy="5577841"/>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Rectangle 11"/>
          <p:cNvSpPr/>
          <p:nvPr/>
        </p:nvSpPr>
        <p:spPr>
          <a:xfrm>
            <a:off x="-2"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168" name="Content Placeholder 4" descr="Content Placeholder 4"/>
          <p:cNvPicPr>
            <a:picLocks noChangeAspect="1"/>
          </p:cNvPicPr>
          <p:nvPr/>
        </p:nvPicPr>
        <p:blipFill>
          <a:blip r:embed="rId2">
            <a:extLst/>
          </a:blip>
          <a:srcRect l="0" t="7649" r="0" b="21427"/>
          <a:stretch>
            <a:fillRect/>
          </a:stretch>
        </p:blipFill>
        <p:spPr>
          <a:xfrm>
            <a:off x="-433137" y="-1"/>
            <a:ext cx="9669644" cy="6857991"/>
          </a:xfrm>
          <a:prstGeom prst="rect">
            <a:avLst/>
          </a:prstGeom>
          <a:ln w="12700">
            <a:miter lim="400000"/>
          </a:ln>
        </p:spPr>
      </p:pic>
      <p:sp>
        <p:nvSpPr>
          <p:cNvPr id="169" name="Rectangle 13"/>
          <p:cNvSpPr/>
          <p:nvPr/>
        </p:nvSpPr>
        <p:spPr>
          <a:xfrm flipH="1">
            <a:off x="5125018" y="0"/>
            <a:ext cx="7066979" cy="6858000"/>
          </a:xfrm>
          <a:prstGeom prst="rect">
            <a:avLst/>
          </a:prstGeom>
          <a:gradFill>
            <a:gsLst>
              <a:gs pos="0">
                <a:srgbClr val="FFFFFF">
                  <a:alpha val="0"/>
                </a:srgbClr>
              </a:gs>
              <a:gs pos="19000">
                <a:srgbClr val="FFFFFF">
                  <a:alpha val="38000"/>
                </a:srgbClr>
              </a:gs>
              <a:gs pos="35000">
                <a:srgbClr val="FFFFFF">
                  <a:alpha val="77000"/>
                </a:srgbClr>
              </a:gs>
              <a:gs pos="48000">
                <a:srgbClr val="FFFFFF"/>
              </a:gs>
              <a:gs pos="100000">
                <a:srgbClr val="FFFFFF"/>
              </a:gs>
            </a:gsLst>
            <a:lin ang="10800000"/>
          </a:gradFill>
          <a:ln w="12700">
            <a:miter lim="400000"/>
          </a:ln>
        </p:spPr>
        <p:txBody>
          <a:bodyPr lIns="45719" rIns="45719" anchor="ctr"/>
          <a:lstStyle/>
          <a:p>
            <a:pPr algn="ctr">
              <a:defRPr>
                <a:solidFill>
                  <a:srgbClr val="FFFFFF"/>
                </a:solidFill>
              </a:defRPr>
            </a:pPr>
          </a:p>
        </p:txBody>
      </p:sp>
      <p:sp>
        <p:nvSpPr>
          <p:cNvPr id="170" name="Title 1"/>
          <p:cNvSpPr txBox="1"/>
          <p:nvPr>
            <p:ph type="title"/>
          </p:nvPr>
        </p:nvSpPr>
        <p:spPr>
          <a:xfrm>
            <a:off x="8097253" y="365125"/>
            <a:ext cx="3838072" cy="1899912"/>
          </a:xfrm>
          <a:prstGeom prst="rect">
            <a:avLst/>
          </a:prstGeom>
        </p:spPr>
        <p:txBody>
          <a:bodyPr/>
          <a:lstStyle>
            <a:lvl1pPr>
              <a:defRPr sz="2800">
                <a:solidFill>
                  <a:srgbClr val="C00000"/>
                </a:solidFill>
              </a:defRPr>
            </a:lvl1pPr>
          </a:lstStyle>
          <a:p>
            <a:pPr/>
            <a:r>
              <a:t>CAPE distribution of dissociated sensory loss</a:t>
            </a:r>
          </a:p>
        </p:txBody>
      </p:sp>
      <p:sp>
        <p:nvSpPr>
          <p:cNvPr id="171" name="Content Placeholder 8"/>
          <p:cNvSpPr txBox="1"/>
          <p:nvPr>
            <p:ph type="body" sz="quarter" idx="1"/>
          </p:nvPr>
        </p:nvSpPr>
        <p:spPr>
          <a:xfrm>
            <a:off x="8390965" y="2630152"/>
            <a:ext cx="3544361" cy="3742762"/>
          </a:xfrm>
          <a:prstGeom prst="rect">
            <a:avLst/>
          </a:prstGeom>
        </p:spPr>
        <p:txBody>
          <a:bodyPr/>
          <a:lstStyle/>
          <a:p>
            <a:pPr>
              <a:defRPr b="1" sz="2400">
                <a:solidFill>
                  <a:srgbClr val="C00000"/>
                </a:solidFill>
              </a:defRPr>
            </a:pPr>
            <a:r>
              <a:t>Dermatomes above and below the level of the lesion have relatively normal pain and temperature sensation, "suspended sensory level </a:t>
            </a:r>
            <a:r>
              <a:rPr sz="2000"/>
              <a:t>”</a:t>
            </a:r>
            <a:endParaRPr sz="2000"/>
          </a:p>
          <a:p>
            <a:pPr>
              <a:defRPr b="1" sz="2400">
                <a:solidFill>
                  <a:srgbClr val="C00000"/>
                </a:solidFill>
              </a:defRPr>
            </a:pPr>
            <a:r>
              <a:t>Vibration and proprioception are often spared</a:t>
            </a:r>
            <a:r>
              <a:rPr b="0" sz="2000">
                <a:solidFill>
                  <a:srgbClr val="000000"/>
                </a:solidFill>
              </a:rPr>
              <a: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Title 1"/>
          <p:cNvSpPr txBox="1"/>
          <p:nvPr>
            <p:ph type="title"/>
          </p:nvPr>
        </p:nvSpPr>
        <p:spPr>
          <a:prstGeom prst="rect">
            <a:avLst/>
          </a:prstGeom>
        </p:spPr>
        <p:txBody>
          <a:bodyPr/>
          <a:lstStyle/>
          <a:p>
            <a:pPr/>
          </a:p>
        </p:txBody>
      </p:sp>
      <p:pic>
        <p:nvPicPr>
          <p:cNvPr id="174" name="Content Placeholder 3" descr="Content Placeholder 3"/>
          <p:cNvPicPr>
            <a:picLocks noChangeAspect="1"/>
          </p:cNvPicPr>
          <p:nvPr/>
        </p:nvPicPr>
        <p:blipFill>
          <a:blip r:embed="rId2">
            <a:extLst/>
          </a:blip>
          <a:stretch>
            <a:fillRect/>
          </a:stretch>
        </p:blipFill>
        <p:spPr>
          <a:xfrm>
            <a:off x="1271369" y="1690688"/>
            <a:ext cx="5676901" cy="2705101"/>
          </a:xfrm>
          <a:prstGeom prst="rect">
            <a:avLst/>
          </a:prstGeom>
          <a:ln w="12700">
            <a:miter lim="400000"/>
          </a:ln>
        </p:spPr>
      </p:pic>
      <p:sp>
        <p:nvSpPr>
          <p:cNvPr id="175" name="TextBox 4"/>
          <p:cNvSpPr txBox="1"/>
          <p:nvPr/>
        </p:nvSpPr>
        <p:spPr>
          <a:xfrm>
            <a:off x="7862943" y="2073741"/>
            <a:ext cx="3700631" cy="64498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SzPct val="100000"/>
              <a:buFont typeface="Arial"/>
              <a:buChar char="•"/>
              <a:defRPr b="1" sz="2000"/>
            </a:pPr>
            <a:r>
              <a:t>Bladder involvement is early</a:t>
            </a:r>
          </a:p>
          <a:p>
            <a:pPr marL="285750" indent="-285750">
              <a:buSzPct val="100000"/>
              <a:buFont typeface="Arial"/>
              <a:buChar char="•"/>
              <a:defRPr b="1" sz="2000"/>
            </a:pPr>
            <a:r>
              <a:t>Sacral sparing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77" name="Table 4"/>
          <p:cNvGraphicFramePr/>
          <p:nvPr/>
        </p:nvGraphicFramePr>
        <p:xfrm>
          <a:off x="950257" y="609600"/>
          <a:ext cx="10641109" cy="5432610"/>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3547035"/>
                <a:gridCol w="3547035"/>
                <a:gridCol w="3547035"/>
              </a:tblGrid>
              <a:tr h="558564">
                <a:tc>
                  <a:txBody>
                    <a:bodyPr/>
                    <a:lstStyle/>
                    <a:p>
                      <a:pPr algn="l">
                        <a:defRPr b="0" sz="1800"/>
                      </a:pPr>
                      <a:r>
                        <a:rPr b="1"/>
                        <a:t>FEATURES</a:t>
                      </a:r>
                    </a:p>
                  </a:txBody>
                  <a:tcPr marL="45720" marR="45720" marT="45720" marB="45720" anchor="t" anchorCtr="0" horzOverflow="overflow"/>
                </a:tc>
                <a:tc>
                  <a:txBody>
                    <a:bodyPr/>
                    <a:lstStyle/>
                    <a:p>
                      <a:pPr algn="l">
                        <a:defRPr b="0" sz="1800"/>
                      </a:pPr>
                      <a:r>
                        <a:rPr b="1"/>
                        <a:t>EXTRAMEDULLARY</a:t>
                      </a:r>
                    </a:p>
                  </a:txBody>
                  <a:tcPr marL="45720" marR="45720" marT="45720" marB="45720" anchor="t" anchorCtr="0" horzOverflow="overflow"/>
                </a:tc>
                <a:tc>
                  <a:txBody>
                    <a:bodyPr/>
                    <a:lstStyle/>
                    <a:p>
                      <a:pPr algn="l">
                        <a:defRPr b="0" sz="1800"/>
                      </a:pPr>
                      <a:r>
                        <a:rPr b="1"/>
                        <a:t>INTRAMEDULLARY</a:t>
                      </a:r>
                    </a:p>
                  </a:txBody>
                  <a:tcPr marL="45720" marR="45720" marT="45720" marB="45720" anchor="t" anchorCtr="0" horzOverflow="overflow"/>
                </a:tc>
              </a:tr>
              <a:tr h="558564">
                <a:tc>
                  <a:txBody>
                    <a:bodyPr/>
                    <a:lstStyle/>
                    <a:p>
                      <a:pPr algn="l">
                        <a:defRPr sz="1800"/>
                      </a:pPr>
                      <a:r>
                        <a:t>VERTEBRAL PAIN &amp; ROOT PAIN </a:t>
                      </a:r>
                    </a:p>
                  </a:txBody>
                  <a:tcPr marL="45720" marR="45720" marT="45720" marB="45720" anchor="t" anchorCtr="0" horzOverflow="overflow"/>
                </a:tc>
                <a:tc>
                  <a:txBody>
                    <a:bodyPr/>
                    <a:lstStyle/>
                    <a:p>
                      <a:pPr algn="l">
                        <a:defRPr sz="1800"/>
                      </a:pPr>
                      <a:r>
                        <a:t>EARLY &amp; COMMON </a:t>
                      </a:r>
                    </a:p>
                  </a:txBody>
                  <a:tcPr marL="45720" marR="45720" marT="45720" marB="45720" anchor="t" anchorCtr="0" horzOverflow="overflow"/>
                </a:tc>
                <a:tc>
                  <a:txBody>
                    <a:bodyPr/>
                    <a:lstStyle/>
                    <a:p>
                      <a:pPr algn="l">
                        <a:defRPr sz="1800"/>
                      </a:pPr>
                      <a:r>
                        <a:t>RARE</a:t>
                      </a:r>
                    </a:p>
                  </a:txBody>
                  <a:tcPr marL="45720" marR="45720" marT="45720" marB="45720" anchor="t" anchorCtr="0" horzOverflow="overflow"/>
                </a:tc>
              </a:tr>
              <a:tr h="558564">
                <a:tc>
                  <a:txBody>
                    <a:bodyPr/>
                    <a:lstStyle/>
                    <a:p>
                      <a:pPr algn="l">
                        <a:defRPr sz="1800"/>
                      </a:pPr>
                      <a:r>
                        <a:t>FUNICULAR </a:t>
                      </a:r>
                    </a:p>
                  </a:txBody>
                  <a:tcPr marL="45720" marR="45720" marT="45720" marB="45720" anchor="t" anchorCtr="0" horzOverflow="overflow">
                    <a:noFill/>
                  </a:tcPr>
                </a:tc>
                <a:tc>
                  <a:txBody>
                    <a:bodyPr/>
                    <a:lstStyle/>
                    <a:p>
                      <a:pPr algn="l">
                        <a:defRPr sz="1800"/>
                      </a:pPr>
                      <a:r>
                        <a:t>RARE</a:t>
                      </a:r>
                    </a:p>
                  </a:txBody>
                  <a:tcPr marL="45720" marR="45720" marT="45720" marB="45720" anchor="t" anchorCtr="0" horzOverflow="overflow">
                    <a:noFill/>
                  </a:tcPr>
                </a:tc>
                <a:tc>
                  <a:txBody>
                    <a:bodyPr/>
                    <a:lstStyle/>
                    <a:p>
                      <a:pPr algn="l">
                        <a:defRPr sz="1800"/>
                      </a:pPr>
                      <a:r>
                        <a:t>MORE COMMON</a:t>
                      </a:r>
                    </a:p>
                  </a:txBody>
                  <a:tcPr marL="45720" marR="45720" marT="45720" marB="45720" anchor="t" anchorCtr="0" horzOverflow="overflow">
                    <a:noFill/>
                  </a:tcPr>
                </a:tc>
              </a:tr>
              <a:tr h="558564">
                <a:tc>
                  <a:txBody>
                    <a:bodyPr/>
                    <a:lstStyle/>
                    <a:p>
                      <a:pPr algn="l">
                        <a:defRPr sz="1800"/>
                      </a:pPr>
                      <a:r>
                        <a:t>PROGRESSION OF PAIN</a:t>
                      </a:r>
                    </a:p>
                  </a:txBody>
                  <a:tcPr marL="45720" marR="45720" marT="45720" marB="45720" anchor="t" anchorCtr="0" horzOverflow="overflow"/>
                </a:tc>
                <a:tc>
                  <a:txBody>
                    <a:bodyPr/>
                    <a:lstStyle/>
                    <a:p>
                      <a:pPr algn="l">
                        <a:defRPr sz="1800"/>
                      </a:pPr>
                      <a:r>
                        <a:t>ASCENDING </a:t>
                      </a:r>
                    </a:p>
                  </a:txBody>
                  <a:tcPr marL="45720" marR="45720" marT="45720" marB="45720" anchor="t" anchorCtr="0" horzOverflow="overflow"/>
                </a:tc>
                <a:tc>
                  <a:txBody>
                    <a:bodyPr/>
                    <a:lstStyle/>
                    <a:p>
                      <a:pPr algn="l">
                        <a:defRPr sz="1800"/>
                      </a:pPr>
                      <a:r>
                        <a:t>DESCENDING</a:t>
                      </a:r>
                    </a:p>
                  </a:txBody>
                  <a:tcPr marL="45720" marR="45720" marT="45720" marB="45720" anchor="t" anchorCtr="0" horzOverflow="overflow"/>
                </a:tc>
              </a:tr>
              <a:tr h="964096">
                <a:tc>
                  <a:txBody>
                    <a:bodyPr/>
                    <a:lstStyle/>
                    <a:p>
                      <a:pPr algn="l">
                        <a:defRPr sz="1800"/>
                      </a:pPr>
                      <a:r>
                        <a:t>SENSORY DEFICIT</a:t>
                      </a:r>
                    </a:p>
                  </a:txBody>
                  <a:tcPr marL="45720" marR="45720" marT="45720" marB="45720" anchor="t" anchorCtr="0" horzOverflow="overflow">
                    <a:noFill/>
                  </a:tcPr>
                </a:tc>
                <a:tc>
                  <a:txBody>
                    <a:bodyPr/>
                    <a:lstStyle/>
                    <a:p>
                      <a:pPr algn="l">
                        <a:defRPr sz="1800"/>
                      </a:pPr>
                      <a:r>
                        <a:t>NO DISSOCIATION OF SENSATION</a:t>
                      </a:r>
                    </a:p>
                  </a:txBody>
                  <a:tcPr marL="45720" marR="45720" marT="45720" marB="45720" anchor="t" anchorCtr="0" horzOverflow="overflow">
                    <a:noFill/>
                  </a:tcPr>
                </a:tc>
                <a:tc>
                  <a:txBody>
                    <a:bodyPr/>
                    <a:lstStyle/>
                    <a:p>
                      <a:pPr algn="l">
                        <a:defRPr sz="1800"/>
                      </a:pPr>
                      <a:r>
                        <a:t>DISSOCIATED SENSORY LOSS
( EARLY LOSS OF PAIN)</a:t>
                      </a:r>
                    </a:p>
                  </a:txBody>
                  <a:tcPr marL="45720" marR="45720" marT="45720" marB="45720" anchor="t" anchorCtr="0" horzOverflow="overflow">
                    <a:noFill/>
                  </a:tcPr>
                </a:tc>
              </a:tr>
              <a:tr h="558564">
                <a:tc>
                  <a:txBody>
                    <a:bodyPr/>
                    <a:lstStyle/>
                    <a:p>
                      <a:pPr algn="l">
                        <a:defRPr sz="1800"/>
                      </a:pPr>
                      <a:r>
                        <a:t>SUSPENDED SENSORY LOSS</a:t>
                      </a:r>
                    </a:p>
                  </a:txBody>
                  <a:tcPr marL="45720" marR="45720" marT="45720" marB="45720" anchor="t" anchorCtr="0" horzOverflow="overflow"/>
                </a:tc>
                <a:tc>
                  <a:txBody>
                    <a:bodyPr/>
                    <a:lstStyle/>
                    <a:p>
                      <a:pPr algn="l">
                        <a:defRPr sz="1800"/>
                      </a:pPr>
                      <a:r>
                        <a:t>NOT SEEN</a:t>
                      </a:r>
                    </a:p>
                  </a:txBody>
                  <a:tcPr marL="45720" marR="45720" marT="45720" marB="45720" anchor="t" anchorCtr="0" horzOverflow="overflow"/>
                </a:tc>
                <a:tc>
                  <a:txBody>
                    <a:bodyPr/>
                    <a:lstStyle/>
                    <a:p>
                      <a:pPr algn="l">
                        <a:defRPr sz="1800"/>
                      </a:pPr>
                      <a:r>
                        <a:t>SEEN</a:t>
                      </a:r>
                    </a:p>
                  </a:txBody>
                  <a:tcPr marL="45720" marR="45720" marT="45720" marB="45720" anchor="t" anchorCtr="0" horzOverflow="overflow"/>
                </a:tc>
              </a:tr>
              <a:tr h="558564">
                <a:tc>
                  <a:txBody>
                    <a:bodyPr/>
                    <a:lstStyle/>
                    <a:p>
                      <a:pPr algn="l">
                        <a:defRPr sz="1800"/>
                      </a:pPr>
                      <a:r>
                        <a:t>SACRAL SENSATION</a:t>
                      </a:r>
                    </a:p>
                  </a:txBody>
                  <a:tcPr marL="45720" marR="45720" marT="45720" marB="45720" anchor="t" anchorCtr="0" horzOverflow="overflow">
                    <a:noFill/>
                  </a:tcPr>
                </a:tc>
                <a:tc>
                  <a:txBody>
                    <a:bodyPr/>
                    <a:lstStyle/>
                    <a:p>
                      <a:pPr algn="l">
                        <a:defRPr sz="1800"/>
                      </a:pPr>
                      <a:r>
                        <a:t>LOST EARLY</a:t>
                      </a:r>
                    </a:p>
                  </a:txBody>
                  <a:tcPr marL="45720" marR="45720" marT="45720" marB="45720" anchor="t" anchorCtr="0" horzOverflow="overflow">
                    <a:noFill/>
                  </a:tcPr>
                </a:tc>
                <a:tc>
                  <a:txBody>
                    <a:bodyPr/>
                    <a:lstStyle/>
                    <a:p>
                      <a:pPr algn="l">
                        <a:defRPr sz="1800"/>
                      </a:pPr>
                      <a:r>
                        <a:t>SACRAL SPARING</a:t>
                      </a:r>
                    </a:p>
                  </a:txBody>
                  <a:tcPr marL="45720" marR="45720" marT="45720" marB="45720" anchor="t" anchorCtr="0" horzOverflow="overflow">
                    <a:noFill/>
                  </a:tcPr>
                </a:tc>
              </a:tr>
              <a:tr h="558564">
                <a:tc>
                  <a:txBody>
                    <a:bodyPr/>
                    <a:lstStyle/>
                    <a:p>
                      <a:pPr algn="l">
                        <a:defRPr sz="1800"/>
                      </a:pPr>
                      <a:r>
                        <a:t>TROPHIC CHANGES,BURNS</a:t>
                      </a:r>
                    </a:p>
                  </a:txBody>
                  <a:tcPr marL="45720" marR="45720" marT="45720" marB="45720" anchor="t" anchorCtr="0" horzOverflow="overflow"/>
                </a:tc>
                <a:tc>
                  <a:txBody>
                    <a:bodyPr/>
                    <a:lstStyle/>
                    <a:p>
                      <a:pPr algn="l">
                        <a:defRPr sz="1800"/>
                      </a:pPr>
                      <a:r>
                        <a:t>NOT SEEN</a:t>
                      </a:r>
                    </a:p>
                  </a:txBody>
                  <a:tcPr marL="45720" marR="45720" marT="45720" marB="45720" anchor="t" anchorCtr="0" horzOverflow="overflow"/>
                </a:tc>
                <a:tc>
                  <a:txBody>
                    <a:bodyPr/>
                    <a:lstStyle/>
                    <a:p>
                      <a:pPr algn="l">
                        <a:defRPr sz="1800"/>
                      </a:pPr>
                      <a:r>
                        <a:t>COMMON</a:t>
                      </a:r>
                    </a:p>
                  </a:txBody>
                  <a:tcPr marL="45720" marR="45720" marT="45720" marB="45720" anchor="t" anchorCtr="0" horzOverflow="overflow"/>
                </a:tc>
              </a:tr>
              <a:tr h="558564">
                <a:tc>
                  <a:txBody>
                    <a:bodyPr/>
                    <a:lstStyle/>
                    <a:p>
                      <a:pPr algn="l">
                        <a:defRPr sz="1800"/>
                      </a:pPr>
                      <a:r>
                        <a:t>CHARCOT JOINT ARTHROPATHY</a:t>
                      </a:r>
                    </a:p>
                  </a:txBody>
                  <a:tcPr marL="45720" marR="45720" marT="45720" marB="45720" anchor="t" anchorCtr="0" horzOverflow="overflow">
                    <a:noFill/>
                  </a:tcPr>
                </a:tc>
                <a:tc>
                  <a:txBody>
                    <a:bodyPr/>
                    <a:lstStyle/>
                    <a:p>
                      <a:pPr algn="l">
                        <a:defRPr sz="1800"/>
                      </a:pPr>
                      <a:r>
                        <a:t>NOT SEEN</a:t>
                      </a:r>
                    </a:p>
                  </a:txBody>
                  <a:tcPr marL="45720" marR="45720" marT="45720" marB="45720" anchor="t" anchorCtr="0" horzOverflow="overflow">
                    <a:noFill/>
                  </a:tcPr>
                </a:tc>
                <a:tc>
                  <a:txBody>
                    <a:bodyPr/>
                    <a:lstStyle/>
                    <a:p>
                      <a:pPr algn="l">
                        <a:defRPr sz="1800"/>
                      </a:pPr>
                      <a:r>
                        <a:t>COMMON</a:t>
                      </a:r>
                    </a:p>
                  </a:txBody>
                  <a:tcPr marL="45720" marR="45720" marT="45720" marB="45720" anchor="t" anchorCtr="0" horzOverflow="overflow">
                    <a:noFill/>
                  </a:tcPr>
                </a:tc>
              </a:tr>
            </a:tbl>
          </a:graphicData>
        </a:graphic>
      </p:graphicFrame>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79" name="Table 4"/>
          <p:cNvGraphicFramePr/>
          <p:nvPr/>
        </p:nvGraphicFramePr>
        <p:xfrm>
          <a:off x="905433" y="1013011"/>
          <a:ext cx="10448365" cy="3774145"/>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3482788"/>
                <a:gridCol w="3482788"/>
                <a:gridCol w="3482788"/>
              </a:tblGrid>
              <a:tr h="629024">
                <a:tc>
                  <a:txBody>
                    <a:bodyPr/>
                    <a:lstStyle/>
                    <a:p>
                      <a:pPr algn="l">
                        <a:defRPr b="0" sz="1800"/>
                      </a:pPr>
                      <a:r>
                        <a:rPr b="1"/>
                        <a:t>FEATURES</a:t>
                      </a:r>
                    </a:p>
                  </a:txBody>
                  <a:tcPr marL="45720" marR="45720" marT="45720" marB="45720" anchor="t" anchorCtr="0" horzOverflow="overflow"/>
                </a:tc>
                <a:tc>
                  <a:txBody>
                    <a:bodyPr/>
                    <a:lstStyle/>
                    <a:p>
                      <a:pPr algn="l">
                        <a:defRPr b="0" sz="1800"/>
                      </a:pPr>
                      <a:r>
                        <a:rPr b="1"/>
                        <a:t>EXTRAMEDULLARY</a:t>
                      </a:r>
                    </a:p>
                  </a:txBody>
                  <a:tcPr marL="45720" marR="45720" marT="45720" marB="45720" anchor="t" anchorCtr="0" horzOverflow="overflow"/>
                </a:tc>
                <a:tc>
                  <a:txBody>
                    <a:bodyPr/>
                    <a:lstStyle/>
                    <a:p>
                      <a:pPr algn="l">
                        <a:defRPr b="0" sz="1800"/>
                      </a:pPr>
                      <a:r>
                        <a:rPr b="1"/>
                        <a:t>INTRAMEDULLARY</a:t>
                      </a:r>
                    </a:p>
                  </a:txBody>
                  <a:tcPr marL="45720" marR="45720" marT="45720" marB="45720" anchor="t" anchorCtr="0" horzOverflow="overflow"/>
                </a:tc>
              </a:tr>
              <a:tr h="629024">
                <a:tc>
                  <a:txBody>
                    <a:bodyPr/>
                    <a:lstStyle/>
                    <a:p>
                      <a:pPr algn="l">
                        <a:defRPr sz="1800"/>
                      </a:pPr>
                      <a:r>
                        <a:t>UMN FEATURES </a:t>
                      </a:r>
                    </a:p>
                  </a:txBody>
                  <a:tcPr marL="45720" marR="45720" marT="45720" marB="45720" anchor="t" anchorCtr="0" horzOverflow="overflow"/>
                </a:tc>
                <a:tc>
                  <a:txBody>
                    <a:bodyPr/>
                    <a:lstStyle/>
                    <a:p>
                      <a:pPr algn="l">
                        <a:defRPr sz="1800"/>
                      </a:pPr>
                      <a:r>
                        <a:t>EARLY &amp; PROMINENT</a:t>
                      </a:r>
                    </a:p>
                  </a:txBody>
                  <a:tcPr marL="45720" marR="45720" marT="45720" marB="45720" anchor="t" anchorCtr="0" horzOverflow="overflow"/>
                </a:tc>
                <a:tc>
                  <a:txBody>
                    <a:bodyPr/>
                    <a:lstStyle/>
                    <a:p>
                      <a:pPr algn="l">
                        <a:defRPr sz="1800"/>
                      </a:pPr>
                      <a:r>
                        <a:t>LATE, LESS PRONOUNCED</a:t>
                      </a:r>
                    </a:p>
                  </a:txBody>
                  <a:tcPr marL="45720" marR="45720" marT="45720" marB="45720" anchor="t" anchorCtr="0" horzOverflow="overflow"/>
                </a:tc>
              </a:tr>
              <a:tr h="629024">
                <a:tc>
                  <a:txBody>
                    <a:bodyPr/>
                    <a:lstStyle/>
                    <a:p>
                      <a:pPr algn="l">
                        <a:defRPr sz="1800"/>
                      </a:pPr>
                      <a:r>
                        <a:t>LMN SIGNS</a:t>
                      </a:r>
                    </a:p>
                  </a:txBody>
                  <a:tcPr marL="45720" marR="45720" marT="45720" marB="45720" anchor="t" anchorCtr="0" horzOverflow="overflow">
                    <a:noFill/>
                  </a:tcPr>
                </a:tc>
                <a:tc>
                  <a:txBody>
                    <a:bodyPr/>
                    <a:lstStyle/>
                    <a:p>
                      <a:pPr algn="l">
                        <a:defRPr sz="1800"/>
                      </a:pPr>
                      <a:r>
                        <a:t>LATE</a:t>
                      </a:r>
                    </a:p>
                  </a:txBody>
                  <a:tcPr marL="45720" marR="45720" marT="45720" marB="45720" anchor="t" anchorCtr="0" horzOverflow="overflow">
                    <a:noFill/>
                  </a:tcPr>
                </a:tc>
                <a:tc>
                  <a:txBody>
                    <a:bodyPr/>
                    <a:lstStyle/>
                    <a:p>
                      <a:pPr algn="l">
                        <a:defRPr sz="1800"/>
                      </a:pPr>
                      <a:r>
                        <a:t>EARLY LONG SEGMENT LMN</a:t>
                      </a:r>
                    </a:p>
                  </a:txBody>
                  <a:tcPr marL="45720" marR="45720" marT="45720" marB="45720" anchor="t" anchorCtr="0" horzOverflow="overflow">
                    <a:noFill/>
                  </a:tcPr>
                </a:tc>
              </a:tr>
              <a:tr h="629024">
                <a:tc>
                  <a:txBody>
                    <a:bodyPr/>
                    <a:lstStyle/>
                    <a:p>
                      <a:pPr algn="l">
                        <a:defRPr sz="1800"/>
                      </a:pPr>
                      <a:r>
                        <a:t>BLADDER &amp; BOWEL </a:t>
                      </a:r>
                    </a:p>
                  </a:txBody>
                  <a:tcPr marL="45720" marR="45720" marT="45720" marB="45720" anchor="t" anchorCtr="0" horzOverflow="overflow"/>
                </a:tc>
                <a:tc>
                  <a:txBody>
                    <a:bodyPr/>
                    <a:lstStyle/>
                    <a:p>
                      <a:pPr algn="l">
                        <a:defRPr sz="1800"/>
                      </a:pPr>
                      <a:r>
                        <a:t>LATE</a:t>
                      </a:r>
                    </a:p>
                  </a:txBody>
                  <a:tcPr marL="45720" marR="45720" marT="45720" marB="45720" anchor="t" anchorCtr="0" horzOverflow="overflow"/>
                </a:tc>
                <a:tc>
                  <a:txBody>
                    <a:bodyPr/>
                    <a:lstStyle/>
                    <a:p>
                      <a:pPr algn="l">
                        <a:defRPr sz="1800"/>
                      </a:pPr>
                      <a:r>
                        <a:t>EARLY</a:t>
                      </a:r>
                    </a:p>
                  </a:txBody>
                  <a:tcPr marL="45720" marR="45720" marT="45720" marB="45720" anchor="t" anchorCtr="0" horzOverflow="overflow"/>
                </a:tc>
              </a:tr>
              <a:tr h="629024">
                <a:tc>
                  <a:txBody>
                    <a:bodyPr/>
                    <a:lstStyle/>
                    <a:p>
                      <a:pPr algn="l">
                        <a:defRPr sz="1800"/>
                      </a:pPr>
                      <a:r>
                        <a:t>AUTONOMIC INVOLVEMENT</a:t>
                      </a:r>
                    </a:p>
                  </a:txBody>
                  <a:tcPr marL="45720" marR="45720" marT="45720" marB="45720" anchor="t" anchorCtr="0" horzOverflow="overflow">
                    <a:noFill/>
                  </a:tcPr>
                </a:tc>
                <a:tc>
                  <a:txBody>
                    <a:bodyPr/>
                    <a:lstStyle/>
                    <a:p>
                      <a:pPr algn="l">
                        <a:defRPr sz="1800"/>
                      </a:pPr>
                      <a:r>
                        <a:t>LATE</a:t>
                      </a:r>
                    </a:p>
                  </a:txBody>
                  <a:tcPr marL="45720" marR="45720" marT="45720" marB="45720" anchor="t" anchorCtr="0" horzOverflow="overflow">
                    <a:noFill/>
                  </a:tcPr>
                </a:tc>
                <a:tc>
                  <a:txBody>
                    <a:bodyPr/>
                    <a:lstStyle/>
                    <a:p>
                      <a:pPr algn="l">
                        <a:defRPr sz="1800"/>
                      </a:pPr>
                      <a:r>
                        <a:t>EARLY</a:t>
                      </a:r>
                    </a:p>
                  </a:txBody>
                  <a:tcPr marL="45720" marR="45720" marT="45720" marB="45720" anchor="t" anchorCtr="0" horzOverflow="overflow">
                    <a:noFill/>
                  </a:tcPr>
                </a:tc>
              </a:tr>
              <a:tr h="629024">
                <a:tc>
                  <a:txBody>
                    <a:bodyPr/>
                    <a:lstStyle/>
                    <a:p>
                      <a:pPr algn="l">
                        <a:defRPr sz="1800"/>
                      </a:pPr>
                      <a:r>
                        <a:t>CHANGES IN CSF</a:t>
                      </a:r>
                    </a:p>
                  </a:txBody>
                  <a:tcPr marL="45720" marR="45720" marT="45720" marB="45720" anchor="t" anchorCtr="0" horzOverflow="overflow"/>
                </a:tc>
                <a:tc>
                  <a:txBody>
                    <a:bodyPr/>
                    <a:lstStyle/>
                    <a:p>
                      <a:pPr algn="l">
                        <a:defRPr sz="1800"/>
                      </a:pPr>
                      <a:r>
                        <a:t>FREQUENT</a:t>
                      </a:r>
                    </a:p>
                  </a:txBody>
                  <a:tcPr marL="45720" marR="45720" marT="45720" marB="45720" anchor="t" anchorCtr="0" horzOverflow="overflow"/>
                </a:tc>
                <a:tc>
                  <a:txBody>
                    <a:bodyPr/>
                    <a:lstStyle/>
                    <a:p>
                      <a:pPr algn="l">
                        <a:defRPr sz="1800"/>
                      </a:pPr>
                      <a:r>
                        <a:t>RARE</a:t>
                      </a:r>
                    </a:p>
                  </a:txBody>
                  <a:tcPr marL="45720" marR="45720" marT="45720" marB="45720" anchor="t" anchorCtr="0" horzOverflow="overflow"/>
                </a:tc>
              </a:tr>
            </a:tbl>
          </a:graphicData>
        </a:graphic>
      </p:graphicFrame>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1" name="Content Placeholder 8" descr="Content Placeholder 8"/>
          <p:cNvPicPr>
            <a:picLocks noChangeAspect="1"/>
          </p:cNvPicPr>
          <p:nvPr/>
        </p:nvPicPr>
        <p:blipFill>
          <a:blip r:embed="rId2">
            <a:extLst/>
          </a:blip>
          <a:srcRect l="0" t="23353" r="2441" b="16900"/>
          <a:stretch>
            <a:fillRect/>
          </a:stretch>
        </p:blipFill>
        <p:spPr>
          <a:xfrm>
            <a:off x="1048500" y="1200147"/>
            <a:ext cx="8634315" cy="3676653"/>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Title 1"/>
          <p:cNvSpPr txBox="1"/>
          <p:nvPr>
            <p:ph type="title"/>
          </p:nvPr>
        </p:nvSpPr>
        <p:spPr>
          <a:prstGeom prst="rect">
            <a:avLst/>
          </a:prstGeom>
        </p:spPr>
        <p:txBody>
          <a:bodyPr/>
          <a:lstStyle/>
          <a:p>
            <a:pPr/>
          </a:p>
        </p:txBody>
      </p:sp>
      <p:grpSp>
        <p:nvGrpSpPr>
          <p:cNvPr id="188" name="Content Placeholder 2"/>
          <p:cNvGrpSpPr/>
          <p:nvPr/>
        </p:nvGrpSpPr>
        <p:grpSpPr>
          <a:xfrm>
            <a:off x="860612" y="2609944"/>
            <a:ext cx="10515601" cy="1384204"/>
            <a:chOff x="0" y="0"/>
            <a:chExt cx="10515600" cy="1384203"/>
          </a:xfrm>
        </p:grpSpPr>
        <p:sp>
          <p:nvSpPr>
            <p:cNvPr id="184" name="Rounded Rectangle"/>
            <p:cNvSpPr/>
            <p:nvPr/>
          </p:nvSpPr>
          <p:spPr>
            <a:xfrm>
              <a:off x="0" y="0"/>
              <a:ext cx="10515600" cy="1384204"/>
            </a:xfrm>
            <a:prstGeom prst="roundRect">
              <a:avLst>
                <a:gd name="adj" fmla="val 10000"/>
              </a:avLst>
            </a:prstGeom>
            <a:solidFill>
              <a:srgbClr val="CDD4EA"/>
            </a:solidFill>
            <a:ln w="12700" cap="flat">
              <a:noFill/>
              <a:miter lim="400000"/>
            </a:ln>
            <a:effectLst/>
          </p:spPr>
          <p:txBody>
            <a:bodyPr wrap="square" lIns="45719" tIns="45719" rIns="45719" bIns="45719" numCol="1" anchor="t">
              <a:noAutofit/>
            </a:bodyPr>
            <a:lstStyle/>
            <a:p>
              <a:pPr>
                <a:lnSpc>
                  <a:spcPct val="90000"/>
                </a:lnSpc>
                <a:spcBef>
                  <a:spcPts val="1000"/>
                </a:spcBef>
                <a:defRPr sz="2800"/>
              </a:pPr>
            </a:p>
          </p:txBody>
        </p:sp>
        <p:sp>
          <p:nvSpPr>
            <p:cNvPr id="185" name="Oval"/>
            <p:cNvSpPr/>
            <p:nvPr/>
          </p:nvSpPr>
          <p:spPr>
            <a:xfrm>
              <a:off x="660647" y="465009"/>
              <a:ext cx="472300" cy="499094"/>
            </a:xfrm>
            <a:prstGeom prst="ellipse">
              <a:avLst/>
            </a:prstGeom>
            <a:blipFill rotWithShape="1">
              <a:blip r:embed="rId2"/>
              <a:srcRect l="0" t="0" r="0" b="0"/>
              <a:stretch>
                <a:fillRect/>
              </a:stretch>
            </a:blipFill>
            <a:ln w="12700" cap="flat">
              <a:solidFill>
                <a:srgbClr val="FFFFFF"/>
              </a:solidFill>
              <a:prstDash val="solid"/>
              <a:miter lim="800000"/>
            </a:ln>
            <a:effectLst/>
          </p:spPr>
          <p:txBody>
            <a:bodyPr wrap="square" lIns="45719" tIns="45719" rIns="45719" bIns="45719" numCol="1" anchor="t">
              <a:noAutofit/>
            </a:bodyPr>
            <a:lstStyle/>
            <a:p>
              <a:pPr>
                <a:lnSpc>
                  <a:spcPct val="90000"/>
                </a:lnSpc>
                <a:spcBef>
                  <a:spcPts val="1000"/>
                </a:spcBef>
                <a:defRPr sz="2800"/>
              </a:pPr>
            </a:p>
          </p:txBody>
        </p:sp>
        <p:sp>
          <p:nvSpPr>
            <p:cNvPr id="186" name="HYDROMYELIA  –"/>
            <p:cNvSpPr txBox="1"/>
            <p:nvPr/>
          </p:nvSpPr>
          <p:spPr>
            <a:xfrm>
              <a:off x="1539344" y="392403"/>
              <a:ext cx="3431044" cy="59939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37884" tIns="137884" rIns="137884" bIns="137884" numCol="1" anchor="ctr">
              <a:spAutoFit/>
            </a:bodyPr>
            <a:lstStyle>
              <a:lvl1pPr defTabSz="1111250">
                <a:spcBef>
                  <a:spcPts val="1000"/>
                </a:spcBef>
                <a:defRPr sz="2500"/>
              </a:lvl1pPr>
            </a:lstStyle>
            <a:p>
              <a:pPr/>
              <a:r>
                <a:t>HYDROMYELIA  –</a:t>
              </a:r>
            </a:p>
          </p:txBody>
        </p:sp>
        <p:sp>
          <p:nvSpPr>
            <p:cNvPr id="187" name="Cystic dilatation of the central canal.…"/>
            <p:cNvSpPr txBox="1"/>
            <p:nvPr/>
          </p:nvSpPr>
          <p:spPr>
            <a:xfrm>
              <a:off x="5270274" y="18365"/>
              <a:ext cx="4275860" cy="13474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37884" tIns="137884" rIns="137884" bIns="137884" numCol="1" anchor="ctr">
              <a:spAutoFit/>
            </a:bodyPr>
            <a:lstStyle/>
            <a:p>
              <a:pPr defTabSz="889000">
                <a:spcBef>
                  <a:spcPts val="800"/>
                </a:spcBef>
                <a:defRPr sz="2000"/>
              </a:pPr>
              <a:r>
                <a:t>Cystic dilatation of the central canal.</a:t>
              </a:r>
              <a:endParaRPr sz="2800"/>
            </a:p>
            <a:p>
              <a:pPr defTabSz="889000">
                <a:spcBef>
                  <a:spcPts val="800"/>
                </a:spcBef>
                <a:defRPr sz="2000"/>
              </a:pPr>
              <a:r>
                <a:t>Lined by ependyma .</a:t>
              </a:r>
              <a:endParaRPr sz="2800"/>
            </a:p>
            <a:p>
              <a:pPr defTabSz="889000">
                <a:spcBef>
                  <a:spcPts val="800"/>
                </a:spcBef>
                <a:defRPr sz="2000"/>
              </a:pPr>
              <a:r>
                <a:t>Centrally located in the axial plane.</a:t>
              </a:r>
            </a:p>
          </p:txBody>
        </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Rectangle 20"/>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91" name="Title 1"/>
          <p:cNvSpPr txBox="1"/>
          <p:nvPr>
            <p:ph type="title"/>
          </p:nvPr>
        </p:nvSpPr>
        <p:spPr>
          <a:prstGeom prst="rect">
            <a:avLst/>
          </a:prstGeom>
        </p:spPr>
        <p:txBody>
          <a:bodyPr/>
          <a:lstStyle>
            <a:lvl1pPr>
              <a:defRPr sz="4800"/>
            </a:lvl1pPr>
          </a:lstStyle>
          <a:p>
            <a:pPr/>
            <a:r>
              <a:t>Syringomyelia</a:t>
            </a:r>
          </a:p>
        </p:txBody>
      </p:sp>
      <p:grpSp>
        <p:nvGrpSpPr>
          <p:cNvPr id="194" name="sketch line"/>
          <p:cNvGrpSpPr/>
          <p:nvPr/>
        </p:nvGrpSpPr>
        <p:grpSpPr>
          <a:xfrm>
            <a:off x="668735" y="1653252"/>
            <a:ext cx="10854658" cy="61122"/>
            <a:chOff x="0" y="0"/>
            <a:chExt cx="10854656" cy="61120"/>
          </a:xfrm>
        </p:grpSpPr>
        <p:sp>
          <p:nvSpPr>
            <p:cNvPr id="192" name="Shape"/>
            <p:cNvSpPr/>
            <p:nvPr/>
          </p:nvSpPr>
          <p:spPr>
            <a:xfrm>
              <a:off x="0" y="-1"/>
              <a:ext cx="10854229" cy="54782"/>
            </a:xfrm>
            <a:custGeom>
              <a:avLst/>
              <a:gdLst/>
              <a:ahLst/>
              <a:cxnLst>
                <a:cxn ang="0">
                  <a:pos x="wd2" y="hd2"/>
                </a:cxn>
                <a:cxn ang="5400000">
                  <a:pos x="wd2" y="hd2"/>
                </a:cxn>
                <a:cxn ang="10800000">
                  <a:pos x="wd2" y="hd2"/>
                </a:cxn>
                <a:cxn ang="16200000">
                  <a:pos x="wd2" y="hd2"/>
                </a:cxn>
              </a:cxnLst>
              <a:rect l="0" t="0" r="r" b="b"/>
              <a:pathLst>
                <a:path w="21599" h="14314" fill="norm" stroke="1" extrusionOk="0">
                  <a:moveTo>
                    <a:pt x="0" y="6302"/>
                  </a:moveTo>
                  <a:cubicBezTo>
                    <a:pt x="532" y="10296"/>
                    <a:pt x="827" y="802"/>
                    <a:pt x="1134" y="6302"/>
                  </a:cubicBezTo>
                  <a:cubicBezTo>
                    <a:pt x="1442" y="11802"/>
                    <a:pt x="1531" y="5687"/>
                    <a:pt x="1836" y="6302"/>
                  </a:cubicBezTo>
                  <a:cubicBezTo>
                    <a:pt x="2141" y="6917"/>
                    <a:pt x="2785" y="6264"/>
                    <a:pt x="3618" y="6302"/>
                  </a:cubicBezTo>
                  <a:cubicBezTo>
                    <a:pt x="4451" y="6340"/>
                    <a:pt x="4269" y="7734"/>
                    <a:pt x="4752" y="6302"/>
                  </a:cubicBezTo>
                  <a:cubicBezTo>
                    <a:pt x="5235" y="4870"/>
                    <a:pt x="5559" y="11132"/>
                    <a:pt x="5886" y="6302"/>
                  </a:cubicBezTo>
                  <a:cubicBezTo>
                    <a:pt x="6213" y="1472"/>
                    <a:pt x="7123" y="11267"/>
                    <a:pt x="7668" y="6302"/>
                  </a:cubicBezTo>
                  <a:cubicBezTo>
                    <a:pt x="8213" y="1337"/>
                    <a:pt x="8378" y="9493"/>
                    <a:pt x="8586" y="6302"/>
                  </a:cubicBezTo>
                  <a:cubicBezTo>
                    <a:pt x="8794" y="3111"/>
                    <a:pt x="9477" y="1803"/>
                    <a:pt x="10368" y="6302"/>
                  </a:cubicBezTo>
                  <a:cubicBezTo>
                    <a:pt x="11258" y="10801"/>
                    <a:pt x="11328" y="5442"/>
                    <a:pt x="12150" y="6302"/>
                  </a:cubicBezTo>
                  <a:cubicBezTo>
                    <a:pt x="12971" y="7162"/>
                    <a:pt x="12846" y="4963"/>
                    <a:pt x="13499" y="6302"/>
                  </a:cubicBezTo>
                  <a:cubicBezTo>
                    <a:pt x="14153" y="7641"/>
                    <a:pt x="14809" y="1643"/>
                    <a:pt x="15281" y="6302"/>
                  </a:cubicBezTo>
                  <a:cubicBezTo>
                    <a:pt x="15753" y="10961"/>
                    <a:pt x="16125" y="-64"/>
                    <a:pt x="16415" y="6302"/>
                  </a:cubicBezTo>
                  <a:cubicBezTo>
                    <a:pt x="16706" y="12668"/>
                    <a:pt x="17019" y="12966"/>
                    <a:pt x="17549" y="6302"/>
                  </a:cubicBezTo>
                  <a:cubicBezTo>
                    <a:pt x="18079" y="-362"/>
                    <a:pt x="18728" y="16231"/>
                    <a:pt x="19115" y="6302"/>
                  </a:cubicBezTo>
                  <a:cubicBezTo>
                    <a:pt x="19502" y="-3627"/>
                    <a:pt x="19913" y="-424"/>
                    <a:pt x="20249" y="6302"/>
                  </a:cubicBezTo>
                  <a:cubicBezTo>
                    <a:pt x="20586" y="13028"/>
                    <a:pt x="21285" y="6484"/>
                    <a:pt x="21599" y="6302"/>
                  </a:cubicBezTo>
                  <a:cubicBezTo>
                    <a:pt x="21598" y="8573"/>
                    <a:pt x="21599" y="9997"/>
                    <a:pt x="21599" y="11080"/>
                  </a:cubicBezTo>
                  <a:cubicBezTo>
                    <a:pt x="21110" y="12640"/>
                    <a:pt x="20583" y="12131"/>
                    <a:pt x="20033" y="11080"/>
                  </a:cubicBezTo>
                  <a:cubicBezTo>
                    <a:pt x="19483" y="10031"/>
                    <a:pt x="19588" y="7233"/>
                    <a:pt x="19331" y="11080"/>
                  </a:cubicBezTo>
                  <a:cubicBezTo>
                    <a:pt x="19074" y="14928"/>
                    <a:pt x="18665" y="6792"/>
                    <a:pt x="18413" y="11080"/>
                  </a:cubicBezTo>
                  <a:cubicBezTo>
                    <a:pt x="18161" y="15369"/>
                    <a:pt x="17075" y="5021"/>
                    <a:pt x="16631" y="11080"/>
                  </a:cubicBezTo>
                  <a:cubicBezTo>
                    <a:pt x="16187" y="17140"/>
                    <a:pt x="15727" y="13215"/>
                    <a:pt x="15281" y="11080"/>
                  </a:cubicBezTo>
                  <a:cubicBezTo>
                    <a:pt x="14836" y="8946"/>
                    <a:pt x="14797" y="13385"/>
                    <a:pt x="14363" y="11080"/>
                  </a:cubicBezTo>
                  <a:cubicBezTo>
                    <a:pt x="13929" y="8776"/>
                    <a:pt x="13294" y="11263"/>
                    <a:pt x="13014" y="11080"/>
                  </a:cubicBezTo>
                  <a:cubicBezTo>
                    <a:pt x="12733" y="10899"/>
                    <a:pt x="12561" y="14929"/>
                    <a:pt x="12312" y="11080"/>
                  </a:cubicBezTo>
                  <a:cubicBezTo>
                    <a:pt x="12062" y="7232"/>
                    <a:pt x="11835" y="9457"/>
                    <a:pt x="11610" y="11080"/>
                  </a:cubicBezTo>
                  <a:cubicBezTo>
                    <a:pt x="11385" y="12704"/>
                    <a:pt x="10910" y="8545"/>
                    <a:pt x="10260" y="11080"/>
                  </a:cubicBezTo>
                  <a:cubicBezTo>
                    <a:pt x="9610" y="13616"/>
                    <a:pt x="9634" y="13962"/>
                    <a:pt x="9342" y="11080"/>
                  </a:cubicBezTo>
                  <a:cubicBezTo>
                    <a:pt x="9049" y="8199"/>
                    <a:pt x="8115" y="8134"/>
                    <a:pt x="7776" y="11080"/>
                  </a:cubicBezTo>
                  <a:cubicBezTo>
                    <a:pt x="7437" y="14027"/>
                    <a:pt x="7041" y="11954"/>
                    <a:pt x="6858" y="11080"/>
                  </a:cubicBezTo>
                  <a:cubicBezTo>
                    <a:pt x="6674" y="10207"/>
                    <a:pt x="5951" y="4188"/>
                    <a:pt x="5292" y="11080"/>
                  </a:cubicBezTo>
                  <a:cubicBezTo>
                    <a:pt x="4633" y="17973"/>
                    <a:pt x="4831" y="8812"/>
                    <a:pt x="4590" y="11080"/>
                  </a:cubicBezTo>
                  <a:cubicBezTo>
                    <a:pt x="4349" y="13349"/>
                    <a:pt x="3423" y="7273"/>
                    <a:pt x="3024" y="11080"/>
                  </a:cubicBezTo>
                  <a:cubicBezTo>
                    <a:pt x="2626" y="14888"/>
                    <a:pt x="2323" y="10754"/>
                    <a:pt x="2106" y="11080"/>
                  </a:cubicBezTo>
                  <a:cubicBezTo>
                    <a:pt x="1889" y="11407"/>
                    <a:pt x="1553" y="14519"/>
                    <a:pt x="1404" y="11080"/>
                  </a:cubicBezTo>
                  <a:cubicBezTo>
                    <a:pt x="1255" y="7642"/>
                    <a:pt x="430" y="14155"/>
                    <a:pt x="0" y="11080"/>
                  </a:cubicBezTo>
                  <a:cubicBezTo>
                    <a:pt x="0" y="9255"/>
                    <a:pt x="-1" y="8329"/>
                    <a:pt x="0" y="6302"/>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93" name="Shape"/>
            <p:cNvSpPr/>
            <p:nvPr/>
          </p:nvSpPr>
          <p:spPr>
            <a:xfrm>
              <a:off x="236" y="2666"/>
              <a:ext cx="10854421" cy="58455"/>
            </a:xfrm>
            <a:custGeom>
              <a:avLst/>
              <a:gdLst/>
              <a:ahLst/>
              <a:cxnLst>
                <a:cxn ang="0">
                  <a:pos x="wd2" y="hd2"/>
                </a:cxn>
                <a:cxn ang="5400000">
                  <a:pos x="wd2" y="hd2"/>
                </a:cxn>
                <a:cxn ang="10800000">
                  <a:pos x="wd2" y="hd2"/>
                </a:cxn>
                <a:cxn ang="16200000">
                  <a:pos x="wd2" y="hd2"/>
                </a:cxn>
              </a:cxnLst>
              <a:rect l="0" t="0" r="r" b="b"/>
              <a:pathLst>
                <a:path w="21599" h="13108" fill="norm" stroke="1" extrusionOk="0">
                  <a:moveTo>
                    <a:pt x="0" y="4811"/>
                  </a:moveTo>
                  <a:cubicBezTo>
                    <a:pt x="293" y="533"/>
                    <a:pt x="692" y="3737"/>
                    <a:pt x="918" y="4811"/>
                  </a:cubicBezTo>
                  <a:cubicBezTo>
                    <a:pt x="1144" y="5885"/>
                    <a:pt x="1609" y="9256"/>
                    <a:pt x="2268" y="4811"/>
                  </a:cubicBezTo>
                  <a:cubicBezTo>
                    <a:pt x="2927" y="366"/>
                    <a:pt x="3239" y="6094"/>
                    <a:pt x="3834" y="4811"/>
                  </a:cubicBezTo>
                  <a:cubicBezTo>
                    <a:pt x="4429" y="3528"/>
                    <a:pt x="4254" y="4086"/>
                    <a:pt x="4536" y="4811"/>
                  </a:cubicBezTo>
                  <a:cubicBezTo>
                    <a:pt x="4818" y="5536"/>
                    <a:pt x="4889" y="6983"/>
                    <a:pt x="5238" y="4811"/>
                  </a:cubicBezTo>
                  <a:cubicBezTo>
                    <a:pt x="5587" y="2639"/>
                    <a:pt x="6391" y="-4833"/>
                    <a:pt x="7020" y="4811"/>
                  </a:cubicBezTo>
                  <a:cubicBezTo>
                    <a:pt x="7649" y="14455"/>
                    <a:pt x="8077" y="9754"/>
                    <a:pt x="8370" y="4811"/>
                  </a:cubicBezTo>
                  <a:cubicBezTo>
                    <a:pt x="8662" y="-132"/>
                    <a:pt x="8905" y="2155"/>
                    <a:pt x="9072" y="4811"/>
                  </a:cubicBezTo>
                  <a:cubicBezTo>
                    <a:pt x="9239" y="7467"/>
                    <a:pt x="10033" y="3450"/>
                    <a:pt x="10422" y="4811"/>
                  </a:cubicBezTo>
                  <a:cubicBezTo>
                    <a:pt x="10810" y="6172"/>
                    <a:pt x="11827" y="891"/>
                    <a:pt x="12203" y="4811"/>
                  </a:cubicBezTo>
                  <a:cubicBezTo>
                    <a:pt x="12580" y="8730"/>
                    <a:pt x="12903" y="10694"/>
                    <a:pt x="13337" y="4811"/>
                  </a:cubicBezTo>
                  <a:cubicBezTo>
                    <a:pt x="13772" y="-1072"/>
                    <a:pt x="13912" y="1412"/>
                    <a:pt x="14471" y="4811"/>
                  </a:cubicBezTo>
                  <a:cubicBezTo>
                    <a:pt x="15030" y="8210"/>
                    <a:pt x="15292" y="-2580"/>
                    <a:pt x="15821" y="4811"/>
                  </a:cubicBezTo>
                  <a:cubicBezTo>
                    <a:pt x="16351" y="12202"/>
                    <a:pt x="16901" y="2458"/>
                    <a:pt x="17387" y="4811"/>
                  </a:cubicBezTo>
                  <a:cubicBezTo>
                    <a:pt x="17873" y="7163"/>
                    <a:pt x="18291" y="1694"/>
                    <a:pt x="18953" y="4811"/>
                  </a:cubicBezTo>
                  <a:cubicBezTo>
                    <a:pt x="19615" y="7928"/>
                    <a:pt x="20491" y="6489"/>
                    <a:pt x="21599" y="4811"/>
                  </a:cubicBezTo>
                  <a:cubicBezTo>
                    <a:pt x="21600" y="5809"/>
                    <a:pt x="21600" y="6880"/>
                    <a:pt x="21599" y="8912"/>
                  </a:cubicBezTo>
                  <a:cubicBezTo>
                    <a:pt x="21276" y="11207"/>
                    <a:pt x="21042" y="11444"/>
                    <a:pt x="20681" y="8912"/>
                  </a:cubicBezTo>
                  <a:cubicBezTo>
                    <a:pt x="20319" y="6380"/>
                    <a:pt x="19574" y="1057"/>
                    <a:pt x="18899" y="8912"/>
                  </a:cubicBezTo>
                  <a:cubicBezTo>
                    <a:pt x="18224" y="16767"/>
                    <a:pt x="18147" y="11698"/>
                    <a:pt x="17549" y="8912"/>
                  </a:cubicBezTo>
                  <a:cubicBezTo>
                    <a:pt x="16951" y="6126"/>
                    <a:pt x="17193" y="6265"/>
                    <a:pt x="16847" y="8912"/>
                  </a:cubicBezTo>
                  <a:cubicBezTo>
                    <a:pt x="16501" y="11559"/>
                    <a:pt x="15915" y="9052"/>
                    <a:pt x="15497" y="8912"/>
                  </a:cubicBezTo>
                  <a:cubicBezTo>
                    <a:pt x="15079" y="8771"/>
                    <a:pt x="14751" y="9613"/>
                    <a:pt x="14363" y="8912"/>
                  </a:cubicBezTo>
                  <a:cubicBezTo>
                    <a:pt x="13976" y="8210"/>
                    <a:pt x="13727" y="8135"/>
                    <a:pt x="13229" y="8912"/>
                  </a:cubicBezTo>
                  <a:cubicBezTo>
                    <a:pt x="12732" y="9689"/>
                    <a:pt x="12446" y="13472"/>
                    <a:pt x="12095" y="8912"/>
                  </a:cubicBezTo>
                  <a:cubicBezTo>
                    <a:pt x="11745" y="4351"/>
                    <a:pt x="11189" y="5531"/>
                    <a:pt x="10962" y="8912"/>
                  </a:cubicBezTo>
                  <a:cubicBezTo>
                    <a:pt x="10734" y="12292"/>
                    <a:pt x="10022" y="10827"/>
                    <a:pt x="9396" y="8912"/>
                  </a:cubicBezTo>
                  <a:cubicBezTo>
                    <a:pt x="8769" y="6996"/>
                    <a:pt x="8436" y="14128"/>
                    <a:pt x="8046" y="8912"/>
                  </a:cubicBezTo>
                  <a:cubicBezTo>
                    <a:pt x="7656" y="3695"/>
                    <a:pt x="7599" y="12583"/>
                    <a:pt x="7344" y="8912"/>
                  </a:cubicBezTo>
                  <a:cubicBezTo>
                    <a:pt x="7088" y="5241"/>
                    <a:pt x="6498" y="14273"/>
                    <a:pt x="6210" y="8912"/>
                  </a:cubicBezTo>
                  <a:cubicBezTo>
                    <a:pt x="5921" y="3551"/>
                    <a:pt x="5413" y="13035"/>
                    <a:pt x="4644" y="8912"/>
                  </a:cubicBezTo>
                  <a:cubicBezTo>
                    <a:pt x="3875" y="4789"/>
                    <a:pt x="4174" y="6106"/>
                    <a:pt x="3726" y="8912"/>
                  </a:cubicBezTo>
                  <a:cubicBezTo>
                    <a:pt x="3279" y="11718"/>
                    <a:pt x="2553" y="14987"/>
                    <a:pt x="1944" y="8912"/>
                  </a:cubicBezTo>
                  <a:cubicBezTo>
                    <a:pt x="1336" y="2837"/>
                    <a:pt x="813" y="1946"/>
                    <a:pt x="0" y="8912"/>
                  </a:cubicBezTo>
                  <a:cubicBezTo>
                    <a:pt x="0" y="6934"/>
                    <a:pt x="1" y="5811"/>
                    <a:pt x="0" y="4811"/>
                  </a:cubicBezTo>
                  <a:close/>
                </a:path>
              </a:pathLst>
            </a:custGeom>
            <a:noFill/>
            <a:ln w="41275" cap="rnd">
              <a:solidFill>
                <a:schemeClr val="accent2"/>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195" name="Content Placeholder 2"/>
          <p:cNvSpPr txBox="1"/>
          <p:nvPr>
            <p:ph type="body" idx="1"/>
          </p:nvPr>
        </p:nvSpPr>
        <p:spPr>
          <a:xfrm>
            <a:off x="838200" y="1929383"/>
            <a:ext cx="10515600" cy="4251961"/>
          </a:xfrm>
          <a:prstGeom prst="rect">
            <a:avLst/>
          </a:prstGeom>
        </p:spPr>
        <p:txBody>
          <a:bodyPr/>
          <a:lstStyle/>
          <a:p>
            <a:pPr>
              <a:defRPr sz="2200"/>
            </a:pPr>
            <a:r>
              <a:t>Fluid-filled, cavity within the spinal cord lined by glial cells.</a:t>
            </a:r>
          </a:p>
          <a:p>
            <a:pPr>
              <a:defRPr sz="2200"/>
            </a:pPr>
            <a:r>
              <a:t>Most lesions are between C2 and T9.</a:t>
            </a:r>
          </a:p>
          <a:p>
            <a:pPr>
              <a:defRPr sz="2200"/>
            </a:pPr>
            <a:r>
              <a:t>Descend down or extend upward into the brainstem (syringobulbia). </a:t>
            </a:r>
          </a:p>
          <a:p>
            <a:pPr>
              <a:defRPr sz="2200"/>
            </a:pPr>
            <a:r>
              <a:t>A syrinx can represent a focal dilation of the central canal, or it may lie separately, within the spinal cord parenchyma</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Rectangle 8"/>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98" name="Rectangle 10"/>
          <p:cNvSpPr/>
          <p:nvPr/>
        </p:nvSpPr>
        <p:spPr>
          <a:xfrm rot="2700000">
            <a:off x="11052629" y="2120024"/>
            <a:ext cx="645369" cy="645369"/>
          </a:xfrm>
          <a:prstGeom prst="rect">
            <a:avLst/>
          </a:pr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199" name="Isosceles Triangle 12"/>
          <p:cNvSpPr/>
          <p:nvPr/>
        </p:nvSpPr>
        <p:spPr>
          <a:xfrm rot="16200000">
            <a:off x="10289068" y="1343027"/>
            <a:ext cx="2532832" cy="1273033"/>
          </a:xfrm>
          <a:prstGeom prst="triangle">
            <a:avLst/>
          </a:pr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200" name="Isosceles Triangle 14"/>
          <p:cNvSpPr/>
          <p:nvPr/>
        </p:nvSpPr>
        <p:spPr>
          <a:xfrm rot="5400000">
            <a:off x="-501760" y="5103257"/>
            <a:ext cx="2017580" cy="1014061"/>
          </a:xfrm>
          <a:prstGeom prst="triangle">
            <a:avLst/>
          </a:prstGeom>
          <a:solidFill>
            <a:schemeClr val="accent1">
              <a:alpha val="30000"/>
            </a:schemeClr>
          </a:solidFill>
          <a:ln w="12700">
            <a:miter lim="400000"/>
          </a:ln>
        </p:spPr>
        <p:txBody>
          <a:bodyPr lIns="45719" rIns="45719" anchor="ctr"/>
          <a:lstStyle/>
          <a:p>
            <a:pPr algn="ctr">
              <a:defRPr>
                <a:solidFill>
                  <a:srgbClr val="FFFFFF"/>
                </a:solidFill>
              </a:defRPr>
            </a:pPr>
          </a:p>
        </p:txBody>
      </p:sp>
      <p:sp>
        <p:nvSpPr>
          <p:cNvPr id="201" name="Rectangle 16"/>
          <p:cNvSpPr/>
          <p:nvPr/>
        </p:nvSpPr>
        <p:spPr>
          <a:xfrm rot="2700000">
            <a:off x="427916" y="5728708"/>
            <a:ext cx="485578" cy="485579"/>
          </a:xfrm>
          <a:prstGeom prst="rect">
            <a:avLst/>
          </a:prstGeom>
          <a:solidFill>
            <a:schemeClr val="accent1">
              <a:alpha val="30000"/>
            </a:schemeClr>
          </a:solidFill>
          <a:ln w="12700">
            <a:miter lim="400000"/>
          </a:ln>
        </p:spPr>
        <p:txBody>
          <a:bodyPr lIns="45719" rIns="45719" anchor="ctr"/>
          <a:lstStyle/>
          <a:p>
            <a:pPr algn="ctr">
              <a:defRPr>
                <a:solidFill>
                  <a:srgbClr val="FFFFFF"/>
                </a:solidFill>
              </a:defRPr>
            </a:pPr>
          </a:p>
        </p:txBody>
      </p:sp>
      <p:grpSp>
        <p:nvGrpSpPr>
          <p:cNvPr id="220" name="Content Placeholder 2"/>
          <p:cNvGrpSpPr/>
          <p:nvPr/>
        </p:nvGrpSpPr>
        <p:grpSpPr>
          <a:xfrm>
            <a:off x="360342" y="1395579"/>
            <a:ext cx="10993458" cy="4481761"/>
            <a:chOff x="0" y="0"/>
            <a:chExt cx="10993457" cy="4481759"/>
          </a:xfrm>
        </p:grpSpPr>
        <p:grpSp>
          <p:nvGrpSpPr>
            <p:cNvPr id="204" name="Group"/>
            <p:cNvGrpSpPr/>
            <p:nvPr/>
          </p:nvGrpSpPr>
          <p:grpSpPr>
            <a:xfrm>
              <a:off x="0" y="15667"/>
              <a:ext cx="3435456" cy="2061274"/>
              <a:chOff x="0" y="0"/>
              <a:chExt cx="3435455" cy="2061273"/>
            </a:xfrm>
          </p:grpSpPr>
          <p:sp>
            <p:nvSpPr>
              <p:cNvPr id="202" name="Rectangle"/>
              <p:cNvSpPr/>
              <p:nvPr/>
            </p:nvSpPr>
            <p:spPr>
              <a:xfrm>
                <a:off x="-1" y="-1"/>
                <a:ext cx="3435457" cy="2061275"/>
              </a:xfrm>
              <a:prstGeom prst="rect">
                <a:avLst/>
              </a:prstGeom>
              <a:solidFill>
                <a:schemeClr val="accent2"/>
              </a:solidFill>
              <a:ln w="12700" cap="flat">
                <a:solidFill>
                  <a:srgbClr val="FFFFFF"/>
                </a:solidFill>
                <a:prstDash val="solid"/>
                <a:miter lim="800000"/>
              </a:ln>
              <a:effectLst/>
            </p:spPr>
            <p:txBody>
              <a:bodyPr wrap="square" lIns="45719" tIns="45719" rIns="45719" bIns="45719" numCol="1" anchor="ctr">
                <a:noAutofit/>
              </a:bodyPr>
              <a:lstStyle/>
              <a:p>
                <a:pPr algn="ctr" defTabSz="977900">
                  <a:lnSpc>
                    <a:spcPct val="90000"/>
                  </a:lnSpc>
                  <a:spcBef>
                    <a:spcPts val="1100"/>
                  </a:spcBef>
                  <a:defRPr sz="2200">
                    <a:solidFill>
                      <a:srgbClr val="FFFFFF"/>
                    </a:solidFill>
                  </a:defRPr>
                </a:pPr>
              </a:p>
            </p:txBody>
          </p:sp>
          <p:sp>
            <p:nvSpPr>
              <p:cNvPr id="203" name="Syrinx- around the central canal of the spinal cord. This"/>
              <p:cNvSpPr txBox="1"/>
              <p:nvPr/>
            </p:nvSpPr>
            <p:spPr>
              <a:xfrm>
                <a:off x="0" y="636745"/>
                <a:ext cx="3435456" cy="78778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ctr">
                <a:spAutoFit/>
              </a:bodyPr>
              <a:lstStyle>
                <a:lvl1pPr algn="ctr" defTabSz="977900">
                  <a:lnSpc>
                    <a:spcPct val="90000"/>
                  </a:lnSpc>
                  <a:spcBef>
                    <a:spcPts val="900"/>
                  </a:spcBef>
                  <a:defRPr sz="2200">
                    <a:solidFill>
                      <a:srgbClr val="FFFFFF"/>
                    </a:solidFill>
                  </a:defRPr>
                </a:lvl1pPr>
              </a:lstStyle>
              <a:p>
                <a:pPr/>
                <a:r>
                  <a:t>Syrinx- around the central canal of the spinal cord. This </a:t>
                </a:r>
              </a:p>
            </p:txBody>
          </p:sp>
        </p:grpSp>
        <p:grpSp>
          <p:nvGrpSpPr>
            <p:cNvPr id="207" name="Group"/>
            <p:cNvGrpSpPr/>
            <p:nvPr/>
          </p:nvGrpSpPr>
          <p:grpSpPr>
            <a:xfrm>
              <a:off x="3779001" y="0"/>
              <a:ext cx="3435456" cy="2092608"/>
              <a:chOff x="0" y="0"/>
              <a:chExt cx="3435455" cy="2092607"/>
            </a:xfrm>
          </p:grpSpPr>
          <p:sp>
            <p:nvSpPr>
              <p:cNvPr id="205" name="Rectangle"/>
              <p:cNvSpPr/>
              <p:nvPr/>
            </p:nvSpPr>
            <p:spPr>
              <a:xfrm>
                <a:off x="0" y="15667"/>
                <a:ext cx="3435456" cy="2061274"/>
              </a:xfrm>
              <a:prstGeom prst="rect">
                <a:avLst/>
              </a:prstGeom>
              <a:solidFill>
                <a:srgbClr val="DC7A4B"/>
              </a:solidFill>
              <a:ln w="12700" cap="flat">
                <a:solidFill>
                  <a:srgbClr val="FFFFFF"/>
                </a:solidFill>
                <a:prstDash val="solid"/>
                <a:miter lim="800000"/>
              </a:ln>
              <a:effectLst/>
            </p:spPr>
            <p:txBody>
              <a:bodyPr wrap="square" lIns="45719" tIns="45719" rIns="45719" bIns="45719" numCol="1" anchor="ctr">
                <a:noAutofit/>
              </a:bodyPr>
              <a:lstStyle/>
              <a:p>
                <a:pPr algn="ctr" defTabSz="977900">
                  <a:lnSpc>
                    <a:spcPct val="90000"/>
                  </a:lnSpc>
                  <a:spcBef>
                    <a:spcPts val="1100"/>
                  </a:spcBef>
                  <a:defRPr sz="2200">
                    <a:solidFill>
                      <a:srgbClr val="FFFFFF"/>
                    </a:solidFill>
                  </a:defRPr>
                </a:pPr>
              </a:p>
            </p:txBody>
          </p:sp>
          <p:sp>
            <p:nvSpPr>
              <p:cNvPr id="206" name="Usually expands in all directions and destroys the centre of the cord, and may expand into adjacent areas such as the ventral horns and lateral columns."/>
              <p:cNvSpPr txBox="1"/>
              <p:nvPr/>
            </p:nvSpPr>
            <p:spPr>
              <a:xfrm>
                <a:off x="0" y="0"/>
                <a:ext cx="3435456" cy="2092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ctr">
                <a:spAutoFit/>
              </a:bodyPr>
              <a:lstStyle>
                <a:lvl1pPr algn="ctr" defTabSz="977900">
                  <a:lnSpc>
                    <a:spcPct val="90000"/>
                  </a:lnSpc>
                  <a:spcBef>
                    <a:spcPts val="900"/>
                  </a:spcBef>
                  <a:defRPr sz="2200">
                    <a:solidFill>
                      <a:srgbClr val="FFFFFF"/>
                    </a:solidFill>
                  </a:defRPr>
                </a:lvl1pPr>
              </a:lstStyle>
              <a:p>
                <a:pPr/>
                <a:r>
                  <a:t>Usually expands in all directions and destroys the centre of the cord, and may expand into adjacent areas such as the ventral horns and lateral columns.</a:t>
                </a:r>
              </a:p>
            </p:txBody>
          </p:sp>
        </p:grpSp>
        <p:grpSp>
          <p:nvGrpSpPr>
            <p:cNvPr id="210" name="Group"/>
            <p:cNvGrpSpPr/>
            <p:nvPr/>
          </p:nvGrpSpPr>
          <p:grpSpPr>
            <a:xfrm>
              <a:off x="7558002" y="15667"/>
              <a:ext cx="3435456" cy="2061274"/>
              <a:chOff x="0" y="0"/>
              <a:chExt cx="3435455" cy="2061273"/>
            </a:xfrm>
          </p:grpSpPr>
          <p:sp>
            <p:nvSpPr>
              <p:cNvPr id="208" name="Rectangle"/>
              <p:cNvSpPr/>
              <p:nvPr/>
            </p:nvSpPr>
            <p:spPr>
              <a:xfrm>
                <a:off x="-1" y="-1"/>
                <a:ext cx="3435457" cy="2061275"/>
              </a:xfrm>
              <a:prstGeom prst="rect">
                <a:avLst/>
              </a:prstGeom>
              <a:solidFill>
                <a:srgbClr val="CC7D64"/>
              </a:solidFill>
              <a:ln w="12700" cap="flat">
                <a:solidFill>
                  <a:srgbClr val="FFFFFF"/>
                </a:solidFill>
                <a:prstDash val="solid"/>
                <a:miter lim="800000"/>
              </a:ln>
              <a:effectLst/>
            </p:spPr>
            <p:txBody>
              <a:bodyPr wrap="square" lIns="45719" tIns="45719" rIns="45719" bIns="45719" numCol="1" anchor="ctr">
                <a:noAutofit/>
              </a:bodyPr>
              <a:lstStyle/>
              <a:p>
                <a:pPr algn="ctr" defTabSz="977900">
                  <a:lnSpc>
                    <a:spcPct val="90000"/>
                  </a:lnSpc>
                  <a:spcBef>
                    <a:spcPts val="1100"/>
                  </a:spcBef>
                  <a:defRPr sz="2200">
                    <a:solidFill>
                      <a:srgbClr val="FFFFFF"/>
                    </a:solidFill>
                  </a:defRPr>
                </a:pPr>
              </a:p>
            </p:txBody>
          </p:sp>
          <p:sp>
            <p:nvSpPr>
              <p:cNvPr id="209" name="Different combination of symptoms - pain, weakness, and stiffness in the back, shoulders, arms, or legs."/>
              <p:cNvSpPr txBox="1"/>
              <p:nvPr/>
            </p:nvSpPr>
            <p:spPr>
              <a:xfrm>
                <a:off x="0" y="310539"/>
                <a:ext cx="3435456" cy="14401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ctr">
                <a:spAutoFit/>
              </a:bodyPr>
              <a:lstStyle>
                <a:lvl1pPr algn="ctr" defTabSz="977900">
                  <a:lnSpc>
                    <a:spcPct val="90000"/>
                  </a:lnSpc>
                  <a:spcBef>
                    <a:spcPts val="900"/>
                  </a:spcBef>
                  <a:defRPr sz="2200">
                    <a:solidFill>
                      <a:srgbClr val="FFFFFF"/>
                    </a:solidFill>
                  </a:defRPr>
                </a:lvl1pPr>
              </a:lstStyle>
              <a:p>
                <a:pPr/>
                <a:r>
                  <a:t>Different combination of symptoms - pain, weakness, and stiffness in the back, shoulders, arms, or legs.</a:t>
                </a:r>
              </a:p>
            </p:txBody>
          </p:sp>
        </p:grpSp>
        <p:grpSp>
          <p:nvGrpSpPr>
            <p:cNvPr id="213" name="Group"/>
            <p:cNvGrpSpPr/>
            <p:nvPr/>
          </p:nvGrpSpPr>
          <p:grpSpPr>
            <a:xfrm>
              <a:off x="0" y="2420486"/>
              <a:ext cx="3435456" cy="2061274"/>
              <a:chOff x="0" y="0"/>
              <a:chExt cx="3435455" cy="2061273"/>
            </a:xfrm>
          </p:grpSpPr>
          <p:sp>
            <p:nvSpPr>
              <p:cNvPr id="211" name="Rectangle"/>
              <p:cNvSpPr/>
              <p:nvPr/>
            </p:nvSpPr>
            <p:spPr>
              <a:xfrm>
                <a:off x="-1" y="-1"/>
                <a:ext cx="3435457" cy="2061275"/>
              </a:xfrm>
              <a:prstGeom prst="rect">
                <a:avLst/>
              </a:prstGeom>
              <a:solidFill>
                <a:srgbClr val="BD867B"/>
              </a:solidFill>
              <a:ln w="12700" cap="flat">
                <a:solidFill>
                  <a:srgbClr val="FFFFFF"/>
                </a:solidFill>
                <a:prstDash val="solid"/>
                <a:miter lim="800000"/>
              </a:ln>
              <a:effectLst/>
            </p:spPr>
            <p:txBody>
              <a:bodyPr wrap="square" lIns="45719" tIns="45719" rIns="45719" bIns="45719" numCol="1" anchor="ctr">
                <a:noAutofit/>
              </a:bodyPr>
              <a:lstStyle/>
              <a:p>
                <a:pPr algn="ctr" defTabSz="977900">
                  <a:lnSpc>
                    <a:spcPct val="90000"/>
                  </a:lnSpc>
                  <a:spcBef>
                    <a:spcPts val="1100"/>
                  </a:spcBef>
                  <a:defRPr sz="2200">
                    <a:solidFill>
                      <a:srgbClr val="FFFFFF"/>
                    </a:solidFill>
                  </a:defRPr>
                </a:pPr>
              </a:p>
            </p:txBody>
          </p:sp>
          <p:sp>
            <p:nvSpPr>
              <p:cNvPr id="212" name="Other symptoms – headache, loss of the ability to feel extremes of hot or cold, especially in the hands."/>
              <p:cNvSpPr txBox="1"/>
              <p:nvPr/>
            </p:nvSpPr>
            <p:spPr>
              <a:xfrm>
                <a:off x="0" y="310539"/>
                <a:ext cx="3435456" cy="14401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ctr">
                <a:spAutoFit/>
              </a:bodyPr>
              <a:lstStyle>
                <a:lvl1pPr algn="ctr" defTabSz="977900">
                  <a:lnSpc>
                    <a:spcPct val="90000"/>
                  </a:lnSpc>
                  <a:spcBef>
                    <a:spcPts val="900"/>
                  </a:spcBef>
                  <a:defRPr sz="2200">
                    <a:solidFill>
                      <a:srgbClr val="FFFFFF"/>
                    </a:solidFill>
                  </a:defRPr>
                </a:lvl1pPr>
              </a:lstStyle>
              <a:p>
                <a:pPr/>
                <a:r>
                  <a:t>Other symptoms – headache, loss of the ability to feel extremes of hot or cold, especially in the hands.</a:t>
                </a:r>
              </a:p>
            </p:txBody>
          </p:sp>
        </p:grpSp>
        <p:grpSp>
          <p:nvGrpSpPr>
            <p:cNvPr id="216" name="Group"/>
            <p:cNvGrpSpPr/>
            <p:nvPr/>
          </p:nvGrpSpPr>
          <p:grpSpPr>
            <a:xfrm>
              <a:off x="3779001" y="2420486"/>
              <a:ext cx="3435456" cy="2061274"/>
              <a:chOff x="0" y="0"/>
              <a:chExt cx="3435455" cy="2061273"/>
            </a:xfrm>
          </p:grpSpPr>
          <p:sp>
            <p:nvSpPr>
              <p:cNvPr id="214" name="Rectangle"/>
              <p:cNvSpPr/>
              <p:nvPr/>
            </p:nvSpPr>
            <p:spPr>
              <a:xfrm>
                <a:off x="-1" y="-1"/>
                <a:ext cx="3435457" cy="2061275"/>
              </a:xfrm>
              <a:prstGeom prst="rect">
                <a:avLst/>
              </a:prstGeom>
              <a:solidFill>
                <a:srgbClr val="B09391"/>
              </a:solidFill>
              <a:ln w="12700" cap="flat">
                <a:solidFill>
                  <a:srgbClr val="FFFFFF"/>
                </a:solidFill>
                <a:prstDash val="solid"/>
                <a:miter lim="800000"/>
              </a:ln>
              <a:effectLst/>
            </p:spPr>
            <p:txBody>
              <a:bodyPr wrap="square" lIns="45719" tIns="45719" rIns="45719" bIns="45719" numCol="1" anchor="ctr">
                <a:noAutofit/>
              </a:bodyPr>
              <a:lstStyle/>
              <a:p>
                <a:pPr algn="ctr" defTabSz="977900">
                  <a:lnSpc>
                    <a:spcPct val="90000"/>
                  </a:lnSpc>
                  <a:spcBef>
                    <a:spcPts val="1100"/>
                  </a:spcBef>
                  <a:defRPr sz="2200">
                    <a:solidFill>
                      <a:srgbClr val="FFFFFF"/>
                    </a:solidFill>
                  </a:defRPr>
                </a:pPr>
              </a:p>
            </p:txBody>
          </p:sp>
          <p:sp>
            <p:nvSpPr>
              <p:cNvPr id="215" name="Progresses very slowly, over many years."/>
              <p:cNvSpPr txBox="1"/>
              <p:nvPr/>
            </p:nvSpPr>
            <p:spPr>
              <a:xfrm>
                <a:off x="0" y="636745"/>
                <a:ext cx="3435456" cy="78778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ctr">
                <a:spAutoFit/>
              </a:bodyPr>
              <a:lstStyle>
                <a:lvl1pPr algn="ctr" defTabSz="977900">
                  <a:lnSpc>
                    <a:spcPct val="90000"/>
                  </a:lnSpc>
                  <a:spcBef>
                    <a:spcPts val="900"/>
                  </a:spcBef>
                  <a:defRPr sz="2200">
                    <a:solidFill>
                      <a:srgbClr val="FFFFFF"/>
                    </a:solidFill>
                  </a:defRPr>
                </a:lvl1pPr>
              </a:lstStyle>
              <a:p>
                <a:pPr/>
                <a:r>
                  <a:t>Progresses very slowly, over many years.</a:t>
                </a:r>
              </a:p>
            </p:txBody>
          </p:sp>
        </p:grpSp>
        <p:grpSp>
          <p:nvGrpSpPr>
            <p:cNvPr id="219" name="Group"/>
            <p:cNvGrpSpPr/>
            <p:nvPr/>
          </p:nvGrpSpPr>
          <p:grpSpPr>
            <a:xfrm>
              <a:off x="7558002" y="2420486"/>
              <a:ext cx="3435456" cy="2061274"/>
              <a:chOff x="0" y="0"/>
              <a:chExt cx="3435455" cy="2061273"/>
            </a:xfrm>
          </p:grpSpPr>
          <p:sp>
            <p:nvSpPr>
              <p:cNvPr id="217" name="Rectangle"/>
              <p:cNvSpPr/>
              <p:nvPr/>
            </p:nvSpPr>
            <p:spPr>
              <a:xfrm>
                <a:off x="-1" y="-1"/>
                <a:ext cx="3435457" cy="2061275"/>
              </a:xfrm>
              <a:prstGeom prst="rect">
                <a:avLst/>
              </a:prstGeom>
              <a:solidFill>
                <a:schemeClr val="accent3"/>
              </a:solidFill>
              <a:ln w="12700" cap="flat">
                <a:solidFill>
                  <a:srgbClr val="FFFFFF"/>
                </a:solidFill>
                <a:prstDash val="solid"/>
                <a:miter lim="800000"/>
              </a:ln>
              <a:effectLst/>
            </p:spPr>
            <p:txBody>
              <a:bodyPr wrap="square" lIns="45719" tIns="45719" rIns="45719" bIns="45719" numCol="1" anchor="ctr">
                <a:noAutofit/>
              </a:bodyPr>
              <a:lstStyle/>
              <a:p>
                <a:pPr algn="ctr" defTabSz="977900">
                  <a:lnSpc>
                    <a:spcPct val="90000"/>
                  </a:lnSpc>
                  <a:spcBef>
                    <a:spcPts val="1100"/>
                  </a:spcBef>
                  <a:defRPr sz="2200">
                    <a:solidFill>
                      <a:srgbClr val="FFFFFF"/>
                    </a:solidFill>
                  </a:defRPr>
                </a:pPr>
              </a:p>
            </p:txBody>
          </p:sp>
          <p:sp>
            <p:nvSpPr>
              <p:cNvPr id="218" name="Sudden exacerbations - rupture of the syrinx because of raised venous pressure, as in sneezing or violent coughing."/>
              <p:cNvSpPr txBox="1"/>
              <p:nvPr/>
            </p:nvSpPr>
            <p:spPr>
              <a:xfrm>
                <a:off x="0" y="147435"/>
                <a:ext cx="3435456" cy="17664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ctr">
                <a:spAutoFit/>
              </a:bodyPr>
              <a:lstStyle>
                <a:lvl1pPr algn="ctr" defTabSz="977900">
                  <a:lnSpc>
                    <a:spcPct val="90000"/>
                  </a:lnSpc>
                  <a:spcBef>
                    <a:spcPts val="900"/>
                  </a:spcBef>
                  <a:defRPr sz="2200">
                    <a:solidFill>
                      <a:srgbClr val="FFFFFF"/>
                    </a:solidFill>
                  </a:defRPr>
                </a:lvl1pPr>
              </a:lstStyle>
              <a:p>
                <a:pPr/>
                <a:r>
                  <a:t>Sudden exacerbations - rupture of the syrinx because of raised venous pressure, as in sneezing or violent coughing.</a:t>
                </a:r>
              </a:p>
            </p:txBody>
          </p:sp>
        </p:gr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Rectangle 6150"/>
          <p:cNvSpPr/>
          <p:nvPr/>
        </p:nvSpPr>
        <p:spPr>
          <a:xfrm>
            <a:off x="0" y="0"/>
            <a:ext cx="12192000" cy="6858000"/>
          </a:xfrm>
          <a:prstGeom prst="rect">
            <a:avLst/>
          </a:prstGeom>
          <a:solidFill>
            <a:srgbClr val="38395F"/>
          </a:solidFill>
          <a:ln w="12700">
            <a:miter lim="400000"/>
          </a:ln>
        </p:spPr>
        <p:txBody>
          <a:bodyPr lIns="45719" rIns="45719" anchor="ctr"/>
          <a:lstStyle/>
          <a:p>
            <a:pPr algn="ctr">
              <a:defRPr>
                <a:solidFill>
                  <a:srgbClr val="FFFFFF"/>
                </a:solidFill>
              </a:defRPr>
            </a:pPr>
          </a:p>
        </p:txBody>
      </p:sp>
      <p:sp>
        <p:nvSpPr>
          <p:cNvPr id="223" name="Rectangle 6152"/>
          <p:cNvSpPr/>
          <p:nvPr/>
        </p:nvSpPr>
        <p:spPr>
          <a:xfrm>
            <a:off x="477011" y="480060"/>
            <a:ext cx="11237978" cy="5897880"/>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224" name="Picture 2" descr="Picture 2"/>
          <p:cNvPicPr>
            <a:picLocks noChangeAspect="1"/>
          </p:cNvPicPr>
          <p:nvPr/>
        </p:nvPicPr>
        <p:blipFill>
          <a:blip r:embed="rId2">
            <a:extLst/>
          </a:blip>
          <a:stretch>
            <a:fillRect/>
          </a:stretch>
        </p:blipFill>
        <p:spPr>
          <a:xfrm>
            <a:off x="1843277" y="643467"/>
            <a:ext cx="8505445" cy="5571067"/>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Rectangle 10"/>
          <p:cNvSpPr/>
          <p:nvPr/>
        </p:nvSpPr>
        <p:spPr>
          <a:xfrm>
            <a:off x="0" y="0"/>
            <a:ext cx="126124" cy="6858000"/>
          </a:xfrm>
          <a:prstGeom prst="rect">
            <a:avLst/>
          </a:prstGeom>
          <a:solidFill>
            <a:schemeClr val="accent1"/>
          </a:solidFill>
          <a:ln w="12700">
            <a:miter lim="400000"/>
          </a:ln>
        </p:spPr>
        <p:txBody>
          <a:bodyPr lIns="45719" rIns="45719" anchor="ctr"/>
          <a:lstStyle/>
          <a:p>
            <a:pPr algn="ctr">
              <a:defRPr>
                <a:solidFill>
                  <a:srgbClr val="FFFFFF"/>
                </a:solidFill>
              </a:defRPr>
            </a:pPr>
          </a:p>
        </p:txBody>
      </p:sp>
      <p:grpSp>
        <p:nvGrpSpPr>
          <p:cNvPr id="231" name="Content Placeholder 2"/>
          <p:cNvGrpSpPr/>
          <p:nvPr/>
        </p:nvGrpSpPr>
        <p:grpSpPr>
          <a:xfrm>
            <a:off x="748553" y="1209211"/>
            <a:ext cx="10515601" cy="4382285"/>
            <a:chOff x="0" y="0"/>
            <a:chExt cx="10515600" cy="4382284"/>
          </a:xfrm>
        </p:grpSpPr>
        <p:grpSp>
          <p:nvGrpSpPr>
            <p:cNvPr id="229" name="Group"/>
            <p:cNvGrpSpPr/>
            <p:nvPr/>
          </p:nvGrpSpPr>
          <p:grpSpPr>
            <a:xfrm>
              <a:off x="0" y="0"/>
              <a:ext cx="10515600" cy="791505"/>
              <a:chOff x="0" y="0"/>
              <a:chExt cx="10515600" cy="791504"/>
            </a:xfrm>
          </p:grpSpPr>
          <p:sp>
            <p:nvSpPr>
              <p:cNvPr id="227" name="Rounded Rectangle"/>
              <p:cNvSpPr/>
              <p:nvPr/>
            </p:nvSpPr>
            <p:spPr>
              <a:xfrm>
                <a:off x="0" y="0"/>
                <a:ext cx="10515600" cy="791505"/>
              </a:xfrm>
              <a:prstGeom prst="roundRect">
                <a:avLst>
                  <a:gd name="adj" fmla="val 16667"/>
                </a:avLst>
              </a:prstGeom>
              <a:solidFill>
                <a:schemeClr val="accent2"/>
              </a:solidFill>
              <a:ln w="19050" cap="flat">
                <a:solidFill>
                  <a:srgbClr val="FFFFFF"/>
                </a:solidFill>
                <a:prstDash val="solid"/>
                <a:miter lim="800000"/>
              </a:ln>
              <a:effectLst/>
            </p:spPr>
            <p:txBody>
              <a:bodyPr wrap="square" lIns="45719" tIns="45719" rIns="45719" bIns="45719" numCol="1" anchor="ctr">
                <a:noAutofit/>
              </a:bodyPr>
              <a:lstStyle/>
              <a:p>
                <a:pPr defTabSz="1466850">
                  <a:lnSpc>
                    <a:spcPct val="90000"/>
                  </a:lnSpc>
                  <a:spcBef>
                    <a:spcPts val="1100"/>
                  </a:spcBef>
                  <a:defRPr sz="2800">
                    <a:solidFill>
                      <a:srgbClr val="FFFFFF"/>
                    </a:solidFill>
                  </a:defRPr>
                </a:pPr>
              </a:p>
            </p:txBody>
          </p:sp>
          <p:sp>
            <p:nvSpPr>
              <p:cNvPr id="228" name="Most commonly - Chiari malformation type I"/>
              <p:cNvSpPr txBox="1"/>
              <p:nvPr/>
            </p:nvSpPr>
            <p:spPr>
              <a:xfrm>
                <a:off x="38638" y="62270"/>
                <a:ext cx="10438325" cy="6669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5729" tIns="125729" rIns="125729" bIns="125729" numCol="1" anchor="ctr">
                <a:spAutoFit/>
              </a:bodyPr>
              <a:lstStyle>
                <a:lvl1pPr defTabSz="1466850">
                  <a:lnSpc>
                    <a:spcPct val="90000"/>
                  </a:lnSpc>
                  <a:spcBef>
                    <a:spcPts val="1300"/>
                  </a:spcBef>
                  <a:defRPr sz="3300">
                    <a:solidFill>
                      <a:srgbClr val="FFFFFF"/>
                    </a:solidFill>
                  </a:defRPr>
                </a:lvl1pPr>
              </a:lstStyle>
              <a:p>
                <a:pPr/>
                <a:r>
                  <a:t>Most commonly - Chiari malformation type I </a:t>
                </a:r>
              </a:p>
            </p:txBody>
          </p:sp>
        </p:grpSp>
        <p:sp>
          <p:nvSpPr>
            <p:cNvPr id="230" name="Other causes…"/>
            <p:cNvSpPr txBox="1"/>
            <p:nvPr/>
          </p:nvSpPr>
          <p:spPr>
            <a:xfrm>
              <a:off x="291960" y="791505"/>
              <a:ext cx="10030854" cy="35907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1909" tIns="41909" rIns="41909" bIns="41909" numCol="1" anchor="t">
              <a:spAutoFit/>
            </a:bodyPr>
            <a:lstStyle/>
            <a:p>
              <a:pPr lvl="1" marL="228600" indent="-228600" defTabSz="1155700">
                <a:lnSpc>
                  <a:spcPct val="90000"/>
                </a:lnSpc>
                <a:spcBef>
                  <a:spcPts val="500"/>
                </a:spcBef>
                <a:buSzPct val="100000"/>
                <a:buFont typeface="Arial"/>
                <a:buChar char="•"/>
                <a:defRPr sz="2600"/>
              </a:pPr>
            </a:p>
            <a:p>
              <a:pPr lvl="1" marL="228600" indent="-228600" defTabSz="1155700">
                <a:lnSpc>
                  <a:spcPct val="90000"/>
                </a:lnSpc>
                <a:spcBef>
                  <a:spcPts val="600"/>
                </a:spcBef>
                <a:buSzPct val="100000"/>
                <a:buFont typeface="Arial"/>
                <a:buChar char="•"/>
                <a:defRPr b="1" sz="2600"/>
              </a:pPr>
              <a:r>
                <a:t>Other causes </a:t>
              </a:r>
            </a:p>
            <a:p>
              <a:pPr lvl="1" marL="228600" indent="-228600" defTabSz="1155700">
                <a:lnSpc>
                  <a:spcPct val="90000"/>
                </a:lnSpc>
                <a:spcBef>
                  <a:spcPts val="600"/>
                </a:spcBef>
                <a:buSzPct val="100000"/>
                <a:buFont typeface="Arial"/>
                <a:buChar char="•"/>
                <a:defRPr sz="2600"/>
              </a:pPr>
              <a:r>
                <a:t>Other congenital malformations (eg, Klippel-Feil syndrome,dandy walker malformation,tethered spinal cord etc) </a:t>
              </a:r>
              <a:endParaRPr sz="2400"/>
            </a:p>
            <a:p>
              <a:pPr lvl="1" marL="228600" indent="-228600" defTabSz="1155700">
                <a:lnSpc>
                  <a:spcPct val="90000"/>
                </a:lnSpc>
                <a:spcBef>
                  <a:spcPts val="600"/>
                </a:spcBef>
                <a:buSzPct val="100000"/>
                <a:buFont typeface="Arial"/>
                <a:buChar char="•"/>
                <a:defRPr sz="2600"/>
              </a:pPr>
              <a:r>
                <a:t>Postinfectious</a:t>
              </a:r>
              <a:endParaRPr sz="2400"/>
            </a:p>
            <a:p>
              <a:pPr lvl="1" marL="228600" indent="-228600" defTabSz="1155700">
                <a:lnSpc>
                  <a:spcPct val="90000"/>
                </a:lnSpc>
                <a:spcBef>
                  <a:spcPts val="600"/>
                </a:spcBef>
                <a:buSzPct val="100000"/>
                <a:buFont typeface="Arial"/>
                <a:buChar char="•"/>
                <a:defRPr sz="2600"/>
              </a:pPr>
              <a:r>
                <a:t>Postinflammatory (transverse myelitis and multiple sclerosis)</a:t>
              </a:r>
              <a:endParaRPr sz="2400"/>
            </a:p>
            <a:p>
              <a:pPr lvl="1" marL="228600" indent="-228600" defTabSz="1155700">
                <a:lnSpc>
                  <a:spcPct val="90000"/>
                </a:lnSpc>
                <a:spcBef>
                  <a:spcPts val="600"/>
                </a:spcBef>
                <a:buSzPct val="100000"/>
                <a:buFont typeface="Arial"/>
                <a:buChar char="•"/>
                <a:defRPr sz="2600"/>
              </a:pPr>
              <a:r>
                <a:t>Spinal neoplasms (especially ependymoma and hemangioblastoma) </a:t>
              </a:r>
              <a:endParaRPr sz="2400"/>
            </a:p>
            <a:p>
              <a:pPr lvl="1" marL="228600" indent="-228600" defTabSz="1155700">
                <a:lnSpc>
                  <a:spcPct val="90000"/>
                </a:lnSpc>
                <a:spcBef>
                  <a:spcPts val="600"/>
                </a:spcBef>
                <a:buSzPct val="100000"/>
                <a:buFont typeface="Arial"/>
                <a:buChar char="•"/>
                <a:defRPr sz="2600"/>
              </a:pPr>
              <a:r>
                <a:t>Post-traumatic </a:t>
              </a: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Content Placeholder 2"/>
          <p:cNvSpPr txBox="1"/>
          <p:nvPr>
            <p:ph type="body" idx="1"/>
          </p:nvPr>
        </p:nvSpPr>
        <p:spPr>
          <a:xfrm>
            <a:off x="757518" y="938119"/>
            <a:ext cx="10515601" cy="4351338"/>
          </a:xfrm>
          <a:prstGeom prst="rect">
            <a:avLst/>
          </a:prstGeom>
        </p:spPr>
        <p:txBody>
          <a:bodyPr/>
          <a:lstStyle/>
          <a:p>
            <a:pPr marL="0" indent="0">
              <a:lnSpc>
                <a:spcPct val="81000"/>
              </a:lnSpc>
              <a:buSzTx/>
              <a:buNone/>
              <a:defRPr b="1">
                <a:latin typeface="Times New Roman"/>
                <a:ea typeface="Times New Roman"/>
                <a:cs typeface="Times New Roman"/>
                <a:sym typeface="Times New Roman"/>
              </a:defRPr>
            </a:pPr>
            <a:r>
              <a:t>Sensory features</a:t>
            </a:r>
          </a:p>
          <a:p>
            <a:pPr>
              <a:lnSpc>
                <a:spcPct val="81000"/>
              </a:lnSpc>
              <a:defRPr>
                <a:latin typeface="Times New Roman"/>
                <a:ea typeface="Times New Roman"/>
                <a:cs typeface="Times New Roman"/>
                <a:sym typeface="Times New Roman"/>
              </a:defRPr>
            </a:pPr>
            <a:r>
              <a:t>Pain and temperature sensation are lost - spinothalamic tract damage.</a:t>
            </a:r>
          </a:p>
          <a:p>
            <a:pPr>
              <a:lnSpc>
                <a:spcPct val="81000"/>
              </a:lnSpc>
              <a:defRPr>
                <a:latin typeface="Times New Roman"/>
                <a:ea typeface="Times New Roman"/>
                <a:cs typeface="Times New Roman"/>
                <a:sym typeface="Times New Roman"/>
              </a:defRPr>
            </a:pPr>
            <a:r>
              <a:t>One side may be affected more than the other.</a:t>
            </a:r>
          </a:p>
          <a:p>
            <a:pPr>
              <a:lnSpc>
                <a:spcPct val="81000"/>
              </a:lnSpc>
              <a:defRPr>
                <a:latin typeface="Times New Roman"/>
                <a:ea typeface="Times New Roman"/>
                <a:cs typeface="Times New Roman"/>
                <a:sym typeface="Times New Roman"/>
              </a:defRPr>
            </a:pPr>
            <a:r>
              <a:t>Classically, the sensation loss is experienced in a shawl-like distribution over the arms, shoulders and upper body.</a:t>
            </a:r>
          </a:p>
          <a:p>
            <a:pPr>
              <a:lnSpc>
                <a:spcPct val="81000"/>
              </a:lnSpc>
              <a:defRPr>
                <a:latin typeface="Times New Roman"/>
                <a:ea typeface="Times New Roman"/>
                <a:cs typeface="Times New Roman"/>
                <a:sym typeface="Times New Roman"/>
              </a:defRPr>
            </a:pPr>
            <a:r>
              <a:t>Spares the dorsal column/medial lemniscus of the spinal cord, leaving pressure, vibration, touch and proprioception intact in the upper extremities.</a:t>
            </a:r>
          </a:p>
          <a:p>
            <a:pPr>
              <a:lnSpc>
                <a:spcPct val="81000"/>
              </a:lnSpc>
              <a:defRPr>
                <a:latin typeface="Times New Roman"/>
                <a:ea typeface="Times New Roman"/>
                <a:cs typeface="Times New Roman"/>
                <a:sym typeface="Times New Roman"/>
              </a:defRPr>
            </a:pPr>
            <a:r>
              <a:t>Light touch, vibration and position senses in the feet are affected as the syrinx enlarges into the dorsal columns.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Rectangle 7174"/>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236" name="Rectangle 6"/>
          <p:cNvSpPr/>
          <p:nvPr/>
        </p:nvSpPr>
        <p:spPr>
          <a:xfrm flipV="1">
            <a:off x="819546" y="707664"/>
            <a:ext cx="10552262" cy="5449469"/>
          </a:xfrm>
          <a:custGeom>
            <a:avLst/>
            <a:gdLst/>
            <a:ahLst/>
            <a:cxnLst>
              <a:cxn ang="0">
                <a:pos x="wd2" y="hd2"/>
              </a:cxn>
              <a:cxn ang="5400000">
                <a:pos x="wd2" y="hd2"/>
              </a:cxn>
              <a:cxn ang="10800000">
                <a:pos x="wd2" y="hd2"/>
              </a:cxn>
              <a:cxn ang="16200000">
                <a:pos x="wd2" y="hd2"/>
              </a:cxn>
            </a:cxnLst>
            <a:rect l="0" t="0" r="r" b="b"/>
            <a:pathLst>
              <a:path w="21552" h="21489" fill="norm" stroke="1" extrusionOk="0">
                <a:moveTo>
                  <a:pt x="39" y="80"/>
                </a:moveTo>
                <a:cubicBezTo>
                  <a:pt x="510" y="136"/>
                  <a:pt x="717" y="164"/>
                  <a:pt x="1166" y="80"/>
                </a:cubicBezTo>
                <a:cubicBezTo>
                  <a:pt x="1615" y="-5"/>
                  <a:pt x="1594" y="23"/>
                  <a:pt x="1864" y="80"/>
                </a:cubicBezTo>
                <a:cubicBezTo>
                  <a:pt x="2134" y="136"/>
                  <a:pt x="2983" y="19"/>
                  <a:pt x="3636" y="80"/>
                </a:cubicBezTo>
                <a:cubicBezTo>
                  <a:pt x="4289" y="141"/>
                  <a:pt x="4351" y="108"/>
                  <a:pt x="4763" y="80"/>
                </a:cubicBezTo>
                <a:cubicBezTo>
                  <a:pt x="5176" y="51"/>
                  <a:pt x="5642" y="9"/>
                  <a:pt x="5891" y="80"/>
                </a:cubicBezTo>
                <a:cubicBezTo>
                  <a:pt x="6140" y="150"/>
                  <a:pt x="6871" y="112"/>
                  <a:pt x="7663" y="80"/>
                </a:cubicBezTo>
                <a:cubicBezTo>
                  <a:pt x="8455" y="47"/>
                  <a:pt x="8227" y="67"/>
                  <a:pt x="8576" y="80"/>
                </a:cubicBezTo>
                <a:cubicBezTo>
                  <a:pt x="8925" y="92"/>
                  <a:pt x="9709" y="149"/>
                  <a:pt x="10348" y="80"/>
                </a:cubicBezTo>
                <a:cubicBezTo>
                  <a:pt x="10986" y="11"/>
                  <a:pt x="11603" y="10"/>
                  <a:pt x="12119" y="80"/>
                </a:cubicBezTo>
                <a:cubicBezTo>
                  <a:pt x="12636" y="150"/>
                  <a:pt x="12924" y="199"/>
                  <a:pt x="13462" y="80"/>
                </a:cubicBezTo>
                <a:cubicBezTo>
                  <a:pt x="14000" y="-40"/>
                  <a:pt x="14555" y="42"/>
                  <a:pt x="15234" y="80"/>
                </a:cubicBezTo>
                <a:cubicBezTo>
                  <a:pt x="15912" y="118"/>
                  <a:pt x="16059" y="44"/>
                  <a:pt x="16361" y="80"/>
                </a:cubicBezTo>
                <a:cubicBezTo>
                  <a:pt x="16663" y="116"/>
                  <a:pt x="16970" y="0"/>
                  <a:pt x="17489" y="80"/>
                </a:cubicBezTo>
                <a:cubicBezTo>
                  <a:pt x="18008" y="159"/>
                  <a:pt x="18408" y="196"/>
                  <a:pt x="19046" y="80"/>
                </a:cubicBezTo>
                <a:cubicBezTo>
                  <a:pt x="19683" y="-37"/>
                  <a:pt x="19930" y="-14"/>
                  <a:pt x="20173" y="80"/>
                </a:cubicBezTo>
                <a:cubicBezTo>
                  <a:pt x="20417" y="174"/>
                  <a:pt x="21219" y="64"/>
                  <a:pt x="21516" y="80"/>
                </a:cubicBezTo>
                <a:cubicBezTo>
                  <a:pt x="21535" y="854"/>
                  <a:pt x="21584" y="2006"/>
                  <a:pt x="21516" y="3177"/>
                </a:cubicBezTo>
                <a:cubicBezTo>
                  <a:pt x="21447" y="4347"/>
                  <a:pt x="21558" y="5300"/>
                  <a:pt x="21516" y="6060"/>
                </a:cubicBezTo>
                <a:cubicBezTo>
                  <a:pt x="21473" y="6820"/>
                  <a:pt x="21578" y="8351"/>
                  <a:pt x="21516" y="8943"/>
                </a:cubicBezTo>
                <a:cubicBezTo>
                  <a:pt x="21453" y="9535"/>
                  <a:pt x="21467" y="10243"/>
                  <a:pt x="21516" y="10972"/>
                </a:cubicBezTo>
                <a:cubicBezTo>
                  <a:pt x="21564" y="11701"/>
                  <a:pt x="21506" y="12327"/>
                  <a:pt x="21516" y="13215"/>
                </a:cubicBezTo>
                <a:cubicBezTo>
                  <a:pt x="21525" y="14103"/>
                  <a:pt x="21478" y="15390"/>
                  <a:pt x="21516" y="16098"/>
                </a:cubicBezTo>
                <a:cubicBezTo>
                  <a:pt x="21553" y="16806"/>
                  <a:pt x="21575" y="17845"/>
                  <a:pt x="21516" y="18554"/>
                </a:cubicBezTo>
                <a:cubicBezTo>
                  <a:pt x="21456" y="19263"/>
                  <a:pt x="21478" y="20769"/>
                  <a:pt x="21516" y="21437"/>
                </a:cubicBezTo>
                <a:cubicBezTo>
                  <a:pt x="20964" y="21554"/>
                  <a:pt x="20523" y="21435"/>
                  <a:pt x="19959" y="21437"/>
                </a:cubicBezTo>
                <a:cubicBezTo>
                  <a:pt x="19394" y="21440"/>
                  <a:pt x="19550" y="21464"/>
                  <a:pt x="19261" y="21437"/>
                </a:cubicBezTo>
                <a:cubicBezTo>
                  <a:pt x="18971" y="21411"/>
                  <a:pt x="18273" y="21315"/>
                  <a:pt x="17918" y="21437"/>
                </a:cubicBezTo>
                <a:cubicBezTo>
                  <a:pt x="17564" y="21560"/>
                  <a:pt x="17222" y="21413"/>
                  <a:pt x="17005" y="21437"/>
                </a:cubicBezTo>
                <a:cubicBezTo>
                  <a:pt x="16789" y="21461"/>
                  <a:pt x="16199" y="21459"/>
                  <a:pt x="15448" y="21437"/>
                </a:cubicBezTo>
                <a:cubicBezTo>
                  <a:pt x="14697" y="21415"/>
                  <a:pt x="14957" y="21447"/>
                  <a:pt x="14536" y="21437"/>
                </a:cubicBezTo>
                <a:cubicBezTo>
                  <a:pt x="14114" y="21428"/>
                  <a:pt x="13399" y="21510"/>
                  <a:pt x="12978" y="21437"/>
                </a:cubicBezTo>
                <a:cubicBezTo>
                  <a:pt x="12558" y="21364"/>
                  <a:pt x="12511" y="21385"/>
                  <a:pt x="12280" y="21437"/>
                </a:cubicBezTo>
                <a:cubicBezTo>
                  <a:pt x="12050" y="21490"/>
                  <a:pt x="11364" y="21523"/>
                  <a:pt x="10723" y="21437"/>
                </a:cubicBezTo>
                <a:cubicBezTo>
                  <a:pt x="10083" y="21352"/>
                  <a:pt x="10175" y="21479"/>
                  <a:pt x="9811" y="21437"/>
                </a:cubicBezTo>
                <a:cubicBezTo>
                  <a:pt x="9446" y="21396"/>
                  <a:pt x="9446" y="21400"/>
                  <a:pt x="9113" y="21437"/>
                </a:cubicBezTo>
                <a:cubicBezTo>
                  <a:pt x="8780" y="21475"/>
                  <a:pt x="8570" y="21477"/>
                  <a:pt x="8200" y="21437"/>
                </a:cubicBezTo>
                <a:cubicBezTo>
                  <a:pt x="7830" y="21398"/>
                  <a:pt x="7221" y="21489"/>
                  <a:pt x="6643" y="21437"/>
                </a:cubicBezTo>
                <a:cubicBezTo>
                  <a:pt x="6065" y="21386"/>
                  <a:pt x="5930" y="21516"/>
                  <a:pt x="5730" y="21437"/>
                </a:cubicBezTo>
                <a:cubicBezTo>
                  <a:pt x="5530" y="21359"/>
                  <a:pt x="5191" y="21466"/>
                  <a:pt x="5032" y="21437"/>
                </a:cubicBezTo>
                <a:cubicBezTo>
                  <a:pt x="4872" y="21409"/>
                  <a:pt x="4337" y="21356"/>
                  <a:pt x="4119" y="21437"/>
                </a:cubicBezTo>
                <a:cubicBezTo>
                  <a:pt x="3901" y="21519"/>
                  <a:pt x="3251" y="21423"/>
                  <a:pt x="2992" y="21437"/>
                </a:cubicBezTo>
                <a:cubicBezTo>
                  <a:pt x="2732" y="21452"/>
                  <a:pt x="2053" y="21376"/>
                  <a:pt x="1649" y="21437"/>
                </a:cubicBezTo>
                <a:cubicBezTo>
                  <a:pt x="1245" y="21499"/>
                  <a:pt x="781" y="21300"/>
                  <a:pt x="39" y="21437"/>
                </a:cubicBezTo>
                <a:cubicBezTo>
                  <a:pt x="-8" y="20659"/>
                  <a:pt x="-16" y="19839"/>
                  <a:pt x="39" y="18341"/>
                </a:cubicBezTo>
                <a:cubicBezTo>
                  <a:pt x="93" y="16842"/>
                  <a:pt x="7" y="16629"/>
                  <a:pt x="39" y="15671"/>
                </a:cubicBezTo>
                <a:cubicBezTo>
                  <a:pt x="70" y="14713"/>
                  <a:pt x="39" y="14320"/>
                  <a:pt x="39" y="13001"/>
                </a:cubicBezTo>
                <a:cubicBezTo>
                  <a:pt x="38" y="11682"/>
                  <a:pt x="70" y="11050"/>
                  <a:pt x="39" y="10331"/>
                </a:cubicBezTo>
                <a:cubicBezTo>
                  <a:pt x="7" y="9613"/>
                  <a:pt x="69" y="8362"/>
                  <a:pt x="39" y="7662"/>
                </a:cubicBezTo>
                <a:cubicBezTo>
                  <a:pt x="8" y="6962"/>
                  <a:pt x="-12" y="6406"/>
                  <a:pt x="39" y="5206"/>
                </a:cubicBezTo>
                <a:cubicBezTo>
                  <a:pt x="89" y="4006"/>
                  <a:pt x="43" y="1182"/>
                  <a:pt x="39" y="80"/>
                </a:cubicBezTo>
                <a:close/>
              </a:path>
            </a:pathLst>
          </a:custGeom>
          <a:ln w="47625" cap="rnd">
            <a:solidFill>
              <a:schemeClr val="accent2"/>
            </a:solidFill>
          </a:ln>
        </p:spPr>
        <p:txBody>
          <a:bodyPr lIns="45719" rIns="45719" anchor="ctr"/>
          <a:lstStyle/>
          <a:p>
            <a:pPr algn="ctr">
              <a:defRPr>
                <a:solidFill>
                  <a:srgbClr val="FFFFFF"/>
                </a:solidFill>
              </a:defRPr>
            </a:pPr>
          </a:p>
        </p:txBody>
      </p:sp>
      <p:pic>
        <p:nvPicPr>
          <p:cNvPr id="237" name="Picture 2" descr="Picture 2"/>
          <p:cNvPicPr>
            <a:picLocks noChangeAspect="1"/>
          </p:cNvPicPr>
          <p:nvPr/>
        </p:nvPicPr>
        <p:blipFill>
          <a:blip r:embed="rId2">
            <a:extLst/>
          </a:blip>
          <a:stretch>
            <a:fillRect/>
          </a:stretch>
        </p:blipFill>
        <p:spPr>
          <a:xfrm>
            <a:off x="2571008" y="914400"/>
            <a:ext cx="6973783" cy="4968820"/>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Rectangle 7"/>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240" name="Freeform: Shape 9"/>
          <p:cNvSpPr/>
          <p:nvPr/>
        </p:nvSpPr>
        <p:spPr>
          <a:xfrm flipH="1" rot="18900000">
            <a:off x="-376156" y="-253671"/>
            <a:ext cx="1827639" cy="13769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488"/>
                </a:moveTo>
                <a:lnTo>
                  <a:pt x="11669" y="0"/>
                </a:lnTo>
                <a:lnTo>
                  <a:pt x="21600" y="13181"/>
                </a:lnTo>
                <a:lnTo>
                  <a:pt x="21600" y="21600"/>
                </a:lnTo>
                <a:lnTo>
                  <a:pt x="0" y="21600"/>
                </a:lnTo>
                <a:close/>
              </a:path>
            </a:pathLst>
          </a:custGeom>
          <a:solidFill>
            <a:schemeClr val="accent1">
              <a:alpha val="30000"/>
            </a:schemeClr>
          </a:solidFill>
          <a:ln w="12700">
            <a:miter lim="400000"/>
          </a:ln>
        </p:spPr>
        <p:txBody>
          <a:bodyPr lIns="45719" rIns="45719" anchor="ctr"/>
          <a:lstStyle/>
          <a:p>
            <a:pPr algn="ctr">
              <a:defRPr>
                <a:solidFill>
                  <a:srgbClr val="FFFFFF"/>
                </a:solidFill>
              </a:defRPr>
            </a:pPr>
          </a:p>
        </p:txBody>
      </p:sp>
      <p:sp>
        <p:nvSpPr>
          <p:cNvPr id="241" name="Rectangle 11"/>
          <p:cNvSpPr/>
          <p:nvPr/>
        </p:nvSpPr>
        <p:spPr>
          <a:xfrm flipH="1" rot="18900000">
            <a:off x="891641" y="422145"/>
            <a:ext cx="645369" cy="645370"/>
          </a:xfrm>
          <a:prstGeom prst="rect">
            <a:avLst/>
          </a:prstGeom>
          <a:solidFill>
            <a:schemeClr val="accent1">
              <a:alpha val="30000"/>
            </a:schemeClr>
          </a:solidFill>
          <a:ln w="12700">
            <a:miter lim="400000"/>
          </a:ln>
        </p:spPr>
        <p:txBody>
          <a:bodyPr lIns="45719" rIns="45719" anchor="ctr"/>
          <a:lstStyle/>
          <a:p>
            <a:pPr algn="ctr">
              <a:defRPr>
                <a:solidFill>
                  <a:srgbClr val="FFFFFF"/>
                </a:solidFill>
              </a:defRPr>
            </a:pPr>
          </a:p>
        </p:txBody>
      </p:sp>
      <p:sp>
        <p:nvSpPr>
          <p:cNvPr id="242" name="Rectangle 13"/>
          <p:cNvSpPr/>
          <p:nvPr/>
        </p:nvSpPr>
        <p:spPr>
          <a:xfrm flipH="1" rot="18900000">
            <a:off x="10043482" y="655140"/>
            <a:ext cx="687473" cy="687472"/>
          </a:xfrm>
          <a:prstGeom prst="rect">
            <a:avLst/>
          </a:pr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243" name="Freeform: Shape 15"/>
          <p:cNvSpPr/>
          <p:nvPr/>
        </p:nvSpPr>
        <p:spPr>
          <a:xfrm flipH="1" rot="10800000">
            <a:off x="9356642" y="0"/>
            <a:ext cx="2835358" cy="14808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21600"/>
                </a:lnTo>
                <a:lnTo>
                  <a:pt x="11829" y="0"/>
                </a:lnTo>
                <a:lnTo>
                  <a:pt x="21600" y="17843"/>
                </a:lnTo>
                <a:close/>
              </a:path>
            </a:pathLst>
          </a:cu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244" name="Content Placeholder 2"/>
          <p:cNvSpPr txBox="1"/>
          <p:nvPr>
            <p:ph type="body" idx="1"/>
          </p:nvPr>
        </p:nvSpPr>
        <p:spPr>
          <a:xfrm>
            <a:off x="643467" y="1698169"/>
            <a:ext cx="8713176" cy="4516363"/>
          </a:xfrm>
          <a:prstGeom prst="rect">
            <a:avLst/>
          </a:prstGeom>
        </p:spPr>
        <p:txBody>
          <a:bodyPr/>
          <a:lstStyle/>
          <a:p>
            <a:pPr marL="0" indent="0">
              <a:buSzTx/>
              <a:buNone/>
              <a:defRPr b="1" sz="2400">
                <a:latin typeface="Times New Roman"/>
                <a:ea typeface="Times New Roman"/>
                <a:cs typeface="Times New Roman"/>
                <a:sym typeface="Times New Roman"/>
              </a:defRPr>
            </a:pPr>
            <a:r>
              <a:t>Motor features</a:t>
            </a:r>
          </a:p>
          <a:p>
            <a:pPr>
              <a:defRPr sz="2000">
                <a:latin typeface="Times New Roman"/>
                <a:ea typeface="Times New Roman"/>
                <a:cs typeface="Times New Roman"/>
                <a:sym typeface="Times New Roman"/>
              </a:defRPr>
            </a:pPr>
            <a:r>
              <a:t>Occur when the syrinx extends and damages AHC , ventral horn causing LMN lesion at that site, </a:t>
            </a:r>
          </a:p>
          <a:p>
            <a:pPr>
              <a:defRPr sz="2000">
                <a:latin typeface="Times New Roman"/>
                <a:ea typeface="Times New Roman"/>
                <a:cs typeface="Times New Roman"/>
                <a:sym typeface="Times New Roman"/>
              </a:defRPr>
            </a:pPr>
            <a:r>
              <a:t>Eg; in the cervical cord, muscle wasting and weakness usually begins in the hands and then affects the forearms and shoulders. Tendon reflexes may be lost </a:t>
            </a:r>
          </a:p>
          <a:p>
            <a:pPr>
              <a:defRPr sz="2000">
                <a:latin typeface="Times New Roman"/>
                <a:ea typeface="Times New Roman"/>
                <a:cs typeface="Times New Roman"/>
                <a:sym typeface="Times New Roman"/>
              </a:defRPr>
            </a:pPr>
            <a:r>
              <a:t>Later develop spastic paresis below the syrinx temporarily or permanently, as a result of damage to the pyramidal (corticospinal) tract.</a:t>
            </a:r>
          </a:p>
          <a:p>
            <a:pPr>
              <a:defRPr sz="2000">
                <a:latin typeface="Times New Roman"/>
                <a:ea typeface="Times New Roman"/>
                <a:cs typeface="Times New Roman"/>
                <a:sym typeface="Times New Roman"/>
              </a:defRPr>
            </a:pPr>
            <a:r>
              <a:t>Respiratory - intercostal -muscles may be involved, and if the syrinx affects C4,5 the phrenic nerve may be involved causing paralysis of the diaphragm.</a:t>
            </a:r>
          </a:p>
        </p:txBody>
      </p:sp>
      <p:sp>
        <p:nvSpPr>
          <p:cNvPr id="245" name="Isosceles Triangle 17"/>
          <p:cNvSpPr/>
          <p:nvPr/>
        </p:nvSpPr>
        <p:spPr>
          <a:xfrm flipH="1">
            <a:off x="7976344" y="6115501"/>
            <a:ext cx="1494514" cy="742499"/>
          </a:xfrm>
          <a:prstGeom prst="triangle">
            <a:avLst/>
          </a:prstGeom>
          <a:solidFill>
            <a:schemeClr val="accent1">
              <a:alpha val="30000"/>
            </a:schemeClr>
          </a:solidFill>
          <a:ln w="12700">
            <a:miter lim="400000"/>
          </a:ln>
        </p:spPr>
        <p:txBody>
          <a:bodyPr lIns="45719" rIns="45719" anchor="ctr"/>
          <a:lstStyle/>
          <a:p>
            <a:pPr algn="ctr">
              <a:defRPr>
                <a:solidFill>
                  <a:srgbClr val="FFFFFF"/>
                </a:solidFill>
              </a:defRPr>
            </a:pPr>
          </a:p>
        </p:txBody>
      </p:sp>
      <p:sp>
        <p:nvSpPr>
          <p:cNvPr id="246" name="Isosceles Triangle 19"/>
          <p:cNvSpPr/>
          <p:nvPr/>
        </p:nvSpPr>
        <p:spPr>
          <a:xfrm flipH="1">
            <a:off x="7604080" y="6453142"/>
            <a:ext cx="814904" cy="404858"/>
          </a:xfrm>
          <a:prstGeom prst="triangle">
            <a:avLst/>
          </a:prstGeom>
          <a:solidFill>
            <a:schemeClr val="accent1">
              <a:alpha val="30000"/>
            </a:schemeClr>
          </a:solidFill>
          <a:ln w="12700">
            <a:miter lim="400000"/>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8" name="Picture 6" descr="Picture 6"/>
          <p:cNvPicPr>
            <a:picLocks noChangeAspect="1"/>
          </p:cNvPicPr>
          <p:nvPr/>
        </p:nvPicPr>
        <p:blipFill>
          <a:blip r:embed="rId2">
            <a:extLst/>
          </a:blip>
          <a:srcRect l="2306" t="0" r="0" b="0"/>
          <a:stretch>
            <a:fillRect/>
          </a:stretch>
        </p:blipFill>
        <p:spPr>
          <a:xfrm>
            <a:off x="-82383" y="0"/>
            <a:ext cx="6319108" cy="5528451"/>
          </a:xfrm>
          <a:prstGeom prst="rect">
            <a:avLst/>
          </a:prstGeom>
          <a:ln w="12700">
            <a:miter lim="400000"/>
          </a:ln>
        </p:spPr>
      </p:pic>
      <p:sp>
        <p:nvSpPr>
          <p:cNvPr id="249" name="Title 1"/>
          <p:cNvSpPr txBox="1"/>
          <p:nvPr>
            <p:ph type="title"/>
          </p:nvPr>
        </p:nvSpPr>
        <p:spPr>
          <a:prstGeom prst="rect">
            <a:avLst/>
          </a:prstGeom>
        </p:spPr>
        <p:txBody>
          <a:bodyPr/>
          <a:lstStyle/>
          <a:p>
            <a:pPr/>
          </a:p>
        </p:txBody>
      </p:sp>
      <p:pic>
        <p:nvPicPr>
          <p:cNvPr id="250" name="Content Placeholder 3" descr="Content Placeholder 3"/>
          <p:cNvPicPr>
            <a:picLocks noChangeAspect="1"/>
          </p:cNvPicPr>
          <p:nvPr/>
        </p:nvPicPr>
        <p:blipFill>
          <a:blip r:embed="rId3">
            <a:extLst/>
          </a:blip>
          <a:stretch>
            <a:fillRect/>
          </a:stretch>
        </p:blipFill>
        <p:spPr>
          <a:xfrm>
            <a:off x="7580976" y="-262842"/>
            <a:ext cx="3217335" cy="7383683"/>
          </a:xfrm>
          <a:prstGeom prst="rect">
            <a:avLst/>
          </a:prstGeom>
          <a:ln w="12700">
            <a:miter lim="400000"/>
          </a:ln>
        </p:spPr>
      </p:pic>
      <p:pic>
        <p:nvPicPr>
          <p:cNvPr id="251" name="Picture 2" descr="Picture 2"/>
          <p:cNvPicPr>
            <a:picLocks noChangeAspect="1"/>
          </p:cNvPicPr>
          <p:nvPr/>
        </p:nvPicPr>
        <p:blipFill>
          <a:blip r:embed="rId4">
            <a:extLst/>
          </a:blip>
          <a:srcRect l="45369" t="50778" r="4310" b="26215"/>
          <a:stretch>
            <a:fillRect/>
          </a:stretch>
        </p:blipFill>
        <p:spPr>
          <a:xfrm>
            <a:off x="4129242" y="4807237"/>
            <a:ext cx="4729926" cy="2172676"/>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Content Placeholder 2"/>
          <p:cNvSpPr txBox="1"/>
          <p:nvPr>
            <p:ph type="body" idx="1"/>
          </p:nvPr>
        </p:nvSpPr>
        <p:spPr>
          <a:xfrm>
            <a:off x="963706" y="1162237"/>
            <a:ext cx="10515601" cy="4351338"/>
          </a:xfrm>
          <a:prstGeom prst="rect">
            <a:avLst/>
          </a:prstGeom>
        </p:spPr>
        <p:txBody>
          <a:bodyPr/>
          <a:lstStyle/>
          <a:p>
            <a:pPr>
              <a:defRPr b="1"/>
            </a:pPr>
            <a:r>
              <a:t>Severity</a:t>
            </a:r>
            <a:r>
              <a:rPr b="0"/>
              <a:t> depends on </a:t>
            </a:r>
            <a:r>
              <a:rPr>
                <a:solidFill>
                  <a:srgbClr val="FF0000"/>
                </a:solidFill>
              </a:rPr>
              <a:t>rate of enlargement rather than size</a:t>
            </a:r>
            <a:r>
              <a:rPr b="0"/>
              <a:t>.</a:t>
            </a:r>
            <a:endParaRPr b="0"/>
          </a:p>
          <a:p>
            <a:pPr/>
            <a:r>
              <a:t>Cervical syrinx – claw hand (LMN involvement)</a:t>
            </a:r>
          </a:p>
          <a:p>
            <a:pPr>
              <a:defRPr b="1">
                <a:latin typeface="Times New Roman"/>
                <a:ea typeface="Times New Roman"/>
                <a:cs typeface="Times New Roman"/>
                <a:sym typeface="Times New Roman"/>
              </a:defRPr>
            </a:pPr>
            <a:r>
              <a:t>Autonomic features</a:t>
            </a:r>
          </a:p>
          <a:p>
            <a:pPr>
              <a:defRPr>
                <a:latin typeface="Times New Roman"/>
                <a:ea typeface="Times New Roman"/>
                <a:cs typeface="Times New Roman"/>
                <a:sym typeface="Times New Roman"/>
              </a:defRPr>
            </a:pPr>
            <a:r>
              <a:t>Abnormal body temperature or sweating, bowel, bladder or sexual functions.</a:t>
            </a:r>
          </a:p>
          <a:p>
            <a:pPr/>
            <a:r>
              <a:t>HORNERS SYNDROME  can develop. – damage of the descending autonomic fibres in the reticulospinal tracts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Title 1"/>
          <p:cNvSpPr txBox="1"/>
          <p:nvPr>
            <p:ph type="title"/>
          </p:nvPr>
        </p:nvSpPr>
        <p:spPr>
          <a:xfrm>
            <a:off x="7531610" y="365125"/>
            <a:ext cx="3822190" cy="1899912"/>
          </a:xfrm>
          <a:prstGeom prst="rect">
            <a:avLst/>
          </a:prstGeom>
        </p:spPr>
        <p:txBody>
          <a:bodyPr/>
          <a:lstStyle>
            <a:lvl1pPr>
              <a:defRPr sz="4000"/>
            </a:lvl1pPr>
          </a:lstStyle>
          <a:p>
            <a:pPr/>
            <a:r>
              <a:t>SYRINGOMYELIA</a:t>
            </a:r>
          </a:p>
        </p:txBody>
      </p:sp>
      <p:pic>
        <p:nvPicPr>
          <p:cNvPr id="256" name="Content Placeholder 4" descr="Content Placeholder 4"/>
          <p:cNvPicPr>
            <a:picLocks noChangeAspect="1"/>
          </p:cNvPicPr>
          <p:nvPr/>
        </p:nvPicPr>
        <p:blipFill>
          <a:blip r:embed="rId2">
            <a:extLst/>
          </a:blip>
          <a:srcRect l="0" t="0" r="2398" b="0"/>
          <a:stretch>
            <a:fillRect/>
          </a:stretch>
        </p:blipFill>
        <p:spPr>
          <a:xfrm>
            <a:off x="-206189" y="-40059"/>
            <a:ext cx="7315201" cy="6857992"/>
          </a:xfrm>
          <a:prstGeom prst="rect">
            <a:avLst/>
          </a:prstGeom>
          <a:ln w="12700">
            <a:miter lim="400000"/>
          </a:ln>
        </p:spPr>
      </p:pic>
      <p:sp>
        <p:nvSpPr>
          <p:cNvPr id="257" name="Content Placeholder 8"/>
          <p:cNvSpPr txBox="1"/>
          <p:nvPr>
            <p:ph type="body" sz="quarter" idx="1"/>
          </p:nvPr>
        </p:nvSpPr>
        <p:spPr>
          <a:xfrm>
            <a:off x="7531610" y="2434201"/>
            <a:ext cx="3822190" cy="3742762"/>
          </a:xfrm>
          <a:prstGeom prst="rect">
            <a:avLst/>
          </a:prstGeom>
        </p:spPr>
        <p:txBody>
          <a:bodyPr/>
          <a:lstStyle/>
          <a:p>
            <a:pPr>
              <a:defRPr sz="2000"/>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Rectangle 13"/>
          <p:cNvSpPr/>
          <p:nvPr/>
        </p:nvSpPr>
        <p:spPr>
          <a:xfrm>
            <a:off x="0" y="-3324"/>
            <a:ext cx="12192000" cy="6861324"/>
          </a:xfrm>
          <a:prstGeom prst="rect">
            <a:avLst/>
          </a:prstGeom>
          <a:solidFill>
            <a:srgbClr val="000000">
              <a:alpha val="15000"/>
            </a:srgbClr>
          </a:solidFill>
          <a:ln w="12700">
            <a:miter lim="400000"/>
          </a:ln>
        </p:spPr>
        <p:txBody>
          <a:bodyPr lIns="45719" rIns="45719" anchor="ctr"/>
          <a:lstStyle/>
          <a:p>
            <a:pPr algn="ctr">
              <a:defRPr>
                <a:solidFill>
                  <a:srgbClr val="FFFFFF"/>
                </a:solidFill>
              </a:defRPr>
            </a:pPr>
          </a:p>
        </p:txBody>
      </p:sp>
      <p:sp>
        <p:nvSpPr>
          <p:cNvPr id="260" name="Rounded Rectangle 3"/>
          <p:cNvSpPr/>
          <p:nvPr/>
        </p:nvSpPr>
        <p:spPr>
          <a:xfrm>
            <a:off x="646745" y="640080"/>
            <a:ext cx="10920415" cy="5577819"/>
          </a:xfrm>
          <a:prstGeom prst="roundRect">
            <a:avLst>
              <a:gd name="adj" fmla="val 0"/>
            </a:avLst>
          </a:prstGeom>
          <a:solidFill>
            <a:srgbClr val="FFFFFF"/>
          </a:solidFill>
          <a:ln>
            <a:solidFill>
              <a:srgbClr val="808080"/>
            </a:solidFill>
            <a:miter/>
          </a:ln>
          <a:effectLst>
            <a:outerShdw sx="100000" sy="100000" kx="0" ky="0" algn="b" rotWithShape="0" blurRad="63500" dist="19050" dir="5400000">
              <a:srgbClr val="000000">
                <a:alpha val="63000"/>
              </a:srgbClr>
            </a:outerShdw>
          </a:effectLst>
        </p:spPr>
        <p:txBody>
          <a:bodyPr lIns="45719" rIns="45719" anchor="ctr"/>
          <a:lstStyle/>
          <a:p>
            <a:pPr algn="ctr">
              <a:defRPr>
                <a:solidFill>
                  <a:srgbClr val="FFFFFF"/>
                </a:solidFill>
              </a:defRPr>
            </a:pPr>
          </a:p>
        </p:txBody>
      </p:sp>
      <p:sp>
        <p:nvSpPr>
          <p:cNvPr id="261" name="Rectangle 17"/>
          <p:cNvSpPr/>
          <p:nvPr/>
        </p:nvSpPr>
        <p:spPr>
          <a:xfrm>
            <a:off x="968023" y="960108"/>
            <a:ext cx="10277858" cy="4937762"/>
          </a:xfrm>
          <a:prstGeom prst="rect">
            <a:avLst/>
          </a:prstGeom>
          <a:solidFill>
            <a:srgbClr val="E7E6E6"/>
          </a:solidFill>
          <a:ln w="12700">
            <a:miter lim="400000"/>
          </a:ln>
        </p:spPr>
        <p:txBody>
          <a:bodyPr lIns="45719" rIns="45719" anchor="ctr"/>
          <a:lstStyle/>
          <a:p>
            <a:pPr algn="ctr">
              <a:defRPr>
                <a:solidFill>
                  <a:srgbClr val="FFFFFF"/>
                </a:solidFill>
              </a:defRPr>
            </a:pPr>
          </a:p>
        </p:txBody>
      </p:sp>
      <p:sp>
        <p:nvSpPr>
          <p:cNvPr id="262" name="Title 1"/>
          <p:cNvSpPr txBox="1"/>
          <p:nvPr>
            <p:ph type="title"/>
          </p:nvPr>
        </p:nvSpPr>
        <p:spPr>
          <a:xfrm>
            <a:off x="1288064" y="1284730"/>
            <a:ext cx="9637777" cy="929047"/>
          </a:xfrm>
          <a:prstGeom prst="rect">
            <a:avLst/>
          </a:prstGeom>
        </p:spPr>
        <p:txBody>
          <a:bodyPr/>
          <a:lstStyle>
            <a:lvl1pPr algn="ctr"/>
          </a:lstStyle>
          <a:p>
            <a:pPr/>
            <a:r>
              <a:t>Syringomyelia </a:t>
            </a:r>
          </a:p>
        </p:txBody>
      </p:sp>
      <p:grpSp>
        <p:nvGrpSpPr>
          <p:cNvPr id="275" name="Content Placeholder 2"/>
          <p:cNvGrpSpPr/>
          <p:nvPr/>
        </p:nvGrpSpPr>
        <p:grpSpPr>
          <a:xfrm>
            <a:off x="1289351" y="2407215"/>
            <a:ext cx="9637681" cy="3147818"/>
            <a:chOff x="0" y="0"/>
            <a:chExt cx="9637681" cy="3147816"/>
          </a:xfrm>
        </p:grpSpPr>
        <p:grpSp>
          <p:nvGrpSpPr>
            <p:cNvPr id="265" name="Group"/>
            <p:cNvGrpSpPr/>
            <p:nvPr/>
          </p:nvGrpSpPr>
          <p:grpSpPr>
            <a:xfrm>
              <a:off x="0" y="0"/>
              <a:ext cx="4503590" cy="892799"/>
              <a:chOff x="0" y="0"/>
              <a:chExt cx="4503589" cy="892798"/>
            </a:xfrm>
          </p:grpSpPr>
          <p:sp>
            <p:nvSpPr>
              <p:cNvPr id="263" name="Rectangle"/>
              <p:cNvSpPr/>
              <p:nvPr/>
            </p:nvSpPr>
            <p:spPr>
              <a:xfrm>
                <a:off x="-1" y="0"/>
                <a:ext cx="4503591" cy="892799"/>
              </a:xfrm>
              <a:prstGeom prst="rect">
                <a:avLst/>
              </a:prstGeom>
              <a:solidFill>
                <a:schemeClr val="accent5"/>
              </a:solidFill>
              <a:ln w="12700" cap="flat">
                <a:solidFill>
                  <a:schemeClr val="accent5"/>
                </a:solidFill>
                <a:prstDash val="solid"/>
                <a:miter lim="800000"/>
              </a:ln>
              <a:effectLst/>
            </p:spPr>
            <p:txBody>
              <a:bodyPr wrap="square" lIns="45719" tIns="45719" rIns="45719" bIns="45719" numCol="1" anchor="ctr">
                <a:noAutofit/>
              </a:bodyPr>
              <a:lstStyle/>
              <a:p>
                <a:pPr algn="ctr" defTabSz="1377950">
                  <a:lnSpc>
                    <a:spcPct val="90000"/>
                  </a:lnSpc>
                  <a:spcBef>
                    <a:spcPts val="1100"/>
                  </a:spcBef>
                  <a:defRPr sz="2800">
                    <a:solidFill>
                      <a:srgbClr val="FFFFFF"/>
                    </a:solidFill>
                  </a:defRPr>
                </a:pPr>
              </a:p>
            </p:txBody>
          </p:sp>
          <p:sp>
            <p:nvSpPr>
              <p:cNvPr id="264" name="Communicating"/>
              <p:cNvSpPr txBox="1"/>
              <p:nvPr/>
            </p:nvSpPr>
            <p:spPr>
              <a:xfrm>
                <a:off x="94488" y="122561"/>
                <a:ext cx="4314614" cy="6476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5984" tIns="125984" rIns="125984" bIns="125984" numCol="1" anchor="ctr">
                <a:spAutoFit/>
              </a:bodyPr>
              <a:lstStyle>
                <a:lvl1pPr algn="ctr" defTabSz="1377950">
                  <a:lnSpc>
                    <a:spcPct val="90000"/>
                  </a:lnSpc>
                  <a:spcBef>
                    <a:spcPts val="1300"/>
                  </a:spcBef>
                  <a:defRPr sz="3100">
                    <a:solidFill>
                      <a:srgbClr val="FFFFFF"/>
                    </a:solidFill>
                  </a:defRPr>
                </a:lvl1pPr>
              </a:lstStyle>
              <a:p>
                <a:pPr/>
                <a:r>
                  <a:t>Communicating</a:t>
                </a:r>
              </a:p>
            </p:txBody>
          </p:sp>
        </p:grpSp>
        <p:grpSp>
          <p:nvGrpSpPr>
            <p:cNvPr id="268" name="Group"/>
            <p:cNvGrpSpPr/>
            <p:nvPr/>
          </p:nvGrpSpPr>
          <p:grpSpPr>
            <a:xfrm>
              <a:off x="0" y="892799"/>
              <a:ext cx="4503590" cy="2255018"/>
              <a:chOff x="0" y="0"/>
              <a:chExt cx="4503589" cy="2255017"/>
            </a:xfrm>
          </p:grpSpPr>
          <p:sp>
            <p:nvSpPr>
              <p:cNvPr id="266" name="Rectangle"/>
              <p:cNvSpPr/>
              <p:nvPr/>
            </p:nvSpPr>
            <p:spPr>
              <a:xfrm>
                <a:off x="-1" y="-1"/>
                <a:ext cx="4503591" cy="2255019"/>
              </a:xfrm>
              <a:prstGeom prst="rect">
                <a:avLst/>
              </a:prstGeom>
              <a:solidFill>
                <a:srgbClr val="D0DEEF">
                  <a:alpha val="90000"/>
                </a:srgbClr>
              </a:solidFill>
              <a:ln w="12700" cap="flat">
                <a:solidFill>
                  <a:srgbClr val="D0DEEF">
                    <a:alpha val="90000"/>
                  </a:srgbClr>
                </a:solidFill>
                <a:prstDash val="solid"/>
                <a:miter lim="800000"/>
              </a:ln>
              <a:effectLst/>
            </p:spPr>
            <p:txBody>
              <a:bodyPr wrap="square" lIns="45719" tIns="45719" rIns="45719" bIns="45719" numCol="1" anchor="t">
                <a:noAutofit/>
              </a:bodyPr>
              <a:lstStyle/>
              <a:p>
                <a:pPr defTabSz="1377950">
                  <a:lnSpc>
                    <a:spcPct val="90000"/>
                  </a:lnSpc>
                  <a:spcBef>
                    <a:spcPts val="400"/>
                  </a:spcBef>
                  <a:defRPr sz="2400"/>
                </a:pPr>
              </a:p>
            </p:txBody>
          </p:sp>
          <p:sp>
            <p:nvSpPr>
              <p:cNvPr id="267" name="Enlargement of central canal in continuity with the 4 th ventricle.…"/>
              <p:cNvSpPr txBox="1"/>
              <p:nvPr/>
            </p:nvSpPr>
            <p:spPr>
              <a:xfrm>
                <a:off x="0" y="0"/>
                <a:ext cx="4448472" cy="21263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354" tIns="165354" rIns="165354" bIns="165354" numCol="1" anchor="t">
                <a:spAutoFit/>
              </a:bodyPr>
              <a:lstStyle/>
              <a:p>
                <a:pPr lvl="1" marL="285750" indent="-285750" defTabSz="1377950">
                  <a:lnSpc>
                    <a:spcPct val="90000"/>
                  </a:lnSpc>
                  <a:spcBef>
                    <a:spcPts val="500"/>
                  </a:spcBef>
                  <a:buSzPct val="100000"/>
                  <a:buFont typeface="Arial"/>
                  <a:buChar char="•"/>
                  <a:defRPr sz="3100"/>
                </a:pPr>
                <a:r>
                  <a:t>Enlargement of central canal in continuity with the 4 th ventricle.</a:t>
                </a:r>
                <a:endParaRPr sz="2400"/>
              </a:p>
              <a:p>
                <a:pPr lvl="1" marL="285750" indent="-285750" defTabSz="1377950">
                  <a:lnSpc>
                    <a:spcPct val="90000"/>
                  </a:lnSpc>
                  <a:spcBef>
                    <a:spcPts val="500"/>
                  </a:spcBef>
                  <a:buSzPct val="100000"/>
                  <a:buFont typeface="Arial"/>
                  <a:buChar char="•"/>
                  <a:defRPr sz="3100"/>
                </a:pPr>
                <a:r>
                  <a:t>a/w hydrocephalus</a:t>
                </a:r>
              </a:p>
            </p:txBody>
          </p:sp>
        </p:grpSp>
        <p:grpSp>
          <p:nvGrpSpPr>
            <p:cNvPr id="271" name="Group"/>
            <p:cNvGrpSpPr/>
            <p:nvPr/>
          </p:nvGrpSpPr>
          <p:grpSpPr>
            <a:xfrm>
              <a:off x="5134092" y="0"/>
              <a:ext cx="4503590" cy="892799"/>
              <a:chOff x="0" y="0"/>
              <a:chExt cx="4503589" cy="892798"/>
            </a:xfrm>
          </p:grpSpPr>
          <p:sp>
            <p:nvSpPr>
              <p:cNvPr id="269" name="Rectangle"/>
              <p:cNvSpPr/>
              <p:nvPr/>
            </p:nvSpPr>
            <p:spPr>
              <a:xfrm>
                <a:off x="-1" y="0"/>
                <a:ext cx="4503591" cy="892799"/>
              </a:xfrm>
              <a:prstGeom prst="rect">
                <a:avLst/>
              </a:prstGeom>
              <a:solidFill>
                <a:schemeClr val="accent6"/>
              </a:solidFill>
              <a:ln w="12700" cap="flat">
                <a:solidFill>
                  <a:schemeClr val="accent6"/>
                </a:solidFill>
                <a:prstDash val="solid"/>
                <a:miter lim="800000"/>
              </a:ln>
              <a:effectLst/>
            </p:spPr>
            <p:txBody>
              <a:bodyPr wrap="square" lIns="45719" tIns="45719" rIns="45719" bIns="45719" numCol="1" anchor="ctr">
                <a:noAutofit/>
              </a:bodyPr>
              <a:lstStyle/>
              <a:p>
                <a:pPr algn="ctr" defTabSz="1377950">
                  <a:lnSpc>
                    <a:spcPct val="90000"/>
                  </a:lnSpc>
                  <a:spcBef>
                    <a:spcPts val="1100"/>
                  </a:spcBef>
                  <a:defRPr sz="2800">
                    <a:solidFill>
                      <a:srgbClr val="FFFFFF"/>
                    </a:solidFill>
                  </a:defRPr>
                </a:pPr>
              </a:p>
            </p:txBody>
          </p:sp>
          <p:sp>
            <p:nvSpPr>
              <p:cNvPr id="270" name="Non communicating"/>
              <p:cNvSpPr txBox="1"/>
              <p:nvPr/>
            </p:nvSpPr>
            <p:spPr>
              <a:xfrm>
                <a:off x="94488" y="122561"/>
                <a:ext cx="4314614" cy="6476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5984" tIns="125984" rIns="125984" bIns="125984" numCol="1" anchor="ctr">
                <a:spAutoFit/>
              </a:bodyPr>
              <a:lstStyle>
                <a:lvl1pPr algn="ctr" defTabSz="1377950">
                  <a:lnSpc>
                    <a:spcPct val="90000"/>
                  </a:lnSpc>
                  <a:spcBef>
                    <a:spcPts val="1300"/>
                  </a:spcBef>
                  <a:defRPr sz="3100">
                    <a:solidFill>
                      <a:srgbClr val="FFFFFF"/>
                    </a:solidFill>
                  </a:defRPr>
                </a:lvl1pPr>
              </a:lstStyle>
              <a:p>
                <a:pPr/>
                <a:r>
                  <a:t>Non communicating</a:t>
                </a:r>
              </a:p>
            </p:txBody>
          </p:sp>
        </p:grpSp>
        <p:grpSp>
          <p:nvGrpSpPr>
            <p:cNvPr id="274" name="Group"/>
            <p:cNvGrpSpPr/>
            <p:nvPr/>
          </p:nvGrpSpPr>
          <p:grpSpPr>
            <a:xfrm>
              <a:off x="5134092" y="892799"/>
              <a:ext cx="4503590" cy="2255018"/>
              <a:chOff x="0" y="0"/>
              <a:chExt cx="4503589" cy="2255017"/>
            </a:xfrm>
          </p:grpSpPr>
          <p:sp>
            <p:nvSpPr>
              <p:cNvPr id="272" name="Rectangle"/>
              <p:cNvSpPr/>
              <p:nvPr/>
            </p:nvSpPr>
            <p:spPr>
              <a:xfrm>
                <a:off x="-1" y="-1"/>
                <a:ext cx="4503591" cy="2255019"/>
              </a:xfrm>
              <a:prstGeom prst="rect">
                <a:avLst/>
              </a:prstGeom>
              <a:solidFill>
                <a:srgbClr val="D4E3CE">
                  <a:alpha val="90000"/>
                </a:srgbClr>
              </a:solidFill>
              <a:ln w="12700" cap="flat">
                <a:solidFill>
                  <a:srgbClr val="D4E3CE">
                    <a:alpha val="90000"/>
                  </a:srgbClr>
                </a:solidFill>
                <a:prstDash val="solid"/>
                <a:miter lim="800000"/>
              </a:ln>
              <a:effectLst/>
            </p:spPr>
            <p:txBody>
              <a:bodyPr wrap="square" lIns="45719" tIns="45719" rIns="45719" bIns="45719" numCol="1" anchor="t">
                <a:noAutofit/>
              </a:bodyPr>
              <a:lstStyle/>
              <a:p>
                <a:pPr defTabSz="1377950">
                  <a:lnSpc>
                    <a:spcPct val="90000"/>
                  </a:lnSpc>
                  <a:spcBef>
                    <a:spcPts val="400"/>
                  </a:spcBef>
                  <a:defRPr sz="2400"/>
                </a:pPr>
              </a:p>
            </p:txBody>
          </p:sp>
          <p:sp>
            <p:nvSpPr>
              <p:cNvPr id="273" name="Trauma…"/>
              <p:cNvSpPr txBox="1"/>
              <p:nvPr/>
            </p:nvSpPr>
            <p:spPr>
              <a:xfrm>
                <a:off x="0" y="0"/>
                <a:ext cx="4448472" cy="124031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354" tIns="165354" rIns="165354" bIns="165354" numCol="1" anchor="t">
                <a:spAutoFit/>
              </a:bodyPr>
              <a:lstStyle/>
              <a:p>
                <a:pPr lvl="1" marL="285750" indent="-285750" defTabSz="1377950">
                  <a:lnSpc>
                    <a:spcPct val="90000"/>
                  </a:lnSpc>
                  <a:spcBef>
                    <a:spcPts val="500"/>
                  </a:spcBef>
                  <a:buSzPct val="100000"/>
                  <a:buFont typeface="Arial"/>
                  <a:buChar char="•"/>
                  <a:defRPr sz="3100"/>
                </a:pPr>
                <a:r>
                  <a:t>Trauma</a:t>
                </a:r>
                <a:endParaRPr sz="2400"/>
              </a:p>
              <a:p>
                <a:pPr lvl="1" marL="285750" indent="-285750" defTabSz="1377950">
                  <a:lnSpc>
                    <a:spcPct val="90000"/>
                  </a:lnSpc>
                  <a:spcBef>
                    <a:spcPts val="500"/>
                  </a:spcBef>
                  <a:buSzPct val="100000"/>
                  <a:buFont typeface="Arial"/>
                  <a:buChar char="•"/>
                  <a:defRPr sz="3100"/>
                </a:pPr>
                <a:r>
                  <a:t>tumors</a:t>
                </a:r>
              </a:p>
            </p:txBody>
          </p:sp>
        </p:gr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Title 1"/>
          <p:cNvSpPr txBox="1"/>
          <p:nvPr>
            <p:ph type="title"/>
          </p:nvPr>
        </p:nvSpPr>
        <p:spPr>
          <a:prstGeom prst="rect">
            <a:avLst/>
          </a:prstGeom>
        </p:spPr>
        <p:txBody>
          <a:bodyPr/>
          <a:lstStyle/>
          <a:p>
            <a:pPr/>
            <a:r>
              <a:t>RX</a:t>
            </a:r>
          </a:p>
        </p:txBody>
      </p:sp>
      <p:sp>
        <p:nvSpPr>
          <p:cNvPr id="278" name="Content Placeholder 2"/>
          <p:cNvSpPr txBox="1"/>
          <p:nvPr>
            <p:ph type="body" idx="1"/>
          </p:nvPr>
        </p:nvSpPr>
        <p:spPr>
          <a:prstGeom prst="rect">
            <a:avLst/>
          </a:prstGeom>
        </p:spPr>
        <p:txBody>
          <a:bodyPr/>
          <a:lstStyle/>
          <a:p>
            <a:pPr marL="0" indent="0">
              <a:buSzTx/>
              <a:buNone/>
            </a:pPr>
          </a:p>
          <a:p>
            <a:pPr/>
            <a:r>
              <a:t> MRI- identify the intramedullary cavity; gadolinium administration increases the sensitivity of finding an associated tumor.</a:t>
            </a:r>
          </a:p>
          <a:p>
            <a:pPr/>
            <a:r>
              <a:t> Surgical decompression with fenestration and/or shunt placement is recommended for patients with neurologic deterioration or intractable central pain </a:t>
            </a:r>
          </a:p>
          <a:p>
            <a:pPr/>
            <a:r>
              <a:t>Neurologic deficits usually stabilize after intervention and sometimes improve.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Rectangle 24"/>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281" name="Freeform: Shape 26"/>
          <p:cNvSpPr/>
          <p:nvPr/>
        </p:nvSpPr>
        <p:spPr>
          <a:xfrm flipH="1">
            <a:off x="-1" y="0"/>
            <a:ext cx="5962786" cy="6858000"/>
          </a:xfrm>
          <a:custGeom>
            <a:avLst/>
            <a:gdLst/>
            <a:ahLst/>
            <a:cxnLst>
              <a:cxn ang="0">
                <a:pos x="wd2" y="hd2"/>
              </a:cxn>
              <a:cxn ang="5400000">
                <a:pos x="wd2" y="hd2"/>
              </a:cxn>
              <a:cxn ang="10800000">
                <a:pos x="wd2" y="hd2"/>
              </a:cxn>
              <a:cxn ang="16200000">
                <a:pos x="wd2" y="hd2"/>
              </a:cxn>
            </a:cxnLst>
            <a:rect l="0" t="0" r="r" b="b"/>
            <a:pathLst>
              <a:path w="21546" h="21600" fill="norm" stroke="1" extrusionOk="0">
                <a:moveTo>
                  <a:pt x="3775" y="0"/>
                </a:moveTo>
                <a:lnTo>
                  <a:pt x="21546" y="0"/>
                </a:lnTo>
                <a:lnTo>
                  <a:pt x="21546" y="21600"/>
                </a:lnTo>
                <a:lnTo>
                  <a:pt x="5311" y="21600"/>
                </a:lnTo>
                <a:lnTo>
                  <a:pt x="5116" y="21493"/>
                </a:lnTo>
                <a:cubicBezTo>
                  <a:pt x="4902" y="21379"/>
                  <a:pt x="4684" y="21277"/>
                  <a:pt x="4453" y="21209"/>
                </a:cubicBezTo>
                <a:cubicBezTo>
                  <a:pt x="4138" y="21118"/>
                  <a:pt x="3833" y="20959"/>
                  <a:pt x="3886" y="20482"/>
                </a:cubicBezTo>
                <a:cubicBezTo>
                  <a:pt x="3896" y="20346"/>
                  <a:pt x="3812" y="20244"/>
                  <a:pt x="3686" y="20278"/>
                </a:cubicBezTo>
                <a:cubicBezTo>
                  <a:pt x="3445" y="20346"/>
                  <a:pt x="3329" y="20153"/>
                  <a:pt x="3192" y="20006"/>
                </a:cubicBezTo>
                <a:cubicBezTo>
                  <a:pt x="2951" y="19745"/>
                  <a:pt x="2720" y="19472"/>
                  <a:pt x="2331" y="19427"/>
                </a:cubicBezTo>
                <a:cubicBezTo>
                  <a:pt x="2404" y="19222"/>
                  <a:pt x="2530" y="19245"/>
                  <a:pt x="2646" y="19290"/>
                </a:cubicBezTo>
                <a:cubicBezTo>
                  <a:pt x="2951" y="19404"/>
                  <a:pt x="3255" y="19529"/>
                  <a:pt x="3560" y="19642"/>
                </a:cubicBezTo>
                <a:cubicBezTo>
                  <a:pt x="3760" y="19710"/>
                  <a:pt x="3959" y="19813"/>
                  <a:pt x="4222" y="19733"/>
                </a:cubicBezTo>
                <a:cubicBezTo>
                  <a:pt x="3991" y="19325"/>
                  <a:pt x="3602" y="19245"/>
                  <a:pt x="3287" y="19120"/>
                </a:cubicBezTo>
                <a:cubicBezTo>
                  <a:pt x="2898" y="18961"/>
                  <a:pt x="2667" y="18666"/>
                  <a:pt x="2383" y="18325"/>
                </a:cubicBezTo>
                <a:cubicBezTo>
                  <a:pt x="2667" y="18235"/>
                  <a:pt x="2846" y="18484"/>
                  <a:pt x="3077" y="18473"/>
                </a:cubicBezTo>
                <a:cubicBezTo>
                  <a:pt x="3087" y="18439"/>
                  <a:pt x="3108" y="18371"/>
                  <a:pt x="3108" y="18371"/>
                </a:cubicBezTo>
                <a:cubicBezTo>
                  <a:pt x="2730" y="18189"/>
                  <a:pt x="2562" y="17849"/>
                  <a:pt x="2499" y="17429"/>
                </a:cubicBezTo>
                <a:cubicBezTo>
                  <a:pt x="2478" y="17213"/>
                  <a:pt x="2341" y="17145"/>
                  <a:pt x="2205" y="17043"/>
                </a:cubicBezTo>
                <a:cubicBezTo>
                  <a:pt x="1743" y="16691"/>
                  <a:pt x="1249" y="16373"/>
                  <a:pt x="860" y="15896"/>
                </a:cubicBezTo>
                <a:cubicBezTo>
                  <a:pt x="1312" y="15953"/>
                  <a:pt x="1669" y="16271"/>
                  <a:pt x="2142" y="16407"/>
                </a:cubicBezTo>
                <a:cubicBezTo>
                  <a:pt x="1764" y="15885"/>
                  <a:pt x="1270" y="15612"/>
                  <a:pt x="818" y="15294"/>
                </a:cubicBezTo>
                <a:cubicBezTo>
                  <a:pt x="608" y="15147"/>
                  <a:pt x="419" y="14965"/>
                  <a:pt x="177" y="14886"/>
                </a:cubicBezTo>
                <a:cubicBezTo>
                  <a:pt x="93" y="14863"/>
                  <a:pt x="-54" y="14806"/>
                  <a:pt x="20" y="14647"/>
                </a:cubicBezTo>
                <a:cubicBezTo>
                  <a:pt x="83" y="14511"/>
                  <a:pt x="198" y="14556"/>
                  <a:pt x="303" y="14590"/>
                </a:cubicBezTo>
                <a:cubicBezTo>
                  <a:pt x="555" y="14681"/>
                  <a:pt x="829" y="14681"/>
                  <a:pt x="1175" y="14681"/>
                </a:cubicBezTo>
                <a:cubicBezTo>
                  <a:pt x="881" y="14250"/>
                  <a:pt x="345" y="14386"/>
                  <a:pt x="93" y="13932"/>
                </a:cubicBezTo>
                <a:cubicBezTo>
                  <a:pt x="408" y="13853"/>
                  <a:pt x="650" y="14011"/>
                  <a:pt x="902" y="14045"/>
                </a:cubicBezTo>
                <a:cubicBezTo>
                  <a:pt x="1133" y="14080"/>
                  <a:pt x="1186" y="14000"/>
                  <a:pt x="1133" y="13750"/>
                </a:cubicBezTo>
                <a:cubicBezTo>
                  <a:pt x="1049" y="13364"/>
                  <a:pt x="1175" y="13171"/>
                  <a:pt x="1511" y="13274"/>
                </a:cubicBezTo>
                <a:cubicBezTo>
                  <a:pt x="1827" y="13376"/>
                  <a:pt x="1858" y="13228"/>
                  <a:pt x="1774" y="13012"/>
                </a:cubicBezTo>
                <a:cubicBezTo>
                  <a:pt x="1648" y="12695"/>
                  <a:pt x="1785" y="12445"/>
                  <a:pt x="1879" y="12172"/>
                </a:cubicBezTo>
                <a:cubicBezTo>
                  <a:pt x="2026" y="11764"/>
                  <a:pt x="1963" y="11559"/>
                  <a:pt x="1658" y="11253"/>
                </a:cubicBezTo>
                <a:cubicBezTo>
                  <a:pt x="1480" y="11082"/>
                  <a:pt x="1301" y="10935"/>
                  <a:pt x="1049" y="10787"/>
                </a:cubicBezTo>
                <a:cubicBezTo>
                  <a:pt x="1627" y="10708"/>
                  <a:pt x="1028" y="10435"/>
                  <a:pt x="1228" y="10265"/>
                </a:cubicBezTo>
                <a:cubicBezTo>
                  <a:pt x="1637" y="10197"/>
                  <a:pt x="1963" y="10742"/>
                  <a:pt x="2520" y="10583"/>
                </a:cubicBezTo>
                <a:cubicBezTo>
                  <a:pt x="1848" y="10117"/>
                  <a:pt x="1091" y="9970"/>
                  <a:pt x="597" y="9345"/>
                </a:cubicBezTo>
                <a:cubicBezTo>
                  <a:pt x="713" y="9209"/>
                  <a:pt x="829" y="9345"/>
                  <a:pt x="923" y="9289"/>
                </a:cubicBezTo>
                <a:cubicBezTo>
                  <a:pt x="923" y="9255"/>
                  <a:pt x="2026" y="9470"/>
                  <a:pt x="2089" y="8585"/>
                </a:cubicBezTo>
                <a:cubicBezTo>
                  <a:pt x="2110" y="8585"/>
                  <a:pt x="2131" y="8585"/>
                  <a:pt x="2152" y="8551"/>
                </a:cubicBezTo>
                <a:cubicBezTo>
                  <a:pt x="2268" y="8426"/>
                  <a:pt x="2163" y="8131"/>
                  <a:pt x="2352" y="8108"/>
                </a:cubicBezTo>
                <a:cubicBezTo>
                  <a:pt x="2562" y="8085"/>
                  <a:pt x="2762" y="7983"/>
                  <a:pt x="2982" y="8040"/>
                </a:cubicBezTo>
                <a:cubicBezTo>
                  <a:pt x="3150" y="8085"/>
                  <a:pt x="3329" y="8142"/>
                  <a:pt x="3508" y="8142"/>
                </a:cubicBezTo>
                <a:cubicBezTo>
                  <a:pt x="3697" y="8142"/>
                  <a:pt x="3959" y="8528"/>
                  <a:pt x="4075" y="8017"/>
                </a:cubicBezTo>
                <a:cubicBezTo>
                  <a:pt x="4075" y="7995"/>
                  <a:pt x="4401" y="8051"/>
                  <a:pt x="4579" y="8074"/>
                </a:cubicBezTo>
                <a:cubicBezTo>
                  <a:pt x="4726" y="8097"/>
                  <a:pt x="4905" y="8199"/>
                  <a:pt x="5010" y="7995"/>
                </a:cubicBezTo>
                <a:cubicBezTo>
                  <a:pt x="5062" y="7870"/>
                  <a:pt x="4810" y="7643"/>
                  <a:pt x="4590" y="7620"/>
                </a:cubicBezTo>
                <a:cubicBezTo>
                  <a:pt x="4390" y="7597"/>
                  <a:pt x="4190" y="7574"/>
                  <a:pt x="4001" y="7620"/>
                </a:cubicBezTo>
                <a:cubicBezTo>
                  <a:pt x="3770" y="7677"/>
                  <a:pt x="3644" y="7586"/>
                  <a:pt x="3581" y="7381"/>
                </a:cubicBezTo>
                <a:cubicBezTo>
                  <a:pt x="3508" y="7166"/>
                  <a:pt x="3371" y="7052"/>
                  <a:pt x="3182" y="6950"/>
                </a:cubicBezTo>
                <a:cubicBezTo>
                  <a:pt x="2720" y="6700"/>
                  <a:pt x="2278" y="6405"/>
                  <a:pt x="1774" y="6258"/>
                </a:cubicBezTo>
                <a:cubicBezTo>
                  <a:pt x="1679" y="6235"/>
                  <a:pt x="1564" y="6189"/>
                  <a:pt x="1522" y="5996"/>
                </a:cubicBezTo>
                <a:cubicBezTo>
                  <a:pt x="2888" y="6292"/>
                  <a:pt x="4127" y="7052"/>
                  <a:pt x="5535" y="7007"/>
                </a:cubicBezTo>
                <a:cubicBezTo>
                  <a:pt x="5157" y="6768"/>
                  <a:pt x="4705" y="6757"/>
                  <a:pt x="4296" y="6587"/>
                </a:cubicBezTo>
                <a:cubicBezTo>
                  <a:pt x="4590" y="6462"/>
                  <a:pt x="4863" y="6598"/>
                  <a:pt x="5136" y="6666"/>
                </a:cubicBezTo>
                <a:cubicBezTo>
                  <a:pt x="5367" y="6723"/>
                  <a:pt x="5577" y="6734"/>
                  <a:pt x="5598" y="6382"/>
                </a:cubicBezTo>
                <a:cubicBezTo>
                  <a:pt x="5598" y="6348"/>
                  <a:pt x="5598" y="6326"/>
                  <a:pt x="5598" y="6292"/>
                </a:cubicBezTo>
                <a:cubicBezTo>
                  <a:pt x="5514" y="6144"/>
                  <a:pt x="5399" y="6076"/>
                  <a:pt x="5252" y="6030"/>
                </a:cubicBezTo>
                <a:cubicBezTo>
                  <a:pt x="5168" y="6008"/>
                  <a:pt x="5052" y="5962"/>
                  <a:pt x="5052" y="5860"/>
                </a:cubicBezTo>
                <a:cubicBezTo>
                  <a:pt x="5062" y="5474"/>
                  <a:pt x="4779" y="5361"/>
                  <a:pt x="4506" y="5247"/>
                </a:cubicBezTo>
                <a:cubicBezTo>
                  <a:pt x="4653" y="5054"/>
                  <a:pt x="4779" y="5190"/>
                  <a:pt x="4894" y="5179"/>
                </a:cubicBezTo>
                <a:cubicBezTo>
                  <a:pt x="4968" y="5168"/>
                  <a:pt x="5041" y="5156"/>
                  <a:pt x="5041" y="5054"/>
                </a:cubicBezTo>
                <a:cubicBezTo>
                  <a:pt x="5041" y="4975"/>
                  <a:pt x="5010" y="4873"/>
                  <a:pt x="4936" y="4873"/>
                </a:cubicBezTo>
                <a:cubicBezTo>
                  <a:pt x="4474" y="4861"/>
                  <a:pt x="4211" y="4316"/>
                  <a:pt x="3728" y="4316"/>
                </a:cubicBezTo>
                <a:cubicBezTo>
                  <a:pt x="3434" y="4316"/>
                  <a:pt x="3875" y="4010"/>
                  <a:pt x="3634" y="3885"/>
                </a:cubicBezTo>
                <a:cubicBezTo>
                  <a:pt x="3581" y="3851"/>
                  <a:pt x="3781" y="3805"/>
                  <a:pt x="3865" y="3817"/>
                </a:cubicBezTo>
                <a:cubicBezTo>
                  <a:pt x="3949" y="3828"/>
                  <a:pt x="4022" y="3908"/>
                  <a:pt x="4127" y="3851"/>
                </a:cubicBezTo>
                <a:cubicBezTo>
                  <a:pt x="4180" y="3646"/>
                  <a:pt x="4043" y="3567"/>
                  <a:pt x="3917" y="3510"/>
                </a:cubicBezTo>
                <a:cubicBezTo>
                  <a:pt x="3644" y="3374"/>
                  <a:pt x="3371" y="3215"/>
                  <a:pt x="3066" y="3170"/>
                </a:cubicBezTo>
                <a:cubicBezTo>
                  <a:pt x="2961" y="3158"/>
                  <a:pt x="2898" y="3101"/>
                  <a:pt x="2909" y="2988"/>
                </a:cubicBezTo>
                <a:cubicBezTo>
                  <a:pt x="2930" y="2840"/>
                  <a:pt x="3035" y="2886"/>
                  <a:pt x="3119" y="2897"/>
                </a:cubicBezTo>
                <a:cubicBezTo>
                  <a:pt x="3171" y="2909"/>
                  <a:pt x="3224" y="2943"/>
                  <a:pt x="3276" y="2863"/>
                </a:cubicBezTo>
                <a:cubicBezTo>
                  <a:pt x="2047" y="2057"/>
                  <a:pt x="1396" y="2102"/>
                  <a:pt x="20" y="1444"/>
                </a:cubicBezTo>
                <a:cubicBezTo>
                  <a:pt x="324" y="1319"/>
                  <a:pt x="545" y="1410"/>
                  <a:pt x="755" y="1433"/>
                </a:cubicBezTo>
                <a:cubicBezTo>
                  <a:pt x="1280" y="1489"/>
                  <a:pt x="955" y="1592"/>
                  <a:pt x="1480" y="1660"/>
                </a:cubicBezTo>
                <a:cubicBezTo>
                  <a:pt x="1732" y="1694"/>
                  <a:pt x="1963" y="1807"/>
                  <a:pt x="2247" y="1626"/>
                </a:cubicBezTo>
                <a:cubicBezTo>
                  <a:pt x="2436" y="1501"/>
                  <a:pt x="2741" y="1637"/>
                  <a:pt x="2972" y="1739"/>
                </a:cubicBezTo>
                <a:cubicBezTo>
                  <a:pt x="3161" y="1830"/>
                  <a:pt x="3350" y="1853"/>
                  <a:pt x="3602" y="1739"/>
                </a:cubicBezTo>
                <a:cubicBezTo>
                  <a:pt x="3371" y="1671"/>
                  <a:pt x="3192" y="1614"/>
                  <a:pt x="3014" y="1569"/>
                </a:cubicBezTo>
                <a:cubicBezTo>
                  <a:pt x="2867" y="1535"/>
                  <a:pt x="2783" y="1455"/>
                  <a:pt x="2793" y="1285"/>
                </a:cubicBezTo>
                <a:cubicBezTo>
                  <a:pt x="2793" y="1194"/>
                  <a:pt x="2762" y="1069"/>
                  <a:pt x="2867" y="1024"/>
                </a:cubicBezTo>
                <a:cubicBezTo>
                  <a:pt x="2951" y="979"/>
                  <a:pt x="3066" y="1024"/>
                  <a:pt x="3108" y="1103"/>
                </a:cubicBezTo>
                <a:cubicBezTo>
                  <a:pt x="3161" y="1251"/>
                  <a:pt x="3213" y="1387"/>
                  <a:pt x="3392" y="1399"/>
                </a:cubicBezTo>
                <a:cubicBezTo>
                  <a:pt x="3634" y="1421"/>
                  <a:pt x="3497" y="1330"/>
                  <a:pt x="3455" y="1217"/>
                </a:cubicBezTo>
                <a:cubicBezTo>
                  <a:pt x="3413" y="1092"/>
                  <a:pt x="3539" y="1058"/>
                  <a:pt x="3623" y="1081"/>
                </a:cubicBezTo>
                <a:cubicBezTo>
                  <a:pt x="3938" y="1183"/>
                  <a:pt x="4264" y="1001"/>
                  <a:pt x="4590" y="1149"/>
                </a:cubicBezTo>
                <a:cubicBezTo>
                  <a:pt x="4506" y="786"/>
                  <a:pt x="4327" y="627"/>
                  <a:pt x="3949" y="570"/>
                </a:cubicBezTo>
                <a:cubicBezTo>
                  <a:pt x="3812" y="558"/>
                  <a:pt x="3665" y="581"/>
                  <a:pt x="3539" y="479"/>
                </a:cubicBezTo>
                <a:cubicBezTo>
                  <a:pt x="3466" y="422"/>
                  <a:pt x="3392" y="354"/>
                  <a:pt x="3445" y="241"/>
                </a:cubicBezTo>
                <a:cubicBezTo>
                  <a:pt x="3476" y="161"/>
                  <a:pt x="3560" y="161"/>
                  <a:pt x="3634" y="184"/>
                </a:cubicBezTo>
                <a:cubicBezTo>
                  <a:pt x="3938" y="309"/>
                  <a:pt x="4264" y="343"/>
                  <a:pt x="4579" y="388"/>
                </a:cubicBezTo>
                <a:cubicBezTo>
                  <a:pt x="4632" y="400"/>
                  <a:pt x="4684" y="422"/>
                  <a:pt x="4737" y="309"/>
                </a:cubicBezTo>
                <a:cubicBezTo>
                  <a:pt x="4553" y="258"/>
                  <a:pt x="4372" y="198"/>
                  <a:pt x="4190" y="137"/>
                </a:cubicBezTo>
                <a:close/>
              </a:path>
            </a:pathLst>
          </a:custGeom>
          <a:solidFill>
            <a:srgbClr val="E7E6E6">
              <a:alpha val="50000"/>
            </a:srgbClr>
          </a:solidFill>
          <a:ln w="12700">
            <a:miter lim="400000"/>
          </a:ln>
        </p:spPr>
        <p:txBody>
          <a:bodyPr lIns="45719" rIns="45719" anchor="ctr"/>
          <a:lstStyle/>
          <a:p>
            <a:pPr algn="ctr"/>
          </a:p>
        </p:txBody>
      </p:sp>
      <p:sp>
        <p:nvSpPr>
          <p:cNvPr id="282" name="TextBox 3"/>
          <p:cNvSpPr txBox="1"/>
          <p:nvPr/>
        </p:nvSpPr>
        <p:spPr>
          <a:xfrm>
            <a:off x="883920" y="2623380"/>
            <a:ext cx="3797089" cy="355358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indent="-228600">
              <a:lnSpc>
                <a:spcPct val="90000"/>
              </a:lnSpc>
              <a:spcBef>
                <a:spcPts val="600"/>
              </a:spcBef>
              <a:buSzPct val="100000"/>
              <a:buFont typeface="Arial"/>
              <a:buChar char="•"/>
              <a:defRPr b="1" sz="1600"/>
            </a:pPr>
            <a:r>
              <a:t>Intramedullary </a:t>
            </a:r>
            <a:r>
              <a:rPr b="0"/>
              <a:t>arise within the spinal cord itself. </a:t>
            </a:r>
            <a:endParaRPr b="0"/>
          </a:p>
          <a:p>
            <a:pPr marL="285750" indent="-228600">
              <a:lnSpc>
                <a:spcPct val="90000"/>
              </a:lnSpc>
              <a:spcBef>
                <a:spcPts val="600"/>
              </a:spcBef>
              <a:buSzPct val="100000"/>
              <a:buFont typeface="Arial"/>
              <a:buChar char="•"/>
              <a:defRPr sz="1600"/>
            </a:pPr>
            <a:r>
              <a:t>Most primary intramedullary tumors are either </a:t>
            </a:r>
            <a:r>
              <a:rPr b="1"/>
              <a:t>ependymomas or astrocytomas</a:t>
            </a:r>
            <a:r>
              <a:t>.</a:t>
            </a:r>
          </a:p>
          <a:p>
            <a:pPr marL="285750" indent="-228600">
              <a:lnSpc>
                <a:spcPct val="90000"/>
              </a:lnSpc>
              <a:spcBef>
                <a:spcPts val="600"/>
              </a:spcBef>
              <a:buSzPct val="100000"/>
              <a:buFont typeface="Arial"/>
              <a:buChar char="•"/>
              <a:defRPr sz="1600"/>
            </a:pPr>
            <a:r>
              <a:t> Metastases</a:t>
            </a:r>
          </a:p>
          <a:p>
            <a:pPr indent="-228600">
              <a:lnSpc>
                <a:spcPct val="90000"/>
              </a:lnSpc>
              <a:spcBef>
                <a:spcPts val="600"/>
              </a:spcBef>
              <a:buSzPct val="100000"/>
              <a:buFont typeface="Arial"/>
              <a:buChar char="•"/>
              <a:defRPr b="1" sz="1600"/>
            </a:pPr>
            <a:r>
              <a:t>Intradural extramedullary </a:t>
            </a:r>
            <a:r>
              <a:rPr b="0"/>
              <a:t>– Tumors arising within the dura but outside the actual spinal cord </a:t>
            </a:r>
            <a:endParaRPr b="0"/>
          </a:p>
          <a:p>
            <a:pPr marL="285750" indent="-228600">
              <a:lnSpc>
                <a:spcPct val="90000"/>
              </a:lnSpc>
              <a:spcBef>
                <a:spcPts val="600"/>
              </a:spcBef>
              <a:buSzPct val="100000"/>
              <a:buFont typeface="Arial"/>
              <a:buChar char="•"/>
              <a:defRPr sz="1600"/>
            </a:pPr>
            <a:r>
              <a:t>meningiomas and nerve sheath tumors</a:t>
            </a:r>
          </a:p>
          <a:p>
            <a:pPr indent="-228600">
              <a:lnSpc>
                <a:spcPct val="90000"/>
              </a:lnSpc>
              <a:spcBef>
                <a:spcPts val="600"/>
              </a:spcBef>
              <a:buSzPct val="100000"/>
              <a:buFont typeface="Arial"/>
              <a:buChar char="•"/>
              <a:defRPr b="1" sz="1600"/>
            </a:pPr>
            <a:r>
              <a:t> Extradural </a:t>
            </a:r>
            <a:r>
              <a:rPr b="0"/>
              <a:t>– Extradural tumors are usually metastatic and most often arise in the vertebral bodies. </a:t>
            </a:r>
          </a:p>
        </p:txBody>
      </p:sp>
      <p:pic>
        <p:nvPicPr>
          <p:cNvPr id="283" name="Picture 2" descr="Picture 2"/>
          <p:cNvPicPr>
            <a:picLocks noChangeAspect="1"/>
          </p:cNvPicPr>
          <p:nvPr/>
        </p:nvPicPr>
        <p:blipFill>
          <a:blip r:embed="rId2">
            <a:extLst/>
          </a:blip>
          <a:srcRect l="45484" t="32115" r="23870" b="17275"/>
          <a:stretch>
            <a:fillRect/>
          </a:stretch>
        </p:blipFill>
        <p:spPr>
          <a:xfrm>
            <a:off x="5340813" y="395666"/>
            <a:ext cx="6223499" cy="5960310"/>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Title 1"/>
          <p:cNvSpPr txBox="1"/>
          <p:nvPr>
            <p:ph type="title"/>
          </p:nvPr>
        </p:nvSpPr>
        <p:spPr>
          <a:prstGeom prst="rect">
            <a:avLst/>
          </a:prstGeom>
        </p:spPr>
        <p:txBody>
          <a:bodyPr/>
          <a:lstStyle/>
          <a:p>
            <a:pPr/>
          </a:p>
        </p:txBody>
      </p:sp>
      <p:sp>
        <p:nvSpPr>
          <p:cNvPr id="286" name="Content Placeholder 2"/>
          <p:cNvSpPr txBox="1"/>
          <p:nvPr>
            <p:ph type="body" idx="1"/>
          </p:nvPr>
        </p:nvSpPr>
        <p:spPr>
          <a:prstGeom prst="rect">
            <a:avLst/>
          </a:prstGeom>
        </p:spPr>
        <p:txBody>
          <a:bodyPr/>
          <a:lstStyle/>
          <a:p>
            <a:pPr/>
            <a:r>
              <a:t>Intraaxial in location and can be either primary or metastatic.</a:t>
            </a:r>
          </a:p>
          <a:p>
            <a:pPr/>
            <a:r>
              <a:t>Primary spinal cord tumors account for 2 to 4 % of all primary central nervous system (CNS) tumors, </a:t>
            </a:r>
            <a:r>
              <a:rPr b="1"/>
              <a:t>one-third </a:t>
            </a:r>
            <a:r>
              <a:t>of which are located in the intramedullary compartment.</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Title 1"/>
          <p:cNvSpPr txBox="1"/>
          <p:nvPr>
            <p:ph type="title"/>
          </p:nvPr>
        </p:nvSpPr>
        <p:spPr>
          <a:prstGeom prst="rect">
            <a:avLst/>
          </a:prstGeom>
        </p:spPr>
        <p:txBody>
          <a:bodyPr/>
          <a:lstStyle/>
          <a:p>
            <a:pPr/>
          </a:p>
        </p:txBody>
      </p:sp>
      <p:grpSp>
        <p:nvGrpSpPr>
          <p:cNvPr id="295" name="Content Placeholder 2"/>
          <p:cNvGrpSpPr/>
          <p:nvPr/>
        </p:nvGrpSpPr>
        <p:grpSpPr>
          <a:xfrm>
            <a:off x="838200" y="1827749"/>
            <a:ext cx="10515600" cy="3529989"/>
            <a:chOff x="0" y="0"/>
            <a:chExt cx="10515600" cy="3529988"/>
          </a:xfrm>
        </p:grpSpPr>
        <p:sp>
          <p:nvSpPr>
            <p:cNvPr id="289" name="Line"/>
            <p:cNvSpPr/>
            <p:nvPr/>
          </p:nvSpPr>
          <p:spPr>
            <a:xfrm>
              <a:off x="0" y="0"/>
              <a:ext cx="10515600" cy="0"/>
            </a:xfrm>
            <a:prstGeom prst="line">
              <a:avLst/>
            </a:prstGeom>
            <a:solidFill>
              <a:schemeClr val="accent1"/>
            </a:solidFill>
            <a:ln w="12700" cap="flat">
              <a:solidFill>
                <a:schemeClr val="accent1"/>
              </a:solidFill>
              <a:prstDash val="solid"/>
              <a:miter lim="800000"/>
            </a:ln>
            <a:effectLst/>
          </p:spPr>
          <p:txBody>
            <a:bodyPr wrap="square" lIns="45719" tIns="45719" rIns="45719" bIns="45719" numCol="1" anchor="t">
              <a:noAutofit/>
            </a:bodyPr>
            <a:lstStyle/>
            <a:p>
              <a:pPr/>
            </a:p>
          </p:txBody>
        </p:sp>
        <p:sp>
          <p:nvSpPr>
            <p:cNvPr id="290" name="Intramedullary spinal tumours are rare, representing 4-10% of all CNS tumours and &lt;10% of all paediatric CNS neoplasms 5."/>
            <p:cNvSpPr txBox="1"/>
            <p:nvPr/>
          </p:nvSpPr>
          <p:spPr>
            <a:xfrm>
              <a:off x="0" y="0"/>
              <a:ext cx="10515600" cy="107495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18110" tIns="118110" rIns="118110" bIns="118110" numCol="1" anchor="t">
              <a:spAutoFit/>
            </a:bodyPr>
            <a:lstStyle/>
            <a:p>
              <a:pPr defTabSz="1377950">
                <a:lnSpc>
                  <a:spcPct val="90000"/>
                </a:lnSpc>
                <a:spcBef>
                  <a:spcPts val="1300"/>
                </a:spcBef>
                <a:defRPr b="1" sz="3100"/>
              </a:pPr>
              <a:r>
                <a:t>Intramedullary spinal tumours</a:t>
              </a:r>
              <a:r>
                <a:rPr b="0"/>
                <a:t> are rare, representing 4-10% of all CNS tumours and &lt;10% of all paediatric CNS neoplasms </a:t>
              </a:r>
              <a:r>
                <a:rPr b="0" baseline="30000"/>
                <a:t>5</a:t>
              </a:r>
              <a:r>
                <a:rPr b="0"/>
                <a:t>. </a:t>
              </a:r>
            </a:p>
          </p:txBody>
        </p:sp>
        <p:sp>
          <p:nvSpPr>
            <p:cNvPr id="291" name="Line"/>
            <p:cNvSpPr/>
            <p:nvPr/>
          </p:nvSpPr>
          <p:spPr>
            <a:xfrm>
              <a:off x="0" y="1449029"/>
              <a:ext cx="10515600" cy="1"/>
            </a:xfrm>
            <a:prstGeom prst="line">
              <a:avLst/>
            </a:prstGeom>
            <a:solidFill>
              <a:schemeClr val="accent1"/>
            </a:solidFill>
            <a:ln w="12700" cap="flat">
              <a:solidFill>
                <a:schemeClr val="accent1"/>
              </a:solidFill>
              <a:prstDash val="solid"/>
              <a:miter lim="800000"/>
            </a:ln>
            <a:effectLst/>
          </p:spPr>
          <p:txBody>
            <a:bodyPr wrap="square" lIns="45719" tIns="45719" rIns="45719" bIns="45719" numCol="1" anchor="t">
              <a:noAutofit/>
            </a:bodyPr>
            <a:lstStyle/>
            <a:p>
              <a:pPr/>
            </a:p>
          </p:txBody>
        </p:sp>
        <p:sp>
          <p:nvSpPr>
            <p:cNvPr id="292" name="They account for 20% of all intraspinal tumours in adults and 35% of all intraspinal tumours in children ."/>
            <p:cNvSpPr txBox="1"/>
            <p:nvPr/>
          </p:nvSpPr>
          <p:spPr>
            <a:xfrm>
              <a:off x="0" y="1449029"/>
              <a:ext cx="10515600" cy="10749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18110" tIns="118110" rIns="118110" bIns="118110" numCol="1" anchor="t">
              <a:spAutoFit/>
            </a:bodyPr>
            <a:lstStyle/>
            <a:p>
              <a:pPr defTabSz="1377950">
                <a:lnSpc>
                  <a:spcPct val="90000"/>
                </a:lnSpc>
                <a:spcBef>
                  <a:spcPts val="1300"/>
                </a:spcBef>
                <a:defRPr sz="3100"/>
              </a:pPr>
              <a:r>
                <a:t>They account for 20% of all intraspinal tumours in adults and 35% of all intraspinal tumours in children </a:t>
              </a:r>
              <a:r>
                <a:rPr baseline="30000"/>
                <a:t>.</a:t>
              </a:r>
            </a:p>
          </p:txBody>
        </p:sp>
        <p:sp>
          <p:nvSpPr>
            <p:cNvPr id="293" name="Line"/>
            <p:cNvSpPr/>
            <p:nvPr/>
          </p:nvSpPr>
          <p:spPr>
            <a:xfrm>
              <a:off x="0" y="2898058"/>
              <a:ext cx="10515600" cy="1"/>
            </a:xfrm>
            <a:prstGeom prst="line">
              <a:avLst/>
            </a:prstGeom>
            <a:solidFill>
              <a:schemeClr val="accent1"/>
            </a:solidFill>
            <a:ln w="12700" cap="flat">
              <a:solidFill>
                <a:schemeClr val="accent1"/>
              </a:solidFill>
              <a:prstDash val="solid"/>
              <a:miter lim="800000"/>
            </a:ln>
            <a:effectLst/>
          </p:spPr>
          <p:txBody>
            <a:bodyPr wrap="square" lIns="45719" tIns="45719" rIns="45719" bIns="45719" numCol="1" anchor="t">
              <a:noAutofit/>
            </a:bodyPr>
            <a:lstStyle/>
            <a:p>
              <a:pPr/>
            </a:p>
          </p:txBody>
        </p:sp>
        <p:sp>
          <p:nvSpPr>
            <p:cNvPr id="294" name="A long duration of symptoms prior to diagnosis is typical."/>
            <p:cNvSpPr txBox="1"/>
            <p:nvPr/>
          </p:nvSpPr>
          <p:spPr>
            <a:xfrm>
              <a:off x="0" y="2898058"/>
              <a:ext cx="10515600" cy="6319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18110" tIns="118110" rIns="118110" bIns="118110" numCol="1" anchor="t">
              <a:spAutoFit/>
            </a:bodyPr>
            <a:lstStyle>
              <a:lvl1pPr defTabSz="1377950">
                <a:lnSpc>
                  <a:spcPct val="90000"/>
                </a:lnSpc>
                <a:spcBef>
                  <a:spcPts val="1300"/>
                </a:spcBef>
                <a:defRPr sz="3100"/>
              </a:lvl1pPr>
            </a:lstStyle>
            <a:p>
              <a:pPr/>
              <a:r>
                <a:t>A long duration of symptoms prior to diagnosis is typical.</a:t>
              </a:r>
            </a:p>
          </p:txBody>
        </p:sp>
      </p:gr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Title 1"/>
          <p:cNvSpPr txBox="1"/>
          <p:nvPr>
            <p:ph type="title"/>
          </p:nvPr>
        </p:nvSpPr>
        <p:spPr>
          <a:prstGeom prst="rect">
            <a:avLst/>
          </a:prstGeom>
        </p:spPr>
        <p:txBody>
          <a:bodyPr/>
          <a:lstStyle/>
          <a:p>
            <a:pPr>
              <a:defRPr sz="2800"/>
            </a:pPr>
            <a:r>
              <a:t>Intramedullary neoplastic lesion</a:t>
            </a:r>
            <a:br/>
          </a:p>
        </p:txBody>
      </p:sp>
      <p:sp>
        <p:nvSpPr>
          <p:cNvPr id="298" name="Content Placeholder 2"/>
          <p:cNvSpPr txBox="1"/>
          <p:nvPr>
            <p:ph type="body" idx="1"/>
          </p:nvPr>
        </p:nvSpPr>
        <p:spPr>
          <a:xfrm>
            <a:off x="954741" y="-65788"/>
            <a:ext cx="10515601" cy="4351338"/>
          </a:xfrm>
          <a:prstGeom prst="rect">
            <a:avLst/>
          </a:prstGeom>
        </p:spPr>
        <p:txBody>
          <a:bodyPr/>
          <a:lstStyle/>
          <a:p>
            <a:pPr marL="0" indent="0">
              <a:buSzTx/>
              <a:buNone/>
            </a:pPr>
          </a:p>
          <a:p>
            <a:pPr/>
          </a:p>
          <a:p>
            <a:pPr/>
          </a:p>
          <a:p>
            <a:pPr/>
            <a:r>
              <a:t>Glial neoplasms: 90-95% of all intramedullary tumours </a:t>
            </a:r>
          </a:p>
          <a:p>
            <a:pPr/>
          </a:p>
          <a:p>
            <a:pPr lvl="1" marL="685800" indent="-228600">
              <a:spcBef>
                <a:spcPts val="500"/>
              </a:spcBef>
              <a:defRPr sz="2400"/>
            </a:pPr>
            <a:r>
              <a:t>spinal ependymoma: 60%</a:t>
            </a:r>
          </a:p>
          <a:p>
            <a:pPr lvl="1" marL="685800" indent="-228600">
              <a:spcBef>
                <a:spcPts val="500"/>
              </a:spcBef>
              <a:defRPr sz="2400"/>
            </a:pPr>
            <a:r>
              <a:t>spinal astrocytoma: 33% </a:t>
            </a:r>
          </a:p>
          <a:p>
            <a:pPr lvl="1" marL="685800" indent="-228600">
              <a:spcBef>
                <a:spcPts val="500"/>
              </a:spcBef>
              <a:defRPr sz="2400"/>
            </a:pPr>
            <a:r>
              <a:t>spinal ganglioglioma: 1%</a:t>
            </a:r>
          </a:p>
          <a:p>
            <a:pPr>
              <a:defRPr sz="2400"/>
            </a:pPr>
            <a:r>
              <a:t>Spinal glioblastoma multiforme (primary): 7.5% of all intramedullary gliomas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Content Placeholder 2"/>
          <p:cNvSpPr txBox="1"/>
          <p:nvPr>
            <p:ph type="body" idx="1"/>
          </p:nvPr>
        </p:nvSpPr>
        <p:spPr>
          <a:xfrm>
            <a:off x="721659" y="660212"/>
            <a:ext cx="9516035" cy="5624048"/>
          </a:xfrm>
          <a:prstGeom prst="rect">
            <a:avLst/>
          </a:prstGeom>
        </p:spPr>
        <p:txBody>
          <a:bodyPr/>
          <a:lstStyle/>
          <a:p>
            <a:pPr>
              <a:defRPr>
                <a:solidFill>
                  <a:srgbClr val="3D3D3D"/>
                </a:solidFill>
                <a:latin typeface="Open Sans"/>
                <a:ea typeface="Open Sans"/>
                <a:cs typeface="Open Sans"/>
                <a:sym typeface="Open Sans"/>
              </a:defRPr>
            </a:pPr>
          </a:p>
          <a:p>
            <a:pPr lvl="1" marL="742950" indent="-285750">
              <a:spcBef>
                <a:spcPts val="500"/>
              </a:spcBef>
              <a:defRPr sz="2400">
                <a:solidFill>
                  <a:srgbClr val="3D3D3D"/>
                </a:solidFill>
                <a:latin typeface="Open Sans"/>
                <a:ea typeface="Open Sans"/>
                <a:cs typeface="Open Sans"/>
                <a:sym typeface="Open Sans"/>
              </a:defRPr>
            </a:pPr>
            <a:r>
              <a:t>Non-glial neoplasms</a:t>
            </a:r>
          </a:p>
          <a:p>
            <a:pPr lvl="2" marL="1143000" indent="-228600">
              <a:spcBef>
                <a:spcPts val="500"/>
              </a:spcBef>
              <a:defRPr sz="2000">
                <a:solidFill>
                  <a:srgbClr val="3D3D3D"/>
                </a:solidFill>
                <a:latin typeface="Open Sans"/>
                <a:ea typeface="Open Sans"/>
                <a:cs typeface="Open Sans"/>
                <a:sym typeface="Open Sans"/>
              </a:defRPr>
            </a:pPr>
            <a:r>
              <a:t>highly vascular lesions</a:t>
            </a:r>
          </a:p>
          <a:p>
            <a:pPr lvl="3" marL="1600200" indent="-228600">
              <a:spcBef>
                <a:spcPts val="500"/>
              </a:spcBef>
              <a:defRPr sz="1800">
                <a:solidFill>
                  <a:srgbClr val="262626"/>
                </a:solidFill>
                <a:latin typeface="Open Sans"/>
                <a:ea typeface="Open Sans"/>
                <a:cs typeface="Open Sans"/>
                <a:sym typeface="Open Sans"/>
              </a:defRPr>
            </a:pPr>
            <a:r>
              <a:rPr u="sng">
                <a:solidFill>
                  <a:srgbClr val="0563C1"/>
                </a:solidFill>
                <a:uFill>
                  <a:solidFill>
                    <a:srgbClr val="0563C1"/>
                  </a:solidFill>
                </a:uFill>
                <a:hlinkClick r:id="rId2" invalidUrl="" action="" tgtFrame="" tooltip="" history="1" highlightClick="0" endSnd="0"/>
              </a:rPr>
              <a:t>spinal </a:t>
            </a:r>
            <a:r>
              <a:rPr u="sng">
                <a:solidFill>
                  <a:srgbClr val="0563C1"/>
                </a:solidFill>
                <a:uFill>
                  <a:solidFill>
                    <a:srgbClr val="0563C1"/>
                  </a:solidFill>
                </a:uFill>
                <a:hlinkClick r:id="rId2" invalidUrl="" action="" tgtFrame="" tooltip="" history="1" highlightClick="0" endSnd="0"/>
              </a:rPr>
              <a:t>haemangioblastoma</a:t>
            </a:r>
          </a:p>
          <a:p>
            <a:pPr lvl="3" marL="1600200" indent="-228600">
              <a:spcBef>
                <a:spcPts val="500"/>
              </a:spcBef>
              <a:defRPr sz="1800">
                <a:solidFill>
                  <a:srgbClr val="262626"/>
                </a:solidFill>
                <a:latin typeface="Open Sans"/>
                <a:ea typeface="Open Sans"/>
                <a:cs typeface="Open Sans"/>
                <a:sym typeface="Open Sans"/>
              </a:defRPr>
            </a:pPr>
            <a:r>
              <a:rPr u="sng">
                <a:solidFill>
                  <a:srgbClr val="0563C1"/>
                </a:solidFill>
                <a:uFill>
                  <a:solidFill>
                    <a:srgbClr val="0563C1"/>
                  </a:solidFill>
                </a:uFill>
                <a:hlinkClick r:id="rId3" invalidUrl="" action="" tgtFrame="" tooltip="" history="1" highlightClick="0" endSnd="0"/>
              </a:rPr>
              <a:t>spinal paraganglioma</a:t>
            </a:r>
          </a:p>
          <a:p>
            <a:pPr lvl="2" marL="1143000" indent="-228600">
              <a:spcBef>
                <a:spcPts val="500"/>
              </a:spcBef>
              <a:defRPr sz="2000">
                <a:solidFill>
                  <a:srgbClr val="262626"/>
                </a:solidFill>
                <a:latin typeface="Open Sans"/>
                <a:ea typeface="Open Sans"/>
                <a:cs typeface="Open Sans"/>
                <a:sym typeface="Open Sans"/>
              </a:defRPr>
            </a:pPr>
            <a:r>
              <a:t>other rare lesions</a:t>
            </a:r>
          </a:p>
          <a:p>
            <a:pPr lvl="3" marL="1600200" indent="-228600">
              <a:spcBef>
                <a:spcPts val="500"/>
              </a:spcBef>
              <a:defRPr sz="1800">
                <a:solidFill>
                  <a:srgbClr val="262626"/>
                </a:solidFill>
                <a:latin typeface="Open Sans"/>
                <a:ea typeface="Open Sans"/>
                <a:cs typeface="Open Sans"/>
                <a:sym typeface="Open Sans"/>
              </a:defRPr>
            </a:pPr>
            <a:r>
              <a:rPr u="sng">
                <a:solidFill>
                  <a:srgbClr val="0563C1"/>
                </a:solidFill>
                <a:uFill>
                  <a:solidFill>
                    <a:srgbClr val="0563C1"/>
                  </a:solidFill>
                </a:uFill>
                <a:hlinkClick r:id="rId4" invalidUrl="" action="" tgtFrame="" tooltip="" history="1" highlightClick="0" endSnd="0"/>
              </a:rPr>
              <a:t>intramedullary metastasis</a:t>
            </a:r>
          </a:p>
          <a:p>
            <a:pPr lvl="3" marL="1600200" indent="-228600">
              <a:spcBef>
                <a:spcPts val="500"/>
              </a:spcBef>
              <a:defRPr sz="1800">
                <a:solidFill>
                  <a:srgbClr val="262626"/>
                </a:solidFill>
                <a:latin typeface="Open Sans"/>
                <a:ea typeface="Open Sans"/>
                <a:cs typeface="Open Sans"/>
                <a:sym typeface="Open Sans"/>
              </a:defRPr>
            </a:pPr>
            <a:r>
              <a:rPr u="sng">
                <a:solidFill>
                  <a:srgbClr val="0563C1"/>
                </a:solidFill>
                <a:uFill>
                  <a:solidFill>
                    <a:srgbClr val="0563C1"/>
                  </a:solidFill>
                </a:uFill>
                <a:hlinkClick r:id="rId5" invalidUrl="" action="" tgtFrame="" tooltip="" history="1" highlightClick="0" endSnd="0"/>
              </a:rPr>
              <a:t>primary lymphoma of the spinal cord</a:t>
            </a:r>
          </a:p>
          <a:p>
            <a:pPr lvl="3" marL="1600200" indent="-228600">
              <a:spcBef>
                <a:spcPts val="500"/>
              </a:spcBef>
              <a:defRPr sz="1800">
                <a:solidFill>
                  <a:srgbClr val="262626"/>
                </a:solidFill>
                <a:latin typeface="Open Sans"/>
                <a:ea typeface="Open Sans"/>
                <a:cs typeface="Open Sans"/>
                <a:sym typeface="Open Sans"/>
              </a:defRPr>
            </a:pPr>
            <a:r>
              <a:rPr u="sng">
                <a:solidFill>
                  <a:srgbClr val="0563C1"/>
                </a:solidFill>
                <a:uFill>
                  <a:solidFill>
                    <a:srgbClr val="0563C1"/>
                  </a:solidFill>
                </a:uFill>
                <a:hlinkClick r:id="rId6" invalidUrl="" action="" tgtFrame="" tooltip="" history="1" highlightClick="0" endSnd="0"/>
              </a:rPr>
              <a:t>spinal primitive neuroectodermal </a:t>
            </a:r>
            <a:r>
              <a:rPr u="sng">
                <a:solidFill>
                  <a:srgbClr val="0563C1"/>
                </a:solidFill>
                <a:uFill>
                  <a:solidFill>
                    <a:srgbClr val="0563C1"/>
                  </a:solidFill>
                </a:uFill>
                <a:hlinkClick r:id="rId6" invalidUrl="" action="" tgtFrame="" tooltip="" history="1" highlightClick="0" endSnd="0"/>
              </a:rPr>
              <a:t>tumour</a:t>
            </a:r>
          </a:p>
          <a:p>
            <a:pPr lvl="3" marL="1600200" indent="-228600">
              <a:spcBef>
                <a:spcPts val="500"/>
              </a:spcBef>
              <a:defRPr sz="1800">
                <a:solidFill>
                  <a:srgbClr val="262626"/>
                </a:solidFill>
                <a:latin typeface="Open Sans"/>
                <a:ea typeface="Open Sans"/>
                <a:cs typeface="Open Sans"/>
                <a:sym typeface="Open Sans"/>
              </a:defRPr>
            </a:pPr>
            <a:r>
              <a:rPr u="sng">
                <a:solidFill>
                  <a:srgbClr val="0563C1"/>
                </a:solidFill>
                <a:uFill>
                  <a:solidFill>
                    <a:srgbClr val="0563C1"/>
                  </a:solidFill>
                </a:uFill>
                <a:hlinkClick r:id="rId7" invalidUrl="" action="" tgtFrame="" tooltip="" history="1" highlightClick="0" endSnd="0"/>
              </a:rPr>
              <a:t>solitary fibrous </a:t>
            </a:r>
            <a:r>
              <a:rPr u="sng">
                <a:solidFill>
                  <a:srgbClr val="0563C1"/>
                </a:solidFill>
                <a:uFill>
                  <a:solidFill>
                    <a:srgbClr val="0563C1"/>
                  </a:solidFill>
                </a:uFill>
                <a:hlinkClick r:id="rId7" invalidUrl="" action="" tgtFrame="" tooltip="" history="1" highlightClick="0" endSnd="0"/>
              </a:rPr>
              <a:t>tumour</a:t>
            </a:r>
          </a:p>
          <a:p>
            <a:pPr lvl="1" marL="685800" indent="-228600">
              <a:spcBef>
                <a:spcPts val="500"/>
              </a:spcBef>
              <a:defRPr sz="2400">
                <a:solidFill>
                  <a:srgbClr val="262626"/>
                </a:solidFill>
                <a:latin typeface="Open Sans"/>
                <a:ea typeface="Open Sans"/>
                <a:cs typeface="Open Sans"/>
                <a:sym typeface="Open Sans"/>
              </a:defRPr>
            </a:pPr>
            <a:r>
              <a:t>Intramedullary benign masses</a:t>
            </a:r>
          </a:p>
          <a:p>
            <a:pPr lvl="2" marL="1143000" indent="-228600">
              <a:spcBef>
                <a:spcPts val="500"/>
              </a:spcBef>
              <a:defRPr sz="2000">
                <a:solidFill>
                  <a:srgbClr val="262626"/>
                </a:solidFill>
                <a:latin typeface="Open Sans"/>
                <a:ea typeface="Open Sans"/>
                <a:cs typeface="Open Sans"/>
                <a:sym typeface="Open Sans"/>
              </a:defRPr>
            </a:pPr>
            <a:r>
              <a:rPr u="sng">
                <a:solidFill>
                  <a:srgbClr val="0563C1"/>
                </a:solidFill>
                <a:uFill>
                  <a:solidFill>
                    <a:srgbClr val="0563C1"/>
                  </a:solidFill>
                </a:uFill>
                <a:hlinkClick r:id="rId8" invalidUrl="" action="" tgtFrame="" tooltip="" history="1" highlightClick="0" endSnd="0"/>
              </a:rPr>
              <a:t>spinal canal epidermoid cyst</a:t>
            </a:r>
          </a:p>
          <a:p>
            <a:pPr lvl="2" marL="1200150" indent="-285750">
              <a:spcBef>
                <a:spcPts val="500"/>
              </a:spcBef>
              <a:defRPr sz="2000">
                <a:solidFill>
                  <a:srgbClr val="262626"/>
                </a:solidFill>
                <a:latin typeface="Open Sans"/>
                <a:ea typeface="Open Sans"/>
                <a:cs typeface="Open Sans"/>
                <a:sym typeface="Open Sans"/>
              </a:defRPr>
            </a:pPr>
            <a:r>
              <a:rPr u="sng">
                <a:solidFill>
                  <a:srgbClr val="0563C1"/>
                </a:solidFill>
                <a:uFill>
                  <a:solidFill>
                    <a:srgbClr val="0563C1"/>
                  </a:solidFill>
                </a:uFill>
                <a:hlinkClick r:id="rId9" invalidUrl="" action="" tgtFrame="" tooltip="" history="1" highlightClick="0" endSnd="0"/>
              </a:rPr>
              <a:t>spinal canal lipoma</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Content Placeholder 2"/>
          <p:cNvSpPr txBox="1"/>
          <p:nvPr>
            <p:ph type="body" idx="1"/>
          </p:nvPr>
        </p:nvSpPr>
        <p:spPr>
          <a:xfrm>
            <a:off x="838200" y="1004569"/>
            <a:ext cx="10515600" cy="4351338"/>
          </a:xfrm>
          <a:prstGeom prst="rect">
            <a:avLst/>
          </a:prstGeom>
        </p:spPr>
        <p:txBody>
          <a:bodyPr/>
          <a:lstStyle/>
          <a:p>
            <a:pPr marL="0" indent="0">
              <a:lnSpc>
                <a:spcPct val="72000"/>
              </a:lnSpc>
              <a:buSzTx/>
              <a:buNone/>
              <a:defRPr b="1" sz="2500"/>
            </a:pPr>
            <a:r>
              <a:t>Associations</a:t>
            </a:r>
          </a:p>
          <a:p>
            <a:pPr marL="0" indent="0">
              <a:lnSpc>
                <a:spcPct val="72000"/>
              </a:lnSpc>
              <a:buSzTx/>
              <a:buNone/>
              <a:defRPr sz="2500"/>
            </a:pPr>
          </a:p>
          <a:p>
            <a:pPr>
              <a:lnSpc>
                <a:spcPct val="72000"/>
              </a:lnSpc>
              <a:defRPr sz="2500"/>
            </a:pPr>
            <a:r>
              <a:t>Syringomyelia occurs in approximately 50% of all intramedullary tumours but is most frequently associated with haemangioblastomas</a:t>
            </a:r>
          </a:p>
          <a:p>
            <a:pPr marL="0" indent="0">
              <a:lnSpc>
                <a:spcPct val="72000"/>
              </a:lnSpc>
              <a:buSzTx/>
              <a:buNone/>
              <a:defRPr sz="2500"/>
            </a:pPr>
          </a:p>
          <a:p>
            <a:pPr>
              <a:lnSpc>
                <a:spcPct val="72000"/>
              </a:lnSpc>
              <a:defRPr sz="2500"/>
            </a:pPr>
            <a:r>
              <a:t>Intramedullary spinal neoplasms are more common in patients with neurofibromatosis:</a:t>
            </a:r>
          </a:p>
          <a:p>
            <a:pPr>
              <a:lnSpc>
                <a:spcPct val="72000"/>
              </a:lnSpc>
              <a:defRPr sz="2500"/>
            </a:pPr>
          </a:p>
          <a:p>
            <a:pPr lvl="1" marL="685800" indent="-228600">
              <a:lnSpc>
                <a:spcPct val="72000"/>
              </a:lnSpc>
              <a:spcBef>
                <a:spcPts val="500"/>
              </a:spcBef>
              <a:defRPr sz="2200"/>
            </a:pPr>
            <a:r>
              <a:t>ependymomas occur more often in patients with NF2</a:t>
            </a:r>
          </a:p>
          <a:p>
            <a:pPr>
              <a:lnSpc>
                <a:spcPct val="72000"/>
              </a:lnSpc>
              <a:defRPr sz="2500"/>
            </a:pPr>
          </a:p>
          <a:p>
            <a:pPr lvl="1" marL="685800" indent="-228600">
              <a:lnSpc>
                <a:spcPct val="72000"/>
              </a:lnSpc>
              <a:spcBef>
                <a:spcPts val="500"/>
              </a:spcBef>
              <a:defRPr sz="2200"/>
            </a:pPr>
            <a:r>
              <a:t>astrocytomas occur more often in patients with NF1</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Title 1"/>
          <p:cNvSpPr txBox="1"/>
          <p:nvPr>
            <p:ph type="title"/>
          </p:nvPr>
        </p:nvSpPr>
        <p:spPr>
          <a:xfrm>
            <a:off x="7464614" y="1783958"/>
            <a:ext cx="4087307" cy="2889115"/>
          </a:xfrm>
          <a:prstGeom prst="rect">
            <a:avLst/>
          </a:prstGeom>
        </p:spPr>
        <p:txBody>
          <a:bodyPr anchor="b"/>
          <a:lstStyle>
            <a:lvl1pPr>
              <a:defRPr sz="5000"/>
            </a:lvl1pPr>
          </a:lstStyle>
          <a:p>
            <a:pPr/>
            <a:r>
              <a:t>SPINAL EPENDYMOMA</a:t>
            </a:r>
          </a:p>
        </p:txBody>
      </p:sp>
      <p:pic>
        <p:nvPicPr>
          <p:cNvPr id="305" name="Content Placeholder 4" descr="Content Placeholder 4"/>
          <p:cNvPicPr>
            <a:picLocks noChangeAspect="1"/>
          </p:cNvPicPr>
          <p:nvPr/>
        </p:nvPicPr>
        <p:blipFill>
          <a:blip r:embed="rId2">
            <a:extLst/>
          </a:blip>
          <a:srcRect l="0" t="0" r="1" b="2424"/>
          <a:stretch>
            <a:fillRect/>
          </a:stretch>
        </p:blipFill>
        <p:spPr>
          <a:xfrm>
            <a:off x="-1" y="71727"/>
            <a:ext cx="7394973" cy="6858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14002" y="21600"/>
                </a:lnTo>
                <a:lnTo>
                  <a:pt x="14970" y="20650"/>
                </a:lnTo>
                <a:cubicBezTo>
                  <a:pt x="19071" y="16385"/>
                  <a:pt x="21600" y="10531"/>
                  <a:pt x="21600" y="4070"/>
                </a:cubicBezTo>
                <a:cubicBezTo>
                  <a:pt x="21600" y="2923"/>
                  <a:pt x="21521" y="1794"/>
                  <a:pt x="21367" y="691"/>
                </a:cubicBezTo>
                <a:lnTo>
                  <a:pt x="21253" y="0"/>
                </a:lnTo>
                <a:lnTo>
                  <a:pt x="0" y="0"/>
                </a:lnTo>
                <a:close/>
              </a:path>
            </a:pathLst>
          </a:cu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Rectangle 7"/>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308" name="Title 1"/>
          <p:cNvSpPr txBox="1"/>
          <p:nvPr>
            <p:ph type="title"/>
          </p:nvPr>
        </p:nvSpPr>
        <p:spPr>
          <a:prstGeom prst="rect">
            <a:avLst/>
          </a:prstGeom>
        </p:spPr>
        <p:txBody>
          <a:bodyPr/>
          <a:lstStyle/>
          <a:p>
            <a:pPr>
              <a:defRPr sz="5400"/>
            </a:pPr>
          </a:p>
        </p:txBody>
      </p:sp>
      <p:grpSp>
        <p:nvGrpSpPr>
          <p:cNvPr id="311" name="sketch line"/>
          <p:cNvGrpSpPr/>
          <p:nvPr/>
        </p:nvGrpSpPr>
        <p:grpSpPr>
          <a:xfrm>
            <a:off x="668735" y="1653252"/>
            <a:ext cx="10854658" cy="61122"/>
            <a:chOff x="0" y="0"/>
            <a:chExt cx="10854656" cy="61120"/>
          </a:xfrm>
        </p:grpSpPr>
        <p:sp>
          <p:nvSpPr>
            <p:cNvPr id="309" name="Shape"/>
            <p:cNvSpPr/>
            <p:nvPr/>
          </p:nvSpPr>
          <p:spPr>
            <a:xfrm>
              <a:off x="0" y="-1"/>
              <a:ext cx="10854229" cy="54782"/>
            </a:xfrm>
            <a:custGeom>
              <a:avLst/>
              <a:gdLst/>
              <a:ahLst/>
              <a:cxnLst>
                <a:cxn ang="0">
                  <a:pos x="wd2" y="hd2"/>
                </a:cxn>
                <a:cxn ang="5400000">
                  <a:pos x="wd2" y="hd2"/>
                </a:cxn>
                <a:cxn ang="10800000">
                  <a:pos x="wd2" y="hd2"/>
                </a:cxn>
                <a:cxn ang="16200000">
                  <a:pos x="wd2" y="hd2"/>
                </a:cxn>
              </a:cxnLst>
              <a:rect l="0" t="0" r="r" b="b"/>
              <a:pathLst>
                <a:path w="21599" h="14314" fill="norm" stroke="1" extrusionOk="0">
                  <a:moveTo>
                    <a:pt x="0" y="6302"/>
                  </a:moveTo>
                  <a:cubicBezTo>
                    <a:pt x="532" y="10296"/>
                    <a:pt x="827" y="802"/>
                    <a:pt x="1134" y="6302"/>
                  </a:cubicBezTo>
                  <a:cubicBezTo>
                    <a:pt x="1442" y="11802"/>
                    <a:pt x="1531" y="5687"/>
                    <a:pt x="1836" y="6302"/>
                  </a:cubicBezTo>
                  <a:cubicBezTo>
                    <a:pt x="2141" y="6917"/>
                    <a:pt x="2785" y="6264"/>
                    <a:pt x="3618" y="6302"/>
                  </a:cubicBezTo>
                  <a:cubicBezTo>
                    <a:pt x="4451" y="6340"/>
                    <a:pt x="4269" y="7734"/>
                    <a:pt x="4752" y="6302"/>
                  </a:cubicBezTo>
                  <a:cubicBezTo>
                    <a:pt x="5235" y="4870"/>
                    <a:pt x="5559" y="11132"/>
                    <a:pt x="5886" y="6302"/>
                  </a:cubicBezTo>
                  <a:cubicBezTo>
                    <a:pt x="6213" y="1472"/>
                    <a:pt x="7123" y="11267"/>
                    <a:pt x="7668" y="6302"/>
                  </a:cubicBezTo>
                  <a:cubicBezTo>
                    <a:pt x="8213" y="1337"/>
                    <a:pt x="8378" y="9493"/>
                    <a:pt x="8586" y="6302"/>
                  </a:cubicBezTo>
                  <a:cubicBezTo>
                    <a:pt x="8794" y="3111"/>
                    <a:pt x="9477" y="1803"/>
                    <a:pt x="10368" y="6302"/>
                  </a:cubicBezTo>
                  <a:cubicBezTo>
                    <a:pt x="11258" y="10801"/>
                    <a:pt x="11328" y="5442"/>
                    <a:pt x="12150" y="6302"/>
                  </a:cubicBezTo>
                  <a:cubicBezTo>
                    <a:pt x="12971" y="7162"/>
                    <a:pt x="12846" y="4963"/>
                    <a:pt x="13499" y="6302"/>
                  </a:cubicBezTo>
                  <a:cubicBezTo>
                    <a:pt x="14153" y="7641"/>
                    <a:pt x="14809" y="1643"/>
                    <a:pt x="15281" y="6302"/>
                  </a:cubicBezTo>
                  <a:cubicBezTo>
                    <a:pt x="15753" y="10961"/>
                    <a:pt x="16125" y="-64"/>
                    <a:pt x="16415" y="6302"/>
                  </a:cubicBezTo>
                  <a:cubicBezTo>
                    <a:pt x="16706" y="12668"/>
                    <a:pt x="17019" y="12966"/>
                    <a:pt x="17549" y="6302"/>
                  </a:cubicBezTo>
                  <a:cubicBezTo>
                    <a:pt x="18079" y="-362"/>
                    <a:pt x="18728" y="16231"/>
                    <a:pt x="19115" y="6302"/>
                  </a:cubicBezTo>
                  <a:cubicBezTo>
                    <a:pt x="19502" y="-3627"/>
                    <a:pt x="19913" y="-424"/>
                    <a:pt x="20249" y="6302"/>
                  </a:cubicBezTo>
                  <a:cubicBezTo>
                    <a:pt x="20586" y="13028"/>
                    <a:pt x="21285" y="6484"/>
                    <a:pt x="21599" y="6302"/>
                  </a:cubicBezTo>
                  <a:cubicBezTo>
                    <a:pt x="21598" y="8573"/>
                    <a:pt x="21599" y="9997"/>
                    <a:pt x="21599" y="11080"/>
                  </a:cubicBezTo>
                  <a:cubicBezTo>
                    <a:pt x="21110" y="12640"/>
                    <a:pt x="20583" y="12131"/>
                    <a:pt x="20033" y="11080"/>
                  </a:cubicBezTo>
                  <a:cubicBezTo>
                    <a:pt x="19483" y="10031"/>
                    <a:pt x="19588" y="7233"/>
                    <a:pt x="19331" y="11080"/>
                  </a:cubicBezTo>
                  <a:cubicBezTo>
                    <a:pt x="19074" y="14928"/>
                    <a:pt x="18665" y="6792"/>
                    <a:pt x="18413" y="11080"/>
                  </a:cubicBezTo>
                  <a:cubicBezTo>
                    <a:pt x="18161" y="15369"/>
                    <a:pt x="17075" y="5021"/>
                    <a:pt x="16631" y="11080"/>
                  </a:cubicBezTo>
                  <a:cubicBezTo>
                    <a:pt x="16187" y="17140"/>
                    <a:pt x="15727" y="13215"/>
                    <a:pt x="15281" y="11080"/>
                  </a:cubicBezTo>
                  <a:cubicBezTo>
                    <a:pt x="14836" y="8946"/>
                    <a:pt x="14797" y="13385"/>
                    <a:pt x="14363" y="11080"/>
                  </a:cubicBezTo>
                  <a:cubicBezTo>
                    <a:pt x="13929" y="8776"/>
                    <a:pt x="13294" y="11263"/>
                    <a:pt x="13014" y="11080"/>
                  </a:cubicBezTo>
                  <a:cubicBezTo>
                    <a:pt x="12733" y="10899"/>
                    <a:pt x="12561" y="14929"/>
                    <a:pt x="12312" y="11080"/>
                  </a:cubicBezTo>
                  <a:cubicBezTo>
                    <a:pt x="12062" y="7232"/>
                    <a:pt x="11835" y="9457"/>
                    <a:pt x="11610" y="11080"/>
                  </a:cubicBezTo>
                  <a:cubicBezTo>
                    <a:pt x="11385" y="12704"/>
                    <a:pt x="10910" y="8545"/>
                    <a:pt x="10260" y="11080"/>
                  </a:cubicBezTo>
                  <a:cubicBezTo>
                    <a:pt x="9610" y="13616"/>
                    <a:pt x="9634" y="13962"/>
                    <a:pt x="9342" y="11080"/>
                  </a:cubicBezTo>
                  <a:cubicBezTo>
                    <a:pt x="9049" y="8199"/>
                    <a:pt x="8115" y="8134"/>
                    <a:pt x="7776" y="11080"/>
                  </a:cubicBezTo>
                  <a:cubicBezTo>
                    <a:pt x="7437" y="14027"/>
                    <a:pt x="7041" y="11954"/>
                    <a:pt x="6858" y="11080"/>
                  </a:cubicBezTo>
                  <a:cubicBezTo>
                    <a:pt x="6674" y="10207"/>
                    <a:pt x="5951" y="4188"/>
                    <a:pt x="5292" y="11080"/>
                  </a:cubicBezTo>
                  <a:cubicBezTo>
                    <a:pt x="4633" y="17973"/>
                    <a:pt x="4831" y="8812"/>
                    <a:pt x="4590" y="11080"/>
                  </a:cubicBezTo>
                  <a:cubicBezTo>
                    <a:pt x="4349" y="13349"/>
                    <a:pt x="3423" y="7273"/>
                    <a:pt x="3024" y="11080"/>
                  </a:cubicBezTo>
                  <a:cubicBezTo>
                    <a:pt x="2626" y="14888"/>
                    <a:pt x="2323" y="10754"/>
                    <a:pt x="2106" y="11080"/>
                  </a:cubicBezTo>
                  <a:cubicBezTo>
                    <a:pt x="1889" y="11407"/>
                    <a:pt x="1553" y="14519"/>
                    <a:pt x="1404" y="11080"/>
                  </a:cubicBezTo>
                  <a:cubicBezTo>
                    <a:pt x="1255" y="7642"/>
                    <a:pt x="430" y="14155"/>
                    <a:pt x="0" y="11080"/>
                  </a:cubicBezTo>
                  <a:cubicBezTo>
                    <a:pt x="0" y="9255"/>
                    <a:pt x="-1" y="8329"/>
                    <a:pt x="0" y="6302"/>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0" name="Shape"/>
            <p:cNvSpPr/>
            <p:nvPr/>
          </p:nvSpPr>
          <p:spPr>
            <a:xfrm>
              <a:off x="236" y="2666"/>
              <a:ext cx="10854421" cy="58455"/>
            </a:xfrm>
            <a:custGeom>
              <a:avLst/>
              <a:gdLst/>
              <a:ahLst/>
              <a:cxnLst>
                <a:cxn ang="0">
                  <a:pos x="wd2" y="hd2"/>
                </a:cxn>
                <a:cxn ang="5400000">
                  <a:pos x="wd2" y="hd2"/>
                </a:cxn>
                <a:cxn ang="10800000">
                  <a:pos x="wd2" y="hd2"/>
                </a:cxn>
                <a:cxn ang="16200000">
                  <a:pos x="wd2" y="hd2"/>
                </a:cxn>
              </a:cxnLst>
              <a:rect l="0" t="0" r="r" b="b"/>
              <a:pathLst>
                <a:path w="21599" h="13108" fill="norm" stroke="1" extrusionOk="0">
                  <a:moveTo>
                    <a:pt x="0" y="4811"/>
                  </a:moveTo>
                  <a:cubicBezTo>
                    <a:pt x="293" y="533"/>
                    <a:pt x="692" y="3737"/>
                    <a:pt x="918" y="4811"/>
                  </a:cubicBezTo>
                  <a:cubicBezTo>
                    <a:pt x="1144" y="5885"/>
                    <a:pt x="1609" y="9256"/>
                    <a:pt x="2268" y="4811"/>
                  </a:cubicBezTo>
                  <a:cubicBezTo>
                    <a:pt x="2927" y="366"/>
                    <a:pt x="3239" y="6094"/>
                    <a:pt x="3834" y="4811"/>
                  </a:cubicBezTo>
                  <a:cubicBezTo>
                    <a:pt x="4429" y="3528"/>
                    <a:pt x="4254" y="4086"/>
                    <a:pt x="4536" y="4811"/>
                  </a:cubicBezTo>
                  <a:cubicBezTo>
                    <a:pt x="4818" y="5536"/>
                    <a:pt x="4889" y="6983"/>
                    <a:pt x="5238" y="4811"/>
                  </a:cubicBezTo>
                  <a:cubicBezTo>
                    <a:pt x="5587" y="2639"/>
                    <a:pt x="6391" y="-4833"/>
                    <a:pt x="7020" y="4811"/>
                  </a:cubicBezTo>
                  <a:cubicBezTo>
                    <a:pt x="7649" y="14455"/>
                    <a:pt x="8077" y="9754"/>
                    <a:pt x="8370" y="4811"/>
                  </a:cubicBezTo>
                  <a:cubicBezTo>
                    <a:pt x="8662" y="-132"/>
                    <a:pt x="8905" y="2155"/>
                    <a:pt x="9072" y="4811"/>
                  </a:cubicBezTo>
                  <a:cubicBezTo>
                    <a:pt x="9239" y="7467"/>
                    <a:pt x="10033" y="3450"/>
                    <a:pt x="10422" y="4811"/>
                  </a:cubicBezTo>
                  <a:cubicBezTo>
                    <a:pt x="10810" y="6172"/>
                    <a:pt x="11827" y="891"/>
                    <a:pt x="12203" y="4811"/>
                  </a:cubicBezTo>
                  <a:cubicBezTo>
                    <a:pt x="12580" y="8730"/>
                    <a:pt x="12903" y="10694"/>
                    <a:pt x="13337" y="4811"/>
                  </a:cubicBezTo>
                  <a:cubicBezTo>
                    <a:pt x="13772" y="-1072"/>
                    <a:pt x="13912" y="1412"/>
                    <a:pt x="14471" y="4811"/>
                  </a:cubicBezTo>
                  <a:cubicBezTo>
                    <a:pt x="15030" y="8210"/>
                    <a:pt x="15292" y="-2580"/>
                    <a:pt x="15821" y="4811"/>
                  </a:cubicBezTo>
                  <a:cubicBezTo>
                    <a:pt x="16351" y="12202"/>
                    <a:pt x="16901" y="2458"/>
                    <a:pt x="17387" y="4811"/>
                  </a:cubicBezTo>
                  <a:cubicBezTo>
                    <a:pt x="17873" y="7163"/>
                    <a:pt x="18291" y="1694"/>
                    <a:pt x="18953" y="4811"/>
                  </a:cubicBezTo>
                  <a:cubicBezTo>
                    <a:pt x="19615" y="7928"/>
                    <a:pt x="20491" y="6489"/>
                    <a:pt x="21599" y="4811"/>
                  </a:cubicBezTo>
                  <a:cubicBezTo>
                    <a:pt x="21600" y="5809"/>
                    <a:pt x="21600" y="6880"/>
                    <a:pt x="21599" y="8912"/>
                  </a:cubicBezTo>
                  <a:cubicBezTo>
                    <a:pt x="21276" y="11207"/>
                    <a:pt x="21042" y="11444"/>
                    <a:pt x="20681" y="8912"/>
                  </a:cubicBezTo>
                  <a:cubicBezTo>
                    <a:pt x="20319" y="6380"/>
                    <a:pt x="19574" y="1057"/>
                    <a:pt x="18899" y="8912"/>
                  </a:cubicBezTo>
                  <a:cubicBezTo>
                    <a:pt x="18224" y="16767"/>
                    <a:pt x="18147" y="11698"/>
                    <a:pt x="17549" y="8912"/>
                  </a:cubicBezTo>
                  <a:cubicBezTo>
                    <a:pt x="16951" y="6126"/>
                    <a:pt x="17193" y="6265"/>
                    <a:pt x="16847" y="8912"/>
                  </a:cubicBezTo>
                  <a:cubicBezTo>
                    <a:pt x="16501" y="11559"/>
                    <a:pt x="15915" y="9052"/>
                    <a:pt x="15497" y="8912"/>
                  </a:cubicBezTo>
                  <a:cubicBezTo>
                    <a:pt x="15079" y="8771"/>
                    <a:pt x="14751" y="9613"/>
                    <a:pt x="14363" y="8912"/>
                  </a:cubicBezTo>
                  <a:cubicBezTo>
                    <a:pt x="13976" y="8210"/>
                    <a:pt x="13727" y="8135"/>
                    <a:pt x="13229" y="8912"/>
                  </a:cubicBezTo>
                  <a:cubicBezTo>
                    <a:pt x="12732" y="9689"/>
                    <a:pt x="12446" y="13472"/>
                    <a:pt x="12095" y="8912"/>
                  </a:cubicBezTo>
                  <a:cubicBezTo>
                    <a:pt x="11745" y="4351"/>
                    <a:pt x="11189" y="5531"/>
                    <a:pt x="10962" y="8912"/>
                  </a:cubicBezTo>
                  <a:cubicBezTo>
                    <a:pt x="10734" y="12292"/>
                    <a:pt x="10022" y="10827"/>
                    <a:pt x="9396" y="8912"/>
                  </a:cubicBezTo>
                  <a:cubicBezTo>
                    <a:pt x="8769" y="6996"/>
                    <a:pt x="8436" y="14128"/>
                    <a:pt x="8046" y="8912"/>
                  </a:cubicBezTo>
                  <a:cubicBezTo>
                    <a:pt x="7656" y="3695"/>
                    <a:pt x="7599" y="12583"/>
                    <a:pt x="7344" y="8912"/>
                  </a:cubicBezTo>
                  <a:cubicBezTo>
                    <a:pt x="7088" y="5241"/>
                    <a:pt x="6498" y="14273"/>
                    <a:pt x="6210" y="8912"/>
                  </a:cubicBezTo>
                  <a:cubicBezTo>
                    <a:pt x="5921" y="3551"/>
                    <a:pt x="5413" y="13035"/>
                    <a:pt x="4644" y="8912"/>
                  </a:cubicBezTo>
                  <a:cubicBezTo>
                    <a:pt x="3875" y="4789"/>
                    <a:pt x="4174" y="6106"/>
                    <a:pt x="3726" y="8912"/>
                  </a:cubicBezTo>
                  <a:cubicBezTo>
                    <a:pt x="3279" y="11718"/>
                    <a:pt x="2553" y="14987"/>
                    <a:pt x="1944" y="8912"/>
                  </a:cubicBezTo>
                  <a:cubicBezTo>
                    <a:pt x="1336" y="2837"/>
                    <a:pt x="813" y="1946"/>
                    <a:pt x="0" y="8912"/>
                  </a:cubicBezTo>
                  <a:cubicBezTo>
                    <a:pt x="0" y="6934"/>
                    <a:pt x="1" y="5811"/>
                    <a:pt x="0" y="4811"/>
                  </a:cubicBezTo>
                  <a:close/>
                </a:path>
              </a:pathLst>
            </a:custGeom>
            <a:noFill/>
            <a:ln w="41275" cap="rnd">
              <a:solidFill>
                <a:schemeClr val="accent2"/>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312" name="Content Placeholder 2"/>
          <p:cNvSpPr txBox="1"/>
          <p:nvPr>
            <p:ph type="body" idx="1"/>
          </p:nvPr>
        </p:nvSpPr>
        <p:spPr>
          <a:xfrm>
            <a:off x="838200" y="1929383"/>
            <a:ext cx="10515600" cy="4251961"/>
          </a:xfrm>
          <a:prstGeom prst="rect">
            <a:avLst/>
          </a:prstGeom>
        </p:spPr>
        <p:txBody>
          <a:bodyPr/>
          <a:lstStyle/>
          <a:p>
            <a:pPr>
              <a:defRPr sz="2200"/>
            </a:pPr>
            <a:r>
              <a:t> One third of primary ependymomas arise in the spinal cord. The other two thirds arise from the brain parenchyma in the ependymal cells lining the ventricles. </a:t>
            </a:r>
          </a:p>
          <a:p>
            <a:pPr>
              <a:defRPr sz="2200"/>
            </a:pPr>
            <a:r>
              <a:t>May be located anywhere along the spinal cord. </a:t>
            </a:r>
          </a:p>
          <a:p>
            <a:pPr>
              <a:defRPr sz="2200"/>
            </a:pPr>
            <a:r>
              <a:t>Approximately 50% occur in the lumbosacral spinal cord or filum terminale</a:t>
            </a:r>
          </a:p>
          <a:p>
            <a:pPr>
              <a:defRPr sz="2200"/>
            </a:pPr>
            <a:r>
              <a:t>50 % occur anywhere in the cervical or thoracic spinal cord.</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4" name="Picture 5" descr="Picture 5"/>
          <p:cNvPicPr>
            <a:picLocks noChangeAspect="1"/>
          </p:cNvPicPr>
          <p:nvPr/>
        </p:nvPicPr>
        <p:blipFill>
          <a:blip r:embed="rId2">
            <a:extLst/>
          </a:blip>
          <a:srcRect l="0" t="0" r="9091" b="23390"/>
          <a:stretch>
            <a:fillRect/>
          </a:stretch>
        </p:blipFill>
        <p:spPr>
          <a:xfrm>
            <a:off x="19" y="10"/>
            <a:ext cx="12191982" cy="6857991"/>
          </a:xfrm>
          <a:prstGeom prst="rect">
            <a:avLst/>
          </a:prstGeom>
          <a:ln w="12700">
            <a:miter lim="400000"/>
          </a:ln>
        </p:spPr>
      </p:pic>
      <p:sp>
        <p:nvSpPr>
          <p:cNvPr id="315" name="Rectangle 14"/>
          <p:cNvSpPr/>
          <p:nvPr/>
        </p:nvSpPr>
        <p:spPr>
          <a:xfrm>
            <a:off x="-1" y="0"/>
            <a:ext cx="12196804" cy="6858000"/>
          </a:xfrm>
          <a:prstGeom prst="rect">
            <a:avLst/>
          </a:prstGeom>
          <a:gradFill>
            <a:gsLst>
              <a:gs pos="28000">
                <a:srgbClr val="E7E6E6">
                  <a:alpha val="84000"/>
                </a:srgbClr>
              </a:gs>
              <a:gs pos="74000">
                <a:srgbClr val="FFFFFF"/>
              </a:gs>
            </a:gsLst>
            <a:path path="circle">
              <a:fillToRect l="62278" t="119636" r="37721" b="-19636"/>
            </a:path>
          </a:gradFill>
          <a:ln w="12700">
            <a:miter lim="400000"/>
          </a:ln>
        </p:spPr>
        <p:txBody>
          <a:bodyPr lIns="45719" rIns="45719" anchor="ctr"/>
          <a:lstStyle/>
          <a:p>
            <a:pPr algn="ctr">
              <a:defRPr>
                <a:solidFill>
                  <a:srgbClr val="FFFFFF"/>
                </a:solidFill>
              </a:defRPr>
            </a:pPr>
          </a:p>
        </p:txBody>
      </p:sp>
      <p:grpSp>
        <p:nvGrpSpPr>
          <p:cNvPr id="328" name="Content Placeholder 2"/>
          <p:cNvGrpSpPr/>
          <p:nvPr/>
        </p:nvGrpSpPr>
        <p:grpSpPr>
          <a:xfrm>
            <a:off x="838200" y="1907035"/>
            <a:ext cx="10515600" cy="4188515"/>
            <a:chOff x="0" y="0"/>
            <a:chExt cx="10515600" cy="4188514"/>
          </a:xfrm>
        </p:grpSpPr>
        <p:grpSp>
          <p:nvGrpSpPr>
            <p:cNvPr id="318" name="Group"/>
            <p:cNvGrpSpPr/>
            <p:nvPr/>
          </p:nvGrpSpPr>
          <p:grpSpPr>
            <a:xfrm>
              <a:off x="0" y="0"/>
              <a:ext cx="10515600" cy="993129"/>
              <a:chOff x="0" y="0"/>
              <a:chExt cx="10515600" cy="993128"/>
            </a:xfrm>
          </p:grpSpPr>
          <p:sp>
            <p:nvSpPr>
              <p:cNvPr id="316" name="Rounded Rectangle"/>
              <p:cNvSpPr/>
              <p:nvPr/>
            </p:nvSpPr>
            <p:spPr>
              <a:xfrm>
                <a:off x="0" y="0"/>
                <a:ext cx="10515600" cy="993129"/>
              </a:xfrm>
              <a:prstGeom prst="roundRect">
                <a:avLst>
                  <a:gd name="adj" fmla="val 16667"/>
                </a:avLst>
              </a:prstGeom>
              <a:solidFill>
                <a:schemeClr val="accent2"/>
              </a:solidFill>
              <a:ln w="12700" cap="flat">
                <a:solidFill>
                  <a:srgbClr val="FFFFFF"/>
                </a:solidFill>
                <a:prstDash val="solid"/>
                <a:miter lim="800000"/>
              </a:ln>
              <a:effectLst/>
            </p:spPr>
            <p:txBody>
              <a:bodyPr wrap="square" lIns="45719" tIns="45719" rIns="45719" bIns="45719" numCol="1" anchor="ctr">
                <a:noAutofit/>
              </a:bodyPr>
              <a:lstStyle/>
              <a:p>
                <a:pPr defTabSz="1111250">
                  <a:lnSpc>
                    <a:spcPct val="90000"/>
                  </a:lnSpc>
                  <a:spcBef>
                    <a:spcPts val="1100"/>
                  </a:spcBef>
                  <a:defRPr sz="2800">
                    <a:solidFill>
                      <a:srgbClr val="FFFFFF"/>
                    </a:solidFill>
                  </a:defRPr>
                </a:pPr>
              </a:p>
            </p:txBody>
          </p:sp>
          <p:sp>
            <p:nvSpPr>
              <p:cNvPr id="317" name="most frequently in middle-aged men,"/>
              <p:cNvSpPr txBox="1"/>
              <p:nvPr/>
            </p:nvSpPr>
            <p:spPr>
              <a:xfrm>
                <a:off x="48481" y="239500"/>
                <a:ext cx="10418638" cy="5141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5250" tIns="95250" rIns="95250" bIns="95250" numCol="1" anchor="ctr">
                <a:spAutoFit/>
              </a:bodyPr>
              <a:lstStyle>
                <a:lvl1pPr defTabSz="1111250">
                  <a:lnSpc>
                    <a:spcPct val="90000"/>
                  </a:lnSpc>
                  <a:spcBef>
                    <a:spcPts val="1000"/>
                  </a:spcBef>
                  <a:defRPr sz="2500">
                    <a:solidFill>
                      <a:srgbClr val="FFFFFF"/>
                    </a:solidFill>
                  </a:defRPr>
                </a:lvl1pPr>
              </a:lstStyle>
              <a:p>
                <a:pPr/>
                <a:r>
                  <a:t>most frequently in middle-aged men,</a:t>
                </a:r>
              </a:p>
            </p:txBody>
          </p:sp>
        </p:grpSp>
        <p:grpSp>
          <p:nvGrpSpPr>
            <p:cNvPr id="321" name="Group"/>
            <p:cNvGrpSpPr/>
            <p:nvPr/>
          </p:nvGrpSpPr>
          <p:grpSpPr>
            <a:xfrm>
              <a:off x="0" y="1065128"/>
              <a:ext cx="10515600" cy="993130"/>
              <a:chOff x="0" y="0"/>
              <a:chExt cx="10515600" cy="993128"/>
            </a:xfrm>
          </p:grpSpPr>
          <p:sp>
            <p:nvSpPr>
              <p:cNvPr id="319" name="Rounded Rectangle"/>
              <p:cNvSpPr/>
              <p:nvPr/>
            </p:nvSpPr>
            <p:spPr>
              <a:xfrm>
                <a:off x="0" y="0"/>
                <a:ext cx="10515600" cy="993129"/>
              </a:xfrm>
              <a:prstGeom prst="roundRect">
                <a:avLst>
                  <a:gd name="adj" fmla="val 16667"/>
                </a:avLst>
              </a:prstGeom>
              <a:solidFill>
                <a:srgbClr val="D17B5C"/>
              </a:solidFill>
              <a:ln w="12700" cap="flat">
                <a:solidFill>
                  <a:srgbClr val="FFFFFF"/>
                </a:solidFill>
                <a:prstDash val="solid"/>
                <a:miter lim="800000"/>
              </a:ln>
              <a:effectLst/>
            </p:spPr>
            <p:txBody>
              <a:bodyPr wrap="square" lIns="45719" tIns="45719" rIns="45719" bIns="45719" numCol="1" anchor="ctr">
                <a:noAutofit/>
              </a:bodyPr>
              <a:lstStyle/>
              <a:p>
                <a:pPr defTabSz="1111250">
                  <a:lnSpc>
                    <a:spcPct val="90000"/>
                  </a:lnSpc>
                  <a:spcBef>
                    <a:spcPts val="1100"/>
                  </a:spcBef>
                  <a:defRPr sz="2800">
                    <a:solidFill>
                      <a:srgbClr val="FFFFFF"/>
                    </a:solidFill>
                  </a:defRPr>
                </a:pPr>
              </a:p>
            </p:txBody>
          </p:sp>
          <p:sp>
            <p:nvSpPr>
              <p:cNvPr id="320" name="Ependymomas, especially the myxopapillary type, are the most common tumors to involve the distal cord/conus and filum."/>
              <p:cNvSpPr txBox="1"/>
              <p:nvPr/>
            </p:nvSpPr>
            <p:spPr>
              <a:xfrm>
                <a:off x="48481" y="58831"/>
                <a:ext cx="10418638" cy="8754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5250" tIns="95250" rIns="95250" bIns="95250" numCol="1" anchor="ctr">
                <a:spAutoFit/>
              </a:bodyPr>
              <a:lstStyle>
                <a:lvl1pPr defTabSz="1111250">
                  <a:lnSpc>
                    <a:spcPct val="90000"/>
                  </a:lnSpc>
                  <a:spcBef>
                    <a:spcPts val="1000"/>
                  </a:spcBef>
                  <a:defRPr sz="2500">
                    <a:solidFill>
                      <a:srgbClr val="FFFFFF"/>
                    </a:solidFill>
                  </a:defRPr>
                </a:lvl1pPr>
              </a:lstStyle>
              <a:p>
                <a:pPr/>
                <a:r>
                  <a:t>Ependymomas, especially the myxopapillary type, are the most common tumors to involve the distal cord/conus and filum.</a:t>
                </a:r>
              </a:p>
            </p:txBody>
          </p:sp>
        </p:grpSp>
        <p:grpSp>
          <p:nvGrpSpPr>
            <p:cNvPr id="324" name="Group"/>
            <p:cNvGrpSpPr/>
            <p:nvPr/>
          </p:nvGrpSpPr>
          <p:grpSpPr>
            <a:xfrm>
              <a:off x="0" y="2130258"/>
              <a:ext cx="10515600" cy="993129"/>
              <a:chOff x="0" y="0"/>
              <a:chExt cx="10515600" cy="993128"/>
            </a:xfrm>
          </p:grpSpPr>
          <p:sp>
            <p:nvSpPr>
              <p:cNvPr id="322" name="Rounded Rectangle"/>
              <p:cNvSpPr/>
              <p:nvPr/>
            </p:nvSpPr>
            <p:spPr>
              <a:xfrm>
                <a:off x="0" y="0"/>
                <a:ext cx="10515600" cy="993129"/>
              </a:xfrm>
              <a:prstGeom prst="roundRect">
                <a:avLst>
                  <a:gd name="adj" fmla="val 16667"/>
                </a:avLst>
              </a:prstGeom>
              <a:solidFill>
                <a:srgbClr val="B98A82"/>
              </a:solidFill>
              <a:ln w="12700" cap="flat">
                <a:solidFill>
                  <a:srgbClr val="FFFFFF"/>
                </a:solidFill>
                <a:prstDash val="solid"/>
                <a:miter lim="800000"/>
              </a:ln>
              <a:effectLst/>
            </p:spPr>
            <p:txBody>
              <a:bodyPr wrap="square" lIns="45719" tIns="45719" rIns="45719" bIns="45719" numCol="1" anchor="ctr">
                <a:noAutofit/>
              </a:bodyPr>
              <a:lstStyle/>
              <a:p>
                <a:pPr defTabSz="1111250">
                  <a:lnSpc>
                    <a:spcPct val="90000"/>
                  </a:lnSpc>
                  <a:spcBef>
                    <a:spcPts val="1100"/>
                  </a:spcBef>
                  <a:defRPr sz="2800">
                    <a:solidFill>
                      <a:srgbClr val="FFFFFF"/>
                    </a:solidFill>
                  </a:defRPr>
                </a:pPr>
              </a:p>
            </p:txBody>
          </p:sp>
          <p:sp>
            <p:nvSpPr>
              <p:cNvPr id="323" name="Presenting signs and symptoms of ependymomas include back pain, radicular pain, progressive myelopathy, and bowel and bladder dysfunction."/>
              <p:cNvSpPr txBox="1"/>
              <p:nvPr/>
            </p:nvSpPr>
            <p:spPr>
              <a:xfrm>
                <a:off x="48481" y="58831"/>
                <a:ext cx="10418638" cy="8754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5250" tIns="95250" rIns="95250" bIns="95250" numCol="1" anchor="ctr">
                <a:spAutoFit/>
              </a:bodyPr>
              <a:lstStyle>
                <a:lvl1pPr defTabSz="1111250">
                  <a:lnSpc>
                    <a:spcPct val="90000"/>
                  </a:lnSpc>
                  <a:spcBef>
                    <a:spcPts val="1000"/>
                  </a:spcBef>
                  <a:defRPr sz="2500">
                    <a:solidFill>
                      <a:srgbClr val="FFFFFF"/>
                    </a:solidFill>
                  </a:defRPr>
                </a:lvl1pPr>
              </a:lstStyle>
              <a:p>
                <a:pPr/>
                <a:r>
                  <a:t>Presenting signs and symptoms of ependymomas include back pain, radicular pain, progressive myelopathy, and bowel and bladder dysfunction. </a:t>
                </a:r>
              </a:p>
            </p:txBody>
          </p:sp>
        </p:grpSp>
        <p:grpSp>
          <p:nvGrpSpPr>
            <p:cNvPr id="327" name="Group"/>
            <p:cNvGrpSpPr/>
            <p:nvPr/>
          </p:nvGrpSpPr>
          <p:grpSpPr>
            <a:xfrm>
              <a:off x="0" y="3195385"/>
              <a:ext cx="10515600" cy="993130"/>
              <a:chOff x="0" y="0"/>
              <a:chExt cx="10515600" cy="993128"/>
            </a:xfrm>
          </p:grpSpPr>
          <p:sp>
            <p:nvSpPr>
              <p:cNvPr id="325" name="Rounded Rectangle"/>
              <p:cNvSpPr/>
              <p:nvPr/>
            </p:nvSpPr>
            <p:spPr>
              <a:xfrm>
                <a:off x="0" y="0"/>
                <a:ext cx="10515600" cy="993129"/>
              </a:xfrm>
              <a:prstGeom prst="roundRect">
                <a:avLst>
                  <a:gd name="adj" fmla="val 16667"/>
                </a:avLst>
              </a:prstGeom>
              <a:solidFill>
                <a:schemeClr val="accent3"/>
              </a:solidFill>
              <a:ln w="12700" cap="flat">
                <a:solidFill>
                  <a:srgbClr val="FFFFFF"/>
                </a:solidFill>
                <a:prstDash val="solid"/>
                <a:miter lim="800000"/>
              </a:ln>
              <a:effectLst/>
            </p:spPr>
            <p:txBody>
              <a:bodyPr wrap="square" lIns="45719" tIns="45719" rIns="45719" bIns="45719" numCol="1" anchor="ctr">
                <a:noAutofit/>
              </a:bodyPr>
              <a:lstStyle/>
              <a:p>
                <a:pPr defTabSz="1111250">
                  <a:lnSpc>
                    <a:spcPct val="90000"/>
                  </a:lnSpc>
                  <a:spcBef>
                    <a:spcPts val="1100"/>
                  </a:spcBef>
                  <a:defRPr sz="2800">
                    <a:solidFill>
                      <a:srgbClr val="FFFFFF"/>
                    </a:solidFill>
                  </a:defRPr>
                </a:pPr>
              </a:p>
            </p:txBody>
          </p:sp>
          <p:sp>
            <p:nvSpPr>
              <p:cNvPr id="326" name="As with astrocytomas, ependymomas usually are slow-growing neoplasms that cause symmetric enlargement of the cord"/>
              <p:cNvSpPr txBox="1"/>
              <p:nvPr/>
            </p:nvSpPr>
            <p:spPr>
              <a:xfrm>
                <a:off x="48481" y="58832"/>
                <a:ext cx="10418638" cy="8754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5250" tIns="95250" rIns="95250" bIns="95250" numCol="1" anchor="ctr">
                <a:spAutoFit/>
              </a:bodyPr>
              <a:lstStyle>
                <a:lvl1pPr defTabSz="1111250">
                  <a:lnSpc>
                    <a:spcPct val="90000"/>
                  </a:lnSpc>
                  <a:spcBef>
                    <a:spcPts val="1000"/>
                  </a:spcBef>
                  <a:defRPr sz="2500">
                    <a:solidFill>
                      <a:srgbClr val="FFFFFF"/>
                    </a:solidFill>
                  </a:defRPr>
                </a:lvl1pPr>
              </a:lstStyle>
              <a:p>
                <a:pPr/>
                <a:r>
                  <a:t>As with astrocytomas, ependymomas usually are slow-growing neoplasms that cause symmetric enlargement of the cord</a:t>
                </a:r>
              </a:p>
            </p:txBody>
          </p:sp>
        </p:grpSp>
      </p:gr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0" name="Picture 5" descr="Picture 5"/>
          <p:cNvPicPr>
            <a:picLocks noChangeAspect="1"/>
          </p:cNvPicPr>
          <p:nvPr/>
        </p:nvPicPr>
        <p:blipFill>
          <a:blip r:embed="rId2">
            <a:extLst/>
          </a:blip>
          <a:srcRect l="0" t="0" r="0" b="15730"/>
          <a:stretch>
            <a:fillRect/>
          </a:stretch>
        </p:blipFill>
        <p:spPr>
          <a:xfrm>
            <a:off x="19" y="9"/>
            <a:ext cx="12191981" cy="6857991"/>
          </a:xfrm>
          <a:prstGeom prst="rect">
            <a:avLst/>
          </a:prstGeom>
          <a:ln w="12700">
            <a:miter lim="400000"/>
          </a:ln>
        </p:spPr>
      </p:pic>
      <p:sp>
        <p:nvSpPr>
          <p:cNvPr id="331" name="Rectangle 9"/>
          <p:cNvSpPr/>
          <p:nvPr/>
        </p:nvSpPr>
        <p:spPr>
          <a:xfrm>
            <a:off x="-1" y="0"/>
            <a:ext cx="12196804" cy="6858000"/>
          </a:xfrm>
          <a:prstGeom prst="rect">
            <a:avLst/>
          </a:prstGeom>
          <a:gradFill>
            <a:gsLst>
              <a:gs pos="28000">
                <a:srgbClr val="E7E6E6">
                  <a:alpha val="84000"/>
                </a:srgbClr>
              </a:gs>
              <a:gs pos="74000">
                <a:srgbClr val="FFFFFF"/>
              </a:gs>
            </a:gsLst>
            <a:path path="circle">
              <a:fillToRect l="62278" t="119636" r="37721" b="-19636"/>
            </a:path>
          </a:gradFill>
          <a:ln w="12700">
            <a:miter lim="400000"/>
          </a:ln>
        </p:spPr>
        <p:txBody>
          <a:bodyPr lIns="45719" rIns="45719" anchor="ctr"/>
          <a:lstStyle/>
          <a:p>
            <a:pPr algn="ctr">
              <a:defRPr>
                <a:solidFill>
                  <a:srgbClr val="FFFFFF"/>
                </a:solidFill>
              </a:defRPr>
            </a:pPr>
          </a:p>
        </p:txBody>
      </p:sp>
      <p:sp>
        <p:nvSpPr>
          <p:cNvPr id="332" name="Title 1"/>
          <p:cNvSpPr txBox="1"/>
          <p:nvPr>
            <p:ph type="title"/>
          </p:nvPr>
        </p:nvSpPr>
        <p:spPr>
          <a:prstGeom prst="rect">
            <a:avLst/>
          </a:prstGeom>
        </p:spPr>
        <p:txBody>
          <a:bodyPr/>
          <a:lstStyle/>
          <a:p>
            <a:pPr/>
          </a:p>
        </p:txBody>
      </p:sp>
      <p:grpSp>
        <p:nvGrpSpPr>
          <p:cNvPr id="339" name="Content Placeholder 2"/>
          <p:cNvGrpSpPr/>
          <p:nvPr/>
        </p:nvGrpSpPr>
        <p:grpSpPr>
          <a:xfrm>
            <a:off x="838200" y="1856954"/>
            <a:ext cx="10515600" cy="4288680"/>
            <a:chOff x="0" y="0"/>
            <a:chExt cx="10515600" cy="4288678"/>
          </a:xfrm>
        </p:grpSpPr>
        <p:grpSp>
          <p:nvGrpSpPr>
            <p:cNvPr id="335" name="Group"/>
            <p:cNvGrpSpPr/>
            <p:nvPr/>
          </p:nvGrpSpPr>
          <p:grpSpPr>
            <a:xfrm>
              <a:off x="0" y="0"/>
              <a:ext cx="10515600" cy="2089619"/>
              <a:chOff x="0" y="0"/>
              <a:chExt cx="10515600" cy="2089618"/>
            </a:xfrm>
          </p:grpSpPr>
          <p:sp>
            <p:nvSpPr>
              <p:cNvPr id="333" name="Rounded Rectangle"/>
              <p:cNvSpPr/>
              <p:nvPr/>
            </p:nvSpPr>
            <p:spPr>
              <a:xfrm>
                <a:off x="0" y="0"/>
                <a:ext cx="10515600" cy="2089619"/>
              </a:xfrm>
              <a:prstGeom prst="roundRect">
                <a:avLst>
                  <a:gd name="adj" fmla="val 16667"/>
                </a:avLst>
              </a:prstGeom>
              <a:solidFill>
                <a:schemeClr val="accent2"/>
              </a:solidFill>
              <a:ln w="12700" cap="flat">
                <a:solidFill>
                  <a:srgbClr val="FFFFFF"/>
                </a:solidFill>
                <a:prstDash val="solid"/>
                <a:miter lim="800000"/>
              </a:ln>
              <a:effectLst/>
            </p:spPr>
            <p:txBody>
              <a:bodyPr wrap="square" lIns="45719" tIns="45719" rIns="45719" bIns="45719" numCol="1" anchor="ctr">
                <a:noAutofit/>
              </a:bodyPr>
              <a:lstStyle/>
              <a:p>
                <a:pPr defTabSz="1689100">
                  <a:lnSpc>
                    <a:spcPct val="90000"/>
                  </a:lnSpc>
                  <a:spcBef>
                    <a:spcPts val="1100"/>
                  </a:spcBef>
                  <a:defRPr sz="2800">
                    <a:solidFill>
                      <a:srgbClr val="FFFFFF"/>
                    </a:solidFill>
                  </a:defRPr>
                </a:pPr>
              </a:p>
            </p:txBody>
          </p:sp>
          <p:sp>
            <p:nvSpPr>
              <p:cNvPr id="334" name="Enhancement of ependymomas on MRI tends to be homogeneous and focal with sharp margins to the adjacent normal parenchyma"/>
              <p:cNvSpPr txBox="1"/>
              <p:nvPr/>
            </p:nvSpPr>
            <p:spPr>
              <a:xfrm>
                <a:off x="102007" y="106974"/>
                <a:ext cx="10311587" cy="1875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44779" tIns="144779" rIns="144779" bIns="144779" numCol="1" anchor="ctr">
                <a:spAutoFit/>
              </a:bodyPr>
              <a:lstStyle>
                <a:lvl1pPr defTabSz="1689100">
                  <a:lnSpc>
                    <a:spcPct val="90000"/>
                  </a:lnSpc>
                  <a:spcBef>
                    <a:spcPts val="1500"/>
                  </a:spcBef>
                  <a:defRPr sz="3800">
                    <a:solidFill>
                      <a:srgbClr val="FFFFFF"/>
                    </a:solidFill>
                  </a:defRPr>
                </a:lvl1pPr>
              </a:lstStyle>
              <a:p>
                <a:pPr/>
                <a:r>
                  <a:t>Enhancement of ependymomas on MRI tends to be homogeneous and focal with sharp margins to the adjacent normal parenchyma</a:t>
                </a:r>
              </a:p>
            </p:txBody>
          </p:sp>
        </p:grpSp>
        <p:grpSp>
          <p:nvGrpSpPr>
            <p:cNvPr id="338" name="Group"/>
            <p:cNvGrpSpPr/>
            <p:nvPr/>
          </p:nvGrpSpPr>
          <p:grpSpPr>
            <a:xfrm>
              <a:off x="0" y="2199059"/>
              <a:ext cx="10515600" cy="2089620"/>
              <a:chOff x="0" y="0"/>
              <a:chExt cx="10515600" cy="2089618"/>
            </a:xfrm>
          </p:grpSpPr>
          <p:sp>
            <p:nvSpPr>
              <p:cNvPr id="336" name="Rounded Rectangle"/>
              <p:cNvSpPr/>
              <p:nvPr/>
            </p:nvSpPr>
            <p:spPr>
              <a:xfrm>
                <a:off x="0" y="0"/>
                <a:ext cx="10515600" cy="2089619"/>
              </a:xfrm>
              <a:prstGeom prst="roundRect">
                <a:avLst>
                  <a:gd name="adj" fmla="val 16667"/>
                </a:avLst>
              </a:prstGeom>
              <a:solidFill>
                <a:schemeClr val="accent3"/>
              </a:solidFill>
              <a:ln w="12700" cap="flat">
                <a:solidFill>
                  <a:srgbClr val="FFFFFF"/>
                </a:solidFill>
                <a:prstDash val="solid"/>
                <a:miter lim="800000"/>
              </a:ln>
              <a:effectLst/>
            </p:spPr>
            <p:txBody>
              <a:bodyPr wrap="square" lIns="45719" tIns="45719" rIns="45719" bIns="45719" numCol="1" anchor="ctr">
                <a:noAutofit/>
              </a:bodyPr>
              <a:lstStyle/>
              <a:p>
                <a:pPr defTabSz="1689100">
                  <a:lnSpc>
                    <a:spcPct val="90000"/>
                  </a:lnSpc>
                  <a:spcBef>
                    <a:spcPts val="1100"/>
                  </a:spcBef>
                  <a:defRPr sz="2800">
                    <a:solidFill>
                      <a:srgbClr val="FFFFFF"/>
                    </a:solidFill>
                  </a:defRPr>
                </a:pPr>
              </a:p>
            </p:txBody>
          </p:sp>
          <p:sp>
            <p:nvSpPr>
              <p:cNvPr id="337" name="Sharp demarcation is consistent with a well-defined capsule that often allows for complete removal of the tumor nidus."/>
              <p:cNvSpPr txBox="1"/>
              <p:nvPr/>
            </p:nvSpPr>
            <p:spPr>
              <a:xfrm>
                <a:off x="102007" y="106974"/>
                <a:ext cx="10311587" cy="1875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44779" tIns="144779" rIns="144779" bIns="144779" numCol="1" anchor="ctr">
                <a:spAutoFit/>
              </a:bodyPr>
              <a:lstStyle>
                <a:lvl1pPr defTabSz="1689100">
                  <a:lnSpc>
                    <a:spcPct val="90000"/>
                  </a:lnSpc>
                  <a:spcBef>
                    <a:spcPts val="1500"/>
                  </a:spcBef>
                  <a:defRPr sz="3800">
                    <a:solidFill>
                      <a:srgbClr val="FFFFFF"/>
                    </a:solidFill>
                  </a:defRPr>
                </a:lvl1pPr>
              </a:lstStyle>
              <a:p>
                <a:pPr/>
                <a:r>
                  <a:t>Sharp demarcation is consistent with a well-defined capsule that often allows for complete removal of the tumor nidus.</a:t>
                </a:r>
              </a:p>
            </p:txBody>
          </p:sp>
        </p:grpSp>
      </p:gr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Rectangle 8"/>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342" name="Title 1"/>
          <p:cNvSpPr txBox="1"/>
          <p:nvPr>
            <p:ph type="title"/>
          </p:nvPr>
        </p:nvSpPr>
        <p:spPr>
          <a:xfrm>
            <a:off x="634999" y="640822"/>
            <a:ext cx="3418661" cy="5583149"/>
          </a:xfrm>
          <a:prstGeom prst="rect">
            <a:avLst/>
          </a:prstGeom>
        </p:spPr>
        <p:txBody>
          <a:bodyPr/>
          <a:lstStyle>
            <a:lvl1pPr>
              <a:defRPr sz="4600"/>
            </a:lvl1pPr>
          </a:lstStyle>
          <a:p>
            <a:pPr/>
            <a:r>
              <a:t>Astrocytomas</a:t>
            </a:r>
          </a:p>
        </p:txBody>
      </p:sp>
      <p:grpSp>
        <p:nvGrpSpPr>
          <p:cNvPr id="345" name="sketch line"/>
          <p:cNvGrpSpPr/>
          <p:nvPr/>
        </p:nvGrpSpPr>
        <p:grpSpPr>
          <a:xfrm>
            <a:off x="4311022" y="766391"/>
            <a:ext cx="47073" cy="5411049"/>
            <a:chOff x="0" y="0"/>
            <a:chExt cx="47071" cy="5411048"/>
          </a:xfrm>
        </p:grpSpPr>
        <p:sp>
          <p:nvSpPr>
            <p:cNvPr id="343" name="Shape"/>
            <p:cNvSpPr/>
            <p:nvPr/>
          </p:nvSpPr>
          <p:spPr>
            <a:xfrm rot="5400000">
              <a:off x="-2682110" y="2682109"/>
              <a:ext cx="5410572" cy="46353"/>
            </a:xfrm>
            <a:custGeom>
              <a:avLst/>
              <a:gdLst/>
              <a:ahLst/>
              <a:cxnLst>
                <a:cxn ang="0">
                  <a:pos x="wd2" y="hd2"/>
                </a:cxn>
                <a:cxn ang="5400000">
                  <a:pos x="wd2" y="hd2"/>
                </a:cxn>
                <a:cxn ang="10800000">
                  <a:pos x="wd2" y="hd2"/>
                </a:cxn>
                <a:cxn ang="16200000">
                  <a:pos x="wd2" y="hd2"/>
                </a:cxn>
              </a:cxnLst>
              <a:rect l="0" t="0" r="r" b="b"/>
              <a:pathLst>
                <a:path w="21599" h="13392" fill="norm" stroke="1" extrusionOk="0">
                  <a:moveTo>
                    <a:pt x="2" y="4531"/>
                  </a:moveTo>
                  <a:cubicBezTo>
                    <a:pt x="1140" y="3108"/>
                    <a:pt x="1504" y="10964"/>
                    <a:pt x="2485" y="4531"/>
                  </a:cubicBezTo>
                  <a:cubicBezTo>
                    <a:pt x="3466" y="-1903"/>
                    <a:pt x="4119" y="6619"/>
                    <a:pt x="4537" y="4531"/>
                  </a:cubicBezTo>
                  <a:cubicBezTo>
                    <a:pt x="4955" y="2442"/>
                    <a:pt x="6236" y="7384"/>
                    <a:pt x="7669" y="4531"/>
                  </a:cubicBezTo>
                  <a:cubicBezTo>
                    <a:pt x="9101" y="1677"/>
                    <a:pt x="9452" y="10178"/>
                    <a:pt x="10152" y="4531"/>
                  </a:cubicBezTo>
                  <a:cubicBezTo>
                    <a:pt x="10853" y="-1117"/>
                    <a:pt x="11446" y="-1891"/>
                    <a:pt x="12636" y="4531"/>
                  </a:cubicBezTo>
                  <a:cubicBezTo>
                    <a:pt x="13827" y="10952"/>
                    <a:pt x="14245" y="3732"/>
                    <a:pt x="15768" y="4531"/>
                  </a:cubicBezTo>
                  <a:cubicBezTo>
                    <a:pt x="17290" y="5330"/>
                    <a:pt x="17119" y="7581"/>
                    <a:pt x="18035" y="4531"/>
                  </a:cubicBezTo>
                  <a:cubicBezTo>
                    <a:pt x="18952" y="1481"/>
                    <a:pt x="20559" y="7049"/>
                    <a:pt x="21599" y="4531"/>
                  </a:cubicBezTo>
                  <a:cubicBezTo>
                    <a:pt x="21596" y="6095"/>
                    <a:pt x="21596" y="8145"/>
                    <a:pt x="21599" y="9814"/>
                  </a:cubicBezTo>
                  <a:cubicBezTo>
                    <a:pt x="20613" y="16519"/>
                    <a:pt x="19996" y="7620"/>
                    <a:pt x="19331" y="9814"/>
                  </a:cubicBezTo>
                  <a:cubicBezTo>
                    <a:pt x="18666" y="12009"/>
                    <a:pt x="17700" y="4353"/>
                    <a:pt x="16632" y="9814"/>
                  </a:cubicBezTo>
                  <a:cubicBezTo>
                    <a:pt x="15564" y="15276"/>
                    <a:pt x="15207" y="2014"/>
                    <a:pt x="14148" y="9814"/>
                  </a:cubicBezTo>
                  <a:cubicBezTo>
                    <a:pt x="13089" y="17615"/>
                    <a:pt x="12272" y="-68"/>
                    <a:pt x="11016" y="9814"/>
                  </a:cubicBezTo>
                  <a:cubicBezTo>
                    <a:pt x="9760" y="19697"/>
                    <a:pt x="8801" y="5505"/>
                    <a:pt x="7885" y="9814"/>
                  </a:cubicBezTo>
                  <a:cubicBezTo>
                    <a:pt x="6969" y="14124"/>
                    <a:pt x="6398" y="13629"/>
                    <a:pt x="5617" y="9814"/>
                  </a:cubicBezTo>
                  <a:cubicBezTo>
                    <a:pt x="4836" y="6000"/>
                    <a:pt x="3690" y="5444"/>
                    <a:pt x="2917" y="9814"/>
                  </a:cubicBezTo>
                  <a:cubicBezTo>
                    <a:pt x="2145" y="14185"/>
                    <a:pt x="1345" y="4490"/>
                    <a:pt x="2" y="9814"/>
                  </a:cubicBezTo>
                  <a:cubicBezTo>
                    <a:pt x="0" y="7726"/>
                    <a:pt x="-1" y="6770"/>
                    <a:pt x="2" y="4531"/>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4" name="Shape"/>
            <p:cNvSpPr/>
            <p:nvPr/>
          </p:nvSpPr>
          <p:spPr>
            <a:xfrm rot="5400000">
              <a:off x="-2678615" y="2685363"/>
              <a:ext cx="5410905" cy="40468"/>
            </a:xfrm>
            <a:custGeom>
              <a:avLst/>
              <a:gdLst/>
              <a:ahLst/>
              <a:cxnLst>
                <a:cxn ang="0">
                  <a:pos x="wd2" y="hd2"/>
                </a:cxn>
                <a:cxn ang="5400000">
                  <a:pos x="wd2" y="hd2"/>
                </a:cxn>
                <a:cxn ang="10800000">
                  <a:pos x="wd2" y="hd2"/>
                </a:cxn>
                <a:cxn ang="16200000">
                  <a:pos x="wd2" y="hd2"/>
                </a:cxn>
              </a:cxnLst>
              <a:rect l="0" t="0" r="r" b="b"/>
              <a:pathLst>
                <a:path w="21598" h="11425" fill="norm" stroke="1" extrusionOk="0">
                  <a:moveTo>
                    <a:pt x="1" y="4630"/>
                  </a:moveTo>
                  <a:cubicBezTo>
                    <a:pt x="652" y="-651"/>
                    <a:pt x="1276" y="10"/>
                    <a:pt x="2269" y="4630"/>
                  </a:cubicBezTo>
                  <a:cubicBezTo>
                    <a:pt x="3262" y="9250"/>
                    <a:pt x="4046" y="2578"/>
                    <a:pt x="5184" y="4630"/>
                  </a:cubicBezTo>
                  <a:cubicBezTo>
                    <a:pt x="6322" y="6682"/>
                    <a:pt x="6514" y="3679"/>
                    <a:pt x="7667" y="4630"/>
                  </a:cubicBezTo>
                  <a:cubicBezTo>
                    <a:pt x="8821" y="5581"/>
                    <a:pt x="9439" y="-786"/>
                    <a:pt x="9935" y="4630"/>
                  </a:cubicBezTo>
                  <a:cubicBezTo>
                    <a:pt x="10431" y="10046"/>
                    <a:pt x="12069" y="-5146"/>
                    <a:pt x="12850" y="4630"/>
                  </a:cubicBezTo>
                  <a:cubicBezTo>
                    <a:pt x="13632" y="14406"/>
                    <a:pt x="14597" y="11418"/>
                    <a:pt x="15550" y="4630"/>
                  </a:cubicBezTo>
                  <a:cubicBezTo>
                    <a:pt x="16502" y="-2158"/>
                    <a:pt x="17540" y="-897"/>
                    <a:pt x="18249" y="4630"/>
                  </a:cubicBezTo>
                  <a:cubicBezTo>
                    <a:pt x="18958" y="10157"/>
                    <a:pt x="20677" y="2857"/>
                    <a:pt x="21596" y="4630"/>
                  </a:cubicBezTo>
                  <a:cubicBezTo>
                    <a:pt x="21598" y="6593"/>
                    <a:pt x="21599" y="8255"/>
                    <a:pt x="21596" y="9793"/>
                  </a:cubicBezTo>
                  <a:cubicBezTo>
                    <a:pt x="20514" y="6536"/>
                    <a:pt x="20444" y="13392"/>
                    <a:pt x="19329" y="9793"/>
                  </a:cubicBezTo>
                  <a:cubicBezTo>
                    <a:pt x="18213" y="6194"/>
                    <a:pt x="17757" y="7308"/>
                    <a:pt x="17277" y="9793"/>
                  </a:cubicBezTo>
                  <a:cubicBezTo>
                    <a:pt x="16798" y="12278"/>
                    <a:pt x="15013" y="11001"/>
                    <a:pt x="14362" y="9793"/>
                  </a:cubicBezTo>
                  <a:cubicBezTo>
                    <a:pt x="13711" y="8585"/>
                    <a:pt x="13172" y="14007"/>
                    <a:pt x="12094" y="9793"/>
                  </a:cubicBezTo>
                  <a:cubicBezTo>
                    <a:pt x="11017" y="5579"/>
                    <a:pt x="10539" y="12364"/>
                    <a:pt x="9179" y="9793"/>
                  </a:cubicBezTo>
                  <a:cubicBezTo>
                    <a:pt x="7819" y="7222"/>
                    <a:pt x="7191" y="12813"/>
                    <a:pt x="6048" y="9793"/>
                  </a:cubicBezTo>
                  <a:cubicBezTo>
                    <a:pt x="4905" y="6773"/>
                    <a:pt x="4246" y="3132"/>
                    <a:pt x="3564" y="9793"/>
                  </a:cubicBezTo>
                  <a:cubicBezTo>
                    <a:pt x="2883" y="16454"/>
                    <a:pt x="747" y="-1270"/>
                    <a:pt x="1" y="9793"/>
                  </a:cubicBezTo>
                  <a:cubicBezTo>
                    <a:pt x="-1" y="7250"/>
                    <a:pt x="2" y="6070"/>
                    <a:pt x="1" y="4630"/>
                  </a:cubicBezTo>
                  <a:close/>
                </a:path>
              </a:pathLst>
            </a:custGeom>
            <a:noFill/>
            <a:ln w="41275" cap="rnd">
              <a:solidFill>
                <a:schemeClr val="accent2"/>
              </a:solidFill>
              <a:prstDash val="solid"/>
              <a:round/>
            </a:ln>
            <a:effectLst/>
          </p:spPr>
          <p:txBody>
            <a:bodyPr wrap="square" lIns="45719" tIns="45719" rIns="45719" bIns="45719" numCol="1" anchor="ctr">
              <a:noAutofit/>
            </a:bodyPr>
            <a:lstStyle/>
            <a:p>
              <a:pPr algn="ctr">
                <a:defRPr>
                  <a:solidFill>
                    <a:srgbClr val="FFFFFF"/>
                  </a:solidFill>
                </a:defRPr>
              </a:pPr>
            </a:p>
          </p:txBody>
        </p:sp>
      </p:grpSp>
      <p:grpSp>
        <p:nvGrpSpPr>
          <p:cNvPr id="356" name="Content Placeholder 2"/>
          <p:cNvGrpSpPr/>
          <p:nvPr/>
        </p:nvGrpSpPr>
        <p:grpSpPr>
          <a:xfrm>
            <a:off x="4648017" y="641496"/>
            <a:ext cx="6900514" cy="5215615"/>
            <a:chOff x="0" y="0"/>
            <a:chExt cx="6900512" cy="5215613"/>
          </a:xfrm>
        </p:grpSpPr>
        <p:sp>
          <p:nvSpPr>
            <p:cNvPr id="346" name="Line"/>
            <p:cNvSpPr/>
            <p:nvPr/>
          </p:nvSpPr>
          <p:spPr>
            <a:xfrm>
              <a:off x="0" y="0"/>
              <a:ext cx="6900513" cy="0"/>
            </a:xfrm>
            <a:prstGeom prst="line">
              <a:avLst/>
            </a:prstGeom>
            <a:solidFill>
              <a:schemeClr val="accent2"/>
            </a:solidFill>
            <a:ln w="12700" cap="flat">
              <a:solidFill>
                <a:schemeClr val="accent2"/>
              </a:solidFill>
              <a:prstDash val="solid"/>
              <a:miter lim="800000"/>
            </a:ln>
            <a:effectLst/>
          </p:spPr>
          <p:txBody>
            <a:bodyPr wrap="square" lIns="45719" tIns="45719" rIns="45719" bIns="45719" numCol="1" anchor="t">
              <a:noAutofit/>
            </a:bodyPr>
            <a:lstStyle/>
            <a:p>
              <a:pPr/>
            </a:p>
          </p:txBody>
        </p:sp>
        <p:sp>
          <p:nvSpPr>
            <p:cNvPr id="347" name="It represent 36% to 54% of all gliomas involving the spine and occur in the pediatric and middle aged adult populations with equal sexual predilection."/>
            <p:cNvSpPr txBox="1"/>
            <p:nvPr/>
          </p:nvSpPr>
          <p:spPr>
            <a:xfrm>
              <a:off x="0" y="0"/>
              <a:ext cx="6900513" cy="11139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t">
              <a:spAutoFit/>
            </a:bodyPr>
            <a:lstStyle>
              <a:lvl1pPr defTabSz="977900">
                <a:lnSpc>
                  <a:spcPct val="90000"/>
                </a:lnSpc>
                <a:spcBef>
                  <a:spcPts val="900"/>
                </a:spcBef>
                <a:defRPr sz="2200"/>
              </a:lvl1pPr>
            </a:lstStyle>
            <a:p>
              <a:pPr/>
              <a:r>
                <a:t>It represent 36% to 54% of all gliomas involving the spine and occur in the pediatric and middle aged adult populations with equal sexual predilection. </a:t>
              </a:r>
            </a:p>
          </p:txBody>
        </p:sp>
        <p:sp>
          <p:nvSpPr>
            <p:cNvPr id="348" name="Line"/>
            <p:cNvSpPr/>
            <p:nvPr/>
          </p:nvSpPr>
          <p:spPr>
            <a:xfrm>
              <a:off x="0" y="1106958"/>
              <a:ext cx="6900513" cy="1"/>
            </a:xfrm>
            <a:prstGeom prst="line">
              <a:avLst/>
            </a:prstGeom>
            <a:solidFill>
              <a:schemeClr val="accent3"/>
            </a:solidFill>
            <a:ln w="12700" cap="flat">
              <a:solidFill>
                <a:schemeClr val="accent3"/>
              </a:solidFill>
              <a:prstDash val="solid"/>
              <a:miter lim="800000"/>
            </a:ln>
            <a:effectLst/>
          </p:spPr>
          <p:txBody>
            <a:bodyPr wrap="square" lIns="45719" tIns="45719" rIns="45719" bIns="45719" numCol="1" anchor="t">
              <a:noAutofit/>
            </a:bodyPr>
            <a:lstStyle/>
            <a:p>
              <a:pPr/>
            </a:p>
          </p:txBody>
        </p:sp>
        <p:sp>
          <p:nvSpPr>
            <p:cNvPr id="349" name="m/c intramedullary mass in childhood."/>
            <p:cNvSpPr txBox="1"/>
            <p:nvPr/>
          </p:nvSpPr>
          <p:spPr>
            <a:xfrm>
              <a:off x="0" y="1106958"/>
              <a:ext cx="6900513" cy="4615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t">
              <a:spAutoFit/>
            </a:bodyPr>
            <a:lstStyle>
              <a:lvl1pPr defTabSz="977900">
                <a:lnSpc>
                  <a:spcPct val="90000"/>
                </a:lnSpc>
                <a:spcBef>
                  <a:spcPts val="900"/>
                </a:spcBef>
                <a:defRPr sz="2200"/>
              </a:lvl1pPr>
            </a:lstStyle>
            <a:p>
              <a:pPr/>
              <a:r>
                <a:t>m/c intramedullary mass in childhood. </a:t>
              </a:r>
            </a:p>
          </p:txBody>
        </p:sp>
        <p:sp>
          <p:nvSpPr>
            <p:cNvPr id="350" name="Line"/>
            <p:cNvSpPr/>
            <p:nvPr/>
          </p:nvSpPr>
          <p:spPr>
            <a:xfrm>
              <a:off x="0" y="2213916"/>
              <a:ext cx="6900513" cy="1"/>
            </a:xfrm>
            <a:prstGeom prst="line">
              <a:avLst/>
            </a:prstGeom>
            <a:solidFill>
              <a:schemeClr val="accent4"/>
            </a:solidFill>
            <a:ln w="12700" cap="flat">
              <a:solidFill>
                <a:schemeClr val="accent4"/>
              </a:solidFill>
              <a:prstDash val="solid"/>
              <a:miter lim="800000"/>
            </a:ln>
            <a:effectLst/>
          </p:spPr>
          <p:txBody>
            <a:bodyPr wrap="square" lIns="45719" tIns="45719" rIns="45719" bIns="45719" numCol="1" anchor="t">
              <a:noAutofit/>
            </a:bodyPr>
            <a:lstStyle/>
            <a:p>
              <a:pPr/>
            </a:p>
          </p:txBody>
        </p:sp>
        <p:sp>
          <p:nvSpPr>
            <p:cNvPr id="351" name="m/c location is in the upper thoracic cord."/>
            <p:cNvSpPr txBox="1"/>
            <p:nvPr/>
          </p:nvSpPr>
          <p:spPr>
            <a:xfrm>
              <a:off x="0" y="2213916"/>
              <a:ext cx="6900513" cy="4615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t">
              <a:spAutoFit/>
            </a:bodyPr>
            <a:lstStyle>
              <a:lvl1pPr defTabSz="977900">
                <a:lnSpc>
                  <a:spcPct val="90000"/>
                </a:lnSpc>
                <a:spcBef>
                  <a:spcPts val="900"/>
                </a:spcBef>
                <a:defRPr sz="2200"/>
              </a:lvl1pPr>
            </a:lstStyle>
            <a:p>
              <a:pPr/>
              <a:r>
                <a:t>m/c location is in the upper thoracic cord.</a:t>
              </a:r>
            </a:p>
          </p:txBody>
        </p:sp>
        <p:sp>
          <p:nvSpPr>
            <p:cNvPr id="352" name="Line"/>
            <p:cNvSpPr/>
            <p:nvPr/>
          </p:nvSpPr>
          <p:spPr>
            <a:xfrm>
              <a:off x="0" y="3320873"/>
              <a:ext cx="6900513" cy="1"/>
            </a:xfrm>
            <a:prstGeom prst="line">
              <a:avLst/>
            </a:prstGeom>
            <a:solidFill>
              <a:schemeClr val="accent5"/>
            </a:solidFill>
            <a:ln w="12700" cap="flat">
              <a:solidFill>
                <a:schemeClr val="accent5"/>
              </a:solidFill>
              <a:prstDash val="solid"/>
              <a:miter lim="800000"/>
            </a:ln>
            <a:effectLst/>
          </p:spPr>
          <p:txBody>
            <a:bodyPr wrap="square" lIns="45719" tIns="45719" rIns="45719" bIns="45719" numCol="1" anchor="t">
              <a:noAutofit/>
            </a:bodyPr>
            <a:lstStyle/>
            <a:p>
              <a:pPr/>
            </a:p>
          </p:txBody>
        </p:sp>
        <p:sp>
          <p:nvSpPr>
            <p:cNvPr id="353" name="As with most intramedullary neoplasms, fusiform expansion of the cord is almost always present."/>
            <p:cNvSpPr txBox="1"/>
            <p:nvPr/>
          </p:nvSpPr>
          <p:spPr>
            <a:xfrm>
              <a:off x="0" y="3320873"/>
              <a:ext cx="6900513" cy="78778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t">
              <a:spAutoFit/>
            </a:bodyPr>
            <a:lstStyle>
              <a:lvl1pPr defTabSz="977900">
                <a:lnSpc>
                  <a:spcPct val="90000"/>
                </a:lnSpc>
                <a:spcBef>
                  <a:spcPts val="900"/>
                </a:spcBef>
                <a:defRPr sz="2200"/>
              </a:lvl1pPr>
            </a:lstStyle>
            <a:p>
              <a:pPr/>
              <a:r>
                <a:t>As with most intramedullary neoplasms, fusiform expansion of the cord is almost always present.</a:t>
              </a:r>
            </a:p>
          </p:txBody>
        </p:sp>
        <p:sp>
          <p:nvSpPr>
            <p:cNvPr id="354" name="Line"/>
            <p:cNvSpPr/>
            <p:nvPr/>
          </p:nvSpPr>
          <p:spPr>
            <a:xfrm>
              <a:off x="0" y="4427831"/>
              <a:ext cx="6900513" cy="1"/>
            </a:xfrm>
            <a:prstGeom prst="line">
              <a:avLst/>
            </a:prstGeom>
            <a:solidFill>
              <a:schemeClr val="accent6"/>
            </a:solidFill>
            <a:ln w="12700" cap="flat">
              <a:solidFill>
                <a:schemeClr val="accent6"/>
              </a:solidFill>
              <a:prstDash val="solid"/>
              <a:miter lim="800000"/>
            </a:ln>
            <a:effectLst/>
          </p:spPr>
          <p:txBody>
            <a:bodyPr wrap="square" lIns="45719" tIns="45719" rIns="45719" bIns="45719" numCol="1" anchor="t">
              <a:noAutofit/>
            </a:bodyPr>
            <a:lstStyle/>
            <a:p>
              <a:pPr/>
            </a:p>
          </p:txBody>
        </p:sp>
        <p:sp>
          <p:nvSpPr>
            <p:cNvPr id="355" name="A well-defined capsule is lacking, reflecting the infiltrating character of astrocytomas."/>
            <p:cNvSpPr txBox="1"/>
            <p:nvPr/>
          </p:nvSpPr>
          <p:spPr>
            <a:xfrm>
              <a:off x="0" y="4427831"/>
              <a:ext cx="6900513" cy="78778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t">
              <a:spAutoFit/>
            </a:bodyPr>
            <a:lstStyle>
              <a:lvl1pPr defTabSz="977900">
                <a:lnSpc>
                  <a:spcPct val="90000"/>
                </a:lnSpc>
                <a:spcBef>
                  <a:spcPts val="900"/>
                </a:spcBef>
                <a:defRPr sz="2200"/>
              </a:lvl1pPr>
            </a:lstStyle>
            <a:p>
              <a:pPr/>
              <a:r>
                <a:t>A well-defined capsule is lacking, reflecting the infiltrating character of astrocytomas.</a:t>
              </a:r>
            </a:p>
          </p:txBody>
        </p:sp>
      </p:gr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Rectangle 7"/>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359" name="Content Placeholder 2"/>
          <p:cNvSpPr txBox="1"/>
          <p:nvPr>
            <p:ph type="body" idx="1"/>
          </p:nvPr>
        </p:nvSpPr>
        <p:spPr>
          <a:xfrm>
            <a:off x="1014060" y="691010"/>
            <a:ext cx="9727512" cy="4469569"/>
          </a:xfrm>
          <a:prstGeom prst="rect">
            <a:avLst/>
          </a:prstGeom>
        </p:spPr>
        <p:txBody>
          <a:bodyPr/>
          <a:lstStyle/>
          <a:p>
            <a:pPr>
              <a:lnSpc>
                <a:spcPct val="81000"/>
              </a:lnSpc>
              <a:defRPr sz="2500"/>
            </a:pPr>
            <a:r>
              <a:t>Approximately one-half of spinal cord astrocytomas are pilocytic and one-half are infiltrative astrocytomas</a:t>
            </a:r>
          </a:p>
          <a:p>
            <a:pPr>
              <a:lnSpc>
                <a:spcPct val="81000"/>
              </a:lnSpc>
              <a:defRPr sz="2500"/>
            </a:pPr>
          </a:p>
          <a:p>
            <a:pPr>
              <a:lnSpc>
                <a:spcPct val="81000"/>
              </a:lnSpc>
              <a:defRPr sz="2500"/>
            </a:pPr>
            <a:r>
              <a:t>Pilocytic astrocytomas are well circumscribed and low grade with nonaggressive clinical behavior. On MRI these tumors enhance intensely with gadolinium</a:t>
            </a:r>
          </a:p>
          <a:p>
            <a:pPr>
              <a:lnSpc>
                <a:spcPct val="81000"/>
              </a:lnSpc>
              <a:defRPr sz="2500"/>
            </a:pPr>
          </a:p>
          <a:p>
            <a:pPr>
              <a:lnSpc>
                <a:spcPct val="81000"/>
              </a:lnSpc>
              <a:defRPr sz="2500"/>
            </a:pPr>
            <a:r>
              <a:t>Diffuse fibrillary astrocytomas of the spinal cord usually appear as nonencapsulated lesions that enhance minimally or heterogeneously on MRI. Approximately one-third are histologically high grade (anaplastic astrocytoma or glioblastoma)</a:t>
            </a:r>
          </a:p>
        </p:txBody>
      </p:sp>
      <p:sp>
        <p:nvSpPr>
          <p:cNvPr id="360" name="Rectangle 9"/>
          <p:cNvSpPr/>
          <p:nvPr/>
        </p:nvSpPr>
        <p:spPr>
          <a:xfrm rot="2700000">
            <a:off x="11052629" y="2120024"/>
            <a:ext cx="645369" cy="645369"/>
          </a:xfrm>
          <a:prstGeom prst="rect">
            <a:avLst/>
          </a:pr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361" name="Isosceles Triangle 11"/>
          <p:cNvSpPr/>
          <p:nvPr/>
        </p:nvSpPr>
        <p:spPr>
          <a:xfrm rot="16200000">
            <a:off x="10289068" y="1343027"/>
            <a:ext cx="2532832" cy="1273033"/>
          </a:xfrm>
          <a:prstGeom prst="triangle">
            <a:avLst/>
          </a:pr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362" name="Isosceles Triangle 13"/>
          <p:cNvSpPr/>
          <p:nvPr/>
        </p:nvSpPr>
        <p:spPr>
          <a:xfrm rot="5400000">
            <a:off x="-501760" y="5103257"/>
            <a:ext cx="2017580" cy="1014061"/>
          </a:xfrm>
          <a:prstGeom prst="triangle">
            <a:avLst/>
          </a:prstGeom>
          <a:solidFill>
            <a:schemeClr val="accent1">
              <a:alpha val="30000"/>
            </a:schemeClr>
          </a:solidFill>
          <a:ln w="12700">
            <a:miter lim="400000"/>
          </a:ln>
        </p:spPr>
        <p:txBody>
          <a:bodyPr lIns="45719" rIns="45719" anchor="ctr"/>
          <a:lstStyle/>
          <a:p>
            <a:pPr algn="ctr">
              <a:defRPr>
                <a:solidFill>
                  <a:srgbClr val="FFFFFF"/>
                </a:solidFill>
              </a:defRPr>
            </a:pPr>
          </a:p>
        </p:txBody>
      </p:sp>
      <p:sp>
        <p:nvSpPr>
          <p:cNvPr id="363" name="Rectangle 15"/>
          <p:cNvSpPr/>
          <p:nvPr/>
        </p:nvSpPr>
        <p:spPr>
          <a:xfrm rot="2700000">
            <a:off x="427916" y="5728708"/>
            <a:ext cx="485578" cy="485579"/>
          </a:xfrm>
          <a:prstGeom prst="rect">
            <a:avLst/>
          </a:prstGeom>
          <a:solidFill>
            <a:schemeClr val="accent1">
              <a:alpha val="30000"/>
            </a:schemeClr>
          </a:solidFill>
          <a:ln w="12700">
            <a:miter lim="400000"/>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 name="Rectangle 7"/>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366" name="Content Placeholder 2"/>
          <p:cNvSpPr txBox="1"/>
          <p:nvPr>
            <p:ph type="body" idx="1"/>
          </p:nvPr>
        </p:nvSpPr>
        <p:spPr>
          <a:xfrm>
            <a:off x="641131" y="1051034"/>
            <a:ext cx="10100441" cy="5125929"/>
          </a:xfrm>
          <a:prstGeom prst="rect">
            <a:avLst/>
          </a:prstGeom>
        </p:spPr>
        <p:txBody>
          <a:bodyPr/>
          <a:lstStyle/>
          <a:p>
            <a:pPr>
              <a:defRPr sz="2400"/>
            </a:pPr>
            <a:r>
              <a:t>The most important factor associated with a better prognosis was low tumor grade (WHO grade I). Other factors associated with a better prognosis included tumor location other than the cervical region, limited extent of tumor involvement along the spinal cord, and longer (&gt;180 days) duration of symptoms.</a:t>
            </a:r>
          </a:p>
          <a:p>
            <a:pPr>
              <a:defRPr sz="2400"/>
            </a:pPr>
            <a:r>
              <a:t>Postoperative RT did not affect outcomes in patients with pilocytic astrocytomas, although it did appear to improve the outcome for infiltrative astrocytomas.</a:t>
            </a:r>
          </a:p>
          <a:p>
            <a:pPr>
              <a:defRPr sz="2400"/>
            </a:pPr>
            <a:r>
              <a:t>Chemotherapy ineffective.</a:t>
            </a:r>
          </a:p>
        </p:txBody>
      </p:sp>
      <p:sp>
        <p:nvSpPr>
          <p:cNvPr id="367" name="Rectangle 9"/>
          <p:cNvSpPr/>
          <p:nvPr/>
        </p:nvSpPr>
        <p:spPr>
          <a:xfrm rot="2700000">
            <a:off x="11052629" y="2120024"/>
            <a:ext cx="645369" cy="645369"/>
          </a:xfrm>
          <a:prstGeom prst="rect">
            <a:avLst/>
          </a:pr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368" name="Isosceles Triangle 11"/>
          <p:cNvSpPr/>
          <p:nvPr/>
        </p:nvSpPr>
        <p:spPr>
          <a:xfrm rot="16200000">
            <a:off x="10289068" y="1343027"/>
            <a:ext cx="2532832" cy="1273033"/>
          </a:xfrm>
          <a:prstGeom prst="triangle">
            <a:avLst/>
          </a:prstGeom>
          <a:solidFill>
            <a:schemeClr val="accent4">
              <a:alpha val="30000"/>
            </a:schemeClr>
          </a:solidFill>
          <a:ln w="12700">
            <a:miter lim="400000"/>
          </a:ln>
        </p:spPr>
        <p:txBody>
          <a:bodyPr lIns="45719" rIns="45719" anchor="ctr"/>
          <a:lstStyle/>
          <a:p>
            <a:pPr algn="ctr">
              <a:defRPr>
                <a:solidFill>
                  <a:srgbClr val="FFFFFF"/>
                </a:solidFill>
              </a:defRPr>
            </a:pPr>
          </a:p>
        </p:txBody>
      </p:sp>
      <p:sp>
        <p:nvSpPr>
          <p:cNvPr id="369" name="Isosceles Triangle 13"/>
          <p:cNvSpPr/>
          <p:nvPr/>
        </p:nvSpPr>
        <p:spPr>
          <a:xfrm rot="5400000">
            <a:off x="-501760" y="5103257"/>
            <a:ext cx="2017580" cy="1014061"/>
          </a:xfrm>
          <a:prstGeom prst="triangle">
            <a:avLst/>
          </a:prstGeom>
          <a:solidFill>
            <a:schemeClr val="accent1">
              <a:alpha val="30000"/>
            </a:schemeClr>
          </a:solidFill>
          <a:ln w="12700">
            <a:miter lim="400000"/>
          </a:ln>
        </p:spPr>
        <p:txBody>
          <a:bodyPr lIns="45719" rIns="45719" anchor="ctr"/>
          <a:lstStyle/>
          <a:p>
            <a:pPr algn="ctr">
              <a:defRPr>
                <a:solidFill>
                  <a:srgbClr val="FFFFFF"/>
                </a:solidFill>
              </a:defRPr>
            </a:pPr>
          </a:p>
        </p:txBody>
      </p:sp>
      <p:sp>
        <p:nvSpPr>
          <p:cNvPr id="370" name="Rectangle 15"/>
          <p:cNvSpPr/>
          <p:nvPr/>
        </p:nvSpPr>
        <p:spPr>
          <a:xfrm rot="2700000">
            <a:off x="427916" y="5728708"/>
            <a:ext cx="485578" cy="485579"/>
          </a:xfrm>
          <a:prstGeom prst="rect">
            <a:avLst/>
          </a:prstGeom>
          <a:solidFill>
            <a:schemeClr val="accent1">
              <a:alpha val="30000"/>
            </a:schemeClr>
          </a:solidFill>
          <a:ln w="12700">
            <a:miter lim="400000"/>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2" name="Picture 5" descr="Picture 5"/>
          <p:cNvPicPr>
            <a:picLocks noChangeAspect="1"/>
          </p:cNvPicPr>
          <p:nvPr/>
        </p:nvPicPr>
        <p:blipFill>
          <a:blip r:embed="rId2">
            <a:extLst/>
          </a:blip>
          <a:srcRect l="0" t="15188" r="0" b="542"/>
          <a:stretch>
            <a:fillRect/>
          </a:stretch>
        </p:blipFill>
        <p:spPr>
          <a:xfrm>
            <a:off x="19" y="10"/>
            <a:ext cx="12191981" cy="6857990"/>
          </a:xfrm>
          <a:prstGeom prst="rect">
            <a:avLst/>
          </a:prstGeom>
          <a:ln w="12700">
            <a:miter lim="400000"/>
          </a:ln>
        </p:spPr>
      </p:pic>
      <p:sp>
        <p:nvSpPr>
          <p:cNvPr id="373" name="Rectangle 9"/>
          <p:cNvSpPr/>
          <p:nvPr/>
        </p:nvSpPr>
        <p:spPr>
          <a:xfrm>
            <a:off x="0" y="0"/>
            <a:ext cx="12192000" cy="6858000"/>
          </a:xfrm>
          <a:prstGeom prst="rect">
            <a:avLst/>
          </a:prstGeom>
          <a:gradFill>
            <a:gsLst>
              <a:gs pos="10000">
                <a:srgbClr val="E7E6E6">
                  <a:alpha val="68000"/>
                </a:srgbClr>
              </a:gs>
              <a:gs pos="85000">
                <a:srgbClr val="E7E6E6">
                  <a:alpha val="97000"/>
                </a:srgbClr>
              </a:gs>
            </a:gsLst>
            <a:path path="circle">
              <a:fillToRect l="37721" t="-19636" r="62278" b="119636"/>
            </a:path>
          </a:gradFill>
          <a:ln w="12700">
            <a:miter lim="400000"/>
          </a:ln>
        </p:spPr>
        <p:txBody>
          <a:bodyPr lIns="45719" rIns="45719" anchor="ctr"/>
          <a:lstStyle/>
          <a:p>
            <a:pPr algn="ctr">
              <a:defRPr>
                <a:solidFill>
                  <a:srgbClr val="FFFFFF"/>
                </a:solidFill>
              </a:defRPr>
            </a:pPr>
          </a:p>
        </p:txBody>
      </p:sp>
      <p:grpSp>
        <p:nvGrpSpPr>
          <p:cNvPr id="380" name="Content Placeholder 2"/>
          <p:cNvGrpSpPr/>
          <p:nvPr/>
        </p:nvGrpSpPr>
        <p:grpSpPr>
          <a:xfrm>
            <a:off x="838199" y="1158588"/>
            <a:ext cx="10891346" cy="4272771"/>
            <a:chOff x="0" y="0"/>
            <a:chExt cx="10891345" cy="4272769"/>
          </a:xfrm>
        </p:grpSpPr>
        <p:sp>
          <p:nvSpPr>
            <p:cNvPr id="374" name="Line"/>
            <p:cNvSpPr/>
            <p:nvPr/>
          </p:nvSpPr>
          <p:spPr>
            <a:xfrm>
              <a:off x="0" y="0"/>
              <a:ext cx="10891346" cy="0"/>
            </a:xfrm>
            <a:prstGeom prst="line">
              <a:avLst/>
            </a:prstGeom>
            <a:solidFill>
              <a:schemeClr val="accent4"/>
            </a:solidFill>
            <a:ln w="12700" cap="flat">
              <a:solidFill>
                <a:schemeClr val="accent4"/>
              </a:solidFill>
              <a:prstDash val="solid"/>
              <a:miter lim="800000"/>
            </a:ln>
            <a:effectLst/>
          </p:spPr>
          <p:txBody>
            <a:bodyPr wrap="square" lIns="45719" tIns="45719" rIns="45719" bIns="45719" numCol="1" anchor="t">
              <a:noAutofit/>
            </a:bodyPr>
            <a:lstStyle/>
            <a:p>
              <a:pPr/>
            </a:p>
          </p:txBody>
        </p:sp>
        <p:sp>
          <p:nvSpPr>
            <p:cNvPr id="375" name="The initial step in the management of a patient with a symptomatic or enlarging presumed primary intramedullary spinal cord tumor is a surgical procedure for tissue diagnosis and resection to the maximum extent possible."/>
            <p:cNvSpPr txBox="1"/>
            <p:nvPr/>
          </p:nvSpPr>
          <p:spPr>
            <a:xfrm>
              <a:off x="0" y="0"/>
              <a:ext cx="10891346" cy="1313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9060" tIns="99060" rIns="99060" bIns="99060" numCol="1" anchor="t">
              <a:spAutoFit/>
            </a:bodyPr>
            <a:lstStyle>
              <a:lvl1pPr defTabSz="1155700">
                <a:lnSpc>
                  <a:spcPct val="90000"/>
                </a:lnSpc>
                <a:spcBef>
                  <a:spcPts val="1000"/>
                </a:spcBef>
                <a:defRPr sz="2600"/>
              </a:lvl1pPr>
            </a:lstStyle>
            <a:p>
              <a:pPr/>
              <a:r>
                <a:t>The initial step in the management of a patient with a symptomatic or enlarging presumed primary intramedullary spinal cord tumor is a surgical procedure for tissue diagnosis and resection to the maximum extent possible. </a:t>
              </a:r>
            </a:p>
          </p:txBody>
        </p:sp>
        <p:sp>
          <p:nvSpPr>
            <p:cNvPr id="376" name="Line"/>
            <p:cNvSpPr/>
            <p:nvPr/>
          </p:nvSpPr>
          <p:spPr>
            <a:xfrm>
              <a:off x="0" y="1671973"/>
              <a:ext cx="10891346" cy="1"/>
            </a:xfrm>
            <a:prstGeom prst="line">
              <a:avLst/>
            </a:prstGeom>
            <a:solidFill>
              <a:schemeClr val="accent4"/>
            </a:solidFill>
            <a:ln w="12700" cap="flat">
              <a:solidFill>
                <a:schemeClr val="accent4"/>
              </a:solidFill>
              <a:prstDash val="solid"/>
              <a:miter lim="800000"/>
            </a:ln>
            <a:effectLst/>
          </p:spPr>
          <p:txBody>
            <a:bodyPr wrap="square" lIns="45719" tIns="45719" rIns="45719" bIns="45719" numCol="1" anchor="t">
              <a:noAutofit/>
            </a:bodyPr>
            <a:lstStyle/>
            <a:p>
              <a:pPr/>
            </a:p>
          </p:txBody>
        </p:sp>
        <p:sp>
          <p:nvSpPr>
            <p:cNvPr id="377" name="Pilocytic astrocytomas can often be completely or near-completely resected without causing further neurologic deficits."/>
            <p:cNvSpPr txBox="1"/>
            <p:nvPr/>
          </p:nvSpPr>
          <p:spPr>
            <a:xfrm>
              <a:off x="0" y="1671973"/>
              <a:ext cx="10891346" cy="9288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9060" tIns="99060" rIns="99060" bIns="99060" numCol="1" anchor="t">
              <a:spAutoFit/>
            </a:bodyPr>
            <a:lstStyle>
              <a:lvl1pPr defTabSz="1155700">
                <a:lnSpc>
                  <a:spcPct val="90000"/>
                </a:lnSpc>
                <a:spcBef>
                  <a:spcPts val="1000"/>
                </a:spcBef>
                <a:defRPr sz="2600"/>
              </a:lvl1pPr>
            </a:lstStyle>
            <a:p>
              <a:pPr/>
              <a:r>
                <a:t>Pilocytic astrocytomas can often be completely or near-completely resected without causing further neurologic deficits.</a:t>
              </a:r>
            </a:p>
          </p:txBody>
        </p:sp>
        <p:sp>
          <p:nvSpPr>
            <p:cNvPr id="378" name="Line"/>
            <p:cNvSpPr/>
            <p:nvPr/>
          </p:nvSpPr>
          <p:spPr>
            <a:xfrm>
              <a:off x="0" y="3343947"/>
              <a:ext cx="10891346" cy="1"/>
            </a:xfrm>
            <a:prstGeom prst="line">
              <a:avLst/>
            </a:prstGeom>
            <a:solidFill>
              <a:schemeClr val="accent4"/>
            </a:solidFill>
            <a:ln w="12700" cap="flat">
              <a:solidFill>
                <a:schemeClr val="accent4"/>
              </a:solidFill>
              <a:prstDash val="solid"/>
              <a:miter lim="800000"/>
            </a:ln>
            <a:effectLst/>
          </p:spPr>
          <p:txBody>
            <a:bodyPr wrap="square" lIns="45719" tIns="45719" rIns="45719" bIns="45719" numCol="1" anchor="t">
              <a:noAutofit/>
            </a:bodyPr>
            <a:lstStyle/>
            <a:p>
              <a:pPr/>
            </a:p>
          </p:txBody>
        </p:sp>
        <p:sp>
          <p:nvSpPr>
            <p:cNvPr id="379" name="Diffuse fibrillary astrocytomas are more infiltrative, and meaningful resection is often precluded by lack of clear tissue planes and risk of neurologic morbidity."/>
            <p:cNvSpPr txBox="1"/>
            <p:nvPr/>
          </p:nvSpPr>
          <p:spPr>
            <a:xfrm>
              <a:off x="0" y="3343947"/>
              <a:ext cx="10891346" cy="9288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9060" tIns="99060" rIns="99060" bIns="99060" numCol="1" anchor="t">
              <a:spAutoFit/>
            </a:bodyPr>
            <a:lstStyle>
              <a:lvl1pPr defTabSz="1155700">
                <a:lnSpc>
                  <a:spcPct val="90000"/>
                </a:lnSpc>
                <a:spcBef>
                  <a:spcPts val="1000"/>
                </a:spcBef>
                <a:defRPr sz="2600"/>
              </a:lvl1pPr>
            </a:lstStyle>
            <a:p>
              <a:pPr/>
              <a:r>
                <a:t>Diffuse fibrillary astrocytomas are more infiltrative, and meaningful resection is often precluded by lack of clear tissue planes and risk of neurologic morbidity.</a:t>
              </a:r>
            </a:p>
          </p:txBody>
        </p:sp>
      </p:gr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2" name="Picture 5" descr="Picture 5"/>
          <p:cNvPicPr>
            <a:picLocks noChangeAspect="1"/>
          </p:cNvPicPr>
          <p:nvPr/>
        </p:nvPicPr>
        <p:blipFill>
          <a:blip r:embed="rId2">
            <a:extLst/>
          </a:blip>
          <a:srcRect l="0" t="5279" r="0" b="10451"/>
          <a:stretch>
            <a:fillRect/>
          </a:stretch>
        </p:blipFill>
        <p:spPr>
          <a:xfrm>
            <a:off x="19" y="9"/>
            <a:ext cx="12191981" cy="6857991"/>
          </a:xfrm>
          <a:prstGeom prst="rect">
            <a:avLst/>
          </a:prstGeom>
          <a:ln w="12700">
            <a:miter lim="400000"/>
          </a:ln>
        </p:spPr>
      </p:pic>
      <p:sp>
        <p:nvSpPr>
          <p:cNvPr id="383" name="Rectangle 9"/>
          <p:cNvSpPr/>
          <p:nvPr/>
        </p:nvSpPr>
        <p:spPr>
          <a:xfrm>
            <a:off x="0" y="0"/>
            <a:ext cx="12192000" cy="6858000"/>
          </a:xfrm>
          <a:prstGeom prst="rect">
            <a:avLst/>
          </a:prstGeom>
          <a:gradFill>
            <a:gsLst>
              <a:gs pos="10000">
                <a:srgbClr val="E7E6E6">
                  <a:alpha val="68000"/>
                </a:srgbClr>
              </a:gs>
              <a:gs pos="85000">
                <a:srgbClr val="E7E6E6">
                  <a:alpha val="97000"/>
                </a:srgbClr>
              </a:gs>
            </a:gsLst>
            <a:path path="circle">
              <a:fillToRect l="37721" t="-19636" r="62278" b="119636"/>
            </a:path>
          </a:gradFill>
          <a:ln w="12700">
            <a:miter lim="400000"/>
          </a:ln>
        </p:spPr>
        <p:txBody>
          <a:bodyPr lIns="45719" rIns="45719" anchor="ctr"/>
          <a:lstStyle/>
          <a:p>
            <a:pPr algn="ctr">
              <a:defRPr>
                <a:solidFill>
                  <a:srgbClr val="FFFFFF"/>
                </a:solidFill>
              </a:defRPr>
            </a:pPr>
          </a:p>
        </p:txBody>
      </p:sp>
      <p:sp>
        <p:nvSpPr>
          <p:cNvPr id="384" name="Title 1"/>
          <p:cNvSpPr txBox="1"/>
          <p:nvPr>
            <p:ph type="title"/>
          </p:nvPr>
        </p:nvSpPr>
        <p:spPr>
          <a:prstGeom prst="rect">
            <a:avLst/>
          </a:prstGeom>
        </p:spPr>
        <p:txBody>
          <a:bodyPr/>
          <a:lstStyle/>
          <a:p>
            <a:pPr/>
            <a:r>
              <a:t>HEMANGIOBLASTOMA</a:t>
            </a:r>
          </a:p>
        </p:txBody>
      </p:sp>
      <p:grpSp>
        <p:nvGrpSpPr>
          <p:cNvPr id="391" name="Content Placeholder 2"/>
          <p:cNvGrpSpPr/>
          <p:nvPr/>
        </p:nvGrpSpPr>
        <p:grpSpPr>
          <a:xfrm>
            <a:off x="838200" y="1827749"/>
            <a:ext cx="10515600" cy="3890433"/>
            <a:chOff x="0" y="0"/>
            <a:chExt cx="10515600" cy="3890432"/>
          </a:xfrm>
        </p:grpSpPr>
        <p:sp>
          <p:nvSpPr>
            <p:cNvPr id="385" name="Line"/>
            <p:cNvSpPr/>
            <p:nvPr/>
          </p:nvSpPr>
          <p:spPr>
            <a:xfrm>
              <a:off x="0" y="0"/>
              <a:ext cx="10515600" cy="0"/>
            </a:xfrm>
            <a:prstGeom prst="line">
              <a:avLst/>
            </a:prstGeom>
            <a:solidFill>
              <a:schemeClr val="accent2"/>
            </a:solidFill>
            <a:ln w="12700" cap="flat">
              <a:solidFill>
                <a:schemeClr val="accent2"/>
              </a:solidFill>
              <a:prstDash val="solid"/>
              <a:miter lim="800000"/>
            </a:ln>
            <a:effectLst/>
          </p:spPr>
          <p:txBody>
            <a:bodyPr wrap="square" lIns="45719" tIns="45719" rIns="45719" bIns="45719" numCol="1" anchor="t">
              <a:noAutofit/>
            </a:bodyPr>
            <a:lstStyle/>
            <a:p>
              <a:pPr/>
            </a:p>
          </p:txBody>
        </p:sp>
        <p:sp>
          <p:nvSpPr>
            <p:cNvPr id="386" name="Solitary hemangioblastomas of the spinal cord are less common than those arising in the posterior fossa."/>
            <p:cNvSpPr txBox="1"/>
            <p:nvPr/>
          </p:nvSpPr>
          <p:spPr>
            <a:xfrm>
              <a:off x="0" y="0"/>
              <a:ext cx="10515600" cy="9923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10489" tIns="110489" rIns="110489" bIns="110489" numCol="1" anchor="t">
              <a:spAutoFit/>
            </a:bodyPr>
            <a:lstStyle>
              <a:lvl1pPr defTabSz="1289050">
                <a:lnSpc>
                  <a:spcPct val="90000"/>
                </a:lnSpc>
                <a:spcBef>
                  <a:spcPts val="1200"/>
                </a:spcBef>
                <a:defRPr sz="2900"/>
              </a:lvl1pPr>
            </a:lstStyle>
            <a:p>
              <a:pPr/>
              <a:r>
                <a:t>Solitary hemangioblastomas of the spinal cord are less common than those arising in the posterior fossa. </a:t>
              </a:r>
            </a:p>
          </p:txBody>
        </p:sp>
        <p:sp>
          <p:nvSpPr>
            <p:cNvPr id="387" name="Line"/>
            <p:cNvSpPr/>
            <p:nvPr/>
          </p:nvSpPr>
          <p:spPr>
            <a:xfrm>
              <a:off x="0" y="1449029"/>
              <a:ext cx="10515600" cy="1"/>
            </a:xfrm>
            <a:prstGeom prst="line">
              <a:avLst/>
            </a:prstGeom>
            <a:solidFill>
              <a:schemeClr val="accent3"/>
            </a:solidFill>
            <a:ln w="12700" cap="flat">
              <a:solidFill>
                <a:schemeClr val="accent3"/>
              </a:solidFill>
              <a:prstDash val="solid"/>
              <a:miter lim="800000"/>
            </a:ln>
            <a:effectLst/>
          </p:spPr>
          <p:txBody>
            <a:bodyPr wrap="square" lIns="45719" tIns="45719" rIns="45719" bIns="45719" numCol="1" anchor="t">
              <a:noAutofit/>
            </a:bodyPr>
            <a:lstStyle/>
            <a:p>
              <a:pPr/>
            </a:p>
          </p:txBody>
        </p:sp>
        <p:sp>
          <p:nvSpPr>
            <p:cNvPr id="388" name="Presentation is in middle age and occurs equally in males and females."/>
            <p:cNvSpPr txBox="1"/>
            <p:nvPr/>
          </p:nvSpPr>
          <p:spPr>
            <a:xfrm>
              <a:off x="0" y="1449029"/>
              <a:ext cx="10515600" cy="9923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10489" tIns="110489" rIns="110489" bIns="110489" numCol="1" anchor="t">
              <a:spAutoFit/>
            </a:bodyPr>
            <a:lstStyle>
              <a:lvl1pPr defTabSz="1289050">
                <a:lnSpc>
                  <a:spcPct val="90000"/>
                </a:lnSpc>
                <a:spcBef>
                  <a:spcPts val="1200"/>
                </a:spcBef>
                <a:defRPr sz="2900"/>
              </a:lvl1pPr>
            </a:lstStyle>
            <a:p>
              <a:pPr/>
              <a:r>
                <a:t>Presentation is in middle age and occurs equally in males and females. </a:t>
              </a:r>
            </a:p>
          </p:txBody>
        </p:sp>
        <p:sp>
          <p:nvSpPr>
            <p:cNvPr id="389" name="Line"/>
            <p:cNvSpPr/>
            <p:nvPr/>
          </p:nvSpPr>
          <p:spPr>
            <a:xfrm>
              <a:off x="0" y="2898058"/>
              <a:ext cx="10515600" cy="1"/>
            </a:xfrm>
            <a:prstGeom prst="line">
              <a:avLst/>
            </a:prstGeom>
            <a:solidFill>
              <a:schemeClr val="accent4"/>
            </a:solidFill>
            <a:ln w="12700" cap="flat">
              <a:solidFill>
                <a:schemeClr val="accent4"/>
              </a:solidFill>
              <a:prstDash val="solid"/>
              <a:miter lim="800000"/>
            </a:ln>
            <a:effectLst/>
          </p:spPr>
          <p:txBody>
            <a:bodyPr wrap="square" lIns="45719" tIns="45719" rIns="45719" bIns="45719" numCol="1" anchor="t">
              <a:noAutofit/>
            </a:bodyPr>
            <a:lstStyle/>
            <a:p>
              <a:pPr/>
            </a:p>
          </p:txBody>
        </p:sp>
        <p:sp>
          <p:nvSpPr>
            <p:cNvPr id="390" name="Approximately one third of hemangioblastomas are associated with von Hippel-Lindau syndrome (may present at a slightly younger age)."/>
            <p:cNvSpPr txBox="1"/>
            <p:nvPr/>
          </p:nvSpPr>
          <p:spPr>
            <a:xfrm>
              <a:off x="0" y="2898058"/>
              <a:ext cx="10515600" cy="9923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10489" tIns="110489" rIns="110489" bIns="110489" numCol="1" anchor="t">
              <a:spAutoFit/>
            </a:bodyPr>
            <a:lstStyle>
              <a:lvl1pPr defTabSz="1289050">
                <a:lnSpc>
                  <a:spcPct val="90000"/>
                </a:lnSpc>
                <a:spcBef>
                  <a:spcPts val="1200"/>
                </a:spcBef>
                <a:defRPr sz="2900"/>
              </a:lvl1pPr>
            </a:lstStyle>
            <a:p>
              <a:pPr/>
              <a:r>
                <a:t>Approximately one third of hemangioblastomas are associated with von Hippel-Lindau syndrome (may present at a slightly younger age).</a:t>
              </a:r>
            </a:p>
          </p:txBody>
        </p:sp>
      </p:gr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 name="Rectangle 7"/>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grpSp>
        <p:nvGrpSpPr>
          <p:cNvPr id="396" name="sketch line"/>
          <p:cNvGrpSpPr/>
          <p:nvPr/>
        </p:nvGrpSpPr>
        <p:grpSpPr>
          <a:xfrm>
            <a:off x="668735" y="1653252"/>
            <a:ext cx="10854658" cy="61122"/>
            <a:chOff x="0" y="0"/>
            <a:chExt cx="10854656" cy="61120"/>
          </a:xfrm>
        </p:grpSpPr>
        <p:sp>
          <p:nvSpPr>
            <p:cNvPr id="394" name="Shape"/>
            <p:cNvSpPr/>
            <p:nvPr/>
          </p:nvSpPr>
          <p:spPr>
            <a:xfrm>
              <a:off x="0" y="-1"/>
              <a:ext cx="10854229" cy="54782"/>
            </a:xfrm>
            <a:custGeom>
              <a:avLst/>
              <a:gdLst/>
              <a:ahLst/>
              <a:cxnLst>
                <a:cxn ang="0">
                  <a:pos x="wd2" y="hd2"/>
                </a:cxn>
                <a:cxn ang="5400000">
                  <a:pos x="wd2" y="hd2"/>
                </a:cxn>
                <a:cxn ang="10800000">
                  <a:pos x="wd2" y="hd2"/>
                </a:cxn>
                <a:cxn ang="16200000">
                  <a:pos x="wd2" y="hd2"/>
                </a:cxn>
              </a:cxnLst>
              <a:rect l="0" t="0" r="r" b="b"/>
              <a:pathLst>
                <a:path w="21599" h="14314" fill="norm" stroke="1" extrusionOk="0">
                  <a:moveTo>
                    <a:pt x="0" y="6302"/>
                  </a:moveTo>
                  <a:cubicBezTo>
                    <a:pt x="532" y="10296"/>
                    <a:pt x="827" y="802"/>
                    <a:pt x="1134" y="6302"/>
                  </a:cubicBezTo>
                  <a:cubicBezTo>
                    <a:pt x="1442" y="11802"/>
                    <a:pt x="1531" y="5687"/>
                    <a:pt x="1836" y="6302"/>
                  </a:cubicBezTo>
                  <a:cubicBezTo>
                    <a:pt x="2141" y="6917"/>
                    <a:pt x="2785" y="6264"/>
                    <a:pt x="3618" y="6302"/>
                  </a:cubicBezTo>
                  <a:cubicBezTo>
                    <a:pt x="4451" y="6340"/>
                    <a:pt x="4269" y="7734"/>
                    <a:pt x="4752" y="6302"/>
                  </a:cubicBezTo>
                  <a:cubicBezTo>
                    <a:pt x="5235" y="4870"/>
                    <a:pt x="5559" y="11132"/>
                    <a:pt x="5886" y="6302"/>
                  </a:cubicBezTo>
                  <a:cubicBezTo>
                    <a:pt x="6213" y="1472"/>
                    <a:pt x="7123" y="11267"/>
                    <a:pt x="7668" y="6302"/>
                  </a:cubicBezTo>
                  <a:cubicBezTo>
                    <a:pt x="8213" y="1337"/>
                    <a:pt x="8378" y="9493"/>
                    <a:pt x="8586" y="6302"/>
                  </a:cubicBezTo>
                  <a:cubicBezTo>
                    <a:pt x="8794" y="3111"/>
                    <a:pt x="9477" y="1803"/>
                    <a:pt x="10368" y="6302"/>
                  </a:cubicBezTo>
                  <a:cubicBezTo>
                    <a:pt x="11258" y="10801"/>
                    <a:pt x="11328" y="5442"/>
                    <a:pt x="12150" y="6302"/>
                  </a:cubicBezTo>
                  <a:cubicBezTo>
                    <a:pt x="12971" y="7162"/>
                    <a:pt x="12846" y="4963"/>
                    <a:pt x="13499" y="6302"/>
                  </a:cubicBezTo>
                  <a:cubicBezTo>
                    <a:pt x="14153" y="7641"/>
                    <a:pt x="14809" y="1643"/>
                    <a:pt x="15281" y="6302"/>
                  </a:cubicBezTo>
                  <a:cubicBezTo>
                    <a:pt x="15753" y="10961"/>
                    <a:pt x="16125" y="-64"/>
                    <a:pt x="16415" y="6302"/>
                  </a:cubicBezTo>
                  <a:cubicBezTo>
                    <a:pt x="16706" y="12668"/>
                    <a:pt x="17019" y="12966"/>
                    <a:pt x="17549" y="6302"/>
                  </a:cubicBezTo>
                  <a:cubicBezTo>
                    <a:pt x="18079" y="-362"/>
                    <a:pt x="18728" y="16231"/>
                    <a:pt x="19115" y="6302"/>
                  </a:cubicBezTo>
                  <a:cubicBezTo>
                    <a:pt x="19502" y="-3627"/>
                    <a:pt x="19913" y="-424"/>
                    <a:pt x="20249" y="6302"/>
                  </a:cubicBezTo>
                  <a:cubicBezTo>
                    <a:pt x="20586" y="13028"/>
                    <a:pt x="21285" y="6484"/>
                    <a:pt x="21599" y="6302"/>
                  </a:cubicBezTo>
                  <a:cubicBezTo>
                    <a:pt x="21598" y="8573"/>
                    <a:pt x="21599" y="9997"/>
                    <a:pt x="21599" y="11080"/>
                  </a:cubicBezTo>
                  <a:cubicBezTo>
                    <a:pt x="21110" y="12640"/>
                    <a:pt x="20583" y="12131"/>
                    <a:pt x="20033" y="11080"/>
                  </a:cubicBezTo>
                  <a:cubicBezTo>
                    <a:pt x="19483" y="10031"/>
                    <a:pt x="19588" y="7233"/>
                    <a:pt x="19331" y="11080"/>
                  </a:cubicBezTo>
                  <a:cubicBezTo>
                    <a:pt x="19074" y="14928"/>
                    <a:pt x="18665" y="6792"/>
                    <a:pt x="18413" y="11080"/>
                  </a:cubicBezTo>
                  <a:cubicBezTo>
                    <a:pt x="18161" y="15369"/>
                    <a:pt x="17075" y="5021"/>
                    <a:pt x="16631" y="11080"/>
                  </a:cubicBezTo>
                  <a:cubicBezTo>
                    <a:pt x="16187" y="17140"/>
                    <a:pt x="15727" y="13215"/>
                    <a:pt x="15281" y="11080"/>
                  </a:cubicBezTo>
                  <a:cubicBezTo>
                    <a:pt x="14836" y="8946"/>
                    <a:pt x="14797" y="13385"/>
                    <a:pt x="14363" y="11080"/>
                  </a:cubicBezTo>
                  <a:cubicBezTo>
                    <a:pt x="13929" y="8776"/>
                    <a:pt x="13294" y="11263"/>
                    <a:pt x="13014" y="11080"/>
                  </a:cubicBezTo>
                  <a:cubicBezTo>
                    <a:pt x="12733" y="10899"/>
                    <a:pt x="12561" y="14929"/>
                    <a:pt x="12312" y="11080"/>
                  </a:cubicBezTo>
                  <a:cubicBezTo>
                    <a:pt x="12062" y="7232"/>
                    <a:pt x="11835" y="9457"/>
                    <a:pt x="11610" y="11080"/>
                  </a:cubicBezTo>
                  <a:cubicBezTo>
                    <a:pt x="11385" y="12704"/>
                    <a:pt x="10910" y="8545"/>
                    <a:pt x="10260" y="11080"/>
                  </a:cubicBezTo>
                  <a:cubicBezTo>
                    <a:pt x="9610" y="13616"/>
                    <a:pt x="9634" y="13962"/>
                    <a:pt x="9342" y="11080"/>
                  </a:cubicBezTo>
                  <a:cubicBezTo>
                    <a:pt x="9049" y="8199"/>
                    <a:pt x="8115" y="8134"/>
                    <a:pt x="7776" y="11080"/>
                  </a:cubicBezTo>
                  <a:cubicBezTo>
                    <a:pt x="7437" y="14027"/>
                    <a:pt x="7041" y="11954"/>
                    <a:pt x="6858" y="11080"/>
                  </a:cubicBezTo>
                  <a:cubicBezTo>
                    <a:pt x="6674" y="10207"/>
                    <a:pt x="5951" y="4188"/>
                    <a:pt x="5292" y="11080"/>
                  </a:cubicBezTo>
                  <a:cubicBezTo>
                    <a:pt x="4633" y="17973"/>
                    <a:pt x="4831" y="8812"/>
                    <a:pt x="4590" y="11080"/>
                  </a:cubicBezTo>
                  <a:cubicBezTo>
                    <a:pt x="4349" y="13349"/>
                    <a:pt x="3423" y="7273"/>
                    <a:pt x="3024" y="11080"/>
                  </a:cubicBezTo>
                  <a:cubicBezTo>
                    <a:pt x="2626" y="14888"/>
                    <a:pt x="2323" y="10754"/>
                    <a:pt x="2106" y="11080"/>
                  </a:cubicBezTo>
                  <a:cubicBezTo>
                    <a:pt x="1889" y="11407"/>
                    <a:pt x="1553" y="14519"/>
                    <a:pt x="1404" y="11080"/>
                  </a:cubicBezTo>
                  <a:cubicBezTo>
                    <a:pt x="1255" y="7642"/>
                    <a:pt x="430" y="14155"/>
                    <a:pt x="0" y="11080"/>
                  </a:cubicBezTo>
                  <a:cubicBezTo>
                    <a:pt x="0" y="9255"/>
                    <a:pt x="-1" y="8329"/>
                    <a:pt x="0" y="6302"/>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95" name="Shape"/>
            <p:cNvSpPr/>
            <p:nvPr/>
          </p:nvSpPr>
          <p:spPr>
            <a:xfrm>
              <a:off x="236" y="2666"/>
              <a:ext cx="10854421" cy="58455"/>
            </a:xfrm>
            <a:custGeom>
              <a:avLst/>
              <a:gdLst/>
              <a:ahLst/>
              <a:cxnLst>
                <a:cxn ang="0">
                  <a:pos x="wd2" y="hd2"/>
                </a:cxn>
                <a:cxn ang="5400000">
                  <a:pos x="wd2" y="hd2"/>
                </a:cxn>
                <a:cxn ang="10800000">
                  <a:pos x="wd2" y="hd2"/>
                </a:cxn>
                <a:cxn ang="16200000">
                  <a:pos x="wd2" y="hd2"/>
                </a:cxn>
              </a:cxnLst>
              <a:rect l="0" t="0" r="r" b="b"/>
              <a:pathLst>
                <a:path w="21599" h="13108" fill="norm" stroke="1" extrusionOk="0">
                  <a:moveTo>
                    <a:pt x="0" y="4811"/>
                  </a:moveTo>
                  <a:cubicBezTo>
                    <a:pt x="293" y="533"/>
                    <a:pt x="692" y="3737"/>
                    <a:pt x="918" y="4811"/>
                  </a:cubicBezTo>
                  <a:cubicBezTo>
                    <a:pt x="1144" y="5885"/>
                    <a:pt x="1609" y="9256"/>
                    <a:pt x="2268" y="4811"/>
                  </a:cubicBezTo>
                  <a:cubicBezTo>
                    <a:pt x="2927" y="366"/>
                    <a:pt x="3239" y="6094"/>
                    <a:pt x="3834" y="4811"/>
                  </a:cubicBezTo>
                  <a:cubicBezTo>
                    <a:pt x="4429" y="3528"/>
                    <a:pt x="4254" y="4086"/>
                    <a:pt x="4536" y="4811"/>
                  </a:cubicBezTo>
                  <a:cubicBezTo>
                    <a:pt x="4818" y="5536"/>
                    <a:pt x="4889" y="6983"/>
                    <a:pt x="5238" y="4811"/>
                  </a:cubicBezTo>
                  <a:cubicBezTo>
                    <a:pt x="5587" y="2639"/>
                    <a:pt x="6391" y="-4833"/>
                    <a:pt x="7020" y="4811"/>
                  </a:cubicBezTo>
                  <a:cubicBezTo>
                    <a:pt x="7649" y="14455"/>
                    <a:pt x="8077" y="9754"/>
                    <a:pt x="8370" y="4811"/>
                  </a:cubicBezTo>
                  <a:cubicBezTo>
                    <a:pt x="8662" y="-132"/>
                    <a:pt x="8905" y="2155"/>
                    <a:pt x="9072" y="4811"/>
                  </a:cubicBezTo>
                  <a:cubicBezTo>
                    <a:pt x="9239" y="7467"/>
                    <a:pt x="10033" y="3450"/>
                    <a:pt x="10422" y="4811"/>
                  </a:cubicBezTo>
                  <a:cubicBezTo>
                    <a:pt x="10810" y="6172"/>
                    <a:pt x="11827" y="891"/>
                    <a:pt x="12203" y="4811"/>
                  </a:cubicBezTo>
                  <a:cubicBezTo>
                    <a:pt x="12580" y="8730"/>
                    <a:pt x="12903" y="10694"/>
                    <a:pt x="13337" y="4811"/>
                  </a:cubicBezTo>
                  <a:cubicBezTo>
                    <a:pt x="13772" y="-1072"/>
                    <a:pt x="13912" y="1412"/>
                    <a:pt x="14471" y="4811"/>
                  </a:cubicBezTo>
                  <a:cubicBezTo>
                    <a:pt x="15030" y="8210"/>
                    <a:pt x="15292" y="-2580"/>
                    <a:pt x="15821" y="4811"/>
                  </a:cubicBezTo>
                  <a:cubicBezTo>
                    <a:pt x="16351" y="12202"/>
                    <a:pt x="16901" y="2458"/>
                    <a:pt x="17387" y="4811"/>
                  </a:cubicBezTo>
                  <a:cubicBezTo>
                    <a:pt x="17873" y="7163"/>
                    <a:pt x="18291" y="1694"/>
                    <a:pt x="18953" y="4811"/>
                  </a:cubicBezTo>
                  <a:cubicBezTo>
                    <a:pt x="19615" y="7928"/>
                    <a:pt x="20491" y="6489"/>
                    <a:pt x="21599" y="4811"/>
                  </a:cubicBezTo>
                  <a:cubicBezTo>
                    <a:pt x="21600" y="5809"/>
                    <a:pt x="21600" y="6880"/>
                    <a:pt x="21599" y="8912"/>
                  </a:cubicBezTo>
                  <a:cubicBezTo>
                    <a:pt x="21276" y="11207"/>
                    <a:pt x="21042" y="11444"/>
                    <a:pt x="20681" y="8912"/>
                  </a:cubicBezTo>
                  <a:cubicBezTo>
                    <a:pt x="20319" y="6380"/>
                    <a:pt x="19574" y="1057"/>
                    <a:pt x="18899" y="8912"/>
                  </a:cubicBezTo>
                  <a:cubicBezTo>
                    <a:pt x="18224" y="16767"/>
                    <a:pt x="18147" y="11698"/>
                    <a:pt x="17549" y="8912"/>
                  </a:cubicBezTo>
                  <a:cubicBezTo>
                    <a:pt x="16951" y="6126"/>
                    <a:pt x="17193" y="6265"/>
                    <a:pt x="16847" y="8912"/>
                  </a:cubicBezTo>
                  <a:cubicBezTo>
                    <a:pt x="16501" y="11559"/>
                    <a:pt x="15915" y="9052"/>
                    <a:pt x="15497" y="8912"/>
                  </a:cubicBezTo>
                  <a:cubicBezTo>
                    <a:pt x="15079" y="8771"/>
                    <a:pt x="14751" y="9613"/>
                    <a:pt x="14363" y="8912"/>
                  </a:cubicBezTo>
                  <a:cubicBezTo>
                    <a:pt x="13976" y="8210"/>
                    <a:pt x="13727" y="8135"/>
                    <a:pt x="13229" y="8912"/>
                  </a:cubicBezTo>
                  <a:cubicBezTo>
                    <a:pt x="12732" y="9689"/>
                    <a:pt x="12446" y="13472"/>
                    <a:pt x="12095" y="8912"/>
                  </a:cubicBezTo>
                  <a:cubicBezTo>
                    <a:pt x="11745" y="4351"/>
                    <a:pt x="11189" y="5531"/>
                    <a:pt x="10962" y="8912"/>
                  </a:cubicBezTo>
                  <a:cubicBezTo>
                    <a:pt x="10734" y="12292"/>
                    <a:pt x="10022" y="10827"/>
                    <a:pt x="9396" y="8912"/>
                  </a:cubicBezTo>
                  <a:cubicBezTo>
                    <a:pt x="8769" y="6996"/>
                    <a:pt x="8436" y="14128"/>
                    <a:pt x="8046" y="8912"/>
                  </a:cubicBezTo>
                  <a:cubicBezTo>
                    <a:pt x="7656" y="3695"/>
                    <a:pt x="7599" y="12583"/>
                    <a:pt x="7344" y="8912"/>
                  </a:cubicBezTo>
                  <a:cubicBezTo>
                    <a:pt x="7088" y="5241"/>
                    <a:pt x="6498" y="14273"/>
                    <a:pt x="6210" y="8912"/>
                  </a:cubicBezTo>
                  <a:cubicBezTo>
                    <a:pt x="5921" y="3551"/>
                    <a:pt x="5413" y="13035"/>
                    <a:pt x="4644" y="8912"/>
                  </a:cubicBezTo>
                  <a:cubicBezTo>
                    <a:pt x="3875" y="4789"/>
                    <a:pt x="4174" y="6106"/>
                    <a:pt x="3726" y="8912"/>
                  </a:cubicBezTo>
                  <a:cubicBezTo>
                    <a:pt x="3279" y="11718"/>
                    <a:pt x="2553" y="14987"/>
                    <a:pt x="1944" y="8912"/>
                  </a:cubicBezTo>
                  <a:cubicBezTo>
                    <a:pt x="1336" y="2837"/>
                    <a:pt x="813" y="1946"/>
                    <a:pt x="0" y="8912"/>
                  </a:cubicBezTo>
                  <a:cubicBezTo>
                    <a:pt x="0" y="6934"/>
                    <a:pt x="1" y="5811"/>
                    <a:pt x="0" y="4811"/>
                  </a:cubicBezTo>
                  <a:close/>
                </a:path>
              </a:pathLst>
            </a:custGeom>
            <a:noFill/>
            <a:ln w="41275" cap="rnd">
              <a:solidFill>
                <a:schemeClr val="accent2"/>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397" name="Content Placeholder 2"/>
          <p:cNvSpPr txBox="1"/>
          <p:nvPr>
            <p:ph type="body" idx="1"/>
          </p:nvPr>
        </p:nvSpPr>
        <p:spPr>
          <a:xfrm>
            <a:off x="838200" y="1929383"/>
            <a:ext cx="10515600" cy="4251961"/>
          </a:xfrm>
          <a:prstGeom prst="rect">
            <a:avLst/>
          </a:prstGeom>
        </p:spPr>
        <p:txBody>
          <a:bodyPr/>
          <a:lstStyle/>
          <a:p>
            <a:pPr>
              <a:defRPr sz="2200"/>
            </a:pPr>
            <a:r>
              <a:t>VHL - cerebellar hemangioblastomas, retinal angiomatosis, renal cell carcinomas, pheochromocytoma, or spinal cord hemangioblastomas.</a:t>
            </a:r>
          </a:p>
          <a:p>
            <a:pPr>
              <a:defRPr sz="2200"/>
            </a:pPr>
            <a:r>
              <a:t>In the spine, the most common locations are the intramedullary cervical and thoracic spinal cord, although they can occur in any space</a:t>
            </a:r>
          </a:p>
          <a:p>
            <a:pPr>
              <a:defRPr sz="2200"/>
            </a:pPr>
            <a:r>
              <a:t>Approximately two thirds of intramedullary hemangioblastomas are associated with syringomyelia. </a:t>
            </a:r>
          </a:p>
          <a:p>
            <a:pPr>
              <a:defRPr sz="2200"/>
            </a:pPr>
            <a:r>
              <a:t>Hemangiomas are highly vascular tumors thus engorged vessels may be seen, particularly along the dorsal surface of the cord.</a:t>
            </a:r>
          </a:p>
          <a:p>
            <a:pPr>
              <a:defRPr sz="2200"/>
            </a:pPr>
            <a:r>
              <a:t> Spinal angiography often shows large feeding vessels and draining veins, as well as a prominent vascular blush </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9" name="Picture 5" descr="Picture 5"/>
          <p:cNvPicPr>
            <a:picLocks noChangeAspect="1"/>
          </p:cNvPicPr>
          <p:nvPr/>
        </p:nvPicPr>
        <p:blipFill>
          <a:blip r:embed="rId2">
            <a:extLst/>
          </a:blip>
          <a:srcRect l="0" t="12153" r="0" b="3577"/>
          <a:stretch>
            <a:fillRect/>
          </a:stretch>
        </p:blipFill>
        <p:spPr>
          <a:xfrm>
            <a:off x="19" y="10"/>
            <a:ext cx="12191981" cy="6857990"/>
          </a:xfrm>
          <a:prstGeom prst="rect">
            <a:avLst/>
          </a:prstGeom>
          <a:ln w="12700">
            <a:miter lim="400000"/>
          </a:ln>
        </p:spPr>
      </p:pic>
      <p:sp>
        <p:nvSpPr>
          <p:cNvPr id="400" name="Rectangle 9"/>
          <p:cNvSpPr/>
          <p:nvPr/>
        </p:nvSpPr>
        <p:spPr>
          <a:xfrm>
            <a:off x="0" y="0"/>
            <a:ext cx="12192000" cy="6858000"/>
          </a:xfrm>
          <a:prstGeom prst="rect">
            <a:avLst/>
          </a:prstGeom>
          <a:gradFill>
            <a:gsLst>
              <a:gs pos="10000">
                <a:srgbClr val="E7E6E6">
                  <a:alpha val="68000"/>
                </a:srgbClr>
              </a:gs>
              <a:gs pos="85000">
                <a:srgbClr val="E7E6E6">
                  <a:alpha val="97000"/>
                </a:srgbClr>
              </a:gs>
            </a:gsLst>
            <a:path path="circle">
              <a:fillToRect l="37721" t="-19636" r="62278" b="119636"/>
            </a:path>
          </a:gradFill>
          <a:ln w="12700">
            <a:miter lim="400000"/>
          </a:ln>
        </p:spPr>
        <p:txBody>
          <a:bodyPr lIns="45719" rIns="45719" anchor="ctr"/>
          <a:lstStyle/>
          <a:p>
            <a:pPr algn="ctr">
              <a:defRPr>
                <a:solidFill>
                  <a:srgbClr val="FFFFFF"/>
                </a:solidFill>
              </a:defRPr>
            </a:pPr>
          </a:p>
        </p:txBody>
      </p:sp>
      <p:grpSp>
        <p:nvGrpSpPr>
          <p:cNvPr id="409" name="Content Placeholder 2"/>
          <p:cNvGrpSpPr/>
          <p:nvPr/>
        </p:nvGrpSpPr>
        <p:grpSpPr>
          <a:xfrm>
            <a:off x="838200" y="1825624"/>
            <a:ext cx="10515600" cy="3694863"/>
            <a:chOff x="0" y="0"/>
            <a:chExt cx="10515600" cy="3694861"/>
          </a:xfrm>
        </p:grpSpPr>
        <p:sp>
          <p:nvSpPr>
            <p:cNvPr id="401" name="Line"/>
            <p:cNvSpPr/>
            <p:nvPr/>
          </p:nvSpPr>
          <p:spPr>
            <a:xfrm>
              <a:off x="0" y="0"/>
              <a:ext cx="10515600" cy="0"/>
            </a:xfrm>
            <a:prstGeom prst="line">
              <a:avLst/>
            </a:prstGeom>
            <a:solidFill>
              <a:schemeClr val="accent4"/>
            </a:solidFill>
            <a:ln w="12700" cap="flat">
              <a:solidFill>
                <a:schemeClr val="accent4"/>
              </a:solidFill>
              <a:prstDash val="solid"/>
              <a:miter lim="800000"/>
            </a:ln>
            <a:effectLst/>
          </p:spPr>
          <p:txBody>
            <a:bodyPr wrap="square" lIns="45719" tIns="45719" rIns="45719" bIns="45719" numCol="1" anchor="t">
              <a:noAutofit/>
            </a:bodyPr>
            <a:lstStyle/>
            <a:p>
              <a:pPr/>
            </a:p>
          </p:txBody>
        </p:sp>
        <p:sp>
          <p:nvSpPr>
            <p:cNvPr id="402" name="Recommended that patients with VHL and their immediate family members be screened for both cerebellar and spinal hemangioblastomas, as well as associated visceral abnormalities."/>
            <p:cNvSpPr txBox="1"/>
            <p:nvPr/>
          </p:nvSpPr>
          <p:spPr>
            <a:xfrm>
              <a:off x="0" y="0"/>
              <a:ext cx="10515600" cy="7344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0010" tIns="80010" rIns="80010" bIns="80010" numCol="1" anchor="t">
              <a:spAutoFit/>
            </a:bodyPr>
            <a:lstStyle>
              <a:lvl1pPr defTabSz="933450">
                <a:lnSpc>
                  <a:spcPct val="90000"/>
                </a:lnSpc>
                <a:spcBef>
                  <a:spcPts val="800"/>
                </a:spcBef>
                <a:defRPr sz="2100"/>
              </a:lvl1pPr>
            </a:lstStyle>
            <a:p>
              <a:pPr/>
              <a:r>
                <a:t>Recommended that patients with VHL and their immediate family members be screened for both cerebellar and spinal hemangioblastomas, as well as associated visceral abnormalities. </a:t>
              </a:r>
            </a:p>
          </p:txBody>
        </p:sp>
        <p:sp>
          <p:nvSpPr>
            <p:cNvPr id="403" name="Line"/>
            <p:cNvSpPr/>
            <p:nvPr/>
          </p:nvSpPr>
          <p:spPr>
            <a:xfrm>
              <a:off x="0" y="1087833"/>
              <a:ext cx="10515600" cy="1"/>
            </a:xfrm>
            <a:prstGeom prst="line">
              <a:avLst/>
            </a:prstGeom>
            <a:solidFill>
              <a:schemeClr val="accent4"/>
            </a:solidFill>
            <a:ln w="12700" cap="flat">
              <a:solidFill>
                <a:schemeClr val="accent4"/>
              </a:solidFill>
              <a:prstDash val="solid"/>
              <a:miter lim="800000"/>
            </a:ln>
            <a:effectLst/>
          </p:spPr>
          <p:txBody>
            <a:bodyPr wrap="square" lIns="45719" tIns="45719" rIns="45719" bIns="45719" numCol="1" anchor="t">
              <a:noAutofit/>
            </a:bodyPr>
            <a:lstStyle/>
            <a:p>
              <a:pPr/>
            </a:p>
          </p:txBody>
        </p:sp>
        <p:sp>
          <p:nvSpPr>
            <p:cNvPr id="404" name="Treatment of hemangioblastomas varies."/>
            <p:cNvSpPr txBox="1"/>
            <p:nvPr/>
          </p:nvSpPr>
          <p:spPr>
            <a:xfrm>
              <a:off x="0" y="1087833"/>
              <a:ext cx="10515600" cy="4313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0010" tIns="80010" rIns="80010" bIns="80010" numCol="1" anchor="t">
              <a:spAutoFit/>
            </a:bodyPr>
            <a:lstStyle>
              <a:lvl1pPr defTabSz="933450">
                <a:lnSpc>
                  <a:spcPct val="90000"/>
                </a:lnSpc>
                <a:spcBef>
                  <a:spcPts val="800"/>
                </a:spcBef>
                <a:defRPr sz="2100"/>
              </a:lvl1pPr>
            </a:lstStyle>
            <a:p>
              <a:pPr/>
              <a:r>
                <a:t>Treatment of hemangioblastomas varies. </a:t>
              </a:r>
            </a:p>
          </p:txBody>
        </p:sp>
        <p:sp>
          <p:nvSpPr>
            <p:cNvPr id="405" name="Line"/>
            <p:cNvSpPr/>
            <p:nvPr/>
          </p:nvSpPr>
          <p:spPr>
            <a:xfrm>
              <a:off x="0" y="2175668"/>
              <a:ext cx="10515600" cy="1"/>
            </a:xfrm>
            <a:prstGeom prst="line">
              <a:avLst/>
            </a:prstGeom>
            <a:solidFill>
              <a:schemeClr val="accent4"/>
            </a:solidFill>
            <a:ln w="12700" cap="flat">
              <a:solidFill>
                <a:schemeClr val="accent4"/>
              </a:solidFill>
              <a:prstDash val="solid"/>
              <a:miter lim="800000"/>
            </a:ln>
            <a:effectLst/>
          </p:spPr>
          <p:txBody>
            <a:bodyPr wrap="square" lIns="45719" tIns="45719" rIns="45719" bIns="45719" numCol="1" anchor="t">
              <a:noAutofit/>
            </a:bodyPr>
            <a:lstStyle/>
            <a:p>
              <a:pPr/>
            </a:p>
          </p:txBody>
        </p:sp>
        <p:sp>
          <p:nvSpPr>
            <p:cNvPr id="406" name="In the more common solitary lesion, complete excision is possible, sometimes in association with neuro interventional procedures such as embolization."/>
            <p:cNvSpPr txBox="1"/>
            <p:nvPr/>
          </p:nvSpPr>
          <p:spPr>
            <a:xfrm>
              <a:off x="0" y="2175668"/>
              <a:ext cx="10515600" cy="7344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0010" tIns="80010" rIns="80010" bIns="80010" numCol="1" anchor="t">
              <a:spAutoFit/>
            </a:bodyPr>
            <a:lstStyle>
              <a:lvl1pPr defTabSz="933450">
                <a:lnSpc>
                  <a:spcPct val="90000"/>
                </a:lnSpc>
                <a:spcBef>
                  <a:spcPts val="800"/>
                </a:spcBef>
                <a:defRPr sz="2100"/>
              </a:lvl1pPr>
            </a:lstStyle>
            <a:p>
              <a:pPr/>
              <a:r>
                <a:t>In the more common solitary lesion, complete excision is possible, sometimes in association with neuro interventional procedures such as embolization. </a:t>
              </a:r>
            </a:p>
          </p:txBody>
        </p:sp>
        <p:sp>
          <p:nvSpPr>
            <p:cNvPr id="407" name="Line"/>
            <p:cNvSpPr/>
            <p:nvPr/>
          </p:nvSpPr>
          <p:spPr>
            <a:xfrm>
              <a:off x="0" y="3263503"/>
              <a:ext cx="10515600" cy="1"/>
            </a:xfrm>
            <a:prstGeom prst="line">
              <a:avLst/>
            </a:prstGeom>
            <a:solidFill>
              <a:schemeClr val="accent4"/>
            </a:solidFill>
            <a:ln w="12700" cap="flat">
              <a:solidFill>
                <a:schemeClr val="accent4"/>
              </a:solidFill>
              <a:prstDash val="solid"/>
              <a:miter lim="800000"/>
            </a:ln>
            <a:effectLst/>
          </p:spPr>
          <p:txBody>
            <a:bodyPr wrap="square" lIns="45719" tIns="45719" rIns="45719" bIns="45719" numCol="1" anchor="t">
              <a:noAutofit/>
            </a:bodyPr>
            <a:lstStyle/>
            <a:p>
              <a:pPr/>
            </a:p>
          </p:txBody>
        </p:sp>
        <p:sp>
          <p:nvSpPr>
            <p:cNvPr id="408" name="Often the entire lesion cannot be removed and there will be a recurrence."/>
            <p:cNvSpPr txBox="1"/>
            <p:nvPr/>
          </p:nvSpPr>
          <p:spPr>
            <a:xfrm>
              <a:off x="0" y="3263503"/>
              <a:ext cx="10515600" cy="43135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0010" tIns="80010" rIns="80010" bIns="80010" numCol="1" anchor="t">
              <a:spAutoFit/>
            </a:bodyPr>
            <a:lstStyle>
              <a:lvl1pPr defTabSz="933450">
                <a:lnSpc>
                  <a:spcPct val="90000"/>
                </a:lnSpc>
                <a:spcBef>
                  <a:spcPts val="800"/>
                </a:spcBef>
                <a:defRPr sz="2100"/>
              </a:lvl1pPr>
            </a:lstStyle>
            <a:p>
              <a:pPr/>
              <a:r>
                <a:t>Often the entire lesion cannot be removed and there will be a recurrence.</a:t>
              </a:r>
            </a:p>
          </p:txBody>
        </p:sp>
      </p:gr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1" name="Rectangle 7"/>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grpSp>
        <p:nvGrpSpPr>
          <p:cNvPr id="414" name="sketch line"/>
          <p:cNvGrpSpPr/>
          <p:nvPr/>
        </p:nvGrpSpPr>
        <p:grpSpPr>
          <a:xfrm>
            <a:off x="668735" y="1653252"/>
            <a:ext cx="10854658" cy="61122"/>
            <a:chOff x="0" y="0"/>
            <a:chExt cx="10854656" cy="61120"/>
          </a:xfrm>
        </p:grpSpPr>
        <p:sp>
          <p:nvSpPr>
            <p:cNvPr id="412" name="Shape"/>
            <p:cNvSpPr/>
            <p:nvPr/>
          </p:nvSpPr>
          <p:spPr>
            <a:xfrm>
              <a:off x="0" y="-1"/>
              <a:ext cx="10854229" cy="54782"/>
            </a:xfrm>
            <a:custGeom>
              <a:avLst/>
              <a:gdLst/>
              <a:ahLst/>
              <a:cxnLst>
                <a:cxn ang="0">
                  <a:pos x="wd2" y="hd2"/>
                </a:cxn>
                <a:cxn ang="5400000">
                  <a:pos x="wd2" y="hd2"/>
                </a:cxn>
                <a:cxn ang="10800000">
                  <a:pos x="wd2" y="hd2"/>
                </a:cxn>
                <a:cxn ang="16200000">
                  <a:pos x="wd2" y="hd2"/>
                </a:cxn>
              </a:cxnLst>
              <a:rect l="0" t="0" r="r" b="b"/>
              <a:pathLst>
                <a:path w="21599" h="14314" fill="norm" stroke="1" extrusionOk="0">
                  <a:moveTo>
                    <a:pt x="0" y="6302"/>
                  </a:moveTo>
                  <a:cubicBezTo>
                    <a:pt x="532" y="10296"/>
                    <a:pt x="827" y="802"/>
                    <a:pt x="1134" y="6302"/>
                  </a:cubicBezTo>
                  <a:cubicBezTo>
                    <a:pt x="1442" y="11802"/>
                    <a:pt x="1531" y="5687"/>
                    <a:pt x="1836" y="6302"/>
                  </a:cubicBezTo>
                  <a:cubicBezTo>
                    <a:pt x="2141" y="6917"/>
                    <a:pt x="2785" y="6264"/>
                    <a:pt x="3618" y="6302"/>
                  </a:cubicBezTo>
                  <a:cubicBezTo>
                    <a:pt x="4451" y="6340"/>
                    <a:pt x="4269" y="7734"/>
                    <a:pt x="4752" y="6302"/>
                  </a:cubicBezTo>
                  <a:cubicBezTo>
                    <a:pt x="5235" y="4870"/>
                    <a:pt x="5559" y="11132"/>
                    <a:pt x="5886" y="6302"/>
                  </a:cubicBezTo>
                  <a:cubicBezTo>
                    <a:pt x="6213" y="1472"/>
                    <a:pt x="7123" y="11267"/>
                    <a:pt x="7668" y="6302"/>
                  </a:cubicBezTo>
                  <a:cubicBezTo>
                    <a:pt x="8213" y="1337"/>
                    <a:pt x="8378" y="9493"/>
                    <a:pt x="8586" y="6302"/>
                  </a:cubicBezTo>
                  <a:cubicBezTo>
                    <a:pt x="8794" y="3111"/>
                    <a:pt x="9477" y="1803"/>
                    <a:pt x="10368" y="6302"/>
                  </a:cubicBezTo>
                  <a:cubicBezTo>
                    <a:pt x="11258" y="10801"/>
                    <a:pt x="11328" y="5442"/>
                    <a:pt x="12150" y="6302"/>
                  </a:cubicBezTo>
                  <a:cubicBezTo>
                    <a:pt x="12971" y="7162"/>
                    <a:pt x="12846" y="4963"/>
                    <a:pt x="13499" y="6302"/>
                  </a:cubicBezTo>
                  <a:cubicBezTo>
                    <a:pt x="14153" y="7641"/>
                    <a:pt x="14809" y="1643"/>
                    <a:pt x="15281" y="6302"/>
                  </a:cubicBezTo>
                  <a:cubicBezTo>
                    <a:pt x="15753" y="10961"/>
                    <a:pt x="16125" y="-64"/>
                    <a:pt x="16415" y="6302"/>
                  </a:cubicBezTo>
                  <a:cubicBezTo>
                    <a:pt x="16706" y="12668"/>
                    <a:pt x="17019" y="12966"/>
                    <a:pt x="17549" y="6302"/>
                  </a:cubicBezTo>
                  <a:cubicBezTo>
                    <a:pt x="18079" y="-362"/>
                    <a:pt x="18728" y="16231"/>
                    <a:pt x="19115" y="6302"/>
                  </a:cubicBezTo>
                  <a:cubicBezTo>
                    <a:pt x="19502" y="-3627"/>
                    <a:pt x="19913" y="-424"/>
                    <a:pt x="20249" y="6302"/>
                  </a:cubicBezTo>
                  <a:cubicBezTo>
                    <a:pt x="20586" y="13028"/>
                    <a:pt x="21285" y="6484"/>
                    <a:pt x="21599" y="6302"/>
                  </a:cubicBezTo>
                  <a:cubicBezTo>
                    <a:pt x="21598" y="8573"/>
                    <a:pt x="21599" y="9997"/>
                    <a:pt x="21599" y="11080"/>
                  </a:cubicBezTo>
                  <a:cubicBezTo>
                    <a:pt x="21110" y="12640"/>
                    <a:pt x="20583" y="12131"/>
                    <a:pt x="20033" y="11080"/>
                  </a:cubicBezTo>
                  <a:cubicBezTo>
                    <a:pt x="19483" y="10031"/>
                    <a:pt x="19588" y="7233"/>
                    <a:pt x="19331" y="11080"/>
                  </a:cubicBezTo>
                  <a:cubicBezTo>
                    <a:pt x="19074" y="14928"/>
                    <a:pt x="18665" y="6792"/>
                    <a:pt x="18413" y="11080"/>
                  </a:cubicBezTo>
                  <a:cubicBezTo>
                    <a:pt x="18161" y="15369"/>
                    <a:pt x="17075" y="5021"/>
                    <a:pt x="16631" y="11080"/>
                  </a:cubicBezTo>
                  <a:cubicBezTo>
                    <a:pt x="16187" y="17140"/>
                    <a:pt x="15727" y="13215"/>
                    <a:pt x="15281" y="11080"/>
                  </a:cubicBezTo>
                  <a:cubicBezTo>
                    <a:pt x="14836" y="8946"/>
                    <a:pt x="14797" y="13385"/>
                    <a:pt x="14363" y="11080"/>
                  </a:cubicBezTo>
                  <a:cubicBezTo>
                    <a:pt x="13929" y="8776"/>
                    <a:pt x="13294" y="11263"/>
                    <a:pt x="13014" y="11080"/>
                  </a:cubicBezTo>
                  <a:cubicBezTo>
                    <a:pt x="12733" y="10899"/>
                    <a:pt x="12561" y="14929"/>
                    <a:pt x="12312" y="11080"/>
                  </a:cubicBezTo>
                  <a:cubicBezTo>
                    <a:pt x="12062" y="7232"/>
                    <a:pt x="11835" y="9457"/>
                    <a:pt x="11610" y="11080"/>
                  </a:cubicBezTo>
                  <a:cubicBezTo>
                    <a:pt x="11385" y="12704"/>
                    <a:pt x="10910" y="8545"/>
                    <a:pt x="10260" y="11080"/>
                  </a:cubicBezTo>
                  <a:cubicBezTo>
                    <a:pt x="9610" y="13616"/>
                    <a:pt x="9634" y="13962"/>
                    <a:pt x="9342" y="11080"/>
                  </a:cubicBezTo>
                  <a:cubicBezTo>
                    <a:pt x="9049" y="8199"/>
                    <a:pt x="8115" y="8134"/>
                    <a:pt x="7776" y="11080"/>
                  </a:cubicBezTo>
                  <a:cubicBezTo>
                    <a:pt x="7437" y="14027"/>
                    <a:pt x="7041" y="11954"/>
                    <a:pt x="6858" y="11080"/>
                  </a:cubicBezTo>
                  <a:cubicBezTo>
                    <a:pt x="6674" y="10207"/>
                    <a:pt x="5951" y="4188"/>
                    <a:pt x="5292" y="11080"/>
                  </a:cubicBezTo>
                  <a:cubicBezTo>
                    <a:pt x="4633" y="17973"/>
                    <a:pt x="4831" y="8812"/>
                    <a:pt x="4590" y="11080"/>
                  </a:cubicBezTo>
                  <a:cubicBezTo>
                    <a:pt x="4349" y="13349"/>
                    <a:pt x="3423" y="7273"/>
                    <a:pt x="3024" y="11080"/>
                  </a:cubicBezTo>
                  <a:cubicBezTo>
                    <a:pt x="2626" y="14888"/>
                    <a:pt x="2323" y="10754"/>
                    <a:pt x="2106" y="11080"/>
                  </a:cubicBezTo>
                  <a:cubicBezTo>
                    <a:pt x="1889" y="11407"/>
                    <a:pt x="1553" y="14519"/>
                    <a:pt x="1404" y="11080"/>
                  </a:cubicBezTo>
                  <a:cubicBezTo>
                    <a:pt x="1255" y="7642"/>
                    <a:pt x="430" y="14155"/>
                    <a:pt x="0" y="11080"/>
                  </a:cubicBezTo>
                  <a:cubicBezTo>
                    <a:pt x="0" y="9255"/>
                    <a:pt x="-1" y="8329"/>
                    <a:pt x="0" y="6302"/>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13" name="Shape"/>
            <p:cNvSpPr/>
            <p:nvPr/>
          </p:nvSpPr>
          <p:spPr>
            <a:xfrm>
              <a:off x="236" y="2666"/>
              <a:ext cx="10854421" cy="58455"/>
            </a:xfrm>
            <a:custGeom>
              <a:avLst/>
              <a:gdLst/>
              <a:ahLst/>
              <a:cxnLst>
                <a:cxn ang="0">
                  <a:pos x="wd2" y="hd2"/>
                </a:cxn>
                <a:cxn ang="5400000">
                  <a:pos x="wd2" y="hd2"/>
                </a:cxn>
                <a:cxn ang="10800000">
                  <a:pos x="wd2" y="hd2"/>
                </a:cxn>
                <a:cxn ang="16200000">
                  <a:pos x="wd2" y="hd2"/>
                </a:cxn>
              </a:cxnLst>
              <a:rect l="0" t="0" r="r" b="b"/>
              <a:pathLst>
                <a:path w="21599" h="13108" fill="norm" stroke="1" extrusionOk="0">
                  <a:moveTo>
                    <a:pt x="0" y="4811"/>
                  </a:moveTo>
                  <a:cubicBezTo>
                    <a:pt x="293" y="533"/>
                    <a:pt x="692" y="3737"/>
                    <a:pt x="918" y="4811"/>
                  </a:cubicBezTo>
                  <a:cubicBezTo>
                    <a:pt x="1144" y="5885"/>
                    <a:pt x="1609" y="9256"/>
                    <a:pt x="2268" y="4811"/>
                  </a:cubicBezTo>
                  <a:cubicBezTo>
                    <a:pt x="2927" y="366"/>
                    <a:pt x="3239" y="6094"/>
                    <a:pt x="3834" y="4811"/>
                  </a:cubicBezTo>
                  <a:cubicBezTo>
                    <a:pt x="4429" y="3528"/>
                    <a:pt x="4254" y="4086"/>
                    <a:pt x="4536" y="4811"/>
                  </a:cubicBezTo>
                  <a:cubicBezTo>
                    <a:pt x="4818" y="5536"/>
                    <a:pt x="4889" y="6983"/>
                    <a:pt x="5238" y="4811"/>
                  </a:cubicBezTo>
                  <a:cubicBezTo>
                    <a:pt x="5587" y="2639"/>
                    <a:pt x="6391" y="-4833"/>
                    <a:pt x="7020" y="4811"/>
                  </a:cubicBezTo>
                  <a:cubicBezTo>
                    <a:pt x="7649" y="14455"/>
                    <a:pt x="8077" y="9754"/>
                    <a:pt x="8370" y="4811"/>
                  </a:cubicBezTo>
                  <a:cubicBezTo>
                    <a:pt x="8662" y="-132"/>
                    <a:pt x="8905" y="2155"/>
                    <a:pt x="9072" y="4811"/>
                  </a:cubicBezTo>
                  <a:cubicBezTo>
                    <a:pt x="9239" y="7467"/>
                    <a:pt x="10033" y="3450"/>
                    <a:pt x="10422" y="4811"/>
                  </a:cubicBezTo>
                  <a:cubicBezTo>
                    <a:pt x="10810" y="6172"/>
                    <a:pt x="11827" y="891"/>
                    <a:pt x="12203" y="4811"/>
                  </a:cubicBezTo>
                  <a:cubicBezTo>
                    <a:pt x="12580" y="8730"/>
                    <a:pt x="12903" y="10694"/>
                    <a:pt x="13337" y="4811"/>
                  </a:cubicBezTo>
                  <a:cubicBezTo>
                    <a:pt x="13772" y="-1072"/>
                    <a:pt x="13912" y="1412"/>
                    <a:pt x="14471" y="4811"/>
                  </a:cubicBezTo>
                  <a:cubicBezTo>
                    <a:pt x="15030" y="8210"/>
                    <a:pt x="15292" y="-2580"/>
                    <a:pt x="15821" y="4811"/>
                  </a:cubicBezTo>
                  <a:cubicBezTo>
                    <a:pt x="16351" y="12202"/>
                    <a:pt x="16901" y="2458"/>
                    <a:pt x="17387" y="4811"/>
                  </a:cubicBezTo>
                  <a:cubicBezTo>
                    <a:pt x="17873" y="7163"/>
                    <a:pt x="18291" y="1694"/>
                    <a:pt x="18953" y="4811"/>
                  </a:cubicBezTo>
                  <a:cubicBezTo>
                    <a:pt x="19615" y="7928"/>
                    <a:pt x="20491" y="6489"/>
                    <a:pt x="21599" y="4811"/>
                  </a:cubicBezTo>
                  <a:cubicBezTo>
                    <a:pt x="21600" y="5809"/>
                    <a:pt x="21600" y="6880"/>
                    <a:pt x="21599" y="8912"/>
                  </a:cubicBezTo>
                  <a:cubicBezTo>
                    <a:pt x="21276" y="11207"/>
                    <a:pt x="21042" y="11444"/>
                    <a:pt x="20681" y="8912"/>
                  </a:cubicBezTo>
                  <a:cubicBezTo>
                    <a:pt x="20319" y="6380"/>
                    <a:pt x="19574" y="1057"/>
                    <a:pt x="18899" y="8912"/>
                  </a:cubicBezTo>
                  <a:cubicBezTo>
                    <a:pt x="18224" y="16767"/>
                    <a:pt x="18147" y="11698"/>
                    <a:pt x="17549" y="8912"/>
                  </a:cubicBezTo>
                  <a:cubicBezTo>
                    <a:pt x="16951" y="6126"/>
                    <a:pt x="17193" y="6265"/>
                    <a:pt x="16847" y="8912"/>
                  </a:cubicBezTo>
                  <a:cubicBezTo>
                    <a:pt x="16501" y="11559"/>
                    <a:pt x="15915" y="9052"/>
                    <a:pt x="15497" y="8912"/>
                  </a:cubicBezTo>
                  <a:cubicBezTo>
                    <a:pt x="15079" y="8771"/>
                    <a:pt x="14751" y="9613"/>
                    <a:pt x="14363" y="8912"/>
                  </a:cubicBezTo>
                  <a:cubicBezTo>
                    <a:pt x="13976" y="8210"/>
                    <a:pt x="13727" y="8135"/>
                    <a:pt x="13229" y="8912"/>
                  </a:cubicBezTo>
                  <a:cubicBezTo>
                    <a:pt x="12732" y="9689"/>
                    <a:pt x="12446" y="13472"/>
                    <a:pt x="12095" y="8912"/>
                  </a:cubicBezTo>
                  <a:cubicBezTo>
                    <a:pt x="11745" y="4351"/>
                    <a:pt x="11189" y="5531"/>
                    <a:pt x="10962" y="8912"/>
                  </a:cubicBezTo>
                  <a:cubicBezTo>
                    <a:pt x="10734" y="12292"/>
                    <a:pt x="10022" y="10827"/>
                    <a:pt x="9396" y="8912"/>
                  </a:cubicBezTo>
                  <a:cubicBezTo>
                    <a:pt x="8769" y="6996"/>
                    <a:pt x="8436" y="14128"/>
                    <a:pt x="8046" y="8912"/>
                  </a:cubicBezTo>
                  <a:cubicBezTo>
                    <a:pt x="7656" y="3695"/>
                    <a:pt x="7599" y="12583"/>
                    <a:pt x="7344" y="8912"/>
                  </a:cubicBezTo>
                  <a:cubicBezTo>
                    <a:pt x="7088" y="5241"/>
                    <a:pt x="6498" y="14273"/>
                    <a:pt x="6210" y="8912"/>
                  </a:cubicBezTo>
                  <a:cubicBezTo>
                    <a:pt x="5921" y="3551"/>
                    <a:pt x="5413" y="13035"/>
                    <a:pt x="4644" y="8912"/>
                  </a:cubicBezTo>
                  <a:cubicBezTo>
                    <a:pt x="3875" y="4789"/>
                    <a:pt x="4174" y="6106"/>
                    <a:pt x="3726" y="8912"/>
                  </a:cubicBezTo>
                  <a:cubicBezTo>
                    <a:pt x="3279" y="11718"/>
                    <a:pt x="2553" y="14987"/>
                    <a:pt x="1944" y="8912"/>
                  </a:cubicBezTo>
                  <a:cubicBezTo>
                    <a:pt x="1336" y="2837"/>
                    <a:pt x="813" y="1946"/>
                    <a:pt x="0" y="8912"/>
                  </a:cubicBezTo>
                  <a:cubicBezTo>
                    <a:pt x="0" y="6934"/>
                    <a:pt x="1" y="5811"/>
                    <a:pt x="0" y="4811"/>
                  </a:cubicBezTo>
                  <a:close/>
                </a:path>
              </a:pathLst>
            </a:custGeom>
            <a:noFill/>
            <a:ln w="41275" cap="rnd">
              <a:solidFill>
                <a:schemeClr val="accent2"/>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415" name="Content Placeholder 2"/>
          <p:cNvSpPr txBox="1"/>
          <p:nvPr>
            <p:ph type="body" idx="1"/>
          </p:nvPr>
        </p:nvSpPr>
        <p:spPr>
          <a:xfrm>
            <a:off x="838200" y="1929383"/>
            <a:ext cx="10515600" cy="4251961"/>
          </a:xfrm>
          <a:prstGeom prst="rect">
            <a:avLst/>
          </a:prstGeom>
        </p:spPr>
        <p:txBody>
          <a:bodyPr/>
          <a:lstStyle/>
          <a:p>
            <a:pPr>
              <a:defRPr b="1" sz="2200"/>
            </a:pPr>
            <a:r>
              <a:t>Metastases</a:t>
            </a:r>
            <a:r>
              <a:rPr b="0"/>
              <a:t> —</a:t>
            </a:r>
            <a:endParaRPr b="0"/>
          </a:p>
          <a:p>
            <a:pPr>
              <a:defRPr sz="2200"/>
            </a:pPr>
            <a:r>
              <a:t>rare, although the increased use of MRI has resulted in more frequent recognition of such lesions </a:t>
            </a:r>
          </a:p>
          <a:p>
            <a:pPr>
              <a:defRPr sz="2200"/>
            </a:pPr>
            <a:r>
              <a:t>Approximately one-half of cases are associated with lung cancer.</a:t>
            </a:r>
          </a:p>
          <a:p>
            <a:pPr>
              <a:defRPr sz="2200"/>
            </a:pPr>
            <a:r>
              <a:t> Breast cancer, renal cell carcinoma, lymphoma, and melanoma</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Title 1"/>
          <p:cNvSpPr txBox="1"/>
          <p:nvPr>
            <p:ph type="title"/>
          </p:nvPr>
        </p:nvSpPr>
        <p:spPr>
          <a:xfrm>
            <a:off x="575034" y="336844"/>
            <a:ext cx="10778767" cy="690679"/>
          </a:xfrm>
          <a:prstGeom prst="rect">
            <a:avLst/>
          </a:prstGeom>
        </p:spPr>
        <p:txBody>
          <a:bodyPr/>
          <a:lstStyle/>
          <a:p>
            <a:pPr defTabSz="466344">
              <a:defRPr b="1" sz="1989">
                <a:solidFill>
                  <a:srgbClr val="65419B"/>
                </a:solidFill>
                <a:latin typeface="Open Sans"/>
                <a:ea typeface="Open Sans"/>
                <a:cs typeface="Open Sans"/>
                <a:sym typeface="Open Sans"/>
              </a:defRPr>
            </a:pPr>
            <a:r>
              <a:t>Differential diagnosis</a:t>
            </a:r>
            <a:br/>
          </a:p>
        </p:txBody>
      </p:sp>
      <p:sp>
        <p:nvSpPr>
          <p:cNvPr id="418" name="Content Placeholder 2"/>
          <p:cNvSpPr txBox="1"/>
          <p:nvPr>
            <p:ph type="body" idx="1"/>
          </p:nvPr>
        </p:nvSpPr>
        <p:spPr>
          <a:xfrm>
            <a:off x="838200" y="873517"/>
            <a:ext cx="9842370" cy="4971103"/>
          </a:xfrm>
          <a:prstGeom prst="rect">
            <a:avLst/>
          </a:prstGeom>
        </p:spPr>
        <p:txBody>
          <a:bodyPr/>
          <a:lstStyle/>
          <a:p>
            <a:pPr marL="0" indent="0">
              <a:buSzTx/>
              <a:buNone/>
              <a:defRPr>
                <a:solidFill>
                  <a:srgbClr val="3D3D3D"/>
                </a:solidFill>
                <a:latin typeface="Open Sans"/>
                <a:ea typeface="Open Sans"/>
                <a:cs typeface="Open Sans"/>
                <a:sym typeface="Open Sans"/>
              </a:defRPr>
            </a:pPr>
            <a:r>
              <a:t>Various lesions may mimic intramedullary tumours.</a:t>
            </a:r>
          </a:p>
          <a:p>
            <a:pPr>
              <a:defRPr b="1">
                <a:solidFill>
                  <a:srgbClr val="3D3D3D"/>
                </a:solidFill>
                <a:latin typeface="Open Sans"/>
                <a:ea typeface="Open Sans"/>
                <a:cs typeface="Open Sans"/>
                <a:sym typeface="Open Sans"/>
              </a:defRPr>
            </a:pPr>
            <a:r>
              <a:t>vascular lesions</a:t>
            </a:r>
          </a:p>
          <a:p>
            <a:pPr lvl="1" marL="742950" indent="-285750">
              <a:spcBef>
                <a:spcPts val="500"/>
              </a:spcBef>
              <a:defRPr sz="2400">
                <a:solidFill>
                  <a:srgbClr val="262626"/>
                </a:solidFill>
                <a:latin typeface="Open Sans"/>
                <a:ea typeface="Open Sans"/>
                <a:cs typeface="Open Sans"/>
                <a:sym typeface="Open Sans"/>
              </a:defRPr>
            </a:pPr>
            <a:r>
              <a:rPr u="sng">
                <a:solidFill>
                  <a:srgbClr val="0563C1"/>
                </a:solidFill>
                <a:uFill>
                  <a:solidFill>
                    <a:srgbClr val="0563C1"/>
                  </a:solidFill>
                </a:uFill>
                <a:hlinkClick r:id="rId2" invalidUrl="" action="" tgtFrame="" tooltip="" history="1" highlightClick="0" endSnd="0"/>
              </a:rPr>
              <a:t>cavernous malformation</a:t>
            </a:r>
            <a:r>
              <a:t> (cavernoma)</a:t>
            </a:r>
          </a:p>
          <a:p>
            <a:pPr lvl="1" marL="742950" indent="-285750">
              <a:spcBef>
                <a:spcPts val="500"/>
              </a:spcBef>
              <a:defRPr sz="2400">
                <a:solidFill>
                  <a:srgbClr val="262626"/>
                </a:solidFill>
                <a:latin typeface="Open Sans"/>
                <a:ea typeface="Open Sans"/>
                <a:cs typeface="Open Sans"/>
                <a:sym typeface="Open Sans"/>
              </a:defRPr>
            </a:pPr>
            <a:r>
              <a:rPr u="sng">
                <a:solidFill>
                  <a:srgbClr val="0563C1"/>
                </a:solidFill>
                <a:uFill>
                  <a:solidFill>
                    <a:srgbClr val="0563C1"/>
                  </a:solidFill>
                </a:uFill>
                <a:hlinkClick r:id="rId3" invalidUrl="" action="" tgtFrame="" tooltip="" history="1" highlightClick="0" endSnd="0"/>
              </a:rPr>
              <a:t>dural</a:t>
            </a:r>
            <a:r>
              <a:rPr u="sng">
                <a:solidFill>
                  <a:srgbClr val="0563C1"/>
                </a:solidFill>
                <a:uFill>
                  <a:solidFill>
                    <a:srgbClr val="0563C1"/>
                  </a:solidFill>
                </a:uFill>
                <a:hlinkClick r:id="rId3" invalidUrl="" action="" tgtFrame="" tooltip="" history="1" highlightClick="0" endSnd="0"/>
              </a:rPr>
              <a:t> arteriovenous fistula (DAVF)-(type I AVM)</a:t>
            </a:r>
            <a:r>
              <a:t> </a:t>
            </a:r>
          </a:p>
          <a:p>
            <a:pPr lvl="1" marL="742950" indent="-285750">
              <a:spcBef>
                <a:spcPts val="500"/>
              </a:spcBef>
              <a:defRPr sz="2400">
                <a:solidFill>
                  <a:srgbClr val="262626"/>
                </a:solidFill>
                <a:latin typeface="Open Sans"/>
                <a:ea typeface="Open Sans"/>
                <a:cs typeface="Open Sans"/>
                <a:sym typeface="Open Sans"/>
              </a:defRPr>
            </a:pPr>
            <a:r>
              <a:rPr u="sng">
                <a:solidFill>
                  <a:srgbClr val="0563C1"/>
                </a:solidFill>
                <a:uFill>
                  <a:solidFill>
                    <a:srgbClr val="0563C1"/>
                  </a:solidFill>
                </a:uFill>
                <a:hlinkClick r:id="rId4" invalidUrl="" action="" tgtFrame="" tooltip="" history="1" highlightClick="0" endSnd="0"/>
              </a:rPr>
              <a:t>spinal cord infarction</a:t>
            </a:r>
            <a:r>
              <a:t> </a:t>
            </a:r>
          </a:p>
          <a:p>
            <a:pPr>
              <a:defRPr b="1">
                <a:solidFill>
                  <a:srgbClr val="262626"/>
                </a:solidFill>
                <a:latin typeface="Open Sans"/>
                <a:ea typeface="Open Sans"/>
                <a:cs typeface="Open Sans"/>
                <a:sym typeface="Open Sans"/>
              </a:defRPr>
            </a:pPr>
            <a:r>
              <a:t>inflammatory lesions</a:t>
            </a:r>
          </a:p>
          <a:p>
            <a:pPr lvl="1" marL="685800" indent="-228600">
              <a:spcBef>
                <a:spcPts val="500"/>
              </a:spcBef>
              <a:defRPr sz="2400">
                <a:solidFill>
                  <a:srgbClr val="262626"/>
                </a:solidFill>
                <a:latin typeface="Open Sans"/>
                <a:ea typeface="Open Sans"/>
                <a:cs typeface="Open Sans"/>
                <a:sym typeface="Open Sans"/>
              </a:defRPr>
            </a:pPr>
            <a:r>
              <a:t>demyelination (e.g. </a:t>
            </a:r>
            <a:r>
              <a:rPr u="sng">
                <a:solidFill>
                  <a:srgbClr val="0563C1"/>
                </a:solidFill>
                <a:uFill>
                  <a:solidFill>
                    <a:srgbClr val="0563C1"/>
                  </a:solidFill>
                </a:uFill>
                <a:hlinkClick r:id="rId5" invalidUrl="" action="" tgtFrame="" tooltip="" history="1" highlightClick="0" endSnd="0"/>
              </a:rPr>
              <a:t>multiple sclerosis</a:t>
            </a:r>
            <a:r>
              <a:t>)</a:t>
            </a:r>
          </a:p>
          <a:p>
            <a:pPr lvl="1" marL="742950" indent="-285750">
              <a:spcBef>
                <a:spcPts val="500"/>
              </a:spcBef>
              <a:defRPr sz="2400">
                <a:solidFill>
                  <a:srgbClr val="262626"/>
                </a:solidFill>
                <a:latin typeface="Open Sans"/>
                <a:ea typeface="Open Sans"/>
                <a:cs typeface="Open Sans"/>
                <a:sym typeface="Open Sans"/>
              </a:defRPr>
            </a:pPr>
            <a:r>
              <a:rPr u="sng">
                <a:solidFill>
                  <a:srgbClr val="0563C1"/>
                </a:solidFill>
                <a:uFill>
                  <a:solidFill>
                    <a:srgbClr val="0563C1"/>
                  </a:solidFill>
                </a:uFill>
                <a:hlinkClick r:id="rId6" invalidUrl="" action="" tgtFrame="" tooltip="" history="1" highlightClick="0" endSnd="0"/>
              </a:rPr>
              <a:t>transverse myelitis</a:t>
            </a:r>
          </a:p>
          <a:p>
            <a:pPr lvl="1" marL="742950" indent="-285750">
              <a:spcBef>
                <a:spcPts val="500"/>
              </a:spcBef>
              <a:defRPr sz="2400">
                <a:solidFill>
                  <a:srgbClr val="262626"/>
                </a:solidFill>
                <a:latin typeface="Open Sans"/>
                <a:ea typeface="Open Sans"/>
                <a:cs typeface="Open Sans"/>
                <a:sym typeface="Open Sans"/>
              </a:defRPr>
            </a:pPr>
            <a:r>
              <a:rPr u="sng">
                <a:solidFill>
                  <a:srgbClr val="0563C1"/>
                </a:solidFill>
                <a:uFill>
                  <a:solidFill>
                    <a:srgbClr val="0563C1"/>
                  </a:solidFill>
                </a:uFill>
                <a:hlinkClick r:id="rId7" invalidUrl="" action="" tgtFrame="" tooltip="" history="1" highlightClick="0" endSnd="0"/>
              </a:rPr>
              <a:t>spinal cord abscess</a:t>
            </a:r>
            <a:r>
              <a:t> </a:t>
            </a:r>
          </a:p>
          <a:p>
            <a:pPr lvl="1" marL="742950" indent="-285750">
              <a:spcBef>
                <a:spcPts val="500"/>
              </a:spcBef>
              <a:defRPr sz="2400">
                <a:solidFill>
                  <a:srgbClr val="262626"/>
                </a:solidFill>
                <a:latin typeface="Open Sans"/>
                <a:ea typeface="Open Sans"/>
                <a:cs typeface="Open Sans"/>
                <a:sym typeface="Open Sans"/>
              </a:defRPr>
            </a:pPr>
            <a:r>
              <a:rPr u="sng">
                <a:solidFill>
                  <a:srgbClr val="0563C1"/>
                </a:solidFill>
                <a:uFill>
                  <a:solidFill>
                    <a:srgbClr val="0563C1"/>
                  </a:solidFill>
                </a:uFill>
                <a:hlinkClick r:id="rId8" invalidUrl="" action="" tgtFrame="" tooltip="" history="1" highlightClick="0" endSnd="0"/>
              </a:rPr>
              <a:t>spinal cord tuberculoma</a:t>
            </a:r>
          </a:p>
          <a:p>
            <a:pPr lvl="1" marL="685800" indent="-228600">
              <a:spcBef>
                <a:spcPts val="500"/>
              </a:spcBef>
              <a:defRPr sz="2400">
                <a:solidFill>
                  <a:srgbClr val="262626"/>
                </a:solidFill>
                <a:latin typeface="Open Sans"/>
                <a:ea typeface="Open Sans"/>
                <a:cs typeface="Open Sans"/>
                <a:sym typeface="Open Sans"/>
              </a:defRPr>
            </a:pPr>
            <a:r>
              <a:rPr u="sng">
                <a:solidFill>
                  <a:srgbClr val="0563C1"/>
                </a:solidFill>
                <a:uFill>
                  <a:solidFill>
                    <a:srgbClr val="0563C1"/>
                  </a:solidFill>
                </a:uFill>
                <a:hlinkClick r:id="rId9" invalidUrl="" action="" tgtFrame="" tooltip="" history="1" highlightClick="0" endSnd="0"/>
              </a:rPr>
              <a:t>spinal cord contusion</a:t>
            </a:r>
            <a:r>
              <a:t> (acute)</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 name="Title 1"/>
          <p:cNvSpPr txBox="1"/>
          <p:nvPr>
            <p:ph type="title"/>
          </p:nvPr>
        </p:nvSpPr>
        <p:spPr>
          <a:xfrm>
            <a:off x="838200" y="365125"/>
            <a:ext cx="10515600" cy="784946"/>
          </a:xfrm>
          <a:prstGeom prst="rect">
            <a:avLst/>
          </a:prstGeom>
        </p:spPr>
        <p:txBody>
          <a:bodyPr/>
          <a:lstStyle/>
          <a:p>
            <a:pPr/>
            <a:r>
              <a:t>Radiographic features</a:t>
            </a:r>
          </a:p>
        </p:txBody>
      </p:sp>
      <p:sp>
        <p:nvSpPr>
          <p:cNvPr id="421" name="Content Placeholder 2"/>
          <p:cNvSpPr txBox="1"/>
          <p:nvPr>
            <p:ph type="body" idx="1"/>
          </p:nvPr>
        </p:nvSpPr>
        <p:spPr>
          <a:xfrm>
            <a:off x="772212" y="1253331"/>
            <a:ext cx="10515601" cy="4351338"/>
          </a:xfrm>
          <a:prstGeom prst="rect">
            <a:avLst/>
          </a:prstGeom>
        </p:spPr>
        <p:txBody>
          <a:bodyPr/>
          <a:lstStyle/>
          <a:p>
            <a:pPr>
              <a:defRPr b="1" sz="2500">
                <a:solidFill>
                  <a:srgbClr val="65419B"/>
                </a:solidFill>
                <a:latin typeface="Open Sans"/>
                <a:ea typeface="Open Sans"/>
                <a:cs typeface="Open Sans"/>
                <a:sym typeface="Open Sans"/>
              </a:defRPr>
            </a:pPr>
          </a:p>
          <a:p>
            <a:pPr marL="0" indent="0">
              <a:buSzTx/>
              <a:buNone/>
              <a:defRPr b="1" sz="2500">
                <a:solidFill>
                  <a:srgbClr val="65419B"/>
                </a:solidFill>
                <a:latin typeface="Open Sans"/>
                <a:ea typeface="Open Sans"/>
                <a:cs typeface="Open Sans"/>
                <a:sym typeface="Open Sans"/>
              </a:defRPr>
            </a:pPr>
            <a:r>
              <a:t>Plain radiograph</a:t>
            </a:r>
          </a:p>
          <a:p>
            <a:pPr>
              <a:defRPr sz="2500">
                <a:solidFill>
                  <a:srgbClr val="3D3D3D"/>
                </a:solidFill>
                <a:latin typeface="Open Sans"/>
                <a:ea typeface="Open Sans"/>
                <a:cs typeface="Open Sans"/>
                <a:sym typeface="Open Sans"/>
              </a:defRPr>
            </a:pPr>
            <a:r>
              <a:t>Widening of the interpedicular distance may be seen in less than 10% of cases</a:t>
            </a:r>
          </a:p>
          <a:p>
            <a:pPr marL="0" indent="0">
              <a:buSzTx/>
              <a:buNone/>
              <a:defRPr b="1" sz="2500">
                <a:solidFill>
                  <a:srgbClr val="65419B"/>
                </a:solidFill>
                <a:latin typeface="Open Sans"/>
                <a:ea typeface="Open Sans"/>
                <a:cs typeface="Open Sans"/>
                <a:sym typeface="Open Sans"/>
              </a:defRPr>
            </a:pPr>
            <a:r>
              <a:t>CT</a:t>
            </a:r>
          </a:p>
          <a:p>
            <a:pPr>
              <a:defRPr sz="2500">
                <a:solidFill>
                  <a:srgbClr val="3D3D3D"/>
                </a:solidFill>
                <a:latin typeface="Open Sans"/>
                <a:ea typeface="Open Sans"/>
                <a:cs typeface="Open Sans"/>
                <a:sym typeface="Open Sans"/>
              </a:defRPr>
            </a:pPr>
            <a:r>
              <a:t>Generally not useful because bony changes are relatively rare.</a:t>
            </a:r>
          </a:p>
          <a:p>
            <a:pPr marL="0" indent="0">
              <a:buSzTx/>
              <a:buNone/>
              <a:defRPr b="1" sz="2500">
                <a:solidFill>
                  <a:srgbClr val="65419B"/>
                </a:solidFill>
                <a:latin typeface="Open Sans"/>
                <a:ea typeface="Open Sans"/>
                <a:cs typeface="Open Sans"/>
                <a:sym typeface="Open Sans"/>
              </a:defRPr>
            </a:pPr>
            <a:r>
              <a:t>Myelography</a:t>
            </a:r>
          </a:p>
          <a:p>
            <a:pPr>
              <a:defRPr sz="2500">
                <a:solidFill>
                  <a:srgbClr val="3D3D3D"/>
                </a:solidFill>
                <a:latin typeface="Open Sans"/>
                <a:ea typeface="Open Sans"/>
                <a:cs typeface="Open Sans"/>
                <a:sym typeface="Open Sans"/>
              </a:defRPr>
            </a:pPr>
            <a:r>
              <a:t>The spinal cord can be enlarged</a:t>
            </a:r>
          </a:p>
          <a:p>
            <a:pPr>
              <a:defRPr sz="2500">
                <a:solidFill>
                  <a:srgbClr val="3D3D3D"/>
                </a:solidFill>
                <a:latin typeface="Open Sans"/>
                <a:ea typeface="Open Sans"/>
                <a:cs typeface="Open Sans"/>
                <a:sym typeface="Open Sans"/>
              </a:defRPr>
            </a:pPr>
            <a:r>
              <a:t>Gradual subarachnoid space effacement</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Rectangle 7"/>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grpSp>
        <p:nvGrpSpPr>
          <p:cNvPr id="426" name="sketch line"/>
          <p:cNvGrpSpPr/>
          <p:nvPr/>
        </p:nvGrpSpPr>
        <p:grpSpPr>
          <a:xfrm>
            <a:off x="668735" y="1653252"/>
            <a:ext cx="10854658" cy="61122"/>
            <a:chOff x="0" y="0"/>
            <a:chExt cx="10854656" cy="61120"/>
          </a:xfrm>
        </p:grpSpPr>
        <p:sp>
          <p:nvSpPr>
            <p:cNvPr id="424" name="Shape"/>
            <p:cNvSpPr/>
            <p:nvPr/>
          </p:nvSpPr>
          <p:spPr>
            <a:xfrm>
              <a:off x="0" y="-1"/>
              <a:ext cx="10854229" cy="54782"/>
            </a:xfrm>
            <a:custGeom>
              <a:avLst/>
              <a:gdLst/>
              <a:ahLst/>
              <a:cxnLst>
                <a:cxn ang="0">
                  <a:pos x="wd2" y="hd2"/>
                </a:cxn>
                <a:cxn ang="5400000">
                  <a:pos x="wd2" y="hd2"/>
                </a:cxn>
                <a:cxn ang="10800000">
                  <a:pos x="wd2" y="hd2"/>
                </a:cxn>
                <a:cxn ang="16200000">
                  <a:pos x="wd2" y="hd2"/>
                </a:cxn>
              </a:cxnLst>
              <a:rect l="0" t="0" r="r" b="b"/>
              <a:pathLst>
                <a:path w="21599" h="14314" fill="norm" stroke="1" extrusionOk="0">
                  <a:moveTo>
                    <a:pt x="0" y="6302"/>
                  </a:moveTo>
                  <a:cubicBezTo>
                    <a:pt x="532" y="10296"/>
                    <a:pt x="827" y="802"/>
                    <a:pt x="1134" y="6302"/>
                  </a:cubicBezTo>
                  <a:cubicBezTo>
                    <a:pt x="1442" y="11802"/>
                    <a:pt x="1531" y="5687"/>
                    <a:pt x="1836" y="6302"/>
                  </a:cubicBezTo>
                  <a:cubicBezTo>
                    <a:pt x="2141" y="6917"/>
                    <a:pt x="2785" y="6264"/>
                    <a:pt x="3618" y="6302"/>
                  </a:cubicBezTo>
                  <a:cubicBezTo>
                    <a:pt x="4451" y="6340"/>
                    <a:pt x="4269" y="7734"/>
                    <a:pt x="4752" y="6302"/>
                  </a:cubicBezTo>
                  <a:cubicBezTo>
                    <a:pt x="5235" y="4870"/>
                    <a:pt x="5559" y="11132"/>
                    <a:pt x="5886" y="6302"/>
                  </a:cubicBezTo>
                  <a:cubicBezTo>
                    <a:pt x="6213" y="1472"/>
                    <a:pt x="7123" y="11267"/>
                    <a:pt x="7668" y="6302"/>
                  </a:cubicBezTo>
                  <a:cubicBezTo>
                    <a:pt x="8213" y="1337"/>
                    <a:pt x="8378" y="9493"/>
                    <a:pt x="8586" y="6302"/>
                  </a:cubicBezTo>
                  <a:cubicBezTo>
                    <a:pt x="8794" y="3111"/>
                    <a:pt x="9477" y="1803"/>
                    <a:pt x="10368" y="6302"/>
                  </a:cubicBezTo>
                  <a:cubicBezTo>
                    <a:pt x="11258" y="10801"/>
                    <a:pt x="11328" y="5442"/>
                    <a:pt x="12150" y="6302"/>
                  </a:cubicBezTo>
                  <a:cubicBezTo>
                    <a:pt x="12971" y="7162"/>
                    <a:pt x="12846" y="4963"/>
                    <a:pt x="13499" y="6302"/>
                  </a:cubicBezTo>
                  <a:cubicBezTo>
                    <a:pt x="14153" y="7641"/>
                    <a:pt x="14809" y="1643"/>
                    <a:pt x="15281" y="6302"/>
                  </a:cubicBezTo>
                  <a:cubicBezTo>
                    <a:pt x="15753" y="10961"/>
                    <a:pt x="16125" y="-64"/>
                    <a:pt x="16415" y="6302"/>
                  </a:cubicBezTo>
                  <a:cubicBezTo>
                    <a:pt x="16706" y="12668"/>
                    <a:pt x="17019" y="12966"/>
                    <a:pt x="17549" y="6302"/>
                  </a:cubicBezTo>
                  <a:cubicBezTo>
                    <a:pt x="18079" y="-362"/>
                    <a:pt x="18728" y="16231"/>
                    <a:pt x="19115" y="6302"/>
                  </a:cubicBezTo>
                  <a:cubicBezTo>
                    <a:pt x="19502" y="-3627"/>
                    <a:pt x="19913" y="-424"/>
                    <a:pt x="20249" y="6302"/>
                  </a:cubicBezTo>
                  <a:cubicBezTo>
                    <a:pt x="20586" y="13028"/>
                    <a:pt x="21285" y="6484"/>
                    <a:pt x="21599" y="6302"/>
                  </a:cubicBezTo>
                  <a:cubicBezTo>
                    <a:pt x="21598" y="8573"/>
                    <a:pt x="21599" y="9997"/>
                    <a:pt x="21599" y="11080"/>
                  </a:cubicBezTo>
                  <a:cubicBezTo>
                    <a:pt x="21110" y="12640"/>
                    <a:pt x="20583" y="12131"/>
                    <a:pt x="20033" y="11080"/>
                  </a:cubicBezTo>
                  <a:cubicBezTo>
                    <a:pt x="19483" y="10031"/>
                    <a:pt x="19588" y="7233"/>
                    <a:pt x="19331" y="11080"/>
                  </a:cubicBezTo>
                  <a:cubicBezTo>
                    <a:pt x="19074" y="14928"/>
                    <a:pt x="18665" y="6792"/>
                    <a:pt x="18413" y="11080"/>
                  </a:cubicBezTo>
                  <a:cubicBezTo>
                    <a:pt x="18161" y="15369"/>
                    <a:pt x="17075" y="5021"/>
                    <a:pt x="16631" y="11080"/>
                  </a:cubicBezTo>
                  <a:cubicBezTo>
                    <a:pt x="16187" y="17140"/>
                    <a:pt x="15727" y="13215"/>
                    <a:pt x="15281" y="11080"/>
                  </a:cubicBezTo>
                  <a:cubicBezTo>
                    <a:pt x="14836" y="8946"/>
                    <a:pt x="14797" y="13385"/>
                    <a:pt x="14363" y="11080"/>
                  </a:cubicBezTo>
                  <a:cubicBezTo>
                    <a:pt x="13929" y="8776"/>
                    <a:pt x="13294" y="11263"/>
                    <a:pt x="13014" y="11080"/>
                  </a:cubicBezTo>
                  <a:cubicBezTo>
                    <a:pt x="12733" y="10899"/>
                    <a:pt x="12561" y="14929"/>
                    <a:pt x="12312" y="11080"/>
                  </a:cubicBezTo>
                  <a:cubicBezTo>
                    <a:pt x="12062" y="7232"/>
                    <a:pt x="11835" y="9457"/>
                    <a:pt x="11610" y="11080"/>
                  </a:cubicBezTo>
                  <a:cubicBezTo>
                    <a:pt x="11385" y="12704"/>
                    <a:pt x="10910" y="8545"/>
                    <a:pt x="10260" y="11080"/>
                  </a:cubicBezTo>
                  <a:cubicBezTo>
                    <a:pt x="9610" y="13616"/>
                    <a:pt x="9634" y="13962"/>
                    <a:pt x="9342" y="11080"/>
                  </a:cubicBezTo>
                  <a:cubicBezTo>
                    <a:pt x="9049" y="8199"/>
                    <a:pt x="8115" y="8134"/>
                    <a:pt x="7776" y="11080"/>
                  </a:cubicBezTo>
                  <a:cubicBezTo>
                    <a:pt x="7437" y="14027"/>
                    <a:pt x="7041" y="11954"/>
                    <a:pt x="6858" y="11080"/>
                  </a:cubicBezTo>
                  <a:cubicBezTo>
                    <a:pt x="6674" y="10207"/>
                    <a:pt x="5951" y="4188"/>
                    <a:pt x="5292" y="11080"/>
                  </a:cubicBezTo>
                  <a:cubicBezTo>
                    <a:pt x="4633" y="17973"/>
                    <a:pt x="4831" y="8812"/>
                    <a:pt x="4590" y="11080"/>
                  </a:cubicBezTo>
                  <a:cubicBezTo>
                    <a:pt x="4349" y="13349"/>
                    <a:pt x="3423" y="7273"/>
                    <a:pt x="3024" y="11080"/>
                  </a:cubicBezTo>
                  <a:cubicBezTo>
                    <a:pt x="2626" y="14888"/>
                    <a:pt x="2323" y="10754"/>
                    <a:pt x="2106" y="11080"/>
                  </a:cubicBezTo>
                  <a:cubicBezTo>
                    <a:pt x="1889" y="11407"/>
                    <a:pt x="1553" y="14519"/>
                    <a:pt x="1404" y="11080"/>
                  </a:cubicBezTo>
                  <a:cubicBezTo>
                    <a:pt x="1255" y="7642"/>
                    <a:pt x="430" y="14155"/>
                    <a:pt x="0" y="11080"/>
                  </a:cubicBezTo>
                  <a:cubicBezTo>
                    <a:pt x="0" y="9255"/>
                    <a:pt x="-1" y="8329"/>
                    <a:pt x="0" y="6302"/>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5" name="Shape"/>
            <p:cNvSpPr/>
            <p:nvPr/>
          </p:nvSpPr>
          <p:spPr>
            <a:xfrm>
              <a:off x="236" y="2666"/>
              <a:ext cx="10854421" cy="58455"/>
            </a:xfrm>
            <a:custGeom>
              <a:avLst/>
              <a:gdLst/>
              <a:ahLst/>
              <a:cxnLst>
                <a:cxn ang="0">
                  <a:pos x="wd2" y="hd2"/>
                </a:cxn>
                <a:cxn ang="5400000">
                  <a:pos x="wd2" y="hd2"/>
                </a:cxn>
                <a:cxn ang="10800000">
                  <a:pos x="wd2" y="hd2"/>
                </a:cxn>
                <a:cxn ang="16200000">
                  <a:pos x="wd2" y="hd2"/>
                </a:cxn>
              </a:cxnLst>
              <a:rect l="0" t="0" r="r" b="b"/>
              <a:pathLst>
                <a:path w="21599" h="13108" fill="norm" stroke="1" extrusionOk="0">
                  <a:moveTo>
                    <a:pt x="0" y="4811"/>
                  </a:moveTo>
                  <a:cubicBezTo>
                    <a:pt x="293" y="533"/>
                    <a:pt x="692" y="3737"/>
                    <a:pt x="918" y="4811"/>
                  </a:cubicBezTo>
                  <a:cubicBezTo>
                    <a:pt x="1144" y="5885"/>
                    <a:pt x="1609" y="9256"/>
                    <a:pt x="2268" y="4811"/>
                  </a:cubicBezTo>
                  <a:cubicBezTo>
                    <a:pt x="2927" y="366"/>
                    <a:pt x="3239" y="6094"/>
                    <a:pt x="3834" y="4811"/>
                  </a:cubicBezTo>
                  <a:cubicBezTo>
                    <a:pt x="4429" y="3528"/>
                    <a:pt x="4254" y="4086"/>
                    <a:pt x="4536" y="4811"/>
                  </a:cubicBezTo>
                  <a:cubicBezTo>
                    <a:pt x="4818" y="5536"/>
                    <a:pt x="4889" y="6983"/>
                    <a:pt x="5238" y="4811"/>
                  </a:cubicBezTo>
                  <a:cubicBezTo>
                    <a:pt x="5587" y="2639"/>
                    <a:pt x="6391" y="-4833"/>
                    <a:pt x="7020" y="4811"/>
                  </a:cubicBezTo>
                  <a:cubicBezTo>
                    <a:pt x="7649" y="14455"/>
                    <a:pt x="8077" y="9754"/>
                    <a:pt x="8370" y="4811"/>
                  </a:cubicBezTo>
                  <a:cubicBezTo>
                    <a:pt x="8662" y="-132"/>
                    <a:pt x="8905" y="2155"/>
                    <a:pt x="9072" y="4811"/>
                  </a:cubicBezTo>
                  <a:cubicBezTo>
                    <a:pt x="9239" y="7467"/>
                    <a:pt x="10033" y="3450"/>
                    <a:pt x="10422" y="4811"/>
                  </a:cubicBezTo>
                  <a:cubicBezTo>
                    <a:pt x="10810" y="6172"/>
                    <a:pt x="11827" y="891"/>
                    <a:pt x="12203" y="4811"/>
                  </a:cubicBezTo>
                  <a:cubicBezTo>
                    <a:pt x="12580" y="8730"/>
                    <a:pt x="12903" y="10694"/>
                    <a:pt x="13337" y="4811"/>
                  </a:cubicBezTo>
                  <a:cubicBezTo>
                    <a:pt x="13772" y="-1072"/>
                    <a:pt x="13912" y="1412"/>
                    <a:pt x="14471" y="4811"/>
                  </a:cubicBezTo>
                  <a:cubicBezTo>
                    <a:pt x="15030" y="8210"/>
                    <a:pt x="15292" y="-2580"/>
                    <a:pt x="15821" y="4811"/>
                  </a:cubicBezTo>
                  <a:cubicBezTo>
                    <a:pt x="16351" y="12202"/>
                    <a:pt x="16901" y="2458"/>
                    <a:pt x="17387" y="4811"/>
                  </a:cubicBezTo>
                  <a:cubicBezTo>
                    <a:pt x="17873" y="7163"/>
                    <a:pt x="18291" y="1694"/>
                    <a:pt x="18953" y="4811"/>
                  </a:cubicBezTo>
                  <a:cubicBezTo>
                    <a:pt x="19615" y="7928"/>
                    <a:pt x="20491" y="6489"/>
                    <a:pt x="21599" y="4811"/>
                  </a:cubicBezTo>
                  <a:cubicBezTo>
                    <a:pt x="21600" y="5809"/>
                    <a:pt x="21600" y="6880"/>
                    <a:pt x="21599" y="8912"/>
                  </a:cubicBezTo>
                  <a:cubicBezTo>
                    <a:pt x="21276" y="11207"/>
                    <a:pt x="21042" y="11444"/>
                    <a:pt x="20681" y="8912"/>
                  </a:cubicBezTo>
                  <a:cubicBezTo>
                    <a:pt x="20319" y="6380"/>
                    <a:pt x="19574" y="1057"/>
                    <a:pt x="18899" y="8912"/>
                  </a:cubicBezTo>
                  <a:cubicBezTo>
                    <a:pt x="18224" y="16767"/>
                    <a:pt x="18147" y="11698"/>
                    <a:pt x="17549" y="8912"/>
                  </a:cubicBezTo>
                  <a:cubicBezTo>
                    <a:pt x="16951" y="6126"/>
                    <a:pt x="17193" y="6265"/>
                    <a:pt x="16847" y="8912"/>
                  </a:cubicBezTo>
                  <a:cubicBezTo>
                    <a:pt x="16501" y="11559"/>
                    <a:pt x="15915" y="9052"/>
                    <a:pt x="15497" y="8912"/>
                  </a:cubicBezTo>
                  <a:cubicBezTo>
                    <a:pt x="15079" y="8771"/>
                    <a:pt x="14751" y="9613"/>
                    <a:pt x="14363" y="8912"/>
                  </a:cubicBezTo>
                  <a:cubicBezTo>
                    <a:pt x="13976" y="8210"/>
                    <a:pt x="13727" y="8135"/>
                    <a:pt x="13229" y="8912"/>
                  </a:cubicBezTo>
                  <a:cubicBezTo>
                    <a:pt x="12732" y="9689"/>
                    <a:pt x="12446" y="13472"/>
                    <a:pt x="12095" y="8912"/>
                  </a:cubicBezTo>
                  <a:cubicBezTo>
                    <a:pt x="11745" y="4351"/>
                    <a:pt x="11189" y="5531"/>
                    <a:pt x="10962" y="8912"/>
                  </a:cubicBezTo>
                  <a:cubicBezTo>
                    <a:pt x="10734" y="12292"/>
                    <a:pt x="10022" y="10827"/>
                    <a:pt x="9396" y="8912"/>
                  </a:cubicBezTo>
                  <a:cubicBezTo>
                    <a:pt x="8769" y="6996"/>
                    <a:pt x="8436" y="14128"/>
                    <a:pt x="8046" y="8912"/>
                  </a:cubicBezTo>
                  <a:cubicBezTo>
                    <a:pt x="7656" y="3695"/>
                    <a:pt x="7599" y="12583"/>
                    <a:pt x="7344" y="8912"/>
                  </a:cubicBezTo>
                  <a:cubicBezTo>
                    <a:pt x="7088" y="5241"/>
                    <a:pt x="6498" y="14273"/>
                    <a:pt x="6210" y="8912"/>
                  </a:cubicBezTo>
                  <a:cubicBezTo>
                    <a:pt x="5921" y="3551"/>
                    <a:pt x="5413" y="13035"/>
                    <a:pt x="4644" y="8912"/>
                  </a:cubicBezTo>
                  <a:cubicBezTo>
                    <a:pt x="3875" y="4789"/>
                    <a:pt x="4174" y="6106"/>
                    <a:pt x="3726" y="8912"/>
                  </a:cubicBezTo>
                  <a:cubicBezTo>
                    <a:pt x="3279" y="11718"/>
                    <a:pt x="2553" y="14987"/>
                    <a:pt x="1944" y="8912"/>
                  </a:cubicBezTo>
                  <a:cubicBezTo>
                    <a:pt x="1336" y="2837"/>
                    <a:pt x="813" y="1946"/>
                    <a:pt x="0" y="8912"/>
                  </a:cubicBezTo>
                  <a:cubicBezTo>
                    <a:pt x="0" y="6934"/>
                    <a:pt x="1" y="5811"/>
                    <a:pt x="0" y="4811"/>
                  </a:cubicBezTo>
                  <a:close/>
                </a:path>
              </a:pathLst>
            </a:custGeom>
            <a:noFill/>
            <a:ln w="41275" cap="rnd">
              <a:solidFill>
                <a:schemeClr val="accent2"/>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427" name="Content Placeholder 2"/>
          <p:cNvSpPr txBox="1"/>
          <p:nvPr>
            <p:ph type="body" idx="1"/>
          </p:nvPr>
        </p:nvSpPr>
        <p:spPr>
          <a:xfrm>
            <a:off x="838200" y="1929383"/>
            <a:ext cx="10515600" cy="4251961"/>
          </a:xfrm>
          <a:prstGeom prst="rect">
            <a:avLst/>
          </a:prstGeom>
        </p:spPr>
        <p:txBody>
          <a:bodyPr/>
          <a:lstStyle/>
          <a:p>
            <a:pPr marL="0" indent="0">
              <a:buSzTx/>
              <a:buNone/>
              <a:defRPr b="1" sz="2200">
                <a:latin typeface="Open Sans"/>
                <a:ea typeface="Open Sans"/>
                <a:cs typeface="Open Sans"/>
                <a:sym typeface="Open Sans"/>
              </a:defRPr>
            </a:pPr>
            <a:r>
              <a:t>MRI</a:t>
            </a:r>
          </a:p>
          <a:p>
            <a:pPr marL="0" indent="0">
              <a:buSzTx/>
              <a:buNone/>
              <a:defRPr b="1" sz="2200">
                <a:latin typeface="Open Sans"/>
                <a:ea typeface="Open Sans"/>
                <a:cs typeface="Open Sans"/>
                <a:sym typeface="Open Sans"/>
              </a:defRPr>
            </a:pPr>
          </a:p>
          <a:p>
            <a:pPr>
              <a:defRPr sz="2200">
                <a:latin typeface="Open Sans"/>
                <a:ea typeface="Open Sans"/>
                <a:cs typeface="Open Sans"/>
                <a:sym typeface="Open Sans"/>
              </a:defRPr>
            </a:pPr>
            <a:r>
              <a:t>Three general characteristics of intramedullary neoplasms are recognised on MRI:</a:t>
            </a:r>
          </a:p>
          <a:p>
            <a:pPr>
              <a:defRPr sz="2200">
                <a:latin typeface="Open Sans"/>
                <a:ea typeface="Open Sans"/>
                <a:cs typeface="Open Sans"/>
                <a:sym typeface="Open Sans"/>
              </a:defRPr>
            </a:pPr>
            <a:r>
              <a:t>They cause either focal or diffuse spinal cord expansion</a:t>
            </a:r>
          </a:p>
          <a:p>
            <a:pPr>
              <a:defRPr sz="2200">
                <a:latin typeface="Open Sans"/>
                <a:ea typeface="Open Sans"/>
                <a:cs typeface="Open Sans"/>
                <a:sym typeface="Open Sans"/>
              </a:defRPr>
            </a:pPr>
            <a:r>
              <a:t>They produce high signal intensity on proton density and T2 weighted images</a:t>
            </a:r>
          </a:p>
          <a:p>
            <a:pPr>
              <a:defRPr sz="2200">
                <a:latin typeface="Open Sans"/>
                <a:ea typeface="Open Sans"/>
                <a:cs typeface="Open Sans"/>
                <a:sym typeface="Open Sans"/>
              </a:defRPr>
            </a:pPr>
            <a:r>
              <a:t>Vast majority show at least some contrast enhancement, in contrast to intracranial neoplasms, </a:t>
            </a:r>
            <a:r>
              <a:rPr b="1"/>
              <a:t>even low-grade intramedullary tumours enhance to some degree;</a:t>
            </a:r>
            <a:r>
              <a:t> however, the absence of enhancement does not exclude an intramedullary neoplasm in the presence of cord expansion</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 name="Title 1"/>
          <p:cNvSpPr txBox="1"/>
          <p:nvPr>
            <p:ph type="title"/>
          </p:nvPr>
        </p:nvSpPr>
        <p:spPr>
          <a:prstGeom prst="rect">
            <a:avLst/>
          </a:prstGeom>
        </p:spPr>
        <p:txBody>
          <a:bodyPr/>
          <a:lstStyle/>
          <a:p>
            <a:pPr/>
            <a:r>
              <a:t>HEMATOMYELIA</a:t>
            </a:r>
          </a:p>
        </p:txBody>
      </p:sp>
      <p:grpSp>
        <p:nvGrpSpPr>
          <p:cNvPr id="445" name="Content Placeholder 2"/>
          <p:cNvGrpSpPr/>
          <p:nvPr/>
        </p:nvGrpSpPr>
        <p:grpSpPr>
          <a:xfrm>
            <a:off x="838200" y="1829023"/>
            <a:ext cx="10515600" cy="4344540"/>
            <a:chOff x="0" y="0"/>
            <a:chExt cx="10515600" cy="4344538"/>
          </a:xfrm>
        </p:grpSpPr>
        <p:sp>
          <p:nvSpPr>
            <p:cNvPr id="430" name="Rounded Rectangle"/>
            <p:cNvSpPr/>
            <p:nvPr/>
          </p:nvSpPr>
          <p:spPr>
            <a:xfrm>
              <a:off x="0" y="0"/>
              <a:ext cx="10515600" cy="724089"/>
            </a:xfrm>
            <a:prstGeom prst="roundRect">
              <a:avLst>
                <a:gd name="adj" fmla="val 10000"/>
              </a:avLst>
            </a:prstGeom>
            <a:solidFill>
              <a:srgbClr val="CDD4EA"/>
            </a:solidFill>
            <a:ln w="12700" cap="flat">
              <a:noFill/>
              <a:miter lim="400000"/>
            </a:ln>
            <a:effectLst/>
          </p:spPr>
          <p:txBody>
            <a:bodyPr wrap="square" lIns="45719" tIns="45719" rIns="45719" bIns="45719" numCol="1" anchor="t">
              <a:noAutofit/>
            </a:bodyPr>
            <a:lstStyle/>
            <a:p>
              <a:pPr>
                <a:lnSpc>
                  <a:spcPct val="90000"/>
                </a:lnSpc>
                <a:spcBef>
                  <a:spcPts val="1000"/>
                </a:spcBef>
                <a:defRPr sz="2800"/>
              </a:pPr>
            </a:p>
          </p:txBody>
        </p:sp>
        <p:sp>
          <p:nvSpPr>
            <p:cNvPr id="431" name="Square"/>
            <p:cNvSpPr/>
            <p:nvPr/>
          </p:nvSpPr>
          <p:spPr>
            <a:xfrm>
              <a:off x="219036" y="162920"/>
              <a:ext cx="398250" cy="398250"/>
            </a:xfrm>
            <a:prstGeom prst="rect">
              <a:avLst/>
            </a:prstGeom>
            <a:blipFill rotWithShape="1">
              <a:blip r:embed="rId2"/>
              <a:srcRect l="0" t="0" r="0" b="0"/>
              <a:stretch>
                <a:fillRect/>
              </a:stretch>
            </a:blipFill>
            <a:ln w="12700" cap="flat">
              <a:solidFill>
                <a:srgbClr val="FFFFFF"/>
              </a:solidFill>
              <a:prstDash val="solid"/>
              <a:miter lim="800000"/>
            </a:ln>
            <a:effectLst/>
          </p:spPr>
          <p:txBody>
            <a:bodyPr wrap="square" lIns="45719" tIns="45719" rIns="45719" bIns="45719" numCol="1" anchor="t">
              <a:noAutofit/>
            </a:bodyPr>
            <a:lstStyle/>
            <a:p>
              <a:pPr>
                <a:lnSpc>
                  <a:spcPct val="90000"/>
                </a:lnSpc>
                <a:spcBef>
                  <a:spcPts val="1000"/>
                </a:spcBef>
                <a:defRPr sz="2800"/>
              </a:pPr>
            </a:p>
          </p:txBody>
        </p:sp>
        <p:sp>
          <p:nvSpPr>
            <p:cNvPr id="432" name="Hemorrhage into the substance of spinal cord."/>
            <p:cNvSpPr txBox="1"/>
            <p:nvPr/>
          </p:nvSpPr>
          <p:spPr>
            <a:xfrm>
              <a:off x="836322" y="164587"/>
              <a:ext cx="9679277" cy="39491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632" tIns="76632" rIns="76632" bIns="76632" numCol="1" anchor="ctr">
              <a:spAutoFit/>
            </a:bodyPr>
            <a:lstStyle>
              <a:lvl1pPr defTabSz="800100">
                <a:spcBef>
                  <a:spcPts val="700"/>
                </a:spcBef>
              </a:lvl1pPr>
            </a:lstStyle>
            <a:p>
              <a:pPr/>
              <a:r>
                <a:t>Hemorrhage into the substance of spinal cord.</a:t>
              </a:r>
            </a:p>
          </p:txBody>
        </p:sp>
        <p:sp>
          <p:nvSpPr>
            <p:cNvPr id="433" name="Rounded Rectangle"/>
            <p:cNvSpPr/>
            <p:nvPr/>
          </p:nvSpPr>
          <p:spPr>
            <a:xfrm>
              <a:off x="0" y="905112"/>
              <a:ext cx="10515600" cy="724089"/>
            </a:xfrm>
            <a:prstGeom prst="roundRect">
              <a:avLst>
                <a:gd name="adj" fmla="val 10000"/>
              </a:avLst>
            </a:prstGeom>
            <a:solidFill>
              <a:srgbClr val="CDD4EA"/>
            </a:solidFill>
            <a:ln w="12700" cap="flat">
              <a:noFill/>
              <a:miter lim="400000"/>
            </a:ln>
            <a:effectLst/>
          </p:spPr>
          <p:txBody>
            <a:bodyPr wrap="square" lIns="45719" tIns="45719" rIns="45719" bIns="45719" numCol="1" anchor="t">
              <a:noAutofit/>
            </a:bodyPr>
            <a:lstStyle/>
            <a:p>
              <a:pPr>
                <a:lnSpc>
                  <a:spcPct val="90000"/>
                </a:lnSpc>
                <a:spcBef>
                  <a:spcPts val="1000"/>
                </a:spcBef>
                <a:defRPr sz="2800"/>
              </a:pPr>
            </a:p>
          </p:txBody>
        </p:sp>
        <p:sp>
          <p:nvSpPr>
            <p:cNvPr id="434" name="Square"/>
            <p:cNvSpPr/>
            <p:nvPr/>
          </p:nvSpPr>
          <p:spPr>
            <a:xfrm>
              <a:off x="219036" y="1068031"/>
              <a:ext cx="398250" cy="398250"/>
            </a:xfrm>
            <a:prstGeom prst="rect">
              <a:avLst/>
            </a:prstGeom>
            <a:blipFill rotWithShape="1">
              <a:blip r:embed="rId3"/>
              <a:srcRect l="0" t="0" r="0" b="0"/>
              <a:stretch>
                <a:fillRect/>
              </a:stretch>
            </a:blipFill>
            <a:ln w="12700" cap="flat">
              <a:solidFill>
                <a:srgbClr val="FFFFFF"/>
              </a:solidFill>
              <a:prstDash val="solid"/>
              <a:miter lim="800000"/>
            </a:ln>
            <a:effectLst/>
          </p:spPr>
          <p:txBody>
            <a:bodyPr wrap="square" lIns="45719" tIns="45719" rIns="45719" bIns="45719" numCol="1" anchor="t">
              <a:noAutofit/>
            </a:bodyPr>
            <a:lstStyle/>
            <a:p>
              <a:pPr>
                <a:lnSpc>
                  <a:spcPct val="90000"/>
                </a:lnSpc>
                <a:spcBef>
                  <a:spcPts val="1000"/>
                </a:spcBef>
                <a:defRPr sz="2800"/>
              </a:pPr>
            </a:p>
          </p:txBody>
        </p:sp>
        <p:sp>
          <p:nvSpPr>
            <p:cNvPr id="435" name="Present as acute painful transverse myelopathy --- SAH"/>
            <p:cNvSpPr txBox="1"/>
            <p:nvPr/>
          </p:nvSpPr>
          <p:spPr>
            <a:xfrm>
              <a:off x="836322" y="1059058"/>
              <a:ext cx="9679277" cy="41619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632" tIns="76632" rIns="76632" bIns="76632" numCol="1" anchor="ctr">
              <a:spAutoFit/>
            </a:bodyPr>
            <a:lstStyle/>
            <a:p>
              <a:pPr defTabSz="800100">
                <a:spcBef>
                  <a:spcPts val="700"/>
                </a:spcBef>
              </a:pPr>
              <a:r>
                <a:t>Present as acute painful transverse myelopathy ---</a:t>
              </a:r>
              <a:r>
                <a:rPr>
                  <a:latin typeface="Wingdings"/>
                  <a:ea typeface="Wingdings"/>
                  <a:cs typeface="Wingdings"/>
                  <a:sym typeface="Wingdings"/>
                </a:rPr>
                <a:t></a:t>
              </a:r>
              <a:r>
                <a:t> SAH</a:t>
              </a:r>
            </a:p>
          </p:txBody>
        </p:sp>
        <p:sp>
          <p:nvSpPr>
            <p:cNvPr id="436" name="Rounded Rectangle"/>
            <p:cNvSpPr/>
            <p:nvPr/>
          </p:nvSpPr>
          <p:spPr>
            <a:xfrm>
              <a:off x="0" y="1810224"/>
              <a:ext cx="10515600" cy="724090"/>
            </a:xfrm>
            <a:prstGeom prst="roundRect">
              <a:avLst>
                <a:gd name="adj" fmla="val 10000"/>
              </a:avLst>
            </a:prstGeom>
            <a:solidFill>
              <a:srgbClr val="CDD4EA"/>
            </a:solidFill>
            <a:ln w="12700" cap="flat">
              <a:noFill/>
              <a:miter lim="400000"/>
            </a:ln>
            <a:effectLst/>
          </p:spPr>
          <p:txBody>
            <a:bodyPr wrap="square" lIns="45719" tIns="45719" rIns="45719" bIns="45719" numCol="1" anchor="t">
              <a:noAutofit/>
            </a:bodyPr>
            <a:lstStyle/>
            <a:p>
              <a:pPr>
                <a:lnSpc>
                  <a:spcPct val="90000"/>
                </a:lnSpc>
                <a:spcBef>
                  <a:spcPts val="1000"/>
                </a:spcBef>
                <a:defRPr sz="2800"/>
              </a:pPr>
            </a:p>
          </p:txBody>
        </p:sp>
        <p:sp>
          <p:nvSpPr>
            <p:cNvPr id="437" name="Square"/>
            <p:cNvSpPr/>
            <p:nvPr/>
          </p:nvSpPr>
          <p:spPr>
            <a:xfrm>
              <a:off x="219036" y="1973145"/>
              <a:ext cx="398250" cy="398250"/>
            </a:xfrm>
            <a:prstGeom prst="rect">
              <a:avLst/>
            </a:prstGeom>
            <a:blipFill rotWithShape="1">
              <a:blip r:embed="rId4"/>
              <a:srcRect l="0" t="0" r="0" b="0"/>
              <a:stretch>
                <a:fillRect/>
              </a:stretch>
            </a:blipFill>
            <a:ln w="12700" cap="flat">
              <a:solidFill>
                <a:srgbClr val="FFFFFF"/>
              </a:solidFill>
              <a:prstDash val="solid"/>
              <a:miter lim="800000"/>
            </a:ln>
            <a:effectLst/>
          </p:spPr>
          <p:txBody>
            <a:bodyPr wrap="square" lIns="45719" tIns="45719" rIns="45719" bIns="45719" numCol="1" anchor="t">
              <a:noAutofit/>
            </a:bodyPr>
            <a:lstStyle/>
            <a:p>
              <a:pPr>
                <a:lnSpc>
                  <a:spcPct val="90000"/>
                </a:lnSpc>
                <a:spcBef>
                  <a:spcPts val="1000"/>
                </a:spcBef>
                <a:defRPr sz="2800"/>
              </a:pPr>
            </a:p>
          </p:txBody>
        </p:sp>
        <p:sp>
          <p:nvSpPr>
            <p:cNvPr id="438" name="SURGICAL intervention not useful."/>
            <p:cNvSpPr txBox="1"/>
            <p:nvPr/>
          </p:nvSpPr>
          <p:spPr>
            <a:xfrm>
              <a:off x="836322" y="1974812"/>
              <a:ext cx="9679277" cy="39491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632" tIns="76632" rIns="76632" bIns="76632" numCol="1" anchor="ctr">
              <a:spAutoFit/>
            </a:bodyPr>
            <a:lstStyle>
              <a:lvl1pPr defTabSz="800100">
                <a:spcBef>
                  <a:spcPts val="700"/>
                </a:spcBef>
              </a:lvl1pPr>
            </a:lstStyle>
            <a:p>
              <a:pPr/>
              <a:r>
                <a:t>SURGICAL intervention not useful.</a:t>
              </a:r>
            </a:p>
          </p:txBody>
        </p:sp>
        <p:sp>
          <p:nvSpPr>
            <p:cNvPr id="439" name="Rounded Rectangle"/>
            <p:cNvSpPr/>
            <p:nvPr/>
          </p:nvSpPr>
          <p:spPr>
            <a:xfrm>
              <a:off x="0" y="2715336"/>
              <a:ext cx="10515600" cy="724090"/>
            </a:xfrm>
            <a:prstGeom prst="roundRect">
              <a:avLst>
                <a:gd name="adj" fmla="val 10000"/>
              </a:avLst>
            </a:prstGeom>
            <a:solidFill>
              <a:srgbClr val="CDD4EA"/>
            </a:solidFill>
            <a:ln w="12700" cap="flat">
              <a:noFill/>
              <a:miter lim="400000"/>
            </a:ln>
            <a:effectLst/>
          </p:spPr>
          <p:txBody>
            <a:bodyPr wrap="square" lIns="45719" tIns="45719" rIns="45719" bIns="45719" numCol="1" anchor="t">
              <a:noAutofit/>
            </a:bodyPr>
            <a:lstStyle/>
            <a:p>
              <a:pPr>
                <a:lnSpc>
                  <a:spcPct val="90000"/>
                </a:lnSpc>
                <a:spcBef>
                  <a:spcPts val="1000"/>
                </a:spcBef>
                <a:defRPr sz="2800"/>
              </a:pPr>
            </a:p>
          </p:txBody>
        </p:sp>
        <p:sp>
          <p:nvSpPr>
            <p:cNvPr id="440" name="Square"/>
            <p:cNvSpPr/>
            <p:nvPr/>
          </p:nvSpPr>
          <p:spPr>
            <a:xfrm>
              <a:off x="219036" y="2878257"/>
              <a:ext cx="398250" cy="398250"/>
            </a:xfrm>
            <a:prstGeom prst="rect">
              <a:avLst/>
            </a:prstGeom>
            <a:blipFill rotWithShape="1">
              <a:blip r:embed="rId5"/>
              <a:srcRect l="0" t="0" r="0" b="0"/>
              <a:stretch>
                <a:fillRect/>
              </a:stretch>
            </a:blipFill>
            <a:ln w="12700" cap="flat">
              <a:solidFill>
                <a:srgbClr val="FFFFFF"/>
              </a:solidFill>
              <a:prstDash val="solid"/>
              <a:miter lim="800000"/>
            </a:ln>
            <a:effectLst/>
          </p:spPr>
          <p:txBody>
            <a:bodyPr wrap="square" lIns="45719" tIns="45719" rIns="45719" bIns="45719" numCol="1" anchor="t">
              <a:noAutofit/>
            </a:bodyPr>
            <a:lstStyle/>
            <a:p>
              <a:pPr>
                <a:lnSpc>
                  <a:spcPct val="90000"/>
                </a:lnSpc>
                <a:spcBef>
                  <a:spcPts val="1000"/>
                </a:spcBef>
                <a:defRPr sz="2800"/>
              </a:pPr>
            </a:p>
          </p:txBody>
        </p:sp>
        <p:sp>
          <p:nvSpPr>
            <p:cNvPr id="441" name="Causes – trauma, intraparenchymal vascular malformation,vasculitis ( PAN,SLE),bleeding disorders,spinal cord neoplasm."/>
            <p:cNvSpPr txBox="1"/>
            <p:nvPr/>
          </p:nvSpPr>
          <p:spPr>
            <a:xfrm>
              <a:off x="836322" y="2733874"/>
              <a:ext cx="9679277" cy="68701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632" tIns="76632" rIns="76632" bIns="76632" numCol="1" anchor="ctr">
              <a:spAutoFit/>
            </a:bodyPr>
            <a:lstStyle>
              <a:lvl1pPr defTabSz="800100">
                <a:spcBef>
                  <a:spcPts val="700"/>
                </a:spcBef>
              </a:lvl1pPr>
            </a:lstStyle>
            <a:p>
              <a:pPr/>
              <a:r>
                <a:t>Causes – trauma, intraparenchymal vascular malformation,vasculitis ( PAN,SLE),bleeding disorders,spinal cord neoplasm.</a:t>
              </a:r>
            </a:p>
          </p:txBody>
        </p:sp>
        <p:sp>
          <p:nvSpPr>
            <p:cNvPr id="442" name="Rounded Rectangle"/>
            <p:cNvSpPr/>
            <p:nvPr/>
          </p:nvSpPr>
          <p:spPr>
            <a:xfrm>
              <a:off x="0" y="3620449"/>
              <a:ext cx="10515600" cy="724090"/>
            </a:xfrm>
            <a:prstGeom prst="roundRect">
              <a:avLst>
                <a:gd name="adj" fmla="val 10000"/>
              </a:avLst>
            </a:prstGeom>
            <a:solidFill>
              <a:srgbClr val="CDD4EA"/>
            </a:solidFill>
            <a:ln w="12700" cap="flat">
              <a:noFill/>
              <a:miter lim="400000"/>
            </a:ln>
            <a:effectLst/>
          </p:spPr>
          <p:txBody>
            <a:bodyPr wrap="square" lIns="45719" tIns="45719" rIns="45719" bIns="45719" numCol="1" anchor="t">
              <a:noAutofit/>
            </a:bodyPr>
            <a:lstStyle/>
            <a:p>
              <a:pPr>
                <a:lnSpc>
                  <a:spcPct val="90000"/>
                </a:lnSpc>
                <a:spcBef>
                  <a:spcPts val="1000"/>
                </a:spcBef>
                <a:defRPr sz="2800"/>
              </a:pPr>
            </a:p>
          </p:txBody>
        </p:sp>
        <p:sp>
          <p:nvSpPr>
            <p:cNvPr id="443" name="Square"/>
            <p:cNvSpPr/>
            <p:nvPr/>
          </p:nvSpPr>
          <p:spPr>
            <a:xfrm>
              <a:off x="219036" y="3783369"/>
              <a:ext cx="398250" cy="398250"/>
            </a:xfrm>
            <a:prstGeom prst="rect">
              <a:avLst/>
            </a:prstGeom>
            <a:blipFill rotWithShape="1">
              <a:blip r:embed="rId6"/>
              <a:srcRect l="0" t="0" r="0" b="0"/>
              <a:stretch>
                <a:fillRect/>
              </a:stretch>
            </a:blipFill>
            <a:ln w="12700" cap="flat">
              <a:solidFill>
                <a:srgbClr val="FFFFFF"/>
              </a:solidFill>
              <a:prstDash val="solid"/>
              <a:miter lim="800000"/>
            </a:ln>
            <a:effectLst/>
          </p:spPr>
          <p:txBody>
            <a:bodyPr wrap="square" lIns="45719" tIns="45719" rIns="45719" bIns="45719" numCol="1" anchor="t">
              <a:noAutofit/>
            </a:bodyPr>
            <a:lstStyle/>
            <a:p>
              <a:pPr>
                <a:lnSpc>
                  <a:spcPct val="90000"/>
                </a:lnSpc>
                <a:spcBef>
                  <a:spcPts val="1000"/>
                </a:spcBef>
                <a:defRPr sz="2800"/>
              </a:pPr>
            </a:p>
          </p:txBody>
        </p:sp>
        <p:sp>
          <p:nvSpPr>
            <p:cNvPr id="444" name="Surgical evacuation OR spinal angiography and endovascular occlusion-  AVM"/>
            <p:cNvSpPr txBox="1"/>
            <p:nvPr/>
          </p:nvSpPr>
          <p:spPr>
            <a:xfrm>
              <a:off x="836322" y="3785037"/>
              <a:ext cx="9679277" cy="39491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632" tIns="76632" rIns="76632" bIns="76632" numCol="1" anchor="ctr">
              <a:spAutoFit/>
            </a:bodyPr>
            <a:lstStyle>
              <a:lvl1pPr defTabSz="800100">
                <a:spcBef>
                  <a:spcPts val="700"/>
                </a:spcBef>
              </a:lvl1pPr>
            </a:lstStyle>
            <a:p>
              <a:pPr/>
              <a:r>
                <a:t>Surgical evacuation OR spinal angiography and endovascular occlusion-  AVM </a:t>
              </a:r>
            </a:p>
          </p:txBody>
        </p:sp>
      </p:gr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Rectangle 72"/>
          <p:cNvSpPr/>
          <p:nvPr/>
        </p:nvSpPr>
        <p:spPr>
          <a:xfrm>
            <a:off x="-1" y="0"/>
            <a:ext cx="12188954"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pic>
        <p:nvPicPr>
          <p:cNvPr id="448" name="Picture 3" descr="Picture 3"/>
          <p:cNvPicPr>
            <a:picLocks noChangeAspect="1"/>
          </p:cNvPicPr>
          <p:nvPr/>
        </p:nvPicPr>
        <p:blipFill>
          <a:blip r:embed="rId2">
            <a:alphaModFix amt="50000"/>
            <a:extLst/>
          </a:blip>
          <a:srcRect l="0" t="15708" r="0" b="0"/>
          <a:stretch>
            <a:fillRect/>
          </a:stretch>
        </p:blipFill>
        <p:spPr>
          <a:xfrm>
            <a:off x="19" y="9"/>
            <a:ext cx="12188811" cy="6857910"/>
          </a:xfrm>
          <a:prstGeom prst="rect">
            <a:avLst/>
          </a:prstGeom>
          <a:ln w="12700">
            <a:miter lim="400000"/>
          </a:ln>
        </p:spPr>
      </p:pic>
      <p:sp>
        <p:nvSpPr>
          <p:cNvPr id="449" name="Title 1"/>
          <p:cNvSpPr txBox="1"/>
          <p:nvPr>
            <p:ph type="title"/>
          </p:nvPr>
        </p:nvSpPr>
        <p:spPr>
          <a:xfrm>
            <a:off x="1527047" y="1124711"/>
            <a:ext cx="9144001" cy="3063241"/>
          </a:xfrm>
          <a:prstGeom prst="rect">
            <a:avLst/>
          </a:prstGeom>
        </p:spPr>
        <p:txBody>
          <a:bodyPr anchor="b"/>
          <a:lstStyle>
            <a:lvl1pPr algn="ctr">
              <a:defRPr sz="6600"/>
            </a:lvl1pPr>
          </a:lstStyle>
          <a:p>
            <a:pPr/>
            <a:r>
              <a:t>THANK YOU .</a:t>
            </a:r>
          </a:p>
        </p:txBody>
      </p:sp>
      <p:grpSp>
        <p:nvGrpSpPr>
          <p:cNvPr id="452" name="sketchy line"/>
          <p:cNvGrpSpPr/>
          <p:nvPr/>
        </p:nvGrpSpPr>
        <p:grpSpPr>
          <a:xfrm>
            <a:off x="3974100" y="4348246"/>
            <a:ext cx="4243996" cy="55234"/>
            <a:chOff x="0" y="0"/>
            <a:chExt cx="4243995" cy="55232"/>
          </a:xfrm>
        </p:grpSpPr>
        <p:sp>
          <p:nvSpPr>
            <p:cNvPr id="450" name="Shape"/>
            <p:cNvSpPr/>
            <p:nvPr/>
          </p:nvSpPr>
          <p:spPr>
            <a:xfrm>
              <a:off x="-1" y="6522"/>
              <a:ext cx="4243696" cy="48711"/>
            </a:xfrm>
            <a:custGeom>
              <a:avLst/>
              <a:gdLst/>
              <a:ahLst/>
              <a:cxnLst>
                <a:cxn ang="0">
                  <a:pos x="wd2" y="hd2"/>
                </a:cxn>
                <a:cxn ang="5400000">
                  <a:pos x="wd2" y="hd2"/>
                </a:cxn>
                <a:cxn ang="10800000">
                  <a:pos x="wd2" y="hd2"/>
                </a:cxn>
                <a:cxn ang="16200000">
                  <a:pos x="wd2" y="hd2"/>
                </a:cxn>
              </a:cxnLst>
              <a:rect l="0" t="0" r="r" b="b"/>
              <a:pathLst>
                <a:path w="21598" h="14183" fill="norm" stroke="1" extrusionOk="0">
                  <a:moveTo>
                    <a:pt x="0" y="4034"/>
                  </a:moveTo>
                  <a:cubicBezTo>
                    <a:pt x="732" y="8876"/>
                    <a:pt x="1358" y="8357"/>
                    <a:pt x="2654" y="4034"/>
                  </a:cubicBezTo>
                  <a:cubicBezTo>
                    <a:pt x="3950" y="-289"/>
                    <a:pt x="4146" y="-1022"/>
                    <a:pt x="5091" y="4034"/>
                  </a:cubicBezTo>
                  <a:cubicBezTo>
                    <a:pt x="6037" y="9089"/>
                    <a:pt x="6884" y="-2811"/>
                    <a:pt x="7745" y="4034"/>
                  </a:cubicBezTo>
                  <a:cubicBezTo>
                    <a:pt x="8605" y="10878"/>
                    <a:pt x="9617" y="5743"/>
                    <a:pt x="10830" y="4034"/>
                  </a:cubicBezTo>
                  <a:cubicBezTo>
                    <a:pt x="12043" y="2324"/>
                    <a:pt x="13338" y="-4118"/>
                    <a:pt x="14131" y="4034"/>
                  </a:cubicBezTo>
                  <a:cubicBezTo>
                    <a:pt x="14925" y="12186"/>
                    <a:pt x="15939" y="-3267"/>
                    <a:pt x="17649" y="4034"/>
                  </a:cubicBezTo>
                  <a:cubicBezTo>
                    <a:pt x="19358" y="11334"/>
                    <a:pt x="20447" y="4928"/>
                    <a:pt x="21598" y="4034"/>
                  </a:cubicBezTo>
                  <a:cubicBezTo>
                    <a:pt x="21596" y="5828"/>
                    <a:pt x="21598" y="7462"/>
                    <a:pt x="21598" y="9359"/>
                  </a:cubicBezTo>
                  <a:cubicBezTo>
                    <a:pt x="20449" y="2351"/>
                    <a:pt x="19516" y="7928"/>
                    <a:pt x="18297" y="9359"/>
                  </a:cubicBezTo>
                  <a:cubicBezTo>
                    <a:pt x="17077" y="10789"/>
                    <a:pt x="16308" y="4869"/>
                    <a:pt x="14779" y="9359"/>
                  </a:cubicBezTo>
                  <a:cubicBezTo>
                    <a:pt x="13251" y="13848"/>
                    <a:pt x="12857" y="17482"/>
                    <a:pt x="11262" y="9359"/>
                  </a:cubicBezTo>
                  <a:cubicBezTo>
                    <a:pt x="9667" y="1235"/>
                    <a:pt x="10008" y="12679"/>
                    <a:pt x="8825" y="9359"/>
                  </a:cubicBezTo>
                  <a:cubicBezTo>
                    <a:pt x="7641" y="6038"/>
                    <a:pt x="6839" y="7671"/>
                    <a:pt x="5523" y="9359"/>
                  </a:cubicBezTo>
                  <a:cubicBezTo>
                    <a:pt x="4208" y="11046"/>
                    <a:pt x="3961" y="14401"/>
                    <a:pt x="2654" y="9359"/>
                  </a:cubicBezTo>
                  <a:cubicBezTo>
                    <a:pt x="1347" y="4316"/>
                    <a:pt x="612" y="5277"/>
                    <a:pt x="0" y="9359"/>
                  </a:cubicBezTo>
                  <a:cubicBezTo>
                    <a:pt x="4" y="7178"/>
                    <a:pt x="-2" y="6416"/>
                    <a:pt x="0" y="4034"/>
                  </a:cubicBezTo>
                  <a:close/>
                </a:path>
              </a:pathLst>
            </a:custGeom>
            <a:solidFill>
              <a:srgbClr val="FFFFFF">
                <a:alpha val="75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51" name="Shape"/>
            <p:cNvSpPr/>
            <p:nvPr/>
          </p:nvSpPr>
          <p:spPr>
            <a:xfrm>
              <a:off x="60" y="-1"/>
              <a:ext cx="4243936" cy="46249"/>
            </a:xfrm>
            <a:custGeom>
              <a:avLst/>
              <a:gdLst/>
              <a:ahLst/>
              <a:cxnLst>
                <a:cxn ang="0">
                  <a:pos x="wd2" y="hd2"/>
                </a:cxn>
                <a:cxn ang="5400000">
                  <a:pos x="wd2" y="hd2"/>
                </a:cxn>
                <a:cxn ang="10800000">
                  <a:pos x="wd2" y="hd2"/>
                </a:cxn>
                <a:cxn ang="16200000">
                  <a:pos x="wd2" y="hd2"/>
                </a:cxn>
              </a:cxnLst>
              <a:rect l="0" t="0" r="r" b="b"/>
              <a:pathLst>
                <a:path w="21596" h="14334" fill="norm" stroke="1" extrusionOk="0">
                  <a:moveTo>
                    <a:pt x="0" y="6315"/>
                  </a:moveTo>
                  <a:cubicBezTo>
                    <a:pt x="1086" y="-195"/>
                    <a:pt x="1565" y="700"/>
                    <a:pt x="2437" y="6315"/>
                  </a:cubicBezTo>
                  <a:cubicBezTo>
                    <a:pt x="3310" y="11930"/>
                    <a:pt x="4229" y="-267"/>
                    <a:pt x="4874" y="6315"/>
                  </a:cubicBezTo>
                  <a:cubicBezTo>
                    <a:pt x="5519" y="12897"/>
                    <a:pt x="6624" y="14102"/>
                    <a:pt x="7743" y="6315"/>
                  </a:cubicBezTo>
                  <a:cubicBezTo>
                    <a:pt x="8863" y="-1472"/>
                    <a:pt x="10026" y="-2716"/>
                    <a:pt x="11260" y="6315"/>
                  </a:cubicBezTo>
                  <a:cubicBezTo>
                    <a:pt x="12494" y="15346"/>
                    <a:pt x="13021" y="4829"/>
                    <a:pt x="13913" y="6315"/>
                  </a:cubicBezTo>
                  <a:cubicBezTo>
                    <a:pt x="14805" y="7802"/>
                    <a:pt x="15761" y="2159"/>
                    <a:pt x="16566" y="6315"/>
                  </a:cubicBezTo>
                  <a:cubicBezTo>
                    <a:pt x="17371" y="10471"/>
                    <a:pt x="20253" y="3178"/>
                    <a:pt x="21594" y="6315"/>
                  </a:cubicBezTo>
                  <a:cubicBezTo>
                    <a:pt x="21599" y="9097"/>
                    <a:pt x="21592" y="9216"/>
                    <a:pt x="21594" y="11983"/>
                  </a:cubicBezTo>
                  <a:cubicBezTo>
                    <a:pt x="20654" y="15999"/>
                    <a:pt x="19899" y="7294"/>
                    <a:pt x="18294" y="11983"/>
                  </a:cubicBezTo>
                  <a:cubicBezTo>
                    <a:pt x="16689" y="16673"/>
                    <a:pt x="16894" y="5083"/>
                    <a:pt x="15641" y="11983"/>
                  </a:cubicBezTo>
                  <a:cubicBezTo>
                    <a:pt x="14387" y="18884"/>
                    <a:pt x="14083" y="6893"/>
                    <a:pt x="12988" y="11983"/>
                  </a:cubicBezTo>
                  <a:cubicBezTo>
                    <a:pt x="11893" y="17074"/>
                    <a:pt x="11103" y="12367"/>
                    <a:pt x="9687" y="11983"/>
                  </a:cubicBezTo>
                  <a:cubicBezTo>
                    <a:pt x="8270" y="11599"/>
                    <a:pt x="7927" y="13808"/>
                    <a:pt x="6170" y="11983"/>
                  </a:cubicBezTo>
                  <a:cubicBezTo>
                    <a:pt x="4413" y="10159"/>
                    <a:pt x="4450" y="11159"/>
                    <a:pt x="3733" y="11983"/>
                  </a:cubicBezTo>
                  <a:cubicBezTo>
                    <a:pt x="3016" y="12808"/>
                    <a:pt x="934" y="10888"/>
                    <a:pt x="0" y="11983"/>
                  </a:cubicBezTo>
                  <a:cubicBezTo>
                    <a:pt x="-1" y="10723"/>
                    <a:pt x="3" y="8118"/>
                    <a:pt x="0" y="6315"/>
                  </a:cubicBezTo>
                  <a:close/>
                </a:path>
              </a:pathLst>
            </a:custGeom>
            <a:noFill/>
            <a:ln w="44450" cap="rnd">
              <a:solidFill>
                <a:srgbClr val="FFFFFF">
                  <a:alpha val="75000"/>
                </a:srgbClr>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453" name="sketchy box"/>
          <p:cNvSpPr/>
          <p:nvPr/>
        </p:nvSpPr>
        <p:spPr>
          <a:xfrm flipV="1">
            <a:off x="819546" y="707664"/>
            <a:ext cx="10552262" cy="5449469"/>
          </a:xfrm>
          <a:custGeom>
            <a:avLst/>
            <a:gdLst/>
            <a:ahLst/>
            <a:cxnLst>
              <a:cxn ang="0">
                <a:pos x="wd2" y="hd2"/>
              </a:cxn>
              <a:cxn ang="5400000">
                <a:pos x="wd2" y="hd2"/>
              </a:cxn>
              <a:cxn ang="10800000">
                <a:pos x="wd2" y="hd2"/>
              </a:cxn>
              <a:cxn ang="16200000">
                <a:pos x="wd2" y="hd2"/>
              </a:cxn>
            </a:cxnLst>
            <a:rect l="0" t="0" r="r" b="b"/>
            <a:pathLst>
              <a:path w="21552" h="21489" fill="norm" stroke="1" extrusionOk="0">
                <a:moveTo>
                  <a:pt x="39" y="80"/>
                </a:moveTo>
                <a:cubicBezTo>
                  <a:pt x="510" y="136"/>
                  <a:pt x="717" y="164"/>
                  <a:pt x="1166" y="80"/>
                </a:cubicBezTo>
                <a:cubicBezTo>
                  <a:pt x="1615" y="-5"/>
                  <a:pt x="1594" y="23"/>
                  <a:pt x="1864" y="80"/>
                </a:cubicBezTo>
                <a:cubicBezTo>
                  <a:pt x="2134" y="136"/>
                  <a:pt x="2983" y="19"/>
                  <a:pt x="3636" y="80"/>
                </a:cubicBezTo>
                <a:cubicBezTo>
                  <a:pt x="4289" y="141"/>
                  <a:pt x="4351" y="108"/>
                  <a:pt x="4763" y="80"/>
                </a:cubicBezTo>
                <a:cubicBezTo>
                  <a:pt x="5176" y="51"/>
                  <a:pt x="5642" y="9"/>
                  <a:pt x="5891" y="80"/>
                </a:cubicBezTo>
                <a:cubicBezTo>
                  <a:pt x="6140" y="150"/>
                  <a:pt x="6871" y="112"/>
                  <a:pt x="7663" y="80"/>
                </a:cubicBezTo>
                <a:cubicBezTo>
                  <a:pt x="8455" y="47"/>
                  <a:pt x="8227" y="67"/>
                  <a:pt x="8576" y="80"/>
                </a:cubicBezTo>
                <a:cubicBezTo>
                  <a:pt x="8925" y="92"/>
                  <a:pt x="9709" y="149"/>
                  <a:pt x="10348" y="80"/>
                </a:cubicBezTo>
                <a:cubicBezTo>
                  <a:pt x="10986" y="11"/>
                  <a:pt x="11603" y="10"/>
                  <a:pt x="12119" y="80"/>
                </a:cubicBezTo>
                <a:cubicBezTo>
                  <a:pt x="12636" y="150"/>
                  <a:pt x="12924" y="199"/>
                  <a:pt x="13462" y="80"/>
                </a:cubicBezTo>
                <a:cubicBezTo>
                  <a:pt x="14000" y="-40"/>
                  <a:pt x="14555" y="42"/>
                  <a:pt x="15234" y="80"/>
                </a:cubicBezTo>
                <a:cubicBezTo>
                  <a:pt x="15912" y="118"/>
                  <a:pt x="16059" y="44"/>
                  <a:pt x="16361" y="80"/>
                </a:cubicBezTo>
                <a:cubicBezTo>
                  <a:pt x="16663" y="116"/>
                  <a:pt x="16970" y="0"/>
                  <a:pt x="17489" y="80"/>
                </a:cubicBezTo>
                <a:cubicBezTo>
                  <a:pt x="18008" y="159"/>
                  <a:pt x="18408" y="196"/>
                  <a:pt x="19046" y="80"/>
                </a:cubicBezTo>
                <a:cubicBezTo>
                  <a:pt x="19683" y="-37"/>
                  <a:pt x="19930" y="-14"/>
                  <a:pt x="20173" y="80"/>
                </a:cubicBezTo>
                <a:cubicBezTo>
                  <a:pt x="20417" y="174"/>
                  <a:pt x="21219" y="64"/>
                  <a:pt x="21516" y="80"/>
                </a:cubicBezTo>
                <a:cubicBezTo>
                  <a:pt x="21535" y="854"/>
                  <a:pt x="21584" y="2006"/>
                  <a:pt x="21516" y="3177"/>
                </a:cubicBezTo>
                <a:cubicBezTo>
                  <a:pt x="21447" y="4347"/>
                  <a:pt x="21558" y="5300"/>
                  <a:pt x="21516" y="6060"/>
                </a:cubicBezTo>
                <a:cubicBezTo>
                  <a:pt x="21473" y="6820"/>
                  <a:pt x="21578" y="8351"/>
                  <a:pt x="21516" y="8943"/>
                </a:cubicBezTo>
                <a:cubicBezTo>
                  <a:pt x="21453" y="9535"/>
                  <a:pt x="21467" y="10243"/>
                  <a:pt x="21516" y="10972"/>
                </a:cubicBezTo>
                <a:cubicBezTo>
                  <a:pt x="21564" y="11701"/>
                  <a:pt x="21506" y="12327"/>
                  <a:pt x="21516" y="13215"/>
                </a:cubicBezTo>
                <a:cubicBezTo>
                  <a:pt x="21525" y="14103"/>
                  <a:pt x="21478" y="15390"/>
                  <a:pt x="21516" y="16098"/>
                </a:cubicBezTo>
                <a:cubicBezTo>
                  <a:pt x="21553" y="16806"/>
                  <a:pt x="21575" y="17845"/>
                  <a:pt x="21516" y="18554"/>
                </a:cubicBezTo>
                <a:cubicBezTo>
                  <a:pt x="21456" y="19263"/>
                  <a:pt x="21478" y="20769"/>
                  <a:pt x="21516" y="21437"/>
                </a:cubicBezTo>
                <a:cubicBezTo>
                  <a:pt x="20964" y="21554"/>
                  <a:pt x="20523" y="21435"/>
                  <a:pt x="19959" y="21437"/>
                </a:cubicBezTo>
                <a:cubicBezTo>
                  <a:pt x="19394" y="21440"/>
                  <a:pt x="19550" y="21464"/>
                  <a:pt x="19261" y="21437"/>
                </a:cubicBezTo>
                <a:cubicBezTo>
                  <a:pt x="18971" y="21411"/>
                  <a:pt x="18273" y="21315"/>
                  <a:pt x="17918" y="21437"/>
                </a:cubicBezTo>
                <a:cubicBezTo>
                  <a:pt x="17564" y="21560"/>
                  <a:pt x="17222" y="21413"/>
                  <a:pt x="17005" y="21437"/>
                </a:cubicBezTo>
                <a:cubicBezTo>
                  <a:pt x="16789" y="21461"/>
                  <a:pt x="16199" y="21459"/>
                  <a:pt x="15448" y="21437"/>
                </a:cubicBezTo>
                <a:cubicBezTo>
                  <a:pt x="14697" y="21415"/>
                  <a:pt x="14957" y="21447"/>
                  <a:pt x="14536" y="21437"/>
                </a:cubicBezTo>
                <a:cubicBezTo>
                  <a:pt x="14114" y="21428"/>
                  <a:pt x="13399" y="21510"/>
                  <a:pt x="12978" y="21437"/>
                </a:cubicBezTo>
                <a:cubicBezTo>
                  <a:pt x="12558" y="21364"/>
                  <a:pt x="12511" y="21385"/>
                  <a:pt x="12280" y="21437"/>
                </a:cubicBezTo>
                <a:cubicBezTo>
                  <a:pt x="12050" y="21490"/>
                  <a:pt x="11364" y="21523"/>
                  <a:pt x="10723" y="21437"/>
                </a:cubicBezTo>
                <a:cubicBezTo>
                  <a:pt x="10083" y="21352"/>
                  <a:pt x="10175" y="21479"/>
                  <a:pt x="9811" y="21437"/>
                </a:cubicBezTo>
                <a:cubicBezTo>
                  <a:pt x="9446" y="21396"/>
                  <a:pt x="9446" y="21400"/>
                  <a:pt x="9113" y="21437"/>
                </a:cubicBezTo>
                <a:cubicBezTo>
                  <a:pt x="8780" y="21475"/>
                  <a:pt x="8570" y="21477"/>
                  <a:pt x="8200" y="21437"/>
                </a:cubicBezTo>
                <a:cubicBezTo>
                  <a:pt x="7830" y="21398"/>
                  <a:pt x="7221" y="21489"/>
                  <a:pt x="6643" y="21437"/>
                </a:cubicBezTo>
                <a:cubicBezTo>
                  <a:pt x="6065" y="21386"/>
                  <a:pt x="5930" y="21516"/>
                  <a:pt x="5730" y="21437"/>
                </a:cubicBezTo>
                <a:cubicBezTo>
                  <a:pt x="5530" y="21359"/>
                  <a:pt x="5191" y="21466"/>
                  <a:pt x="5032" y="21437"/>
                </a:cubicBezTo>
                <a:cubicBezTo>
                  <a:pt x="4872" y="21409"/>
                  <a:pt x="4337" y="21356"/>
                  <a:pt x="4119" y="21437"/>
                </a:cubicBezTo>
                <a:cubicBezTo>
                  <a:pt x="3901" y="21519"/>
                  <a:pt x="3251" y="21423"/>
                  <a:pt x="2992" y="21437"/>
                </a:cubicBezTo>
                <a:cubicBezTo>
                  <a:pt x="2732" y="21452"/>
                  <a:pt x="2053" y="21376"/>
                  <a:pt x="1649" y="21437"/>
                </a:cubicBezTo>
                <a:cubicBezTo>
                  <a:pt x="1245" y="21499"/>
                  <a:pt x="781" y="21300"/>
                  <a:pt x="39" y="21437"/>
                </a:cubicBezTo>
                <a:cubicBezTo>
                  <a:pt x="-8" y="20659"/>
                  <a:pt x="-16" y="19839"/>
                  <a:pt x="39" y="18341"/>
                </a:cubicBezTo>
                <a:cubicBezTo>
                  <a:pt x="93" y="16842"/>
                  <a:pt x="7" y="16629"/>
                  <a:pt x="39" y="15671"/>
                </a:cubicBezTo>
                <a:cubicBezTo>
                  <a:pt x="70" y="14713"/>
                  <a:pt x="39" y="14320"/>
                  <a:pt x="39" y="13001"/>
                </a:cubicBezTo>
                <a:cubicBezTo>
                  <a:pt x="38" y="11682"/>
                  <a:pt x="70" y="11050"/>
                  <a:pt x="39" y="10331"/>
                </a:cubicBezTo>
                <a:cubicBezTo>
                  <a:pt x="7" y="9613"/>
                  <a:pt x="69" y="8362"/>
                  <a:pt x="39" y="7662"/>
                </a:cubicBezTo>
                <a:cubicBezTo>
                  <a:pt x="8" y="6962"/>
                  <a:pt x="-12" y="6406"/>
                  <a:pt x="39" y="5206"/>
                </a:cubicBezTo>
                <a:cubicBezTo>
                  <a:pt x="89" y="4006"/>
                  <a:pt x="43" y="1182"/>
                  <a:pt x="39" y="80"/>
                </a:cubicBezTo>
                <a:close/>
              </a:path>
            </a:pathLst>
          </a:custGeom>
          <a:ln w="47625" cap="rnd">
            <a:solidFill>
              <a:srgbClr val="FFFFFF">
                <a:alpha val="75000"/>
              </a:srgbClr>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1000"/>
                                  </p:stCondLst>
                                  <p:iterate type="el" backwards="0">
                                    <p:tmAbs val="0"/>
                                  </p:iterate>
                                  <p:childTnLst>
                                    <p:set>
                                      <p:cBhvr>
                                        <p:cTn id="6" fill="hold"/>
                                        <p:tgtEl>
                                          <p:spTgt spid="449"/>
                                        </p:tgtEl>
                                        <p:attrNameLst>
                                          <p:attrName>style.visibility</p:attrName>
                                        </p:attrNameLst>
                                      </p:cBhvr>
                                      <p:to>
                                        <p:strVal val="visible"/>
                                      </p:to>
                                    </p:set>
                                    <p:animEffect filter="fade" transition="in">
                                      <p:cBhvr>
                                        <p:cTn id="7" dur="700"/>
                                        <p:tgtEl>
                                          <p:spTgt spid="4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9" grpId="1"/>
    </p:bldLst>
  </p:timing>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E7E6E6"/>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