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30" r:id="rId4"/>
  </p:sldMasterIdLst>
  <p:notesMasterIdLst>
    <p:notesMasterId r:id="rId72"/>
  </p:notesMasterIdLst>
  <p:handoutMasterIdLst>
    <p:handoutMasterId r:id="rId73"/>
  </p:handoutMasterIdLst>
  <p:sldIdLst>
    <p:sldId id="279" r:id="rId5"/>
    <p:sldId id="287" r:id="rId6"/>
    <p:sldId id="357" r:id="rId7"/>
    <p:sldId id="358" r:id="rId8"/>
    <p:sldId id="290" r:id="rId9"/>
    <p:sldId id="291" r:id="rId10"/>
    <p:sldId id="331" r:id="rId11"/>
    <p:sldId id="293" r:id="rId12"/>
    <p:sldId id="294" r:id="rId13"/>
    <p:sldId id="295" r:id="rId14"/>
    <p:sldId id="299" r:id="rId15"/>
    <p:sldId id="359" r:id="rId16"/>
    <p:sldId id="296" r:id="rId17"/>
    <p:sldId id="298" r:id="rId18"/>
    <p:sldId id="337" r:id="rId19"/>
    <p:sldId id="338" r:id="rId20"/>
    <p:sldId id="339" r:id="rId21"/>
    <p:sldId id="283" r:id="rId22"/>
    <p:sldId id="300" r:id="rId23"/>
    <p:sldId id="336" r:id="rId24"/>
    <p:sldId id="340" r:id="rId25"/>
    <p:sldId id="301" r:id="rId26"/>
    <p:sldId id="347" r:id="rId27"/>
    <p:sldId id="348" r:id="rId28"/>
    <p:sldId id="302" r:id="rId29"/>
    <p:sldId id="304" r:id="rId30"/>
    <p:sldId id="271" r:id="rId31"/>
    <p:sldId id="273" r:id="rId32"/>
    <p:sldId id="310" r:id="rId33"/>
    <p:sldId id="306" r:id="rId34"/>
    <p:sldId id="329" r:id="rId35"/>
    <p:sldId id="305" r:id="rId36"/>
    <p:sldId id="274" r:id="rId37"/>
    <p:sldId id="311" r:id="rId38"/>
    <p:sldId id="278" r:id="rId39"/>
    <p:sldId id="307" r:id="rId40"/>
    <p:sldId id="308" r:id="rId41"/>
    <p:sldId id="309" r:id="rId42"/>
    <p:sldId id="312" r:id="rId43"/>
    <p:sldId id="313" r:id="rId44"/>
    <p:sldId id="314" r:id="rId45"/>
    <p:sldId id="289" r:id="rId46"/>
    <p:sldId id="343" r:id="rId47"/>
    <p:sldId id="317" r:id="rId48"/>
    <p:sldId id="318" r:id="rId49"/>
    <p:sldId id="334" r:id="rId50"/>
    <p:sldId id="319" r:id="rId51"/>
    <p:sldId id="320" r:id="rId52"/>
    <p:sldId id="321" r:id="rId53"/>
    <p:sldId id="344" r:id="rId54"/>
    <p:sldId id="332" r:id="rId55"/>
    <p:sldId id="322" r:id="rId56"/>
    <p:sldId id="349" r:id="rId57"/>
    <p:sldId id="346" r:id="rId58"/>
    <p:sldId id="360" r:id="rId59"/>
    <p:sldId id="323" r:id="rId60"/>
    <p:sldId id="345" r:id="rId61"/>
    <p:sldId id="350" r:id="rId62"/>
    <p:sldId id="324" r:id="rId63"/>
    <p:sldId id="327" r:id="rId64"/>
    <p:sldId id="328" r:id="rId65"/>
    <p:sldId id="351" r:id="rId66"/>
    <p:sldId id="352" r:id="rId67"/>
    <p:sldId id="353" r:id="rId68"/>
    <p:sldId id="356" r:id="rId69"/>
    <p:sldId id="355" r:id="rId70"/>
    <p:sldId id="335" r:id="rId7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06" autoAdjust="0"/>
    <p:restoredTop sz="77558" autoAdjust="0"/>
  </p:normalViewPr>
  <p:slideViewPr>
    <p:cSldViewPr>
      <p:cViewPr varScale="1">
        <p:scale>
          <a:sx n="71" d="100"/>
          <a:sy n="71" d="100"/>
        </p:scale>
        <p:origin x="426" y="54"/>
      </p:cViewPr>
      <p:guideLst>
        <p:guide orient="horz" pos="2160"/>
        <p:guide pos="3839"/>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CAC1D-C3EC-49C6-A3A0-E3FFB7B0F653}" type="doc">
      <dgm:prSet loTypeId="urn:microsoft.com/office/officeart/2005/8/layout/default" loCatId="list" qsTypeId="urn:microsoft.com/office/officeart/2005/8/quickstyle/3d3" qsCatId="3D" csTypeId="urn:microsoft.com/office/officeart/2005/8/colors/colorful3" csCatId="colorful" phldr="1"/>
      <dgm:spPr/>
      <dgm:t>
        <a:bodyPr/>
        <a:lstStyle/>
        <a:p>
          <a:endParaRPr lang="en-IN"/>
        </a:p>
      </dgm:t>
    </dgm:pt>
    <dgm:pt modelId="{FC6F19E3-C4BC-4B96-9F4B-49D759195875}">
      <dgm:prSet phldrT="[Text]"/>
      <dgm:spPr/>
      <dgm:t>
        <a:bodyPr/>
        <a:lstStyle/>
        <a:p>
          <a:r>
            <a:rPr lang="en-IN" b="1" dirty="0"/>
            <a:t>Conductive Deﬁcits..</a:t>
          </a:r>
        </a:p>
      </dgm:t>
    </dgm:pt>
    <dgm:pt modelId="{56439D17-86D9-48CC-8991-8C834023BA07}" type="parTrans" cxnId="{C439CC1B-D8B6-4A02-BCF2-505B5DC20260}">
      <dgm:prSet/>
      <dgm:spPr/>
      <dgm:t>
        <a:bodyPr/>
        <a:lstStyle/>
        <a:p>
          <a:endParaRPr lang="en-IN" b="1" dirty="0"/>
        </a:p>
      </dgm:t>
    </dgm:pt>
    <dgm:pt modelId="{9537E720-C37B-4148-9E6A-9F70FED66936}" type="sibTrans" cxnId="{C439CC1B-D8B6-4A02-BCF2-505B5DC20260}">
      <dgm:prSet/>
      <dgm:spPr/>
      <dgm:t>
        <a:bodyPr/>
        <a:lstStyle/>
        <a:p>
          <a:endParaRPr lang="en-IN" b="1" dirty="0"/>
        </a:p>
      </dgm:t>
    </dgm:pt>
    <dgm:pt modelId="{476CA2EE-6C66-4771-B96C-33CE928CF91F}">
      <dgm:prSet/>
      <dgm:spPr/>
      <dgm:t>
        <a:bodyPr/>
        <a:lstStyle/>
        <a:p>
          <a:r>
            <a:rPr lang="en-IN" b="1" dirty="0" err="1"/>
            <a:t>Sensorineural</a:t>
          </a:r>
          <a:r>
            <a:rPr lang="en-IN" b="1" dirty="0"/>
            <a:t> /Neurogenic Deﬁcits</a:t>
          </a:r>
        </a:p>
      </dgm:t>
    </dgm:pt>
    <dgm:pt modelId="{81C95D51-B78A-4E11-B4B9-B9A1232BE0F1}" type="parTrans" cxnId="{F00F2AFB-CBF3-4B1B-8C99-CA3571474D7B}">
      <dgm:prSet/>
      <dgm:spPr/>
      <dgm:t>
        <a:bodyPr/>
        <a:lstStyle/>
        <a:p>
          <a:endParaRPr lang="en-IN" b="1" dirty="0"/>
        </a:p>
      </dgm:t>
    </dgm:pt>
    <dgm:pt modelId="{C83579BA-2F74-4606-9463-72E8FBA090B1}" type="sibTrans" cxnId="{F00F2AFB-CBF3-4B1B-8C99-CA3571474D7B}">
      <dgm:prSet/>
      <dgm:spPr/>
      <dgm:t>
        <a:bodyPr/>
        <a:lstStyle/>
        <a:p>
          <a:endParaRPr lang="en-IN" b="1" dirty="0"/>
        </a:p>
      </dgm:t>
    </dgm:pt>
    <dgm:pt modelId="{CD864CA6-1D5E-4913-9986-CD338F586B99}" type="pres">
      <dgm:prSet presAssocID="{31CCAC1D-C3EC-49C6-A3A0-E3FFB7B0F653}" presName="diagram" presStyleCnt="0">
        <dgm:presLayoutVars>
          <dgm:dir/>
          <dgm:resizeHandles val="exact"/>
        </dgm:presLayoutVars>
      </dgm:prSet>
      <dgm:spPr/>
    </dgm:pt>
    <dgm:pt modelId="{8E672A94-1500-496E-98B8-BF8A19157CD9}" type="pres">
      <dgm:prSet presAssocID="{FC6F19E3-C4BC-4B96-9F4B-49D759195875}" presName="node" presStyleLbl="node1" presStyleIdx="0" presStyleCnt="2" custScaleX="171359" custLinFactNeighborX="-3439" custLinFactNeighborY="74060">
        <dgm:presLayoutVars>
          <dgm:bulletEnabled val="1"/>
        </dgm:presLayoutVars>
      </dgm:prSet>
      <dgm:spPr/>
    </dgm:pt>
    <dgm:pt modelId="{0F7F91DE-DD0D-46DA-8712-2A6015AB34A7}" type="pres">
      <dgm:prSet presAssocID="{9537E720-C37B-4148-9E6A-9F70FED66936}" presName="sibTrans" presStyleCnt="0"/>
      <dgm:spPr/>
    </dgm:pt>
    <dgm:pt modelId="{5BE43E5D-18E9-47F5-ABDC-04FA33D4E3F8}" type="pres">
      <dgm:prSet presAssocID="{476CA2EE-6C66-4771-B96C-33CE928CF91F}" presName="node" presStyleLbl="node1" presStyleIdx="1" presStyleCnt="2" custScaleX="177477" custLinFactNeighborX="-406" custLinFactNeighborY="1377">
        <dgm:presLayoutVars>
          <dgm:bulletEnabled val="1"/>
        </dgm:presLayoutVars>
      </dgm:prSet>
      <dgm:spPr/>
    </dgm:pt>
  </dgm:ptLst>
  <dgm:cxnLst>
    <dgm:cxn modelId="{C439CC1B-D8B6-4A02-BCF2-505B5DC20260}" srcId="{31CCAC1D-C3EC-49C6-A3A0-E3FFB7B0F653}" destId="{FC6F19E3-C4BC-4B96-9F4B-49D759195875}" srcOrd="0" destOrd="0" parTransId="{56439D17-86D9-48CC-8991-8C834023BA07}" sibTransId="{9537E720-C37B-4148-9E6A-9F70FED66936}"/>
    <dgm:cxn modelId="{3CA57390-55D5-4A9B-AB1E-99C020AD0F3E}" type="presOf" srcId="{476CA2EE-6C66-4771-B96C-33CE928CF91F}" destId="{5BE43E5D-18E9-47F5-ABDC-04FA33D4E3F8}" srcOrd="0" destOrd="0" presId="urn:microsoft.com/office/officeart/2005/8/layout/default"/>
    <dgm:cxn modelId="{87A2A6CC-6BC6-4682-9FCF-0A59D63BD0CA}" type="presOf" srcId="{31CCAC1D-C3EC-49C6-A3A0-E3FFB7B0F653}" destId="{CD864CA6-1D5E-4913-9986-CD338F586B99}" srcOrd="0" destOrd="0" presId="urn:microsoft.com/office/officeart/2005/8/layout/default"/>
    <dgm:cxn modelId="{9E8961FA-0DF0-4623-AB26-43E63B4E34DC}" type="presOf" srcId="{FC6F19E3-C4BC-4B96-9F4B-49D759195875}" destId="{8E672A94-1500-496E-98B8-BF8A19157CD9}" srcOrd="0" destOrd="0" presId="urn:microsoft.com/office/officeart/2005/8/layout/default"/>
    <dgm:cxn modelId="{F00F2AFB-CBF3-4B1B-8C99-CA3571474D7B}" srcId="{31CCAC1D-C3EC-49C6-A3A0-E3FFB7B0F653}" destId="{476CA2EE-6C66-4771-B96C-33CE928CF91F}" srcOrd="1" destOrd="0" parTransId="{81C95D51-B78A-4E11-B4B9-B9A1232BE0F1}" sibTransId="{C83579BA-2F74-4606-9463-72E8FBA090B1}"/>
    <dgm:cxn modelId="{5D86B489-6501-4D27-A075-9B02AACDC999}" type="presParOf" srcId="{CD864CA6-1D5E-4913-9986-CD338F586B99}" destId="{8E672A94-1500-496E-98B8-BF8A19157CD9}" srcOrd="0" destOrd="0" presId="urn:microsoft.com/office/officeart/2005/8/layout/default"/>
    <dgm:cxn modelId="{59E5CD43-1641-4E05-8DE5-29665D52780A}" type="presParOf" srcId="{CD864CA6-1D5E-4913-9986-CD338F586B99}" destId="{0F7F91DE-DD0D-46DA-8712-2A6015AB34A7}" srcOrd="1" destOrd="0" presId="urn:microsoft.com/office/officeart/2005/8/layout/default"/>
    <dgm:cxn modelId="{B0A61ABC-4B07-422F-BB95-CA5439DB5CBB}" type="presParOf" srcId="{CD864CA6-1D5E-4913-9986-CD338F586B99}" destId="{5BE43E5D-18E9-47F5-ABDC-04FA33D4E3F8}"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48D9E7-7A2C-4C3A-804D-DEB7B151F858}" type="doc">
      <dgm:prSet loTypeId="urn:microsoft.com/office/officeart/2005/8/layout/process2" loCatId="process" qsTypeId="urn:microsoft.com/office/officeart/2005/8/quickstyle/3d1" qsCatId="3D" csTypeId="urn:microsoft.com/office/officeart/2005/8/colors/colorful1" csCatId="colorful" phldr="1"/>
      <dgm:spPr/>
    </dgm:pt>
    <dgm:pt modelId="{AA5657CC-0343-45FE-BD94-5EBE7D457C73}">
      <dgm:prSet phldrT="[Text]" custT="1"/>
      <dgm:spPr/>
      <dgm:t>
        <a:bodyPr/>
        <a:lstStyle/>
        <a:p>
          <a:r>
            <a:rPr lang="en-IN" sz="2800" b="0" dirty="0" err="1"/>
            <a:t>Precentral</a:t>
          </a:r>
          <a:r>
            <a:rPr lang="en-IN" sz="2800" b="0" dirty="0"/>
            <a:t> </a:t>
          </a:r>
          <a:r>
            <a:rPr lang="en-IN" sz="2800" b="0" dirty="0" err="1"/>
            <a:t>gyrus</a:t>
          </a:r>
          <a:r>
            <a:rPr lang="en-IN" sz="2800" b="0" dirty="0"/>
            <a:t> </a:t>
          </a:r>
        </a:p>
      </dgm:t>
    </dgm:pt>
    <dgm:pt modelId="{156EEED2-2C69-49C3-B9DB-FB5D47C5DC8B}" type="parTrans" cxnId="{7E6A39F8-3DBA-4384-B613-B8A30824A91C}">
      <dgm:prSet/>
      <dgm:spPr/>
      <dgm:t>
        <a:bodyPr/>
        <a:lstStyle/>
        <a:p>
          <a:endParaRPr lang="en-IN" sz="2000" b="1" dirty="0"/>
        </a:p>
      </dgm:t>
    </dgm:pt>
    <dgm:pt modelId="{6A6CCB0E-BBD6-4A9F-B128-708BAA5740DD}" type="sibTrans" cxnId="{7E6A39F8-3DBA-4384-B613-B8A30824A91C}">
      <dgm:prSet custT="1"/>
      <dgm:spPr/>
      <dgm:t>
        <a:bodyPr/>
        <a:lstStyle/>
        <a:p>
          <a:endParaRPr lang="en-IN" sz="2800" b="0" dirty="0"/>
        </a:p>
      </dgm:t>
    </dgm:pt>
    <dgm:pt modelId="{10BB1AF6-F6BB-45CE-AE62-EA3832F75843}">
      <dgm:prSet phldrT="[Text]" custT="1"/>
      <dgm:spPr/>
      <dgm:t>
        <a:bodyPr/>
        <a:lstStyle/>
        <a:p>
          <a:r>
            <a:rPr lang="en-IN" sz="2800" b="0" dirty="0" err="1"/>
            <a:t>Corticobulbar</a:t>
          </a:r>
          <a:r>
            <a:rPr lang="en-IN" sz="2800" b="0" dirty="0"/>
            <a:t> tract </a:t>
          </a:r>
        </a:p>
      </dgm:t>
    </dgm:pt>
    <dgm:pt modelId="{4C6FD448-0764-4F78-859F-5145924C5824}" type="parTrans" cxnId="{62E48A9C-42A4-41D3-B993-A00457F4BA47}">
      <dgm:prSet/>
      <dgm:spPr/>
      <dgm:t>
        <a:bodyPr/>
        <a:lstStyle/>
        <a:p>
          <a:endParaRPr lang="en-IN" sz="2000" b="1" dirty="0"/>
        </a:p>
      </dgm:t>
    </dgm:pt>
    <dgm:pt modelId="{8161A03A-D39E-4452-8C6F-77B2D8AA619F}" type="sibTrans" cxnId="{62E48A9C-42A4-41D3-B993-A00457F4BA47}">
      <dgm:prSet custT="1"/>
      <dgm:spPr/>
      <dgm:t>
        <a:bodyPr/>
        <a:lstStyle/>
        <a:p>
          <a:endParaRPr lang="en-IN" sz="2800" b="0" dirty="0"/>
        </a:p>
      </dgm:t>
    </dgm:pt>
    <dgm:pt modelId="{EB85F1FA-20A1-4D40-A05F-DAFF576812CE}">
      <dgm:prSet phldrT="[Text]" custT="1"/>
      <dgm:spPr/>
      <dgm:t>
        <a:bodyPr/>
        <a:lstStyle/>
        <a:p>
          <a:r>
            <a:rPr lang="en-IN" sz="2800" b="0" dirty="0"/>
            <a:t>Genu of internal capsule</a:t>
          </a:r>
        </a:p>
      </dgm:t>
    </dgm:pt>
    <dgm:pt modelId="{29305131-2EA7-4CF6-BA51-B82BDDFB0EE3}" type="parTrans" cxnId="{B9A07D7B-17E9-40CA-B1A6-F2FCFF1472EB}">
      <dgm:prSet/>
      <dgm:spPr/>
      <dgm:t>
        <a:bodyPr/>
        <a:lstStyle/>
        <a:p>
          <a:endParaRPr lang="en-IN" sz="2000" b="1" dirty="0"/>
        </a:p>
      </dgm:t>
    </dgm:pt>
    <dgm:pt modelId="{CC71C316-5E1B-4A82-9A4B-2FC657838119}" type="sibTrans" cxnId="{B9A07D7B-17E9-40CA-B1A6-F2FCFF1472EB}">
      <dgm:prSet custT="1"/>
      <dgm:spPr/>
      <dgm:t>
        <a:bodyPr/>
        <a:lstStyle/>
        <a:p>
          <a:endParaRPr lang="en-IN" sz="2800" b="0" dirty="0"/>
        </a:p>
      </dgm:t>
    </dgm:pt>
    <dgm:pt modelId="{4C7A7C61-1F9E-4D2A-91DD-9B115A806745}">
      <dgm:prSet phldrT="[Text]" custT="1"/>
      <dgm:spPr/>
      <dgm:t>
        <a:bodyPr/>
        <a:lstStyle/>
        <a:p>
          <a:r>
            <a:rPr lang="en-IN" sz="2800" b="0" dirty="0"/>
            <a:t>Cerebral peduncle</a:t>
          </a:r>
        </a:p>
      </dgm:t>
    </dgm:pt>
    <dgm:pt modelId="{B234440B-D74F-416B-9577-1306360EB78B}" type="parTrans" cxnId="{1994338B-35BE-47DF-8DFA-D26FB52B5A66}">
      <dgm:prSet/>
      <dgm:spPr/>
      <dgm:t>
        <a:bodyPr/>
        <a:lstStyle/>
        <a:p>
          <a:endParaRPr lang="en-IN" sz="2000" b="1" dirty="0"/>
        </a:p>
      </dgm:t>
    </dgm:pt>
    <dgm:pt modelId="{D6BB575A-F58A-4E2C-9887-FDFCD67510F4}" type="sibTrans" cxnId="{1994338B-35BE-47DF-8DFA-D26FB52B5A66}">
      <dgm:prSet custT="1"/>
      <dgm:spPr/>
      <dgm:t>
        <a:bodyPr/>
        <a:lstStyle/>
        <a:p>
          <a:endParaRPr lang="en-IN" sz="2800" b="0" dirty="0"/>
        </a:p>
      </dgm:t>
    </dgm:pt>
    <dgm:pt modelId="{F93115E3-27CD-452A-868B-C7F576EE5968}">
      <dgm:prSet phldrT="[Text]" custT="1"/>
      <dgm:spPr/>
      <dgm:t>
        <a:bodyPr/>
        <a:lstStyle/>
        <a:p>
          <a:r>
            <a:rPr lang="en-IN" sz="2800" b="0" dirty="0"/>
            <a:t>Cross midline at </a:t>
          </a:r>
          <a:r>
            <a:rPr lang="en-IN" sz="2800" b="0" dirty="0" err="1"/>
            <a:t>pontomedullary</a:t>
          </a:r>
          <a:r>
            <a:rPr lang="en-IN" sz="2800" b="0" dirty="0"/>
            <a:t> </a:t>
          </a:r>
          <a:r>
            <a:rPr lang="en-IN" sz="2800" b="0" dirty="0" err="1"/>
            <a:t>jn</a:t>
          </a:r>
          <a:endParaRPr lang="en-IN" sz="2800" b="0" dirty="0"/>
        </a:p>
      </dgm:t>
    </dgm:pt>
    <dgm:pt modelId="{77B8EA3A-1F0F-4733-994B-FBF568E6EF27}" type="parTrans" cxnId="{3C6E8C1F-4F6B-4F70-B8C4-86A2AB84D2B5}">
      <dgm:prSet/>
      <dgm:spPr/>
      <dgm:t>
        <a:bodyPr/>
        <a:lstStyle/>
        <a:p>
          <a:endParaRPr lang="en-IN" sz="2000" b="1" dirty="0"/>
        </a:p>
      </dgm:t>
    </dgm:pt>
    <dgm:pt modelId="{D03825A4-4A1D-48CF-AADF-3B6636AF9E3F}" type="sibTrans" cxnId="{3C6E8C1F-4F6B-4F70-B8C4-86A2AB84D2B5}">
      <dgm:prSet custT="1"/>
      <dgm:spPr/>
      <dgm:t>
        <a:bodyPr/>
        <a:lstStyle/>
        <a:p>
          <a:endParaRPr lang="en-IN" sz="2800" b="0" dirty="0"/>
        </a:p>
      </dgm:t>
    </dgm:pt>
    <dgm:pt modelId="{08021887-D3AF-410D-B1D5-18D7AB43E9F2}">
      <dgm:prSet phldrT="[Text]" custT="1"/>
      <dgm:spPr/>
      <dgm:t>
        <a:bodyPr/>
        <a:lstStyle/>
        <a:p>
          <a:r>
            <a:rPr lang="en-IN" sz="2800" b="0" dirty="0"/>
            <a:t>Hypoglossal nucleus  </a:t>
          </a:r>
        </a:p>
      </dgm:t>
    </dgm:pt>
    <dgm:pt modelId="{9701931F-BC41-4646-98F8-2F8B985C7CD7}" type="parTrans" cxnId="{261651B3-B568-436B-98F3-B71D49203694}">
      <dgm:prSet/>
      <dgm:spPr/>
      <dgm:t>
        <a:bodyPr/>
        <a:lstStyle/>
        <a:p>
          <a:endParaRPr lang="en-IN" sz="2000" b="1" dirty="0"/>
        </a:p>
      </dgm:t>
    </dgm:pt>
    <dgm:pt modelId="{DB345337-3892-4DCE-900D-9DC16BF4D442}" type="sibTrans" cxnId="{261651B3-B568-436B-98F3-B71D49203694}">
      <dgm:prSet custT="1"/>
      <dgm:spPr/>
      <dgm:t>
        <a:bodyPr/>
        <a:lstStyle/>
        <a:p>
          <a:endParaRPr lang="en-IN" sz="2000" b="1" dirty="0"/>
        </a:p>
      </dgm:t>
    </dgm:pt>
    <dgm:pt modelId="{232B894D-032E-429A-BBBB-3E51C0B4066E}" type="pres">
      <dgm:prSet presAssocID="{E348D9E7-7A2C-4C3A-804D-DEB7B151F858}" presName="linearFlow" presStyleCnt="0">
        <dgm:presLayoutVars>
          <dgm:resizeHandles val="exact"/>
        </dgm:presLayoutVars>
      </dgm:prSet>
      <dgm:spPr/>
    </dgm:pt>
    <dgm:pt modelId="{D9C1FDBD-C55A-4335-908D-3B75B1D0D86A}" type="pres">
      <dgm:prSet presAssocID="{AA5657CC-0343-45FE-BD94-5EBE7D457C73}" presName="node" presStyleLbl="node1" presStyleIdx="0" presStyleCnt="6" custScaleX="108283" custScaleY="77429">
        <dgm:presLayoutVars>
          <dgm:bulletEnabled val="1"/>
        </dgm:presLayoutVars>
      </dgm:prSet>
      <dgm:spPr/>
    </dgm:pt>
    <dgm:pt modelId="{112915A2-7553-476B-96BB-56A3C6BE67EE}" type="pres">
      <dgm:prSet presAssocID="{6A6CCB0E-BBD6-4A9F-B128-708BAA5740DD}" presName="sibTrans" presStyleLbl="sibTrans2D1" presStyleIdx="0" presStyleCnt="5" custScaleX="120103"/>
      <dgm:spPr/>
    </dgm:pt>
    <dgm:pt modelId="{73C99B29-67F3-487A-A0AE-D7FEF2374272}" type="pres">
      <dgm:prSet presAssocID="{6A6CCB0E-BBD6-4A9F-B128-708BAA5740DD}" presName="connectorText" presStyleLbl="sibTrans2D1" presStyleIdx="0" presStyleCnt="5"/>
      <dgm:spPr/>
    </dgm:pt>
    <dgm:pt modelId="{2E8134DE-03D1-4DDD-851C-34C3109F3282}" type="pres">
      <dgm:prSet presAssocID="{10BB1AF6-F6BB-45CE-AE62-EA3832F75843}" presName="node" presStyleLbl="node1" presStyleIdx="1" presStyleCnt="6" custScaleX="102848" custScaleY="87252">
        <dgm:presLayoutVars>
          <dgm:bulletEnabled val="1"/>
        </dgm:presLayoutVars>
      </dgm:prSet>
      <dgm:spPr/>
    </dgm:pt>
    <dgm:pt modelId="{3B7224BF-6D40-4A7A-8CAE-C4C91447CFCB}" type="pres">
      <dgm:prSet presAssocID="{8161A03A-D39E-4452-8C6F-77B2D8AA619F}" presName="sibTrans" presStyleLbl="sibTrans2D1" presStyleIdx="1" presStyleCnt="5" custScaleX="120103"/>
      <dgm:spPr/>
    </dgm:pt>
    <dgm:pt modelId="{72978220-F3BB-4792-883F-5E654665B977}" type="pres">
      <dgm:prSet presAssocID="{8161A03A-D39E-4452-8C6F-77B2D8AA619F}" presName="connectorText" presStyleLbl="sibTrans2D1" presStyleIdx="1" presStyleCnt="5"/>
      <dgm:spPr/>
    </dgm:pt>
    <dgm:pt modelId="{935AC4F5-1DE8-43B0-B0AC-E275B0E72F2E}" type="pres">
      <dgm:prSet presAssocID="{EB85F1FA-20A1-4D40-A05F-DAFF576812CE}" presName="node" presStyleLbl="node1" presStyleIdx="2" presStyleCnt="6" custScaleX="109082" custScaleY="85369">
        <dgm:presLayoutVars>
          <dgm:bulletEnabled val="1"/>
        </dgm:presLayoutVars>
      </dgm:prSet>
      <dgm:spPr/>
    </dgm:pt>
    <dgm:pt modelId="{217EFEF9-4863-4F85-BD74-2025B81C6F6F}" type="pres">
      <dgm:prSet presAssocID="{CC71C316-5E1B-4A82-9A4B-2FC657838119}" presName="sibTrans" presStyleLbl="sibTrans2D1" presStyleIdx="2" presStyleCnt="5" custScaleX="120103"/>
      <dgm:spPr/>
    </dgm:pt>
    <dgm:pt modelId="{50DCEC96-831E-4C32-8669-61A2FF74FF42}" type="pres">
      <dgm:prSet presAssocID="{CC71C316-5E1B-4A82-9A4B-2FC657838119}" presName="connectorText" presStyleLbl="sibTrans2D1" presStyleIdx="2" presStyleCnt="5"/>
      <dgm:spPr/>
    </dgm:pt>
    <dgm:pt modelId="{D75D6B9C-82A5-4AE2-833B-E26424BC3549}" type="pres">
      <dgm:prSet presAssocID="{4C7A7C61-1F9E-4D2A-91DD-9B115A806745}" presName="node" presStyleLbl="node1" presStyleIdx="3" presStyleCnt="6" custScaleX="110257" custScaleY="83160">
        <dgm:presLayoutVars>
          <dgm:bulletEnabled val="1"/>
        </dgm:presLayoutVars>
      </dgm:prSet>
      <dgm:spPr/>
    </dgm:pt>
    <dgm:pt modelId="{784EA738-09E9-4996-BFD7-78210E913D56}" type="pres">
      <dgm:prSet presAssocID="{D6BB575A-F58A-4E2C-9887-FDFCD67510F4}" presName="sibTrans" presStyleLbl="sibTrans2D1" presStyleIdx="3" presStyleCnt="5" custScaleX="120103"/>
      <dgm:spPr/>
    </dgm:pt>
    <dgm:pt modelId="{C7710EBD-2200-46C4-979A-1341542A35B5}" type="pres">
      <dgm:prSet presAssocID="{D6BB575A-F58A-4E2C-9887-FDFCD67510F4}" presName="connectorText" presStyleLbl="sibTrans2D1" presStyleIdx="3" presStyleCnt="5"/>
      <dgm:spPr/>
    </dgm:pt>
    <dgm:pt modelId="{8AAFDB1F-3CAC-45CC-A3E2-12D6F5D61F88}" type="pres">
      <dgm:prSet presAssocID="{F93115E3-27CD-452A-868B-C7F576EE5968}" presName="node" presStyleLbl="node1" presStyleIdx="4" presStyleCnt="6" custScaleX="135984" custScaleY="95409">
        <dgm:presLayoutVars>
          <dgm:bulletEnabled val="1"/>
        </dgm:presLayoutVars>
      </dgm:prSet>
      <dgm:spPr/>
    </dgm:pt>
    <dgm:pt modelId="{7007BE37-DFE2-41B9-BA42-33792CC3C4AD}" type="pres">
      <dgm:prSet presAssocID="{D03825A4-4A1D-48CF-AADF-3B6636AF9E3F}" presName="sibTrans" presStyleLbl="sibTrans2D1" presStyleIdx="4" presStyleCnt="5" custScaleX="120103"/>
      <dgm:spPr/>
    </dgm:pt>
    <dgm:pt modelId="{68AB41D9-3D86-4817-B373-BB6A2670E9EA}" type="pres">
      <dgm:prSet presAssocID="{D03825A4-4A1D-48CF-AADF-3B6636AF9E3F}" presName="connectorText" presStyleLbl="sibTrans2D1" presStyleIdx="4" presStyleCnt="5"/>
      <dgm:spPr/>
    </dgm:pt>
    <dgm:pt modelId="{DFBB942B-2564-49CB-B3C4-9878A298B645}" type="pres">
      <dgm:prSet presAssocID="{08021887-D3AF-410D-B1D5-18D7AB43E9F2}" presName="node" presStyleLbl="node1" presStyleIdx="5" presStyleCnt="6" custScaleX="104758" custScaleY="71432">
        <dgm:presLayoutVars>
          <dgm:bulletEnabled val="1"/>
        </dgm:presLayoutVars>
      </dgm:prSet>
      <dgm:spPr/>
    </dgm:pt>
  </dgm:ptLst>
  <dgm:cxnLst>
    <dgm:cxn modelId="{1E9A290C-FD46-4B8F-A09B-4D74C2D68095}" type="presOf" srcId="{AA5657CC-0343-45FE-BD94-5EBE7D457C73}" destId="{D9C1FDBD-C55A-4335-908D-3B75B1D0D86A}" srcOrd="0" destOrd="0" presId="urn:microsoft.com/office/officeart/2005/8/layout/process2"/>
    <dgm:cxn modelId="{1FFE211A-FF67-4C51-9BDB-E4F46B15CC78}" type="presOf" srcId="{10BB1AF6-F6BB-45CE-AE62-EA3832F75843}" destId="{2E8134DE-03D1-4DDD-851C-34C3109F3282}" srcOrd="0" destOrd="0" presId="urn:microsoft.com/office/officeart/2005/8/layout/process2"/>
    <dgm:cxn modelId="{3C6E8C1F-4F6B-4F70-B8C4-86A2AB84D2B5}" srcId="{E348D9E7-7A2C-4C3A-804D-DEB7B151F858}" destId="{F93115E3-27CD-452A-868B-C7F576EE5968}" srcOrd="4" destOrd="0" parTransId="{77B8EA3A-1F0F-4733-994B-FBF568E6EF27}" sibTransId="{D03825A4-4A1D-48CF-AADF-3B6636AF9E3F}"/>
    <dgm:cxn modelId="{42E20E31-EA32-4D99-9F4D-DDD32046842D}" type="presOf" srcId="{CC71C316-5E1B-4A82-9A4B-2FC657838119}" destId="{50DCEC96-831E-4C32-8669-61A2FF74FF42}" srcOrd="1" destOrd="0" presId="urn:microsoft.com/office/officeart/2005/8/layout/process2"/>
    <dgm:cxn modelId="{A504EE52-733F-4847-B9E9-6BAFEF9BCDD7}" type="presOf" srcId="{6A6CCB0E-BBD6-4A9F-B128-708BAA5740DD}" destId="{112915A2-7553-476B-96BB-56A3C6BE67EE}" srcOrd="0" destOrd="0" presId="urn:microsoft.com/office/officeart/2005/8/layout/process2"/>
    <dgm:cxn modelId="{0D398859-0C20-4BDC-9E77-89D827FE3F22}" type="presOf" srcId="{D6BB575A-F58A-4E2C-9887-FDFCD67510F4}" destId="{784EA738-09E9-4996-BFD7-78210E913D56}" srcOrd="0" destOrd="0" presId="urn:microsoft.com/office/officeart/2005/8/layout/process2"/>
    <dgm:cxn modelId="{B9A07D7B-17E9-40CA-B1A6-F2FCFF1472EB}" srcId="{E348D9E7-7A2C-4C3A-804D-DEB7B151F858}" destId="{EB85F1FA-20A1-4D40-A05F-DAFF576812CE}" srcOrd="2" destOrd="0" parTransId="{29305131-2EA7-4CF6-BA51-B82BDDFB0EE3}" sibTransId="{CC71C316-5E1B-4A82-9A4B-2FC657838119}"/>
    <dgm:cxn modelId="{C2EFB581-EBE9-4A69-9F47-18EAB6466CE1}" type="presOf" srcId="{EB85F1FA-20A1-4D40-A05F-DAFF576812CE}" destId="{935AC4F5-1DE8-43B0-B0AC-E275B0E72F2E}" srcOrd="0" destOrd="0" presId="urn:microsoft.com/office/officeart/2005/8/layout/process2"/>
    <dgm:cxn modelId="{6F846382-DB4B-4097-B923-40F11D56BEBA}" type="presOf" srcId="{4C7A7C61-1F9E-4D2A-91DD-9B115A806745}" destId="{D75D6B9C-82A5-4AE2-833B-E26424BC3549}" srcOrd="0" destOrd="0" presId="urn:microsoft.com/office/officeart/2005/8/layout/process2"/>
    <dgm:cxn modelId="{1994338B-35BE-47DF-8DFA-D26FB52B5A66}" srcId="{E348D9E7-7A2C-4C3A-804D-DEB7B151F858}" destId="{4C7A7C61-1F9E-4D2A-91DD-9B115A806745}" srcOrd="3" destOrd="0" parTransId="{B234440B-D74F-416B-9577-1306360EB78B}" sibTransId="{D6BB575A-F58A-4E2C-9887-FDFCD67510F4}"/>
    <dgm:cxn modelId="{62E48A9C-42A4-41D3-B993-A00457F4BA47}" srcId="{E348D9E7-7A2C-4C3A-804D-DEB7B151F858}" destId="{10BB1AF6-F6BB-45CE-AE62-EA3832F75843}" srcOrd="1" destOrd="0" parTransId="{4C6FD448-0764-4F78-859F-5145924C5824}" sibTransId="{8161A03A-D39E-4452-8C6F-77B2D8AA619F}"/>
    <dgm:cxn modelId="{8A9DD0A8-0830-4E32-8A9D-A3864C485EFC}" type="presOf" srcId="{D6BB575A-F58A-4E2C-9887-FDFCD67510F4}" destId="{C7710EBD-2200-46C4-979A-1341542A35B5}" srcOrd="1" destOrd="0" presId="urn:microsoft.com/office/officeart/2005/8/layout/process2"/>
    <dgm:cxn modelId="{5BA2E7AC-EE14-4F09-94F3-2B251B24EF3F}" type="presOf" srcId="{08021887-D3AF-410D-B1D5-18D7AB43E9F2}" destId="{DFBB942B-2564-49CB-B3C4-9878A298B645}" srcOrd="0" destOrd="0" presId="urn:microsoft.com/office/officeart/2005/8/layout/process2"/>
    <dgm:cxn modelId="{261651B3-B568-436B-98F3-B71D49203694}" srcId="{E348D9E7-7A2C-4C3A-804D-DEB7B151F858}" destId="{08021887-D3AF-410D-B1D5-18D7AB43E9F2}" srcOrd="5" destOrd="0" parTransId="{9701931F-BC41-4646-98F8-2F8B985C7CD7}" sibTransId="{DB345337-3892-4DCE-900D-9DC16BF4D442}"/>
    <dgm:cxn modelId="{3B1F4BBC-293A-4EAE-9E58-A59CC90E1DA0}" type="presOf" srcId="{F93115E3-27CD-452A-868B-C7F576EE5968}" destId="{8AAFDB1F-3CAC-45CC-A3E2-12D6F5D61F88}" srcOrd="0" destOrd="0" presId="urn:microsoft.com/office/officeart/2005/8/layout/process2"/>
    <dgm:cxn modelId="{C26DE7C8-F127-402E-8E84-BF64A48BDDE1}" type="presOf" srcId="{8161A03A-D39E-4452-8C6F-77B2D8AA619F}" destId="{3B7224BF-6D40-4A7A-8CAE-C4C91447CFCB}" srcOrd="0" destOrd="0" presId="urn:microsoft.com/office/officeart/2005/8/layout/process2"/>
    <dgm:cxn modelId="{71A51ED8-8AB7-48A6-AD56-816523DF64F4}" type="presOf" srcId="{D03825A4-4A1D-48CF-AADF-3B6636AF9E3F}" destId="{7007BE37-DFE2-41B9-BA42-33792CC3C4AD}" srcOrd="0" destOrd="0" presId="urn:microsoft.com/office/officeart/2005/8/layout/process2"/>
    <dgm:cxn modelId="{85C548DC-8136-4450-A5C3-248676501A00}" type="presOf" srcId="{6A6CCB0E-BBD6-4A9F-B128-708BAA5740DD}" destId="{73C99B29-67F3-487A-A0AE-D7FEF2374272}" srcOrd="1" destOrd="0" presId="urn:microsoft.com/office/officeart/2005/8/layout/process2"/>
    <dgm:cxn modelId="{9A4978E5-8A4F-40EE-ACB1-9319E9BBBB02}" type="presOf" srcId="{D03825A4-4A1D-48CF-AADF-3B6636AF9E3F}" destId="{68AB41D9-3D86-4817-B373-BB6A2670E9EA}" srcOrd="1" destOrd="0" presId="urn:microsoft.com/office/officeart/2005/8/layout/process2"/>
    <dgm:cxn modelId="{9053DEF1-C4A3-4EE3-9E20-71C8495A012A}" type="presOf" srcId="{8161A03A-D39E-4452-8C6F-77B2D8AA619F}" destId="{72978220-F3BB-4792-883F-5E654665B977}" srcOrd="1" destOrd="0" presId="urn:microsoft.com/office/officeart/2005/8/layout/process2"/>
    <dgm:cxn modelId="{B19139F6-C2DB-410B-9867-5F7C02CFAEC0}" type="presOf" srcId="{CC71C316-5E1B-4A82-9A4B-2FC657838119}" destId="{217EFEF9-4863-4F85-BD74-2025B81C6F6F}" srcOrd="0" destOrd="0" presId="urn:microsoft.com/office/officeart/2005/8/layout/process2"/>
    <dgm:cxn modelId="{7E6A39F8-3DBA-4384-B613-B8A30824A91C}" srcId="{E348D9E7-7A2C-4C3A-804D-DEB7B151F858}" destId="{AA5657CC-0343-45FE-BD94-5EBE7D457C73}" srcOrd="0" destOrd="0" parTransId="{156EEED2-2C69-49C3-B9DB-FB5D47C5DC8B}" sibTransId="{6A6CCB0E-BBD6-4A9F-B128-708BAA5740DD}"/>
    <dgm:cxn modelId="{A2200BF9-3D8F-479C-B8EE-F726EC79A8B6}" type="presOf" srcId="{E348D9E7-7A2C-4C3A-804D-DEB7B151F858}" destId="{232B894D-032E-429A-BBBB-3E51C0B4066E}" srcOrd="0" destOrd="0" presId="urn:microsoft.com/office/officeart/2005/8/layout/process2"/>
    <dgm:cxn modelId="{23E5EF25-D133-43C2-94C3-BC1799132541}" type="presParOf" srcId="{232B894D-032E-429A-BBBB-3E51C0B4066E}" destId="{D9C1FDBD-C55A-4335-908D-3B75B1D0D86A}" srcOrd="0" destOrd="0" presId="urn:microsoft.com/office/officeart/2005/8/layout/process2"/>
    <dgm:cxn modelId="{8C8BE1FB-2FAA-4BDA-A8B9-8A42D2E2DAF2}" type="presParOf" srcId="{232B894D-032E-429A-BBBB-3E51C0B4066E}" destId="{112915A2-7553-476B-96BB-56A3C6BE67EE}" srcOrd="1" destOrd="0" presId="urn:microsoft.com/office/officeart/2005/8/layout/process2"/>
    <dgm:cxn modelId="{CAB9D990-13BB-428C-8A5C-235DC2673B95}" type="presParOf" srcId="{112915A2-7553-476B-96BB-56A3C6BE67EE}" destId="{73C99B29-67F3-487A-A0AE-D7FEF2374272}" srcOrd="0" destOrd="0" presId="urn:microsoft.com/office/officeart/2005/8/layout/process2"/>
    <dgm:cxn modelId="{B76BC523-143C-4580-AA6B-C39EF48DC6DA}" type="presParOf" srcId="{232B894D-032E-429A-BBBB-3E51C0B4066E}" destId="{2E8134DE-03D1-4DDD-851C-34C3109F3282}" srcOrd="2" destOrd="0" presId="urn:microsoft.com/office/officeart/2005/8/layout/process2"/>
    <dgm:cxn modelId="{FD5F7111-1D64-441B-BA3E-17E72291DBDD}" type="presParOf" srcId="{232B894D-032E-429A-BBBB-3E51C0B4066E}" destId="{3B7224BF-6D40-4A7A-8CAE-C4C91447CFCB}" srcOrd="3" destOrd="0" presId="urn:microsoft.com/office/officeart/2005/8/layout/process2"/>
    <dgm:cxn modelId="{DCE7BAB2-1F88-4DAC-8C5D-3A20C8E9640E}" type="presParOf" srcId="{3B7224BF-6D40-4A7A-8CAE-C4C91447CFCB}" destId="{72978220-F3BB-4792-883F-5E654665B977}" srcOrd="0" destOrd="0" presId="urn:microsoft.com/office/officeart/2005/8/layout/process2"/>
    <dgm:cxn modelId="{AABF06ED-EFB4-424F-9592-B786AF7EA6FE}" type="presParOf" srcId="{232B894D-032E-429A-BBBB-3E51C0B4066E}" destId="{935AC4F5-1DE8-43B0-B0AC-E275B0E72F2E}" srcOrd="4" destOrd="0" presId="urn:microsoft.com/office/officeart/2005/8/layout/process2"/>
    <dgm:cxn modelId="{8F05A780-41E7-4492-8A9C-2A25E8F29B13}" type="presParOf" srcId="{232B894D-032E-429A-BBBB-3E51C0B4066E}" destId="{217EFEF9-4863-4F85-BD74-2025B81C6F6F}" srcOrd="5" destOrd="0" presId="urn:microsoft.com/office/officeart/2005/8/layout/process2"/>
    <dgm:cxn modelId="{7E794AC2-0524-4A2A-B151-70F8DFC6F7BA}" type="presParOf" srcId="{217EFEF9-4863-4F85-BD74-2025B81C6F6F}" destId="{50DCEC96-831E-4C32-8669-61A2FF74FF42}" srcOrd="0" destOrd="0" presId="urn:microsoft.com/office/officeart/2005/8/layout/process2"/>
    <dgm:cxn modelId="{2966B4FB-2ED7-456C-ADDA-1CFA4FF14BE8}" type="presParOf" srcId="{232B894D-032E-429A-BBBB-3E51C0B4066E}" destId="{D75D6B9C-82A5-4AE2-833B-E26424BC3549}" srcOrd="6" destOrd="0" presId="urn:microsoft.com/office/officeart/2005/8/layout/process2"/>
    <dgm:cxn modelId="{979BE643-3F67-48E1-B586-A5133F57A1B6}" type="presParOf" srcId="{232B894D-032E-429A-BBBB-3E51C0B4066E}" destId="{784EA738-09E9-4996-BFD7-78210E913D56}" srcOrd="7" destOrd="0" presId="urn:microsoft.com/office/officeart/2005/8/layout/process2"/>
    <dgm:cxn modelId="{FE41CB57-302C-4ED8-AC29-9C531D982193}" type="presParOf" srcId="{784EA738-09E9-4996-BFD7-78210E913D56}" destId="{C7710EBD-2200-46C4-979A-1341542A35B5}" srcOrd="0" destOrd="0" presId="urn:microsoft.com/office/officeart/2005/8/layout/process2"/>
    <dgm:cxn modelId="{79EBA758-A95F-492D-A5B5-5A53084527F0}" type="presParOf" srcId="{232B894D-032E-429A-BBBB-3E51C0B4066E}" destId="{8AAFDB1F-3CAC-45CC-A3E2-12D6F5D61F88}" srcOrd="8" destOrd="0" presId="urn:microsoft.com/office/officeart/2005/8/layout/process2"/>
    <dgm:cxn modelId="{13EF1292-7F43-40D2-8A22-2A17F58E2B45}" type="presParOf" srcId="{232B894D-032E-429A-BBBB-3E51C0B4066E}" destId="{7007BE37-DFE2-41B9-BA42-33792CC3C4AD}" srcOrd="9" destOrd="0" presId="urn:microsoft.com/office/officeart/2005/8/layout/process2"/>
    <dgm:cxn modelId="{1ECBE53F-115C-4A1B-8D43-A6B14A248FE0}" type="presParOf" srcId="{7007BE37-DFE2-41B9-BA42-33792CC3C4AD}" destId="{68AB41D9-3D86-4817-B373-BB6A2670E9EA}" srcOrd="0" destOrd="0" presId="urn:microsoft.com/office/officeart/2005/8/layout/process2"/>
    <dgm:cxn modelId="{95A32C89-423C-4664-918C-B9DACE2F39F9}" type="presParOf" srcId="{232B894D-032E-429A-BBBB-3E51C0B4066E}" destId="{DFBB942B-2564-49CB-B3C4-9878A298B645}" srcOrd="1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3BC09E-6BF4-4F5F-8AB1-AFD29BA5DD41}" type="doc">
      <dgm:prSet loTypeId="urn:microsoft.com/office/officeart/2009/3/layout/HorizontalOrganizationChart" loCatId="hierarchy" qsTypeId="urn:microsoft.com/office/officeart/2005/8/quickstyle/3d2" qsCatId="3D" csTypeId="urn:microsoft.com/office/officeart/2005/8/colors/colorful4" csCatId="colorful" phldr="1"/>
      <dgm:spPr/>
      <dgm:t>
        <a:bodyPr/>
        <a:lstStyle/>
        <a:p>
          <a:endParaRPr lang="en-IN"/>
        </a:p>
      </dgm:t>
    </dgm:pt>
    <dgm:pt modelId="{7E40C2E5-35D7-4F87-ADB5-259BD8B1873C}">
      <dgm:prSet phldrT="[Text]" custT="1"/>
      <dgm:spPr/>
      <dgm:t>
        <a:bodyPr/>
        <a:lstStyle/>
        <a:p>
          <a:r>
            <a:rPr lang="en-IN" sz="3200" b="1" dirty="0"/>
            <a:t>Goals</a:t>
          </a:r>
        </a:p>
      </dgm:t>
    </dgm:pt>
    <dgm:pt modelId="{BC2F75BC-0160-4ADA-8027-E94E0CFC1F58}" type="parTrans" cxnId="{DED01551-53CB-47F5-973A-67B1052AAF4B}">
      <dgm:prSet/>
      <dgm:spPr/>
      <dgm:t>
        <a:bodyPr/>
        <a:lstStyle/>
        <a:p>
          <a:endParaRPr lang="en-IN" sz="1800" b="1"/>
        </a:p>
      </dgm:t>
    </dgm:pt>
    <dgm:pt modelId="{03892124-4687-487F-837F-21458C49E837}" type="sibTrans" cxnId="{DED01551-53CB-47F5-973A-67B1052AAF4B}">
      <dgm:prSet/>
      <dgm:spPr/>
      <dgm:t>
        <a:bodyPr/>
        <a:lstStyle/>
        <a:p>
          <a:endParaRPr lang="en-IN" sz="1800" b="1"/>
        </a:p>
      </dgm:t>
    </dgm:pt>
    <dgm:pt modelId="{CCF23234-791B-4A1A-8E6B-DD356900DF74}">
      <dgm:prSet phldrT="[Text]" custT="1"/>
      <dgm:spPr/>
      <dgm:t>
        <a:bodyPr/>
        <a:lstStyle/>
        <a:p>
          <a:r>
            <a:rPr lang="en-IN" sz="3200" dirty="0"/>
            <a:t>weakness</a:t>
          </a:r>
          <a:endParaRPr lang="en-IN" sz="3200" b="1" dirty="0"/>
        </a:p>
      </dgm:t>
    </dgm:pt>
    <dgm:pt modelId="{F05B5855-7871-41B8-AA1C-EC7D8E044CCE}" type="parTrans" cxnId="{D4A70E7D-7185-43DD-B1CF-CA4E3E86BBB5}">
      <dgm:prSet/>
      <dgm:spPr/>
      <dgm:t>
        <a:bodyPr/>
        <a:lstStyle/>
        <a:p>
          <a:endParaRPr lang="en-IN" sz="1800" b="1"/>
        </a:p>
      </dgm:t>
    </dgm:pt>
    <dgm:pt modelId="{BD08B0CC-DC99-43FA-A1DB-6CDE6BFDC609}" type="sibTrans" cxnId="{D4A70E7D-7185-43DD-B1CF-CA4E3E86BBB5}">
      <dgm:prSet/>
      <dgm:spPr/>
      <dgm:t>
        <a:bodyPr/>
        <a:lstStyle/>
        <a:p>
          <a:endParaRPr lang="en-IN" sz="1800" b="1"/>
        </a:p>
      </dgm:t>
    </dgm:pt>
    <dgm:pt modelId="{A5D2EC84-6308-4DA1-B06E-1E9153D1EC76}">
      <dgm:prSet custT="1"/>
      <dgm:spPr/>
      <dgm:t>
        <a:bodyPr/>
        <a:lstStyle/>
        <a:p>
          <a:r>
            <a:rPr lang="en-IN" sz="3200" dirty="0"/>
            <a:t>abnormal movements</a:t>
          </a:r>
          <a:endParaRPr lang="en-IN" sz="3200" b="1" dirty="0"/>
        </a:p>
      </dgm:t>
    </dgm:pt>
    <dgm:pt modelId="{DF721DC8-F9FE-4395-ABC9-0C134712E43A}" type="parTrans" cxnId="{1D81FDD8-E678-4636-BC4E-F55DF02904FF}">
      <dgm:prSet/>
      <dgm:spPr/>
      <dgm:t>
        <a:bodyPr/>
        <a:lstStyle/>
        <a:p>
          <a:endParaRPr lang="en-IN" sz="1800" b="1"/>
        </a:p>
      </dgm:t>
    </dgm:pt>
    <dgm:pt modelId="{46A74032-03E2-4D48-983D-B1B5ED78AB64}" type="sibTrans" cxnId="{1D81FDD8-E678-4636-BC4E-F55DF02904FF}">
      <dgm:prSet/>
      <dgm:spPr/>
      <dgm:t>
        <a:bodyPr/>
        <a:lstStyle/>
        <a:p>
          <a:endParaRPr lang="en-IN" sz="1800" b="1"/>
        </a:p>
      </dgm:t>
    </dgm:pt>
    <dgm:pt modelId="{F9E4144D-C8E4-453D-8A54-6680B527CC80}">
      <dgm:prSet custT="1"/>
      <dgm:spPr/>
      <dgm:t>
        <a:bodyPr/>
        <a:lstStyle/>
        <a:p>
          <a:r>
            <a:rPr lang="en-IN" sz="3200" dirty="0"/>
            <a:t>impairment of rapid movements</a:t>
          </a:r>
          <a:endParaRPr lang="en-IN" sz="3200" b="1" dirty="0"/>
        </a:p>
      </dgm:t>
    </dgm:pt>
    <dgm:pt modelId="{5863050B-B16C-4924-93C7-3966977467E2}" type="parTrans" cxnId="{AE0EDD75-96A3-44B5-AF03-B8316CDD7305}">
      <dgm:prSet/>
      <dgm:spPr/>
      <dgm:t>
        <a:bodyPr/>
        <a:lstStyle/>
        <a:p>
          <a:endParaRPr lang="en-IN"/>
        </a:p>
      </dgm:t>
    </dgm:pt>
    <dgm:pt modelId="{2B4817B9-A26B-4759-96C0-BBF4A415F5D3}" type="sibTrans" cxnId="{AE0EDD75-96A3-44B5-AF03-B8316CDD7305}">
      <dgm:prSet/>
      <dgm:spPr/>
      <dgm:t>
        <a:bodyPr/>
        <a:lstStyle/>
        <a:p>
          <a:endParaRPr lang="en-IN"/>
        </a:p>
      </dgm:t>
    </dgm:pt>
    <dgm:pt modelId="{88B23DFF-F4E5-47DB-9953-6EF68B321FD5}">
      <dgm:prSet phldrT="[Text]" custT="1"/>
      <dgm:spPr/>
      <dgm:t>
        <a:bodyPr/>
        <a:lstStyle/>
        <a:p>
          <a:r>
            <a:rPr lang="en-IN" sz="3200" b="0" dirty="0"/>
            <a:t>atrophy</a:t>
          </a:r>
        </a:p>
      </dgm:t>
    </dgm:pt>
    <dgm:pt modelId="{FD4A74F8-D645-432C-86E7-041C7A0A5269}" type="parTrans" cxnId="{5C31DDD8-6E82-4C1C-B6F2-041807FDDB1D}">
      <dgm:prSet/>
      <dgm:spPr/>
      <dgm:t>
        <a:bodyPr/>
        <a:lstStyle/>
        <a:p>
          <a:endParaRPr lang="en-IN"/>
        </a:p>
      </dgm:t>
    </dgm:pt>
    <dgm:pt modelId="{FD12D018-6BCF-4260-86DF-A76069DAE69D}" type="sibTrans" cxnId="{5C31DDD8-6E82-4C1C-B6F2-041807FDDB1D}">
      <dgm:prSet/>
      <dgm:spPr/>
      <dgm:t>
        <a:bodyPr/>
        <a:lstStyle/>
        <a:p>
          <a:endParaRPr lang="en-IN"/>
        </a:p>
      </dgm:t>
    </dgm:pt>
    <dgm:pt modelId="{006D31BB-46F0-4E37-8826-1D335CA4ABF4}" type="pres">
      <dgm:prSet presAssocID="{3E3BC09E-6BF4-4F5F-8AB1-AFD29BA5DD41}" presName="hierChild1" presStyleCnt="0">
        <dgm:presLayoutVars>
          <dgm:orgChart val="1"/>
          <dgm:chPref val="1"/>
          <dgm:dir/>
          <dgm:animOne val="branch"/>
          <dgm:animLvl val="lvl"/>
          <dgm:resizeHandles/>
        </dgm:presLayoutVars>
      </dgm:prSet>
      <dgm:spPr/>
    </dgm:pt>
    <dgm:pt modelId="{7D9CC403-86B2-4D3E-B910-400ACE15E0A0}" type="pres">
      <dgm:prSet presAssocID="{7E40C2E5-35D7-4F87-ADB5-259BD8B1873C}" presName="hierRoot1" presStyleCnt="0">
        <dgm:presLayoutVars>
          <dgm:hierBranch val="init"/>
        </dgm:presLayoutVars>
      </dgm:prSet>
      <dgm:spPr/>
    </dgm:pt>
    <dgm:pt modelId="{0C0A3B34-B709-4AA1-A32F-C39AB107E0DF}" type="pres">
      <dgm:prSet presAssocID="{7E40C2E5-35D7-4F87-ADB5-259BD8B1873C}" presName="rootComposite1" presStyleCnt="0"/>
      <dgm:spPr/>
    </dgm:pt>
    <dgm:pt modelId="{CC337E8A-C5CA-4D16-A6E6-2378FEA244EB}" type="pres">
      <dgm:prSet presAssocID="{7E40C2E5-35D7-4F87-ADB5-259BD8B1873C}" presName="rootText1" presStyleLbl="node0" presStyleIdx="0" presStyleCnt="1" custScaleX="69348">
        <dgm:presLayoutVars>
          <dgm:chPref val="3"/>
        </dgm:presLayoutVars>
      </dgm:prSet>
      <dgm:spPr/>
    </dgm:pt>
    <dgm:pt modelId="{89B2363C-95BE-4D8E-B85F-1474BB22B9CD}" type="pres">
      <dgm:prSet presAssocID="{7E40C2E5-35D7-4F87-ADB5-259BD8B1873C}" presName="rootConnector1" presStyleLbl="node1" presStyleIdx="0" presStyleCnt="0"/>
      <dgm:spPr/>
    </dgm:pt>
    <dgm:pt modelId="{88E77F1E-74A0-4014-A433-CBC1B76EDD5D}" type="pres">
      <dgm:prSet presAssocID="{7E40C2E5-35D7-4F87-ADB5-259BD8B1873C}" presName="hierChild2" presStyleCnt="0"/>
      <dgm:spPr/>
    </dgm:pt>
    <dgm:pt modelId="{2C5AAC14-4658-45A9-81E7-C38A9765FE2E}" type="pres">
      <dgm:prSet presAssocID="{FD4A74F8-D645-432C-86E7-041C7A0A5269}" presName="Name64" presStyleLbl="parChTrans1D2" presStyleIdx="0" presStyleCnt="4"/>
      <dgm:spPr/>
    </dgm:pt>
    <dgm:pt modelId="{C2E4B2F9-E0E7-4616-9069-8419AE96ABF5}" type="pres">
      <dgm:prSet presAssocID="{88B23DFF-F4E5-47DB-9953-6EF68B321FD5}" presName="hierRoot2" presStyleCnt="0">
        <dgm:presLayoutVars>
          <dgm:hierBranch val="init"/>
        </dgm:presLayoutVars>
      </dgm:prSet>
      <dgm:spPr/>
    </dgm:pt>
    <dgm:pt modelId="{145B6768-0C9A-4434-87C1-30648D116DCB}" type="pres">
      <dgm:prSet presAssocID="{88B23DFF-F4E5-47DB-9953-6EF68B321FD5}" presName="rootComposite" presStyleCnt="0"/>
      <dgm:spPr/>
    </dgm:pt>
    <dgm:pt modelId="{8BEE13DB-5C5B-40A3-9FD2-57B27E242146}" type="pres">
      <dgm:prSet presAssocID="{88B23DFF-F4E5-47DB-9953-6EF68B321FD5}" presName="rootText" presStyleLbl="node2" presStyleIdx="0" presStyleCnt="4">
        <dgm:presLayoutVars>
          <dgm:chPref val="3"/>
        </dgm:presLayoutVars>
      </dgm:prSet>
      <dgm:spPr/>
    </dgm:pt>
    <dgm:pt modelId="{8F83EE59-0B9D-41AE-B0FF-EF5CDAA86B10}" type="pres">
      <dgm:prSet presAssocID="{88B23DFF-F4E5-47DB-9953-6EF68B321FD5}" presName="rootConnector" presStyleLbl="node2" presStyleIdx="0" presStyleCnt="4"/>
      <dgm:spPr/>
    </dgm:pt>
    <dgm:pt modelId="{8658E865-3730-49E0-A061-6CDEE3B039FD}" type="pres">
      <dgm:prSet presAssocID="{88B23DFF-F4E5-47DB-9953-6EF68B321FD5}" presName="hierChild4" presStyleCnt="0"/>
      <dgm:spPr/>
    </dgm:pt>
    <dgm:pt modelId="{E3F75D0A-7BEF-49BF-A37A-E565FD6308FB}" type="pres">
      <dgm:prSet presAssocID="{88B23DFF-F4E5-47DB-9953-6EF68B321FD5}" presName="hierChild5" presStyleCnt="0"/>
      <dgm:spPr/>
    </dgm:pt>
    <dgm:pt modelId="{3298BAF5-321E-4E61-B774-E872FFA4888F}" type="pres">
      <dgm:prSet presAssocID="{F05B5855-7871-41B8-AA1C-EC7D8E044CCE}" presName="Name64" presStyleLbl="parChTrans1D2" presStyleIdx="1" presStyleCnt="4"/>
      <dgm:spPr/>
    </dgm:pt>
    <dgm:pt modelId="{2B2B96A6-A3D7-4DA8-A524-92EAC63DA5C4}" type="pres">
      <dgm:prSet presAssocID="{CCF23234-791B-4A1A-8E6B-DD356900DF74}" presName="hierRoot2" presStyleCnt="0">
        <dgm:presLayoutVars>
          <dgm:hierBranch val="init"/>
        </dgm:presLayoutVars>
      </dgm:prSet>
      <dgm:spPr/>
    </dgm:pt>
    <dgm:pt modelId="{14651342-67F3-4F71-898F-20247A694028}" type="pres">
      <dgm:prSet presAssocID="{CCF23234-791B-4A1A-8E6B-DD356900DF74}" presName="rootComposite" presStyleCnt="0"/>
      <dgm:spPr/>
    </dgm:pt>
    <dgm:pt modelId="{4B5C1A6C-2E02-495D-A766-28CDA0DD9D0C}" type="pres">
      <dgm:prSet presAssocID="{CCF23234-791B-4A1A-8E6B-DD356900DF74}" presName="rootText" presStyleLbl="node2" presStyleIdx="1" presStyleCnt="4" custScaleX="150547">
        <dgm:presLayoutVars>
          <dgm:chPref val="3"/>
        </dgm:presLayoutVars>
      </dgm:prSet>
      <dgm:spPr/>
    </dgm:pt>
    <dgm:pt modelId="{491C3E22-8898-440F-B8BD-8A202B2F58FC}" type="pres">
      <dgm:prSet presAssocID="{CCF23234-791B-4A1A-8E6B-DD356900DF74}" presName="rootConnector" presStyleLbl="node2" presStyleIdx="1" presStyleCnt="4"/>
      <dgm:spPr/>
    </dgm:pt>
    <dgm:pt modelId="{CBADBAB6-9014-4524-90F3-C0ED4F6387A6}" type="pres">
      <dgm:prSet presAssocID="{CCF23234-791B-4A1A-8E6B-DD356900DF74}" presName="hierChild4" presStyleCnt="0"/>
      <dgm:spPr/>
    </dgm:pt>
    <dgm:pt modelId="{1ABD2541-9852-4DDC-B385-D64987B8DE77}" type="pres">
      <dgm:prSet presAssocID="{CCF23234-791B-4A1A-8E6B-DD356900DF74}" presName="hierChild5" presStyleCnt="0"/>
      <dgm:spPr/>
    </dgm:pt>
    <dgm:pt modelId="{A66FDD9C-FAD0-4091-950C-97CC9EA82519}" type="pres">
      <dgm:prSet presAssocID="{DF721DC8-F9FE-4395-ABC9-0C134712E43A}" presName="Name64" presStyleLbl="parChTrans1D2" presStyleIdx="2" presStyleCnt="4"/>
      <dgm:spPr/>
    </dgm:pt>
    <dgm:pt modelId="{AF833D28-EC1C-488B-8A4E-650AF6990E18}" type="pres">
      <dgm:prSet presAssocID="{A5D2EC84-6308-4DA1-B06E-1E9153D1EC76}" presName="hierRoot2" presStyleCnt="0">
        <dgm:presLayoutVars>
          <dgm:hierBranch val="init"/>
        </dgm:presLayoutVars>
      </dgm:prSet>
      <dgm:spPr/>
    </dgm:pt>
    <dgm:pt modelId="{9E5B6B53-27F7-4463-8AF6-FFB9EA81FE59}" type="pres">
      <dgm:prSet presAssocID="{A5D2EC84-6308-4DA1-B06E-1E9153D1EC76}" presName="rootComposite" presStyleCnt="0"/>
      <dgm:spPr/>
    </dgm:pt>
    <dgm:pt modelId="{7802EECC-3489-4A33-B145-742259A38F49}" type="pres">
      <dgm:prSet presAssocID="{A5D2EC84-6308-4DA1-B06E-1E9153D1EC76}" presName="rootText" presStyleLbl="node2" presStyleIdx="2" presStyleCnt="4" custScaleX="254645" custLinFactNeighborX="385" custLinFactNeighborY="983">
        <dgm:presLayoutVars>
          <dgm:chPref val="3"/>
        </dgm:presLayoutVars>
      </dgm:prSet>
      <dgm:spPr/>
    </dgm:pt>
    <dgm:pt modelId="{29E5C565-C34E-4EB2-A78F-A7401D232BFF}" type="pres">
      <dgm:prSet presAssocID="{A5D2EC84-6308-4DA1-B06E-1E9153D1EC76}" presName="rootConnector" presStyleLbl="node2" presStyleIdx="2" presStyleCnt="4"/>
      <dgm:spPr/>
    </dgm:pt>
    <dgm:pt modelId="{6FA0FB88-94F3-4B65-BD7A-A80BA1235E60}" type="pres">
      <dgm:prSet presAssocID="{A5D2EC84-6308-4DA1-B06E-1E9153D1EC76}" presName="hierChild4" presStyleCnt="0"/>
      <dgm:spPr/>
    </dgm:pt>
    <dgm:pt modelId="{EBBFE8F8-8555-40BB-A224-259516B22EC6}" type="pres">
      <dgm:prSet presAssocID="{A5D2EC84-6308-4DA1-B06E-1E9153D1EC76}" presName="hierChild5" presStyleCnt="0"/>
      <dgm:spPr/>
    </dgm:pt>
    <dgm:pt modelId="{DA1A108E-AE94-4B99-B538-45787D872A16}" type="pres">
      <dgm:prSet presAssocID="{5863050B-B16C-4924-93C7-3966977467E2}" presName="Name64" presStyleLbl="parChTrans1D2" presStyleIdx="3" presStyleCnt="4"/>
      <dgm:spPr/>
    </dgm:pt>
    <dgm:pt modelId="{158E46F5-8301-49B6-BAF9-2856480ECCEE}" type="pres">
      <dgm:prSet presAssocID="{F9E4144D-C8E4-453D-8A54-6680B527CC80}" presName="hierRoot2" presStyleCnt="0">
        <dgm:presLayoutVars>
          <dgm:hierBranch val="init"/>
        </dgm:presLayoutVars>
      </dgm:prSet>
      <dgm:spPr/>
    </dgm:pt>
    <dgm:pt modelId="{D873D267-2389-4C7B-B0BA-B8C6F2DAF9A8}" type="pres">
      <dgm:prSet presAssocID="{F9E4144D-C8E4-453D-8A54-6680B527CC80}" presName="rootComposite" presStyleCnt="0"/>
      <dgm:spPr/>
    </dgm:pt>
    <dgm:pt modelId="{C40C7DB7-F7B1-472F-9251-7BC473633D39}" type="pres">
      <dgm:prSet presAssocID="{F9E4144D-C8E4-453D-8A54-6680B527CC80}" presName="rootText" presStyleLbl="node2" presStyleIdx="3" presStyleCnt="4" custScaleX="317934">
        <dgm:presLayoutVars>
          <dgm:chPref val="3"/>
        </dgm:presLayoutVars>
      </dgm:prSet>
      <dgm:spPr/>
    </dgm:pt>
    <dgm:pt modelId="{7E3D71CD-8BF7-4A69-8A51-1D7BC599D4D4}" type="pres">
      <dgm:prSet presAssocID="{F9E4144D-C8E4-453D-8A54-6680B527CC80}" presName="rootConnector" presStyleLbl="node2" presStyleIdx="3" presStyleCnt="4"/>
      <dgm:spPr/>
    </dgm:pt>
    <dgm:pt modelId="{7A79B2C8-74E5-463D-BE41-AEDC38F29039}" type="pres">
      <dgm:prSet presAssocID="{F9E4144D-C8E4-453D-8A54-6680B527CC80}" presName="hierChild4" presStyleCnt="0"/>
      <dgm:spPr/>
    </dgm:pt>
    <dgm:pt modelId="{5E05141B-B803-4067-9B95-CB8B2A8C16BE}" type="pres">
      <dgm:prSet presAssocID="{F9E4144D-C8E4-453D-8A54-6680B527CC80}" presName="hierChild5" presStyleCnt="0"/>
      <dgm:spPr/>
    </dgm:pt>
    <dgm:pt modelId="{6026ECE5-FA8E-4285-820E-FB5F47CD77A8}" type="pres">
      <dgm:prSet presAssocID="{7E40C2E5-35D7-4F87-ADB5-259BD8B1873C}" presName="hierChild3" presStyleCnt="0"/>
      <dgm:spPr/>
    </dgm:pt>
  </dgm:ptLst>
  <dgm:cxnLst>
    <dgm:cxn modelId="{04D02108-C10E-4ABB-98EB-81FCA4BB1564}" type="presOf" srcId="{A5D2EC84-6308-4DA1-B06E-1E9153D1EC76}" destId="{7802EECC-3489-4A33-B145-742259A38F49}" srcOrd="0" destOrd="0" presId="urn:microsoft.com/office/officeart/2009/3/layout/HorizontalOrganizationChart"/>
    <dgm:cxn modelId="{62CBA416-CB66-40B4-9943-F15E79496D05}" type="presOf" srcId="{F05B5855-7871-41B8-AA1C-EC7D8E044CCE}" destId="{3298BAF5-321E-4E61-B774-E872FFA4888F}" srcOrd="0" destOrd="0" presId="urn:microsoft.com/office/officeart/2009/3/layout/HorizontalOrganizationChart"/>
    <dgm:cxn modelId="{E86ED518-03CE-4A34-8D1E-4F5B72B61545}" type="presOf" srcId="{F9E4144D-C8E4-453D-8A54-6680B527CC80}" destId="{7E3D71CD-8BF7-4A69-8A51-1D7BC599D4D4}" srcOrd="1" destOrd="0" presId="urn:microsoft.com/office/officeart/2009/3/layout/HorizontalOrganizationChart"/>
    <dgm:cxn modelId="{9581D41A-701B-4293-8EA8-7716EF09BCF5}" type="presOf" srcId="{88B23DFF-F4E5-47DB-9953-6EF68B321FD5}" destId="{8BEE13DB-5C5B-40A3-9FD2-57B27E242146}" srcOrd="0" destOrd="0" presId="urn:microsoft.com/office/officeart/2009/3/layout/HorizontalOrganizationChart"/>
    <dgm:cxn modelId="{6A97271E-E760-4F26-8A9A-2BF03754E941}" type="presOf" srcId="{88B23DFF-F4E5-47DB-9953-6EF68B321FD5}" destId="{8F83EE59-0B9D-41AE-B0FF-EF5CDAA86B10}" srcOrd="1" destOrd="0" presId="urn:microsoft.com/office/officeart/2009/3/layout/HorizontalOrganizationChart"/>
    <dgm:cxn modelId="{36918C27-6C48-4858-8ADD-3D30EAC39D94}" type="presOf" srcId="{7E40C2E5-35D7-4F87-ADB5-259BD8B1873C}" destId="{CC337E8A-C5CA-4D16-A6E6-2378FEA244EB}" srcOrd="0" destOrd="0" presId="urn:microsoft.com/office/officeart/2009/3/layout/HorizontalOrganizationChart"/>
    <dgm:cxn modelId="{86080A31-1E6E-446A-A7D9-ED8E5DF3371F}" type="presOf" srcId="{CCF23234-791B-4A1A-8E6B-DD356900DF74}" destId="{491C3E22-8898-440F-B8BD-8A202B2F58FC}" srcOrd="1" destOrd="0" presId="urn:microsoft.com/office/officeart/2009/3/layout/HorizontalOrganizationChart"/>
    <dgm:cxn modelId="{F949E43C-1766-4CEC-A04B-A48FA951C04E}" type="presOf" srcId="{A5D2EC84-6308-4DA1-B06E-1E9153D1EC76}" destId="{29E5C565-C34E-4EB2-A78F-A7401D232BFF}" srcOrd="1" destOrd="0" presId="urn:microsoft.com/office/officeart/2009/3/layout/HorizontalOrganizationChart"/>
    <dgm:cxn modelId="{DED01551-53CB-47F5-973A-67B1052AAF4B}" srcId="{3E3BC09E-6BF4-4F5F-8AB1-AFD29BA5DD41}" destId="{7E40C2E5-35D7-4F87-ADB5-259BD8B1873C}" srcOrd="0" destOrd="0" parTransId="{BC2F75BC-0160-4ADA-8027-E94E0CFC1F58}" sibTransId="{03892124-4687-487F-837F-21458C49E837}"/>
    <dgm:cxn modelId="{3DC5FD66-6E65-4FC9-8157-F9F21F01545E}" type="presOf" srcId="{FD4A74F8-D645-432C-86E7-041C7A0A5269}" destId="{2C5AAC14-4658-45A9-81E7-C38A9765FE2E}" srcOrd="0" destOrd="0" presId="urn:microsoft.com/office/officeart/2009/3/layout/HorizontalOrganizationChart"/>
    <dgm:cxn modelId="{AE0EDD75-96A3-44B5-AF03-B8316CDD7305}" srcId="{7E40C2E5-35D7-4F87-ADB5-259BD8B1873C}" destId="{F9E4144D-C8E4-453D-8A54-6680B527CC80}" srcOrd="3" destOrd="0" parTransId="{5863050B-B16C-4924-93C7-3966977467E2}" sibTransId="{2B4817B9-A26B-4759-96C0-BBF4A415F5D3}"/>
    <dgm:cxn modelId="{D4A70E7D-7185-43DD-B1CF-CA4E3E86BBB5}" srcId="{7E40C2E5-35D7-4F87-ADB5-259BD8B1873C}" destId="{CCF23234-791B-4A1A-8E6B-DD356900DF74}" srcOrd="1" destOrd="0" parTransId="{F05B5855-7871-41B8-AA1C-EC7D8E044CCE}" sibTransId="{BD08B0CC-DC99-43FA-A1DB-6CDE6BFDC609}"/>
    <dgm:cxn modelId="{52623397-9C96-4243-BAE4-9D3268BBE6E7}" type="presOf" srcId="{CCF23234-791B-4A1A-8E6B-DD356900DF74}" destId="{4B5C1A6C-2E02-495D-A766-28CDA0DD9D0C}" srcOrd="0" destOrd="0" presId="urn:microsoft.com/office/officeart/2009/3/layout/HorizontalOrganizationChart"/>
    <dgm:cxn modelId="{1B5541A1-1EF9-4663-B7F6-33C8B7970CDD}" type="presOf" srcId="{5863050B-B16C-4924-93C7-3966977467E2}" destId="{DA1A108E-AE94-4B99-B538-45787D872A16}" srcOrd="0" destOrd="0" presId="urn:microsoft.com/office/officeart/2009/3/layout/HorizontalOrganizationChart"/>
    <dgm:cxn modelId="{2F1E22A9-6DAA-4A8E-ACCE-DB856E29CC81}" type="presOf" srcId="{F9E4144D-C8E4-453D-8A54-6680B527CC80}" destId="{C40C7DB7-F7B1-472F-9251-7BC473633D39}" srcOrd="0" destOrd="0" presId="urn:microsoft.com/office/officeart/2009/3/layout/HorizontalOrganizationChart"/>
    <dgm:cxn modelId="{953DA7BC-9957-4506-9B77-C2A359F1FBE4}" type="presOf" srcId="{3E3BC09E-6BF4-4F5F-8AB1-AFD29BA5DD41}" destId="{006D31BB-46F0-4E37-8826-1D335CA4ABF4}" srcOrd="0" destOrd="0" presId="urn:microsoft.com/office/officeart/2009/3/layout/HorizontalOrganizationChart"/>
    <dgm:cxn modelId="{5C31DDD8-6E82-4C1C-B6F2-041807FDDB1D}" srcId="{7E40C2E5-35D7-4F87-ADB5-259BD8B1873C}" destId="{88B23DFF-F4E5-47DB-9953-6EF68B321FD5}" srcOrd="0" destOrd="0" parTransId="{FD4A74F8-D645-432C-86E7-041C7A0A5269}" sibTransId="{FD12D018-6BCF-4260-86DF-A76069DAE69D}"/>
    <dgm:cxn modelId="{1D81FDD8-E678-4636-BC4E-F55DF02904FF}" srcId="{7E40C2E5-35D7-4F87-ADB5-259BD8B1873C}" destId="{A5D2EC84-6308-4DA1-B06E-1E9153D1EC76}" srcOrd="2" destOrd="0" parTransId="{DF721DC8-F9FE-4395-ABC9-0C134712E43A}" sibTransId="{46A74032-03E2-4D48-983D-B1B5ED78AB64}"/>
    <dgm:cxn modelId="{1C16E7DC-02BF-47B3-9935-8E872A4AA9EC}" type="presOf" srcId="{DF721DC8-F9FE-4395-ABC9-0C134712E43A}" destId="{A66FDD9C-FAD0-4091-950C-97CC9EA82519}" srcOrd="0" destOrd="0" presId="urn:microsoft.com/office/officeart/2009/3/layout/HorizontalOrganizationChart"/>
    <dgm:cxn modelId="{793BCDE4-905E-43A3-95BA-DB5EB6DB1AF0}" type="presOf" srcId="{7E40C2E5-35D7-4F87-ADB5-259BD8B1873C}" destId="{89B2363C-95BE-4D8E-B85F-1474BB22B9CD}" srcOrd="1" destOrd="0" presId="urn:microsoft.com/office/officeart/2009/3/layout/HorizontalOrganizationChart"/>
    <dgm:cxn modelId="{79049796-E6D4-4CAF-ADE0-79EDD96F360A}" type="presParOf" srcId="{006D31BB-46F0-4E37-8826-1D335CA4ABF4}" destId="{7D9CC403-86B2-4D3E-B910-400ACE15E0A0}" srcOrd="0" destOrd="0" presId="urn:microsoft.com/office/officeart/2009/3/layout/HorizontalOrganizationChart"/>
    <dgm:cxn modelId="{8D502AE5-C511-4DDF-BA99-8ABFA5E84471}" type="presParOf" srcId="{7D9CC403-86B2-4D3E-B910-400ACE15E0A0}" destId="{0C0A3B34-B709-4AA1-A32F-C39AB107E0DF}" srcOrd="0" destOrd="0" presId="urn:microsoft.com/office/officeart/2009/3/layout/HorizontalOrganizationChart"/>
    <dgm:cxn modelId="{44FC3265-941C-4723-9A19-13A7485427F3}" type="presParOf" srcId="{0C0A3B34-B709-4AA1-A32F-C39AB107E0DF}" destId="{CC337E8A-C5CA-4D16-A6E6-2378FEA244EB}" srcOrd="0" destOrd="0" presId="urn:microsoft.com/office/officeart/2009/3/layout/HorizontalOrganizationChart"/>
    <dgm:cxn modelId="{13413FA1-864D-4160-8758-1C45F5190583}" type="presParOf" srcId="{0C0A3B34-B709-4AA1-A32F-C39AB107E0DF}" destId="{89B2363C-95BE-4D8E-B85F-1474BB22B9CD}" srcOrd="1" destOrd="0" presId="urn:microsoft.com/office/officeart/2009/3/layout/HorizontalOrganizationChart"/>
    <dgm:cxn modelId="{04DC7997-E893-4678-B919-C1D48E16C1D1}" type="presParOf" srcId="{7D9CC403-86B2-4D3E-B910-400ACE15E0A0}" destId="{88E77F1E-74A0-4014-A433-CBC1B76EDD5D}" srcOrd="1" destOrd="0" presId="urn:microsoft.com/office/officeart/2009/3/layout/HorizontalOrganizationChart"/>
    <dgm:cxn modelId="{410061D1-C04A-43C5-AA90-ECCC401254E7}" type="presParOf" srcId="{88E77F1E-74A0-4014-A433-CBC1B76EDD5D}" destId="{2C5AAC14-4658-45A9-81E7-C38A9765FE2E}" srcOrd="0" destOrd="0" presId="urn:microsoft.com/office/officeart/2009/3/layout/HorizontalOrganizationChart"/>
    <dgm:cxn modelId="{C6FBE453-DCC0-4FC0-8803-D0DBA788A4F5}" type="presParOf" srcId="{88E77F1E-74A0-4014-A433-CBC1B76EDD5D}" destId="{C2E4B2F9-E0E7-4616-9069-8419AE96ABF5}" srcOrd="1" destOrd="0" presId="urn:microsoft.com/office/officeart/2009/3/layout/HorizontalOrganizationChart"/>
    <dgm:cxn modelId="{E4DAEB35-9F58-4B20-9001-C678D71BA72A}" type="presParOf" srcId="{C2E4B2F9-E0E7-4616-9069-8419AE96ABF5}" destId="{145B6768-0C9A-4434-87C1-30648D116DCB}" srcOrd="0" destOrd="0" presId="urn:microsoft.com/office/officeart/2009/3/layout/HorizontalOrganizationChart"/>
    <dgm:cxn modelId="{BACA6EA9-3B6D-41C7-9E5E-3F0419855DF6}" type="presParOf" srcId="{145B6768-0C9A-4434-87C1-30648D116DCB}" destId="{8BEE13DB-5C5B-40A3-9FD2-57B27E242146}" srcOrd="0" destOrd="0" presId="urn:microsoft.com/office/officeart/2009/3/layout/HorizontalOrganizationChart"/>
    <dgm:cxn modelId="{37A00BF9-9107-4208-9E28-7F0CA809297B}" type="presParOf" srcId="{145B6768-0C9A-4434-87C1-30648D116DCB}" destId="{8F83EE59-0B9D-41AE-B0FF-EF5CDAA86B10}" srcOrd="1" destOrd="0" presId="urn:microsoft.com/office/officeart/2009/3/layout/HorizontalOrganizationChart"/>
    <dgm:cxn modelId="{C0DEB477-D3F3-495E-83F0-810A5C0E4D10}" type="presParOf" srcId="{C2E4B2F9-E0E7-4616-9069-8419AE96ABF5}" destId="{8658E865-3730-49E0-A061-6CDEE3B039FD}" srcOrd="1" destOrd="0" presId="urn:microsoft.com/office/officeart/2009/3/layout/HorizontalOrganizationChart"/>
    <dgm:cxn modelId="{A5C432B5-0F5F-4758-A7EE-1038D30C4391}" type="presParOf" srcId="{C2E4B2F9-E0E7-4616-9069-8419AE96ABF5}" destId="{E3F75D0A-7BEF-49BF-A37A-E565FD6308FB}" srcOrd="2" destOrd="0" presId="urn:microsoft.com/office/officeart/2009/3/layout/HorizontalOrganizationChart"/>
    <dgm:cxn modelId="{16031CCA-DBE0-46F6-8220-F0A3B62C6F8B}" type="presParOf" srcId="{88E77F1E-74A0-4014-A433-CBC1B76EDD5D}" destId="{3298BAF5-321E-4E61-B774-E872FFA4888F}" srcOrd="2" destOrd="0" presId="urn:microsoft.com/office/officeart/2009/3/layout/HorizontalOrganizationChart"/>
    <dgm:cxn modelId="{91F0AC89-12A8-4424-8553-D2DC4A87F551}" type="presParOf" srcId="{88E77F1E-74A0-4014-A433-CBC1B76EDD5D}" destId="{2B2B96A6-A3D7-4DA8-A524-92EAC63DA5C4}" srcOrd="3" destOrd="0" presId="urn:microsoft.com/office/officeart/2009/3/layout/HorizontalOrganizationChart"/>
    <dgm:cxn modelId="{73866CD0-18E1-41EC-B6E8-9D5A59575B3B}" type="presParOf" srcId="{2B2B96A6-A3D7-4DA8-A524-92EAC63DA5C4}" destId="{14651342-67F3-4F71-898F-20247A694028}" srcOrd="0" destOrd="0" presId="urn:microsoft.com/office/officeart/2009/3/layout/HorizontalOrganizationChart"/>
    <dgm:cxn modelId="{72F50D0D-CB19-45F9-88DA-62F0FEAADAD3}" type="presParOf" srcId="{14651342-67F3-4F71-898F-20247A694028}" destId="{4B5C1A6C-2E02-495D-A766-28CDA0DD9D0C}" srcOrd="0" destOrd="0" presId="urn:microsoft.com/office/officeart/2009/3/layout/HorizontalOrganizationChart"/>
    <dgm:cxn modelId="{CA0F3737-74F4-4383-A981-9B773F4A6F76}" type="presParOf" srcId="{14651342-67F3-4F71-898F-20247A694028}" destId="{491C3E22-8898-440F-B8BD-8A202B2F58FC}" srcOrd="1" destOrd="0" presId="urn:microsoft.com/office/officeart/2009/3/layout/HorizontalOrganizationChart"/>
    <dgm:cxn modelId="{67630F3B-C407-4D58-8DF8-2518D4F3FA61}" type="presParOf" srcId="{2B2B96A6-A3D7-4DA8-A524-92EAC63DA5C4}" destId="{CBADBAB6-9014-4524-90F3-C0ED4F6387A6}" srcOrd="1" destOrd="0" presId="urn:microsoft.com/office/officeart/2009/3/layout/HorizontalOrganizationChart"/>
    <dgm:cxn modelId="{0B1F8D77-3C76-4A7B-B8A3-6367B8C38B40}" type="presParOf" srcId="{2B2B96A6-A3D7-4DA8-A524-92EAC63DA5C4}" destId="{1ABD2541-9852-4DDC-B385-D64987B8DE77}" srcOrd="2" destOrd="0" presId="urn:microsoft.com/office/officeart/2009/3/layout/HorizontalOrganizationChart"/>
    <dgm:cxn modelId="{8C54C0A3-B517-4285-8076-645133B184C4}" type="presParOf" srcId="{88E77F1E-74A0-4014-A433-CBC1B76EDD5D}" destId="{A66FDD9C-FAD0-4091-950C-97CC9EA82519}" srcOrd="4" destOrd="0" presId="urn:microsoft.com/office/officeart/2009/3/layout/HorizontalOrganizationChart"/>
    <dgm:cxn modelId="{CAEC3F40-965C-4E74-8A4D-C82F8B71CE87}" type="presParOf" srcId="{88E77F1E-74A0-4014-A433-CBC1B76EDD5D}" destId="{AF833D28-EC1C-488B-8A4E-650AF6990E18}" srcOrd="5" destOrd="0" presId="urn:microsoft.com/office/officeart/2009/3/layout/HorizontalOrganizationChart"/>
    <dgm:cxn modelId="{649C6100-2D94-4D74-BFC1-E706D81E869F}" type="presParOf" srcId="{AF833D28-EC1C-488B-8A4E-650AF6990E18}" destId="{9E5B6B53-27F7-4463-8AF6-FFB9EA81FE59}" srcOrd="0" destOrd="0" presId="urn:microsoft.com/office/officeart/2009/3/layout/HorizontalOrganizationChart"/>
    <dgm:cxn modelId="{F1A1F659-2BC2-4251-9FF2-1B69080931F5}" type="presParOf" srcId="{9E5B6B53-27F7-4463-8AF6-FFB9EA81FE59}" destId="{7802EECC-3489-4A33-B145-742259A38F49}" srcOrd="0" destOrd="0" presId="urn:microsoft.com/office/officeart/2009/3/layout/HorizontalOrganizationChart"/>
    <dgm:cxn modelId="{E4FFA686-F004-48A6-9350-55A161AA5595}" type="presParOf" srcId="{9E5B6B53-27F7-4463-8AF6-FFB9EA81FE59}" destId="{29E5C565-C34E-4EB2-A78F-A7401D232BFF}" srcOrd="1" destOrd="0" presId="urn:microsoft.com/office/officeart/2009/3/layout/HorizontalOrganizationChart"/>
    <dgm:cxn modelId="{D52D8186-49DB-43CF-BCDB-E54345B9BAB5}" type="presParOf" srcId="{AF833D28-EC1C-488B-8A4E-650AF6990E18}" destId="{6FA0FB88-94F3-4B65-BD7A-A80BA1235E60}" srcOrd="1" destOrd="0" presId="urn:microsoft.com/office/officeart/2009/3/layout/HorizontalOrganizationChart"/>
    <dgm:cxn modelId="{B217EEB2-7B52-4724-8EC7-56C2DDA3F8EB}" type="presParOf" srcId="{AF833D28-EC1C-488B-8A4E-650AF6990E18}" destId="{EBBFE8F8-8555-40BB-A224-259516B22EC6}" srcOrd="2" destOrd="0" presId="urn:microsoft.com/office/officeart/2009/3/layout/HorizontalOrganizationChart"/>
    <dgm:cxn modelId="{76B79BEB-E50D-4C8F-86D9-41A4E279283B}" type="presParOf" srcId="{88E77F1E-74A0-4014-A433-CBC1B76EDD5D}" destId="{DA1A108E-AE94-4B99-B538-45787D872A16}" srcOrd="6" destOrd="0" presId="urn:microsoft.com/office/officeart/2009/3/layout/HorizontalOrganizationChart"/>
    <dgm:cxn modelId="{86C83B14-2AD5-44F9-8AD2-44EA7022EF8E}" type="presParOf" srcId="{88E77F1E-74A0-4014-A433-CBC1B76EDD5D}" destId="{158E46F5-8301-49B6-BAF9-2856480ECCEE}" srcOrd="7" destOrd="0" presId="urn:microsoft.com/office/officeart/2009/3/layout/HorizontalOrganizationChart"/>
    <dgm:cxn modelId="{BD98E0C8-9123-4CA5-80BE-CB689FC25288}" type="presParOf" srcId="{158E46F5-8301-49B6-BAF9-2856480ECCEE}" destId="{D873D267-2389-4C7B-B0BA-B8C6F2DAF9A8}" srcOrd="0" destOrd="0" presId="urn:microsoft.com/office/officeart/2009/3/layout/HorizontalOrganizationChart"/>
    <dgm:cxn modelId="{CA168AC9-2B9C-4606-A831-63A1658F7C56}" type="presParOf" srcId="{D873D267-2389-4C7B-B0BA-B8C6F2DAF9A8}" destId="{C40C7DB7-F7B1-472F-9251-7BC473633D39}" srcOrd="0" destOrd="0" presId="urn:microsoft.com/office/officeart/2009/3/layout/HorizontalOrganizationChart"/>
    <dgm:cxn modelId="{AE043FFC-B7E9-4D16-A624-CEF1F86F7981}" type="presParOf" srcId="{D873D267-2389-4C7B-B0BA-B8C6F2DAF9A8}" destId="{7E3D71CD-8BF7-4A69-8A51-1D7BC599D4D4}" srcOrd="1" destOrd="0" presId="urn:microsoft.com/office/officeart/2009/3/layout/HorizontalOrganizationChart"/>
    <dgm:cxn modelId="{494EB942-2F0A-4798-B3E9-AF4C23694686}" type="presParOf" srcId="{158E46F5-8301-49B6-BAF9-2856480ECCEE}" destId="{7A79B2C8-74E5-463D-BE41-AEDC38F29039}" srcOrd="1" destOrd="0" presId="urn:microsoft.com/office/officeart/2009/3/layout/HorizontalOrganizationChart"/>
    <dgm:cxn modelId="{91ED01C4-D1F8-4AB2-8754-7E1DA350ADAD}" type="presParOf" srcId="{158E46F5-8301-49B6-BAF9-2856480ECCEE}" destId="{5E05141B-B803-4067-9B95-CB8B2A8C16BE}" srcOrd="2" destOrd="0" presId="urn:microsoft.com/office/officeart/2009/3/layout/HorizontalOrganizationChart"/>
    <dgm:cxn modelId="{2B7058A2-FD15-4A23-BAE1-A5227915146B}" type="presParOf" srcId="{7D9CC403-86B2-4D3E-B910-400ACE15E0A0}" destId="{6026ECE5-FA8E-4285-820E-FB5F47CD77A8}"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119837-5B71-4D44-BB01-DB0B084933C8}" type="doc">
      <dgm:prSet loTypeId="urn:microsoft.com/office/officeart/2005/8/layout/hierarchy3" loCatId="relationship" qsTypeId="urn:microsoft.com/office/officeart/2005/8/quickstyle/3d1" qsCatId="3D" csTypeId="urn:microsoft.com/office/officeart/2005/8/colors/colorful3" csCatId="colorful" phldr="1"/>
      <dgm:spPr/>
      <dgm:t>
        <a:bodyPr/>
        <a:lstStyle/>
        <a:p>
          <a:endParaRPr lang="en-US"/>
        </a:p>
      </dgm:t>
    </dgm:pt>
    <dgm:pt modelId="{477D14C5-CED9-4CFC-B338-DFB0C8090B9F}">
      <dgm:prSet phldrT="[Text]" custT="1"/>
      <dgm:spPr/>
      <dgm:t>
        <a:bodyPr/>
        <a:lstStyle/>
        <a:p>
          <a:r>
            <a:rPr lang="en-IN" sz="2800" dirty="0"/>
            <a:t>Fine tremor</a:t>
          </a:r>
          <a:endParaRPr lang="en-US" sz="2800" dirty="0"/>
        </a:p>
      </dgm:t>
    </dgm:pt>
    <dgm:pt modelId="{92DFCBC7-BC14-4697-8ECD-BF0D5B1EDA3B}" type="parTrans" cxnId="{7D461F02-AB37-447A-AC6B-D31C4D2EC6A9}">
      <dgm:prSet/>
      <dgm:spPr/>
      <dgm:t>
        <a:bodyPr/>
        <a:lstStyle/>
        <a:p>
          <a:endParaRPr lang="en-US" sz="2800" dirty="0"/>
        </a:p>
      </dgm:t>
    </dgm:pt>
    <dgm:pt modelId="{87E3C0DB-7BEE-424E-8E11-B838D238D595}" type="sibTrans" cxnId="{7D461F02-AB37-447A-AC6B-D31C4D2EC6A9}">
      <dgm:prSet/>
      <dgm:spPr/>
      <dgm:t>
        <a:bodyPr/>
        <a:lstStyle/>
        <a:p>
          <a:endParaRPr lang="en-US" sz="2800" dirty="0"/>
        </a:p>
      </dgm:t>
    </dgm:pt>
    <dgm:pt modelId="{C111C18A-FD96-4E63-821A-54D70D8DC65F}">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dirty="0"/>
            <a:t>T</a:t>
          </a:r>
          <a:r>
            <a:rPr lang="en-IN" sz="2800" dirty="0" err="1"/>
            <a:t>hyrotoxicosis</a:t>
          </a:r>
          <a:endParaRPr lang="en-US" sz="2800" dirty="0"/>
        </a:p>
        <a:p>
          <a:pPr defTabSz="844550">
            <a:lnSpc>
              <a:spcPct val="90000"/>
            </a:lnSpc>
            <a:spcBef>
              <a:spcPct val="0"/>
            </a:spcBef>
            <a:spcAft>
              <a:spcPct val="35000"/>
            </a:spcAft>
          </a:pPr>
          <a:endParaRPr lang="en-US" sz="2800" dirty="0"/>
        </a:p>
      </dgm:t>
    </dgm:pt>
    <dgm:pt modelId="{83BE74EF-FAB4-45A2-BBED-7CD5259AB210}" type="parTrans" cxnId="{FFD8B471-C98F-4DB5-8DE3-2AB7E896ADD5}">
      <dgm:prSet/>
      <dgm:spPr/>
      <dgm:t>
        <a:bodyPr/>
        <a:lstStyle/>
        <a:p>
          <a:endParaRPr lang="en-US" sz="2800" dirty="0"/>
        </a:p>
      </dgm:t>
    </dgm:pt>
    <dgm:pt modelId="{B4F34DE2-2DAE-4F88-8C78-BD8892EBF4FF}" type="sibTrans" cxnId="{FFD8B471-C98F-4DB5-8DE3-2AB7E896ADD5}">
      <dgm:prSet/>
      <dgm:spPr/>
      <dgm:t>
        <a:bodyPr/>
        <a:lstStyle/>
        <a:p>
          <a:endParaRPr lang="en-US" sz="2800" dirty="0"/>
        </a:p>
      </dgm:t>
    </dgm:pt>
    <dgm:pt modelId="{3C67E77D-62FA-499D-B5E6-E79A091C5267}">
      <dgm:prSet phldrT="[Text]" custT="1"/>
      <dgm:spPr/>
      <dgm:t>
        <a:bodyPr/>
        <a:lstStyle/>
        <a:p>
          <a:r>
            <a:rPr lang="en-IN" sz="2800" dirty="0"/>
            <a:t>Coarse tremors</a:t>
          </a:r>
          <a:endParaRPr lang="en-US" sz="2800" dirty="0"/>
        </a:p>
      </dgm:t>
    </dgm:pt>
    <dgm:pt modelId="{5337D229-E330-4525-B0FA-14EC5A80604A}" type="parTrans" cxnId="{32AA6160-4426-4C4D-93AE-E2F474E37AD9}">
      <dgm:prSet/>
      <dgm:spPr/>
      <dgm:t>
        <a:bodyPr/>
        <a:lstStyle/>
        <a:p>
          <a:endParaRPr lang="en-US" sz="2800" dirty="0"/>
        </a:p>
      </dgm:t>
    </dgm:pt>
    <dgm:pt modelId="{C056AC5D-B04E-4376-A1CB-3EAB7BE5AF5B}" type="sibTrans" cxnId="{32AA6160-4426-4C4D-93AE-E2F474E37AD9}">
      <dgm:prSet/>
      <dgm:spPr/>
      <dgm:t>
        <a:bodyPr/>
        <a:lstStyle/>
        <a:p>
          <a:endParaRPr lang="en-US" sz="2800" dirty="0"/>
        </a:p>
      </dgm:t>
    </dgm:pt>
    <dgm:pt modelId="{D6510970-8F9C-4B45-A0F3-6ACB9AA76D40}">
      <dgm:prSet phldrT="[Text]" custT="1"/>
      <dgm:spPr/>
      <dgm:t>
        <a:bodyPr/>
        <a:lstStyle/>
        <a:p>
          <a:r>
            <a:rPr lang="en-IN" sz="2800" dirty="0"/>
            <a:t>Parkinsonism</a:t>
          </a:r>
          <a:endParaRPr lang="en-US" sz="2800" dirty="0"/>
        </a:p>
      </dgm:t>
    </dgm:pt>
    <dgm:pt modelId="{7A9FC291-2B6A-4475-8B09-917F9F09E3AB}" type="parTrans" cxnId="{C6E7222A-5F84-456A-9806-D51868FAF8A9}">
      <dgm:prSet/>
      <dgm:spPr/>
      <dgm:t>
        <a:bodyPr/>
        <a:lstStyle/>
        <a:p>
          <a:endParaRPr lang="en-US" sz="2800" dirty="0"/>
        </a:p>
      </dgm:t>
    </dgm:pt>
    <dgm:pt modelId="{4B87F32C-3630-48F2-9114-4262C0BEEA9E}" type="sibTrans" cxnId="{C6E7222A-5F84-456A-9806-D51868FAF8A9}">
      <dgm:prSet/>
      <dgm:spPr/>
      <dgm:t>
        <a:bodyPr/>
        <a:lstStyle/>
        <a:p>
          <a:endParaRPr lang="en-US" sz="2800" dirty="0"/>
        </a:p>
      </dgm:t>
    </dgm:pt>
    <dgm:pt modelId="{709ED9DC-E391-4C6C-B788-93F1C2EFB6FD}">
      <dgm:prSet phldrT="[Text]" custT="1"/>
      <dgm:spPr/>
      <dgm:t>
        <a:bodyPr/>
        <a:lstStyle/>
        <a:p>
          <a:r>
            <a:rPr lang="en-IN" sz="2800" dirty="0"/>
            <a:t>Alcoholism</a:t>
          </a:r>
          <a:endParaRPr lang="en-US" sz="2800" dirty="0"/>
        </a:p>
      </dgm:t>
    </dgm:pt>
    <dgm:pt modelId="{B5FA6CF0-E0A0-46A0-93C9-B722B31A8A9C}" type="parTrans" cxnId="{78E3C3B3-FD19-41A6-A9CC-BB3375A6FF81}">
      <dgm:prSet/>
      <dgm:spPr/>
      <dgm:t>
        <a:bodyPr/>
        <a:lstStyle/>
        <a:p>
          <a:endParaRPr lang="en-US" sz="2800" dirty="0"/>
        </a:p>
      </dgm:t>
    </dgm:pt>
    <dgm:pt modelId="{F3C03C29-D7FF-4D61-8D75-8B75B2F589EC}" type="sibTrans" cxnId="{78E3C3B3-FD19-41A6-A9CC-BB3375A6FF81}">
      <dgm:prSet/>
      <dgm:spPr/>
      <dgm:t>
        <a:bodyPr/>
        <a:lstStyle/>
        <a:p>
          <a:endParaRPr lang="en-US" sz="2800" dirty="0"/>
        </a:p>
      </dgm:t>
    </dgm:pt>
    <dgm:pt modelId="{944DDEEE-85BF-40A7-8E7C-D9F7A88BCBF5}">
      <dgm:prSet phldrT="[Text]" custT="1"/>
      <dgm:spPr/>
      <dgm:t>
        <a:bodyPr/>
        <a:lstStyle/>
        <a:p>
          <a:r>
            <a:rPr lang="en-IN" sz="2800" dirty="0"/>
            <a:t>General paresis</a:t>
          </a:r>
          <a:endParaRPr lang="en-US" sz="2800" dirty="0"/>
        </a:p>
      </dgm:t>
    </dgm:pt>
    <dgm:pt modelId="{96E48E8C-6815-486B-913A-46E906683CA5}" type="parTrans" cxnId="{52554D45-D369-47D0-9A69-8D83F42E756F}">
      <dgm:prSet/>
      <dgm:spPr/>
      <dgm:t>
        <a:bodyPr/>
        <a:lstStyle/>
        <a:p>
          <a:endParaRPr lang="en-US" sz="2800" dirty="0"/>
        </a:p>
      </dgm:t>
    </dgm:pt>
    <dgm:pt modelId="{1900C70F-712D-42B9-9131-8AFF6E443C7B}" type="sibTrans" cxnId="{52554D45-D369-47D0-9A69-8D83F42E756F}">
      <dgm:prSet/>
      <dgm:spPr/>
      <dgm:t>
        <a:bodyPr/>
        <a:lstStyle/>
        <a:p>
          <a:endParaRPr lang="en-US" sz="2800" dirty="0"/>
        </a:p>
      </dgm:t>
    </dgm:pt>
    <dgm:pt modelId="{E1ECB3F7-5344-453E-AEA2-CAA73EB0DABA}" type="pres">
      <dgm:prSet presAssocID="{90119837-5B71-4D44-BB01-DB0B084933C8}" presName="diagram" presStyleCnt="0">
        <dgm:presLayoutVars>
          <dgm:chPref val="1"/>
          <dgm:dir/>
          <dgm:animOne val="branch"/>
          <dgm:animLvl val="lvl"/>
          <dgm:resizeHandles/>
        </dgm:presLayoutVars>
      </dgm:prSet>
      <dgm:spPr/>
    </dgm:pt>
    <dgm:pt modelId="{9FE87B32-31C8-4CDD-B08E-24E52DE4CE78}" type="pres">
      <dgm:prSet presAssocID="{477D14C5-CED9-4CFC-B338-DFB0C8090B9F}" presName="root" presStyleCnt="0"/>
      <dgm:spPr/>
    </dgm:pt>
    <dgm:pt modelId="{695DCA82-6066-40ED-A15A-6FDE682D723D}" type="pres">
      <dgm:prSet presAssocID="{477D14C5-CED9-4CFC-B338-DFB0C8090B9F}" presName="rootComposite" presStyleCnt="0"/>
      <dgm:spPr/>
    </dgm:pt>
    <dgm:pt modelId="{B9700976-E85B-495D-B103-872B61698E32}" type="pres">
      <dgm:prSet presAssocID="{477D14C5-CED9-4CFC-B338-DFB0C8090B9F}" presName="rootText" presStyleLbl="node1" presStyleIdx="0" presStyleCnt="2" custScaleX="118765" custScaleY="138748"/>
      <dgm:spPr/>
    </dgm:pt>
    <dgm:pt modelId="{B62D9734-DA9E-46AA-A75B-F6A8EBEB531F}" type="pres">
      <dgm:prSet presAssocID="{477D14C5-CED9-4CFC-B338-DFB0C8090B9F}" presName="rootConnector" presStyleLbl="node1" presStyleIdx="0" presStyleCnt="2"/>
      <dgm:spPr/>
    </dgm:pt>
    <dgm:pt modelId="{36838E61-FB53-46D8-BAE4-E8663A272959}" type="pres">
      <dgm:prSet presAssocID="{477D14C5-CED9-4CFC-B338-DFB0C8090B9F}" presName="childShape" presStyleCnt="0"/>
      <dgm:spPr/>
    </dgm:pt>
    <dgm:pt modelId="{01B46424-51BE-46E7-8507-830F5370350D}" type="pres">
      <dgm:prSet presAssocID="{83BE74EF-FAB4-45A2-BBED-7CD5259AB210}" presName="Name13" presStyleLbl="parChTrans1D2" presStyleIdx="0" presStyleCnt="4"/>
      <dgm:spPr/>
    </dgm:pt>
    <dgm:pt modelId="{AB7F83CD-CC33-41D3-A8B3-A64B9D8F17C5}" type="pres">
      <dgm:prSet presAssocID="{C111C18A-FD96-4E63-821A-54D70D8DC65F}" presName="childText" presStyleLbl="bgAcc1" presStyleIdx="0" presStyleCnt="4" custScaleX="219508">
        <dgm:presLayoutVars>
          <dgm:bulletEnabled val="1"/>
        </dgm:presLayoutVars>
      </dgm:prSet>
      <dgm:spPr/>
    </dgm:pt>
    <dgm:pt modelId="{35392C3E-5634-4F0B-84FD-38AC8E2176CC}" type="pres">
      <dgm:prSet presAssocID="{3C67E77D-62FA-499D-B5E6-E79A091C5267}" presName="root" presStyleCnt="0"/>
      <dgm:spPr/>
    </dgm:pt>
    <dgm:pt modelId="{C2840127-AC1F-4D2F-9F6B-E3BB001D4AF1}" type="pres">
      <dgm:prSet presAssocID="{3C67E77D-62FA-499D-B5E6-E79A091C5267}" presName="rootComposite" presStyleCnt="0"/>
      <dgm:spPr/>
    </dgm:pt>
    <dgm:pt modelId="{B53087BD-B014-4C09-8359-ABD9D1B2C2A7}" type="pres">
      <dgm:prSet presAssocID="{3C67E77D-62FA-499D-B5E6-E79A091C5267}" presName="rootText" presStyleLbl="node1" presStyleIdx="1" presStyleCnt="2" custScaleX="129715" custScaleY="129738" custLinFactNeighborX="-898" custLinFactNeighborY="7694"/>
      <dgm:spPr/>
    </dgm:pt>
    <dgm:pt modelId="{711A2D00-C5A0-4F13-B629-FD1B6B280C44}" type="pres">
      <dgm:prSet presAssocID="{3C67E77D-62FA-499D-B5E6-E79A091C5267}" presName="rootConnector" presStyleLbl="node1" presStyleIdx="1" presStyleCnt="2"/>
      <dgm:spPr/>
    </dgm:pt>
    <dgm:pt modelId="{AD0152DF-B099-4C31-9F29-68B51FE64AD1}" type="pres">
      <dgm:prSet presAssocID="{3C67E77D-62FA-499D-B5E6-E79A091C5267}" presName="childShape" presStyleCnt="0"/>
      <dgm:spPr/>
    </dgm:pt>
    <dgm:pt modelId="{369F92C9-0DAE-4800-AB3A-DD84D3F53EA0}" type="pres">
      <dgm:prSet presAssocID="{7A9FC291-2B6A-4475-8B09-917F9F09E3AB}" presName="Name13" presStyleLbl="parChTrans1D2" presStyleIdx="1" presStyleCnt="4"/>
      <dgm:spPr/>
    </dgm:pt>
    <dgm:pt modelId="{163E0E09-3766-4BC9-A140-3A06FBBD769A}" type="pres">
      <dgm:prSet presAssocID="{D6510970-8F9C-4B45-A0F3-6ACB9AA76D40}" presName="childText" presStyleLbl="bgAcc1" presStyleIdx="1" presStyleCnt="4" custScaleX="199766">
        <dgm:presLayoutVars>
          <dgm:bulletEnabled val="1"/>
        </dgm:presLayoutVars>
      </dgm:prSet>
      <dgm:spPr/>
    </dgm:pt>
    <dgm:pt modelId="{80757C65-B623-457B-BD42-01209E6139BD}" type="pres">
      <dgm:prSet presAssocID="{B5FA6CF0-E0A0-46A0-93C9-B722B31A8A9C}" presName="Name13" presStyleLbl="parChTrans1D2" presStyleIdx="2" presStyleCnt="4"/>
      <dgm:spPr/>
    </dgm:pt>
    <dgm:pt modelId="{EE053E75-C9AA-4CFB-9260-9576E0676FAB}" type="pres">
      <dgm:prSet presAssocID="{709ED9DC-E391-4C6C-B788-93F1C2EFB6FD}" presName="childText" presStyleLbl="bgAcc1" presStyleIdx="2" presStyleCnt="4" custScaleX="166341">
        <dgm:presLayoutVars>
          <dgm:bulletEnabled val="1"/>
        </dgm:presLayoutVars>
      </dgm:prSet>
      <dgm:spPr/>
    </dgm:pt>
    <dgm:pt modelId="{8D5A5B3D-5CEF-46E0-9827-67186F8112C2}" type="pres">
      <dgm:prSet presAssocID="{96E48E8C-6815-486B-913A-46E906683CA5}" presName="Name13" presStyleLbl="parChTrans1D2" presStyleIdx="3" presStyleCnt="4"/>
      <dgm:spPr/>
    </dgm:pt>
    <dgm:pt modelId="{262B9C36-207C-4843-8D1F-3D8BDFBA0BFC}" type="pres">
      <dgm:prSet presAssocID="{944DDEEE-85BF-40A7-8E7C-D9F7A88BCBF5}" presName="childText" presStyleLbl="bgAcc1" presStyleIdx="3" presStyleCnt="4" custScaleX="191111">
        <dgm:presLayoutVars>
          <dgm:bulletEnabled val="1"/>
        </dgm:presLayoutVars>
      </dgm:prSet>
      <dgm:spPr/>
    </dgm:pt>
  </dgm:ptLst>
  <dgm:cxnLst>
    <dgm:cxn modelId="{7D461F02-AB37-447A-AC6B-D31C4D2EC6A9}" srcId="{90119837-5B71-4D44-BB01-DB0B084933C8}" destId="{477D14C5-CED9-4CFC-B338-DFB0C8090B9F}" srcOrd="0" destOrd="0" parTransId="{92DFCBC7-BC14-4697-8ECD-BF0D5B1EDA3B}" sibTransId="{87E3C0DB-7BEE-424E-8E11-B838D238D595}"/>
    <dgm:cxn modelId="{85964C1D-A15A-48B1-84B7-EC65FB9D2672}" type="presOf" srcId="{B5FA6CF0-E0A0-46A0-93C9-B722B31A8A9C}" destId="{80757C65-B623-457B-BD42-01209E6139BD}" srcOrd="0" destOrd="0" presId="urn:microsoft.com/office/officeart/2005/8/layout/hierarchy3"/>
    <dgm:cxn modelId="{C6E7222A-5F84-456A-9806-D51868FAF8A9}" srcId="{3C67E77D-62FA-499D-B5E6-E79A091C5267}" destId="{D6510970-8F9C-4B45-A0F3-6ACB9AA76D40}" srcOrd="0" destOrd="0" parTransId="{7A9FC291-2B6A-4475-8B09-917F9F09E3AB}" sibTransId="{4B87F32C-3630-48F2-9114-4262C0BEEA9E}"/>
    <dgm:cxn modelId="{B6F3AF30-591A-45A3-AECA-7C0314427A00}" type="presOf" srcId="{C111C18A-FD96-4E63-821A-54D70D8DC65F}" destId="{AB7F83CD-CC33-41D3-A8B3-A64B9D8F17C5}" srcOrd="0" destOrd="0" presId="urn:microsoft.com/office/officeart/2005/8/layout/hierarchy3"/>
    <dgm:cxn modelId="{52554D45-D369-47D0-9A69-8D83F42E756F}" srcId="{3C67E77D-62FA-499D-B5E6-E79A091C5267}" destId="{944DDEEE-85BF-40A7-8E7C-D9F7A88BCBF5}" srcOrd="2" destOrd="0" parTransId="{96E48E8C-6815-486B-913A-46E906683CA5}" sibTransId="{1900C70F-712D-42B9-9131-8AFF6E443C7B}"/>
    <dgm:cxn modelId="{92DB744C-B5D5-4A0D-85AB-63CEB3C581BE}" type="presOf" srcId="{3C67E77D-62FA-499D-B5E6-E79A091C5267}" destId="{B53087BD-B014-4C09-8359-ABD9D1B2C2A7}" srcOrd="0" destOrd="0" presId="urn:microsoft.com/office/officeart/2005/8/layout/hierarchy3"/>
    <dgm:cxn modelId="{32AA6160-4426-4C4D-93AE-E2F474E37AD9}" srcId="{90119837-5B71-4D44-BB01-DB0B084933C8}" destId="{3C67E77D-62FA-499D-B5E6-E79A091C5267}" srcOrd="1" destOrd="0" parTransId="{5337D229-E330-4525-B0FA-14EC5A80604A}" sibTransId="{C056AC5D-B04E-4376-A1CB-3EAB7BE5AF5B}"/>
    <dgm:cxn modelId="{AB1CCF63-878E-4765-8B9B-2CF1D0440105}" type="presOf" srcId="{477D14C5-CED9-4CFC-B338-DFB0C8090B9F}" destId="{B62D9734-DA9E-46AA-A75B-F6A8EBEB531F}" srcOrd="1" destOrd="0" presId="urn:microsoft.com/office/officeart/2005/8/layout/hierarchy3"/>
    <dgm:cxn modelId="{FFD8B471-C98F-4DB5-8DE3-2AB7E896ADD5}" srcId="{477D14C5-CED9-4CFC-B338-DFB0C8090B9F}" destId="{C111C18A-FD96-4E63-821A-54D70D8DC65F}" srcOrd="0" destOrd="0" parTransId="{83BE74EF-FAB4-45A2-BBED-7CD5259AB210}" sibTransId="{B4F34DE2-2DAE-4F88-8C78-BD8892EBF4FF}"/>
    <dgm:cxn modelId="{1890D886-8739-475E-8F5E-6A91F6CCE7CB}" type="presOf" srcId="{477D14C5-CED9-4CFC-B338-DFB0C8090B9F}" destId="{B9700976-E85B-495D-B103-872B61698E32}" srcOrd="0" destOrd="0" presId="urn:microsoft.com/office/officeart/2005/8/layout/hierarchy3"/>
    <dgm:cxn modelId="{5E17FD91-DC93-43BC-86A8-42B552B3DDBB}" type="presOf" srcId="{96E48E8C-6815-486B-913A-46E906683CA5}" destId="{8D5A5B3D-5CEF-46E0-9827-67186F8112C2}" srcOrd="0" destOrd="0" presId="urn:microsoft.com/office/officeart/2005/8/layout/hierarchy3"/>
    <dgm:cxn modelId="{274F2999-1756-4183-A620-63BBE785DC57}" type="presOf" srcId="{709ED9DC-E391-4C6C-B788-93F1C2EFB6FD}" destId="{EE053E75-C9AA-4CFB-9260-9576E0676FAB}" srcOrd="0" destOrd="0" presId="urn:microsoft.com/office/officeart/2005/8/layout/hierarchy3"/>
    <dgm:cxn modelId="{1A0E4B9C-CBB3-43B3-ADA2-D807C76AC857}" type="presOf" srcId="{3C67E77D-62FA-499D-B5E6-E79A091C5267}" destId="{711A2D00-C5A0-4F13-B629-FD1B6B280C44}" srcOrd="1" destOrd="0" presId="urn:microsoft.com/office/officeart/2005/8/layout/hierarchy3"/>
    <dgm:cxn modelId="{8212ADA3-2A1D-41D3-BE8F-FF680CC92FD8}" type="presOf" srcId="{90119837-5B71-4D44-BB01-DB0B084933C8}" destId="{E1ECB3F7-5344-453E-AEA2-CAA73EB0DABA}" srcOrd="0" destOrd="0" presId="urn:microsoft.com/office/officeart/2005/8/layout/hierarchy3"/>
    <dgm:cxn modelId="{A78E7DA6-A34A-41BC-8629-6A7B56249F44}" type="presOf" srcId="{7A9FC291-2B6A-4475-8B09-917F9F09E3AB}" destId="{369F92C9-0DAE-4800-AB3A-DD84D3F53EA0}" srcOrd="0" destOrd="0" presId="urn:microsoft.com/office/officeart/2005/8/layout/hierarchy3"/>
    <dgm:cxn modelId="{78E3C3B3-FD19-41A6-A9CC-BB3375A6FF81}" srcId="{3C67E77D-62FA-499D-B5E6-E79A091C5267}" destId="{709ED9DC-E391-4C6C-B788-93F1C2EFB6FD}" srcOrd="1" destOrd="0" parTransId="{B5FA6CF0-E0A0-46A0-93C9-B722B31A8A9C}" sibTransId="{F3C03C29-D7FF-4D61-8D75-8B75B2F589EC}"/>
    <dgm:cxn modelId="{ACDE11C6-DB04-4AE9-A422-032F328B535B}" type="presOf" srcId="{D6510970-8F9C-4B45-A0F3-6ACB9AA76D40}" destId="{163E0E09-3766-4BC9-A140-3A06FBBD769A}" srcOrd="0" destOrd="0" presId="urn:microsoft.com/office/officeart/2005/8/layout/hierarchy3"/>
    <dgm:cxn modelId="{27B842DB-205E-4BF1-8142-CBDA5BF10ACC}" type="presOf" srcId="{944DDEEE-85BF-40A7-8E7C-D9F7A88BCBF5}" destId="{262B9C36-207C-4843-8D1F-3D8BDFBA0BFC}" srcOrd="0" destOrd="0" presId="urn:microsoft.com/office/officeart/2005/8/layout/hierarchy3"/>
    <dgm:cxn modelId="{D7A90ADF-CD0C-4FDC-A0EC-BD4109DD291A}" type="presOf" srcId="{83BE74EF-FAB4-45A2-BBED-7CD5259AB210}" destId="{01B46424-51BE-46E7-8507-830F5370350D}" srcOrd="0" destOrd="0" presId="urn:microsoft.com/office/officeart/2005/8/layout/hierarchy3"/>
    <dgm:cxn modelId="{B7D4B8EE-2F41-4503-ACC4-3D893D6F968F}" type="presParOf" srcId="{E1ECB3F7-5344-453E-AEA2-CAA73EB0DABA}" destId="{9FE87B32-31C8-4CDD-B08E-24E52DE4CE78}" srcOrd="0" destOrd="0" presId="urn:microsoft.com/office/officeart/2005/8/layout/hierarchy3"/>
    <dgm:cxn modelId="{8AFABB73-0F8F-46E7-807B-43A99E8736FD}" type="presParOf" srcId="{9FE87B32-31C8-4CDD-B08E-24E52DE4CE78}" destId="{695DCA82-6066-40ED-A15A-6FDE682D723D}" srcOrd="0" destOrd="0" presId="urn:microsoft.com/office/officeart/2005/8/layout/hierarchy3"/>
    <dgm:cxn modelId="{DDEA8AD7-B2DF-4F7F-9E40-641400E57E2F}" type="presParOf" srcId="{695DCA82-6066-40ED-A15A-6FDE682D723D}" destId="{B9700976-E85B-495D-B103-872B61698E32}" srcOrd="0" destOrd="0" presId="urn:microsoft.com/office/officeart/2005/8/layout/hierarchy3"/>
    <dgm:cxn modelId="{0F068A46-40BA-4986-BD7A-D94E3555D3FB}" type="presParOf" srcId="{695DCA82-6066-40ED-A15A-6FDE682D723D}" destId="{B62D9734-DA9E-46AA-A75B-F6A8EBEB531F}" srcOrd="1" destOrd="0" presId="urn:microsoft.com/office/officeart/2005/8/layout/hierarchy3"/>
    <dgm:cxn modelId="{C8E7ED7E-1B70-40D5-BD85-BD75A5E11505}" type="presParOf" srcId="{9FE87B32-31C8-4CDD-B08E-24E52DE4CE78}" destId="{36838E61-FB53-46D8-BAE4-E8663A272959}" srcOrd="1" destOrd="0" presId="urn:microsoft.com/office/officeart/2005/8/layout/hierarchy3"/>
    <dgm:cxn modelId="{9AFB2A67-65B6-44D1-B727-2F3592A620B5}" type="presParOf" srcId="{36838E61-FB53-46D8-BAE4-E8663A272959}" destId="{01B46424-51BE-46E7-8507-830F5370350D}" srcOrd="0" destOrd="0" presId="urn:microsoft.com/office/officeart/2005/8/layout/hierarchy3"/>
    <dgm:cxn modelId="{218607AE-AC50-4004-8089-D3ADA7D38554}" type="presParOf" srcId="{36838E61-FB53-46D8-BAE4-E8663A272959}" destId="{AB7F83CD-CC33-41D3-A8B3-A64B9D8F17C5}" srcOrd="1" destOrd="0" presId="urn:microsoft.com/office/officeart/2005/8/layout/hierarchy3"/>
    <dgm:cxn modelId="{DAD031A2-E762-4383-88F9-74D539EE823A}" type="presParOf" srcId="{E1ECB3F7-5344-453E-AEA2-CAA73EB0DABA}" destId="{35392C3E-5634-4F0B-84FD-38AC8E2176CC}" srcOrd="1" destOrd="0" presId="urn:microsoft.com/office/officeart/2005/8/layout/hierarchy3"/>
    <dgm:cxn modelId="{6ED26A32-CFFA-4FF9-9BDE-2BE8BD7DB4FE}" type="presParOf" srcId="{35392C3E-5634-4F0B-84FD-38AC8E2176CC}" destId="{C2840127-AC1F-4D2F-9F6B-E3BB001D4AF1}" srcOrd="0" destOrd="0" presId="urn:microsoft.com/office/officeart/2005/8/layout/hierarchy3"/>
    <dgm:cxn modelId="{132F75FF-8287-407E-8E56-09DC05B9E73D}" type="presParOf" srcId="{C2840127-AC1F-4D2F-9F6B-E3BB001D4AF1}" destId="{B53087BD-B014-4C09-8359-ABD9D1B2C2A7}" srcOrd="0" destOrd="0" presId="urn:microsoft.com/office/officeart/2005/8/layout/hierarchy3"/>
    <dgm:cxn modelId="{4586B863-BD38-47F4-B267-9753F7056CC0}" type="presParOf" srcId="{C2840127-AC1F-4D2F-9F6B-E3BB001D4AF1}" destId="{711A2D00-C5A0-4F13-B629-FD1B6B280C44}" srcOrd="1" destOrd="0" presId="urn:microsoft.com/office/officeart/2005/8/layout/hierarchy3"/>
    <dgm:cxn modelId="{28B89170-C5EF-409C-80C2-DF816FC26632}" type="presParOf" srcId="{35392C3E-5634-4F0B-84FD-38AC8E2176CC}" destId="{AD0152DF-B099-4C31-9F29-68B51FE64AD1}" srcOrd="1" destOrd="0" presId="urn:microsoft.com/office/officeart/2005/8/layout/hierarchy3"/>
    <dgm:cxn modelId="{0F71A2E1-1CB7-48F1-9C1A-A5110E6E9EC2}" type="presParOf" srcId="{AD0152DF-B099-4C31-9F29-68B51FE64AD1}" destId="{369F92C9-0DAE-4800-AB3A-DD84D3F53EA0}" srcOrd="0" destOrd="0" presId="urn:microsoft.com/office/officeart/2005/8/layout/hierarchy3"/>
    <dgm:cxn modelId="{E15B30B8-DB09-4CDE-976B-4763AD7F75E6}" type="presParOf" srcId="{AD0152DF-B099-4C31-9F29-68B51FE64AD1}" destId="{163E0E09-3766-4BC9-A140-3A06FBBD769A}" srcOrd="1" destOrd="0" presId="urn:microsoft.com/office/officeart/2005/8/layout/hierarchy3"/>
    <dgm:cxn modelId="{5D7E5AE7-497F-421C-9FB7-15F479531B6C}" type="presParOf" srcId="{AD0152DF-B099-4C31-9F29-68B51FE64AD1}" destId="{80757C65-B623-457B-BD42-01209E6139BD}" srcOrd="2" destOrd="0" presId="urn:microsoft.com/office/officeart/2005/8/layout/hierarchy3"/>
    <dgm:cxn modelId="{BED15003-C89B-419A-AC67-6A241E8B83AC}" type="presParOf" srcId="{AD0152DF-B099-4C31-9F29-68B51FE64AD1}" destId="{EE053E75-C9AA-4CFB-9260-9576E0676FAB}" srcOrd="3" destOrd="0" presId="urn:microsoft.com/office/officeart/2005/8/layout/hierarchy3"/>
    <dgm:cxn modelId="{65CF61DF-DBC0-4473-A310-1085ACE259CF}" type="presParOf" srcId="{AD0152DF-B099-4C31-9F29-68B51FE64AD1}" destId="{8D5A5B3D-5CEF-46E0-9827-67186F8112C2}" srcOrd="4" destOrd="0" presId="urn:microsoft.com/office/officeart/2005/8/layout/hierarchy3"/>
    <dgm:cxn modelId="{4AE519EC-4BC0-4C7E-B785-933DAA2A178D}" type="presParOf" srcId="{AD0152DF-B099-4C31-9F29-68B51FE64AD1}" destId="{262B9C36-207C-4843-8D1F-3D8BDFBA0BFC}" srcOrd="5" destOrd="0" presId="urn:microsoft.com/office/officeart/2005/8/layout/hierarchy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28CAC0-4B5A-40DB-B6F9-A2A48682BA66}" type="doc">
      <dgm:prSet loTypeId="urn:microsoft.com/office/officeart/2005/8/layout/default" loCatId="list" qsTypeId="urn:microsoft.com/office/officeart/2005/8/quickstyle/3d3" qsCatId="3D" csTypeId="urn:microsoft.com/office/officeart/2005/8/colors/colorful1" csCatId="colorful" phldr="1"/>
      <dgm:spPr/>
      <dgm:t>
        <a:bodyPr/>
        <a:lstStyle/>
        <a:p>
          <a:endParaRPr lang="en-IN"/>
        </a:p>
      </dgm:t>
    </dgm:pt>
    <dgm:pt modelId="{F50ACB4D-C1FF-4DE5-A901-A2E441002521}">
      <dgm:prSet phldrT="[Text]" custT="1"/>
      <dgm:spPr/>
      <dgm:t>
        <a:bodyPr/>
        <a:lstStyle/>
        <a:p>
          <a:r>
            <a:rPr lang="en-IN" sz="3600" dirty="0" err="1"/>
            <a:t>Supranuclear</a:t>
          </a:r>
          <a:endParaRPr lang="en-IN" sz="3600" dirty="0"/>
        </a:p>
      </dgm:t>
    </dgm:pt>
    <dgm:pt modelId="{FB67C9CF-C04B-4ED9-BE29-8FFD26EBAEAF}" type="parTrans" cxnId="{3943AD03-BA53-4D26-AAC0-CDA1B1079AB1}">
      <dgm:prSet/>
      <dgm:spPr/>
      <dgm:t>
        <a:bodyPr/>
        <a:lstStyle/>
        <a:p>
          <a:endParaRPr lang="en-IN" sz="2400" dirty="0"/>
        </a:p>
      </dgm:t>
    </dgm:pt>
    <dgm:pt modelId="{62E4D4C7-8C01-40FB-A18E-732A38ED7269}" type="sibTrans" cxnId="{3943AD03-BA53-4D26-AAC0-CDA1B1079AB1}">
      <dgm:prSet/>
      <dgm:spPr/>
      <dgm:t>
        <a:bodyPr/>
        <a:lstStyle/>
        <a:p>
          <a:endParaRPr lang="en-IN" sz="2400" dirty="0"/>
        </a:p>
      </dgm:t>
    </dgm:pt>
    <dgm:pt modelId="{D57C22E7-AE30-43EF-953C-F6C54B216BF6}">
      <dgm:prSet phldrT="[Text]" custT="1"/>
      <dgm:spPr/>
      <dgm:t>
        <a:bodyPr/>
        <a:lstStyle/>
        <a:p>
          <a:r>
            <a:rPr lang="en-IN" sz="3600" dirty="0"/>
            <a:t>Nuclear</a:t>
          </a:r>
        </a:p>
      </dgm:t>
    </dgm:pt>
    <dgm:pt modelId="{92273F78-8A1F-45B5-BDCF-22F1BCDBCED4}" type="parTrans" cxnId="{F18D1380-3EB6-4F34-A818-808ECB9FF745}">
      <dgm:prSet/>
      <dgm:spPr/>
      <dgm:t>
        <a:bodyPr/>
        <a:lstStyle/>
        <a:p>
          <a:endParaRPr lang="en-IN" sz="2400" dirty="0"/>
        </a:p>
      </dgm:t>
    </dgm:pt>
    <dgm:pt modelId="{3CFA9886-056F-4EF5-AA44-CA56A8400A2A}" type="sibTrans" cxnId="{F18D1380-3EB6-4F34-A818-808ECB9FF745}">
      <dgm:prSet/>
      <dgm:spPr/>
      <dgm:t>
        <a:bodyPr/>
        <a:lstStyle/>
        <a:p>
          <a:endParaRPr lang="en-IN" sz="2400" dirty="0"/>
        </a:p>
      </dgm:t>
    </dgm:pt>
    <dgm:pt modelId="{ED058EEE-EFAA-46E3-9234-3FD3D0962032}">
      <dgm:prSet phldrT="[Text]" custT="1"/>
      <dgm:spPr/>
      <dgm:t>
        <a:bodyPr/>
        <a:lstStyle/>
        <a:p>
          <a:r>
            <a:rPr lang="en-IN" sz="3600" dirty="0" err="1"/>
            <a:t>Infranuclear</a:t>
          </a:r>
          <a:r>
            <a:rPr lang="en-IN" sz="3600" dirty="0"/>
            <a:t> Lesion</a:t>
          </a:r>
        </a:p>
      </dgm:t>
    </dgm:pt>
    <dgm:pt modelId="{D8DC75DE-CC89-4C41-96DB-D550CC0B9A1A}" type="parTrans" cxnId="{F52EA23D-86F6-41C0-B67E-72C8D905139B}">
      <dgm:prSet/>
      <dgm:spPr/>
      <dgm:t>
        <a:bodyPr/>
        <a:lstStyle/>
        <a:p>
          <a:endParaRPr lang="en-IN" sz="2400" dirty="0"/>
        </a:p>
      </dgm:t>
    </dgm:pt>
    <dgm:pt modelId="{AA9F77F3-2EA0-4C9D-AFC0-5F6E99BFF8DB}" type="sibTrans" cxnId="{F52EA23D-86F6-41C0-B67E-72C8D905139B}">
      <dgm:prSet/>
      <dgm:spPr/>
      <dgm:t>
        <a:bodyPr/>
        <a:lstStyle/>
        <a:p>
          <a:endParaRPr lang="en-IN" sz="2400" dirty="0"/>
        </a:p>
      </dgm:t>
    </dgm:pt>
    <dgm:pt modelId="{025020F2-9C7F-4237-8678-0215FDBC2DBF}" type="pres">
      <dgm:prSet presAssocID="{3B28CAC0-4B5A-40DB-B6F9-A2A48682BA66}" presName="diagram" presStyleCnt="0">
        <dgm:presLayoutVars>
          <dgm:dir/>
          <dgm:resizeHandles val="exact"/>
        </dgm:presLayoutVars>
      </dgm:prSet>
      <dgm:spPr/>
    </dgm:pt>
    <dgm:pt modelId="{7DCFAF62-8F37-442F-BB34-7F1BD6CD76E9}" type="pres">
      <dgm:prSet presAssocID="{F50ACB4D-C1FF-4DE5-A901-A2E441002521}" presName="node" presStyleLbl="node1" presStyleIdx="0" presStyleCnt="3" custLinFactNeighborX="-4519" custLinFactNeighborY="-86">
        <dgm:presLayoutVars>
          <dgm:bulletEnabled val="1"/>
        </dgm:presLayoutVars>
      </dgm:prSet>
      <dgm:spPr/>
    </dgm:pt>
    <dgm:pt modelId="{12A1B37F-D8E8-43EB-9D48-8F68C82534C5}" type="pres">
      <dgm:prSet presAssocID="{62E4D4C7-8C01-40FB-A18E-732A38ED7269}" presName="sibTrans" presStyleCnt="0"/>
      <dgm:spPr/>
    </dgm:pt>
    <dgm:pt modelId="{4B90C544-67E9-40B5-BB18-B6EF3C67DF2A}" type="pres">
      <dgm:prSet presAssocID="{D57C22E7-AE30-43EF-953C-F6C54B216BF6}" presName="node" presStyleLbl="node1" presStyleIdx="1" presStyleCnt="3">
        <dgm:presLayoutVars>
          <dgm:bulletEnabled val="1"/>
        </dgm:presLayoutVars>
      </dgm:prSet>
      <dgm:spPr/>
    </dgm:pt>
    <dgm:pt modelId="{D8E89583-702C-4D2F-9E9D-8B43A2530A33}" type="pres">
      <dgm:prSet presAssocID="{3CFA9886-056F-4EF5-AA44-CA56A8400A2A}" presName="sibTrans" presStyleCnt="0"/>
      <dgm:spPr/>
    </dgm:pt>
    <dgm:pt modelId="{FD31B574-7282-48C0-928A-485B1D972BFE}" type="pres">
      <dgm:prSet presAssocID="{ED058EEE-EFAA-46E3-9234-3FD3D0962032}" presName="node" presStyleLbl="node1" presStyleIdx="2" presStyleCnt="3">
        <dgm:presLayoutVars>
          <dgm:bulletEnabled val="1"/>
        </dgm:presLayoutVars>
      </dgm:prSet>
      <dgm:spPr/>
    </dgm:pt>
  </dgm:ptLst>
  <dgm:cxnLst>
    <dgm:cxn modelId="{60AF7601-69AD-4846-A375-00CF2E7D4A29}" type="presOf" srcId="{3B28CAC0-4B5A-40DB-B6F9-A2A48682BA66}" destId="{025020F2-9C7F-4237-8678-0215FDBC2DBF}" srcOrd="0" destOrd="0" presId="urn:microsoft.com/office/officeart/2005/8/layout/default"/>
    <dgm:cxn modelId="{3943AD03-BA53-4D26-AAC0-CDA1B1079AB1}" srcId="{3B28CAC0-4B5A-40DB-B6F9-A2A48682BA66}" destId="{F50ACB4D-C1FF-4DE5-A901-A2E441002521}" srcOrd="0" destOrd="0" parTransId="{FB67C9CF-C04B-4ED9-BE29-8FFD26EBAEAF}" sibTransId="{62E4D4C7-8C01-40FB-A18E-732A38ED7269}"/>
    <dgm:cxn modelId="{F52EA23D-86F6-41C0-B67E-72C8D905139B}" srcId="{3B28CAC0-4B5A-40DB-B6F9-A2A48682BA66}" destId="{ED058EEE-EFAA-46E3-9234-3FD3D0962032}" srcOrd="2" destOrd="0" parTransId="{D8DC75DE-CC89-4C41-96DB-D550CC0B9A1A}" sibTransId="{AA9F77F3-2EA0-4C9D-AFC0-5F6E99BFF8DB}"/>
    <dgm:cxn modelId="{A6F42C66-7CC0-46C5-967D-0C74DC44D2D4}" type="presOf" srcId="{ED058EEE-EFAA-46E3-9234-3FD3D0962032}" destId="{FD31B574-7282-48C0-928A-485B1D972BFE}" srcOrd="0" destOrd="0" presId="urn:microsoft.com/office/officeart/2005/8/layout/default"/>
    <dgm:cxn modelId="{F18D1380-3EB6-4F34-A818-808ECB9FF745}" srcId="{3B28CAC0-4B5A-40DB-B6F9-A2A48682BA66}" destId="{D57C22E7-AE30-43EF-953C-F6C54B216BF6}" srcOrd="1" destOrd="0" parTransId="{92273F78-8A1F-45B5-BDCF-22F1BCDBCED4}" sibTransId="{3CFA9886-056F-4EF5-AA44-CA56A8400A2A}"/>
    <dgm:cxn modelId="{BBAEA390-34FB-4525-AA59-77D63C5442EA}" type="presOf" srcId="{D57C22E7-AE30-43EF-953C-F6C54B216BF6}" destId="{4B90C544-67E9-40B5-BB18-B6EF3C67DF2A}" srcOrd="0" destOrd="0" presId="urn:microsoft.com/office/officeart/2005/8/layout/default"/>
    <dgm:cxn modelId="{50069EDF-F367-4120-AE3F-183DC455850B}" type="presOf" srcId="{F50ACB4D-C1FF-4DE5-A901-A2E441002521}" destId="{7DCFAF62-8F37-442F-BB34-7F1BD6CD76E9}" srcOrd="0" destOrd="0" presId="urn:microsoft.com/office/officeart/2005/8/layout/default"/>
    <dgm:cxn modelId="{49F350F2-D7B2-4B4E-9216-07423B0045A8}" type="presParOf" srcId="{025020F2-9C7F-4237-8678-0215FDBC2DBF}" destId="{7DCFAF62-8F37-442F-BB34-7F1BD6CD76E9}" srcOrd="0" destOrd="0" presId="urn:microsoft.com/office/officeart/2005/8/layout/default"/>
    <dgm:cxn modelId="{A4DA73C7-5DAD-4499-BC46-CE093705889C}" type="presParOf" srcId="{025020F2-9C7F-4237-8678-0215FDBC2DBF}" destId="{12A1B37F-D8E8-43EB-9D48-8F68C82534C5}" srcOrd="1" destOrd="0" presId="urn:microsoft.com/office/officeart/2005/8/layout/default"/>
    <dgm:cxn modelId="{A9BB77E5-A70C-4777-9757-671659CC0F10}" type="presParOf" srcId="{025020F2-9C7F-4237-8678-0215FDBC2DBF}" destId="{4B90C544-67E9-40B5-BB18-B6EF3C67DF2A}" srcOrd="2" destOrd="0" presId="urn:microsoft.com/office/officeart/2005/8/layout/default"/>
    <dgm:cxn modelId="{56BA8141-7F25-4492-B4D4-07EF5D569C3D}" type="presParOf" srcId="{025020F2-9C7F-4237-8678-0215FDBC2DBF}" destId="{D8E89583-702C-4D2F-9E9D-8B43A2530A33}" srcOrd="3" destOrd="0" presId="urn:microsoft.com/office/officeart/2005/8/layout/default"/>
    <dgm:cxn modelId="{34DF996A-7D79-45A6-9202-954CBAC41E91}" type="presParOf" srcId="{025020F2-9C7F-4237-8678-0215FDBC2DBF}" destId="{FD31B574-7282-48C0-928A-485B1D972BFE}"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72A94-1500-496E-98B8-BF8A19157CD9}">
      <dsp:nvSpPr>
        <dsp:cNvPr id="0" name=""/>
        <dsp:cNvSpPr/>
      </dsp:nvSpPr>
      <dsp:spPr>
        <a:xfrm>
          <a:off x="0" y="21377"/>
          <a:ext cx="3846365" cy="1346774"/>
        </a:xfrm>
        <a:prstGeom prst="rect">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sz="3000" b="1" kern="1200" dirty="0"/>
            <a:t>Conductive Deﬁcits..</a:t>
          </a:r>
        </a:p>
      </dsp:txBody>
      <dsp:txXfrm>
        <a:off x="0" y="21377"/>
        <a:ext cx="3846365" cy="1346774"/>
      </dsp:txXfrm>
    </dsp:sp>
    <dsp:sp modelId="{5BE43E5D-18E9-47F5-ABDC-04FA33D4E3F8}">
      <dsp:nvSpPr>
        <dsp:cNvPr id="0" name=""/>
        <dsp:cNvSpPr/>
      </dsp:nvSpPr>
      <dsp:spPr>
        <a:xfrm>
          <a:off x="4066902" y="21377"/>
          <a:ext cx="3983692" cy="1346774"/>
        </a:xfrm>
        <a:prstGeom prst="rect">
          <a:avLst/>
        </a:prstGeom>
        <a:solidFill>
          <a:schemeClr val="accent3">
            <a:hueOff val="-1433403"/>
            <a:satOff val="1180"/>
            <a:lumOff val="-981"/>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sz="3000" b="1" kern="1200" dirty="0" err="1"/>
            <a:t>Sensorineural</a:t>
          </a:r>
          <a:r>
            <a:rPr lang="en-IN" sz="3000" b="1" kern="1200" dirty="0"/>
            <a:t> /Neurogenic Deﬁcits</a:t>
          </a:r>
        </a:p>
      </dsp:txBody>
      <dsp:txXfrm>
        <a:off x="4066902" y="21377"/>
        <a:ext cx="3983692" cy="13467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1FDBD-C55A-4335-908D-3B75B1D0D86A}">
      <dsp:nvSpPr>
        <dsp:cNvPr id="0" name=""/>
        <dsp:cNvSpPr/>
      </dsp:nvSpPr>
      <dsp:spPr>
        <a:xfrm>
          <a:off x="2088232" y="3843"/>
          <a:ext cx="3846916" cy="687695"/>
        </a:xfrm>
        <a:prstGeom prst="roundRect">
          <a:avLst>
            <a:gd name="adj" fmla="val 1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err="1"/>
            <a:t>Precentral</a:t>
          </a:r>
          <a:r>
            <a:rPr lang="en-IN" sz="2800" b="0" kern="1200" dirty="0"/>
            <a:t> </a:t>
          </a:r>
          <a:r>
            <a:rPr lang="en-IN" sz="2800" b="0" kern="1200" dirty="0" err="1"/>
            <a:t>gyrus</a:t>
          </a:r>
          <a:r>
            <a:rPr lang="en-IN" sz="2800" b="0" kern="1200" dirty="0"/>
            <a:t> </a:t>
          </a:r>
        </a:p>
      </dsp:txBody>
      <dsp:txXfrm>
        <a:off x="2108374" y="23985"/>
        <a:ext cx="3806632" cy="647411"/>
      </dsp:txXfrm>
    </dsp:sp>
    <dsp:sp modelId="{112915A2-7553-476B-96BB-56A3C6BE67EE}">
      <dsp:nvSpPr>
        <dsp:cNvPr id="0" name=""/>
        <dsp:cNvSpPr/>
      </dsp:nvSpPr>
      <dsp:spPr>
        <a:xfrm rot="5400000">
          <a:off x="3811682" y="713742"/>
          <a:ext cx="400016" cy="399673"/>
        </a:xfrm>
        <a:prstGeom prst="rightArrow">
          <a:avLst>
            <a:gd name="adj1" fmla="val 60000"/>
            <a:gd name="adj2" fmla="val 5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IN" sz="2800" b="0" kern="1200" dirty="0"/>
        </a:p>
      </dsp:txBody>
      <dsp:txXfrm rot="-5400000">
        <a:off x="3891788" y="713571"/>
        <a:ext cx="239803" cy="280114"/>
      </dsp:txXfrm>
    </dsp:sp>
    <dsp:sp modelId="{2E8134DE-03D1-4DDD-851C-34C3109F3282}">
      <dsp:nvSpPr>
        <dsp:cNvPr id="0" name=""/>
        <dsp:cNvSpPr/>
      </dsp:nvSpPr>
      <dsp:spPr>
        <a:xfrm>
          <a:off x="2184775" y="1135620"/>
          <a:ext cx="3653830" cy="774939"/>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err="1"/>
            <a:t>Corticobulbar</a:t>
          </a:r>
          <a:r>
            <a:rPr lang="en-IN" sz="2800" b="0" kern="1200" dirty="0"/>
            <a:t> tract </a:t>
          </a:r>
        </a:p>
      </dsp:txBody>
      <dsp:txXfrm>
        <a:off x="2207472" y="1158317"/>
        <a:ext cx="3608436" cy="729545"/>
      </dsp:txXfrm>
    </dsp:sp>
    <dsp:sp modelId="{3B7224BF-6D40-4A7A-8CAE-C4C91447CFCB}">
      <dsp:nvSpPr>
        <dsp:cNvPr id="0" name=""/>
        <dsp:cNvSpPr/>
      </dsp:nvSpPr>
      <dsp:spPr>
        <a:xfrm rot="5400000">
          <a:off x="3811682" y="1932764"/>
          <a:ext cx="400016" cy="399673"/>
        </a:xfrm>
        <a:prstGeom prst="rightArrow">
          <a:avLst>
            <a:gd name="adj1" fmla="val 60000"/>
            <a:gd name="adj2" fmla="val 5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IN" sz="2800" b="0" kern="1200" dirty="0"/>
        </a:p>
      </dsp:txBody>
      <dsp:txXfrm rot="-5400000">
        <a:off x="3891788" y="1932593"/>
        <a:ext cx="239803" cy="280114"/>
      </dsp:txXfrm>
    </dsp:sp>
    <dsp:sp modelId="{935AC4F5-1DE8-43B0-B0AC-E275B0E72F2E}">
      <dsp:nvSpPr>
        <dsp:cNvPr id="0" name=""/>
        <dsp:cNvSpPr/>
      </dsp:nvSpPr>
      <dsp:spPr>
        <a:xfrm>
          <a:off x="2074039" y="2354641"/>
          <a:ext cx="3875302" cy="758215"/>
        </a:xfrm>
        <a:prstGeom prst="roundRect">
          <a:avLst>
            <a:gd name="adj" fmla="val 10000"/>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a:t>Genu of internal capsule</a:t>
          </a:r>
        </a:p>
      </dsp:txBody>
      <dsp:txXfrm>
        <a:off x="2096246" y="2376848"/>
        <a:ext cx="3830888" cy="713801"/>
      </dsp:txXfrm>
    </dsp:sp>
    <dsp:sp modelId="{217EFEF9-4863-4F85-BD74-2025B81C6F6F}">
      <dsp:nvSpPr>
        <dsp:cNvPr id="0" name=""/>
        <dsp:cNvSpPr/>
      </dsp:nvSpPr>
      <dsp:spPr>
        <a:xfrm rot="5400000">
          <a:off x="3811682" y="3135060"/>
          <a:ext cx="400016" cy="399673"/>
        </a:xfrm>
        <a:prstGeom prst="rightArrow">
          <a:avLst>
            <a:gd name="adj1" fmla="val 60000"/>
            <a:gd name="adj2" fmla="val 50000"/>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IN" sz="2800" b="0" kern="1200" dirty="0"/>
        </a:p>
      </dsp:txBody>
      <dsp:txXfrm rot="-5400000">
        <a:off x="3891788" y="3134889"/>
        <a:ext cx="239803" cy="280114"/>
      </dsp:txXfrm>
    </dsp:sp>
    <dsp:sp modelId="{D75D6B9C-82A5-4AE2-833B-E26424BC3549}">
      <dsp:nvSpPr>
        <dsp:cNvPr id="0" name=""/>
        <dsp:cNvSpPr/>
      </dsp:nvSpPr>
      <dsp:spPr>
        <a:xfrm>
          <a:off x="2053167" y="3556938"/>
          <a:ext cx="3917046" cy="738596"/>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a:t>Cerebral peduncle</a:t>
          </a:r>
        </a:p>
      </dsp:txBody>
      <dsp:txXfrm>
        <a:off x="2074800" y="3578571"/>
        <a:ext cx="3873780" cy="695330"/>
      </dsp:txXfrm>
    </dsp:sp>
    <dsp:sp modelId="{784EA738-09E9-4996-BFD7-78210E913D56}">
      <dsp:nvSpPr>
        <dsp:cNvPr id="0" name=""/>
        <dsp:cNvSpPr/>
      </dsp:nvSpPr>
      <dsp:spPr>
        <a:xfrm rot="5400000">
          <a:off x="3811682" y="4317738"/>
          <a:ext cx="400016" cy="399673"/>
        </a:xfrm>
        <a:prstGeom prst="rightArrow">
          <a:avLst>
            <a:gd name="adj1" fmla="val 60000"/>
            <a:gd name="adj2" fmla="val 5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IN" sz="2800" b="0" kern="1200" dirty="0"/>
        </a:p>
      </dsp:txBody>
      <dsp:txXfrm rot="-5400000">
        <a:off x="3891788" y="4317567"/>
        <a:ext cx="239803" cy="280114"/>
      </dsp:txXfrm>
    </dsp:sp>
    <dsp:sp modelId="{8AAFDB1F-3CAC-45CC-A3E2-12D6F5D61F88}">
      <dsp:nvSpPr>
        <dsp:cNvPr id="0" name=""/>
        <dsp:cNvSpPr/>
      </dsp:nvSpPr>
      <dsp:spPr>
        <a:xfrm>
          <a:off x="1596172" y="4739615"/>
          <a:ext cx="4831036" cy="847387"/>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a:t>Cross midline at </a:t>
          </a:r>
          <a:r>
            <a:rPr lang="en-IN" sz="2800" b="0" kern="1200" dirty="0" err="1"/>
            <a:t>pontomedullary</a:t>
          </a:r>
          <a:r>
            <a:rPr lang="en-IN" sz="2800" b="0" kern="1200" dirty="0"/>
            <a:t> </a:t>
          </a:r>
          <a:r>
            <a:rPr lang="en-IN" sz="2800" b="0" kern="1200" dirty="0" err="1"/>
            <a:t>jn</a:t>
          </a:r>
          <a:endParaRPr lang="en-IN" sz="2800" b="0" kern="1200" dirty="0"/>
        </a:p>
      </dsp:txBody>
      <dsp:txXfrm>
        <a:off x="1620991" y="4764434"/>
        <a:ext cx="4781398" cy="797749"/>
      </dsp:txXfrm>
    </dsp:sp>
    <dsp:sp modelId="{7007BE37-DFE2-41B9-BA42-33792CC3C4AD}">
      <dsp:nvSpPr>
        <dsp:cNvPr id="0" name=""/>
        <dsp:cNvSpPr/>
      </dsp:nvSpPr>
      <dsp:spPr>
        <a:xfrm rot="5400000">
          <a:off x="3811682" y="5609206"/>
          <a:ext cx="400016" cy="399673"/>
        </a:xfrm>
        <a:prstGeom prst="rightArrow">
          <a:avLst>
            <a:gd name="adj1" fmla="val 60000"/>
            <a:gd name="adj2" fmla="val 5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IN" sz="2800" b="0" kern="1200" dirty="0"/>
        </a:p>
      </dsp:txBody>
      <dsp:txXfrm rot="-5400000">
        <a:off x="3891788" y="5609035"/>
        <a:ext cx="239803" cy="280114"/>
      </dsp:txXfrm>
    </dsp:sp>
    <dsp:sp modelId="{DFBB942B-2564-49CB-B3C4-9878A298B645}">
      <dsp:nvSpPr>
        <dsp:cNvPr id="0" name=""/>
        <dsp:cNvSpPr/>
      </dsp:nvSpPr>
      <dsp:spPr>
        <a:xfrm>
          <a:off x="2150847" y="6031084"/>
          <a:ext cx="3721685" cy="634432"/>
        </a:xfrm>
        <a:prstGeom prst="roundRect">
          <a:avLst>
            <a:gd name="adj" fmla="val 1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0" kern="1200" dirty="0"/>
            <a:t>Hypoglossal nucleus  </a:t>
          </a:r>
        </a:p>
      </dsp:txBody>
      <dsp:txXfrm>
        <a:off x="2169429" y="6049666"/>
        <a:ext cx="3684521" cy="5972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A108E-AE94-4B99-B538-45787D872A16}">
      <dsp:nvSpPr>
        <dsp:cNvPr id="0" name=""/>
        <dsp:cNvSpPr/>
      </dsp:nvSpPr>
      <dsp:spPr>
        <a:xfrm>
          <a:off x="1325957" y="1559020"/>
          <a:ext cx="381635" cy="1230775"/>
        </a:xfrm>
        <a:custGeom>
          <a:avLst/>
          <a:gdLst/>
          <a:ahLst/>
          <a:cxnLst/>
          <a:rect l="0" t="0" r="0" b="0"/>
          <a:pathLst>
            <a:path>
              <a:moveTo>
                <a:pt x="0" y="0"/>
              </a:moveTo>
              <a:lnTo>
                <a:pt x="190817" y="0"/>
              </a:lnTo>
              <a:lnTo>
                <a:pt x="190817" y="1230775"/>
              </a:lnTo>
              <a:lnTo>
                <a:pt x="381635" y="1230775"/>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66FDD9C-FAD0-4091-950C-97CC9EA82519}">
      <dsp:nvSpPr>
        <dsp:cNvPr id="0" name=""/>
        <dsp:cNvSpPr/>
      </dsp:nvSpPr>
      <dsp:spPr>
        <a:xfrm>
          <a:off x="1325957" y="1559020"/>
          <a:ext cx="388982" cy="415979"/>
        </a:xfrm>
        <a:custGeom>
          <a:avLst/>
          <a:gdLst/>
          <a:ahLst/>
          <a:cxnLst/>
          <a:rect l="0" t="0" r="0" b="0"/>
          <a:pathLst>
            <a:path>
              <a:moveTo>
                <a:pt x="0" y="0"/>
              </a:moveTo>
              <a:lnTo>
                <a:pt x="198164" y="0"/>
              </a:lnTo>
              <a:lnTo>
                <a:pt x="198164" y="415979"/>
              </a:lnTo>
              <a:lnTo>
                <a:pt x="388982" y="415979"/>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298BAF5-321E-4E61-B774-E872FFA4888F}">
      <dsp:nvSpPr>
        <dsp:cNvPr id="0" name=""/>
        <dsp:cNvSpPr/>
      </dsp:nvSpPr>
      <dsp:spPr>
        <a:xfrm>
          <a:off x="1325957" y="1148761"/>
          <a:ext cx="381635" cy="410258"/>
        </a:xfrm>
        <a:custGeom>
          <a:avLst/>
          <a:gdLst/>
          <a:ahLst/>
          <a:cxnLst/>
          <a:rect l="0" t="0" r="0" b="0"/>
          <a:pathLst>
            <a:path>
              <a:moveTo>
                <a:pt x="0" y="410258"/>
              </a:moveTo>
              <a:lnTo>
                <a:pt x="190817" y="410258"/>
              </a:lnTo>
              <a:lnTo>
                <a:pt x="190817" y="0"/>
              </a:lnTo>
              <a:lnTo>
                <a:pt x="381635" y="0"/>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C5AAC14-4658-45A9-81E7-C38A9765FE2E}">
      <dsp:nvSpPr>
        <dsp:cNvPr id="0" name=""/>
        <dsp:cNvSpPr/>
      </dsp:nvSpPr>
      <dsp:spPr>
        <a:xfrm>
          <a:off x="1325957" y="328244"/>
          <a:ext cx="381635" cy="1230775"/>
        </a:xfrm>
        <a:custGeom>
          <a:avLst/>
          <a:gdLst/>
          <a:ahLst/>
          <a:cxnLst/>
          <a:rect l="0" t="0" r="0" b="0"/>
          <a:pathLst>
            <a:path>
              <a:moveTo>
                <a:pt x="0" y="1230775"/>
              </a:moveTo>
              <a:lnTo>
                <a:pt x="190817" y="1230775"/>
              </a:lnTo>
              <a:lnTo>
                <a:pt x="190817" y="0"/>
              </a:lnTo>
              <a:lnTo>
                <a:pt x="381635" y="0"/>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C337E8A-C5CA-4D16-A6E6-2378FEA244EB}">
      <dsp:nvSpPr>
        <dsp:cNvPr id="0" name=""/>
        <dsp:cNvSpPr/>
      </dsp:nvSpPr>
      <dsp:spPr>
        <a:xfrm>
          <a:off x="2673" y="1268023"/>
          <a:ext cx="1323284" cy="581994"/>
        </a:xfrm>
        <a:prstGeom prst="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b="1" kern="1200" dirty="0"/>
            <a:t>Goals</a:t>
          </a:r>
        </a:p>
      </dsp:txBody>
      <dsp:txXfrm>
        <a:off x="2673" y="1268023"/>
        <a:ext cx="1323284" cy="581994"/>
      </dsp:txXfrm>
    </dsp:sp>
    <dsp:sp modelId="{8BEE13DB-5C5B-40A3-9FD2-57B27E242146}">
      <dsp:nvSpPr>
        <dsp:cNvPr id="0" name=""/>
        <dsp:cNvSpPr/>
      </dsp:nvSpPr>
      <dsp:spPr>
        <a:xfrm>
          <a:off x="1707593" y="37247"/>
          <a:ext cx="1908179" cy="581994"/>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b="0" kern="1200" dirty="0"/>
            <a:t>atrophy</a:t>
          </a:r>
        </a:p>
      </dsp:txBody>
      <dsp:txXfrm>
        <a:off x="1707593" y="37247"/>
        <a:ext cx="1908179" cy="581994"/>
      </dsp:txXfrm>
    </dsp:sp>
    <dsp:sp modelId="{4B5C1A6C-2E02-495D-A766-28CDA0DD9D0C}">
      <dsp:nvSpPr>
        <dsp:cNvPr id="0" name=""/>
        <dsp:cNvSpPr/>
      </dsp:nvSpPr>
      <dsp:spPr>
        <a:xfrm>
          <a:off x="1707593" y="857764"/>
          <a:ext cx="2872706" cy="581994"/>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kern="1200" dirty="0"/>
            <a:t>weakness</a:t>
          </a:r>
          <a:endParaRPr lang="en-IN" sz="3200" b="1" kern="1200" dirty="0"/>
        </a:p>
      </dsp:txBody>
      <dsp:txXfrm>
        <a:off x="1707593" y="857764"/>
        <a:ext cx="2872706" cy="581994"/>
      </dsp:txXfrm>
    </dsp:sp>
    <dsp:sp modelId="{7802EECC-3489-4A33-B145-742259A38F49}">
      <dsp:nvSpPr>
        <dsp:cNvPr id="0" name=""/>
        <dsp:cNvSpPr/>
      </dsp:nvSpPr>
      <dsp:spPr>
        <a:xfrm>
          <a:off x="1714939" y="1684002"/>
          <a:ext cx="4859083" cy="581994"/>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kern="1200" dirty="0"/>
            <a:t>abnormal movements</a:t>
          </a:r>
          <a:endParaRPr lang="en-IN" sz="3200" b="1" kern="1200" dirty="0"/>
        </a:p>
      </dsp:txBody>
      <dsp:txXfrm>
        <a:off x="1714939" y="1684002"/>
        <a:ext cx="4859083" cy="581994"/>
      </dsp:txXfrm>
    </dsp:sp>
    <dsp:sp modelId="{C40C7DB7-F7B1-472F-9251-7BC473633D39}">
      <dsp:nvSpPr>
        <dsp:cNvPr id="0" name=""/>
        <dsp:cNvSpPr/>
      </dsp:nvSpPr>
      <dsp:spPr>
        <a:xfrm>
          <a:off x="1707593" y="2498798"/>
          <a:ext cx="6066751" cy="581994"/>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kern="1200" dirty="0"/>
            <a:t>impairment of rapid movements</a:t>
          </a:r>
          <a:endParaRPr lang="en-IN" sz="3200" b="1" kern="1200" dirty="0"/>
        </a:p>
      </dsp:txBody>
      <dsp:txXfrm>
        <a:off x="1707593" y="2498798"/>
        <a:ext cx="6066751" cy="5819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00976-E85B-495D-B103-872B61698E32}">
      <dsp:nvSpPr>
        <dsp:cNvPr id="0" name=""/>
        <dsp:cNvSpPr/>
      </dsp:nvSpPr>
      <dsp:spPr>
        <a:xfrm>
          <a:off x="532" y="443762"/>
          <a:ext cx="1861468" cy="1087336"/>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IN" sz="2800" kern="1200" dirty="0"/>
            <a:t>Fine tremor</a:t>
          </a:r>
          <a:endParaRPr lang="en-US" sz="2800" kern="1200" dirty="0"/>
        </a:p>
      </dsp:txBody>
      <dsp:txXfrm>
        <a:off x="32379" y="475609"/>
        <a:ext cx="1797774" cy="1023642"/>
      </dsp:txXfrm>
    </dsp:sp>
    <dsp:sp modelId="{01B46424-51BE-46E7-8507-830F5370350D}">
      <dsp:nvSpPr>
        <dsp:cNvPr id="0" name=""/>
        <dsp:cNvSpPr/>
      </dsp:nvSpPr>
      <dsp:spPr>
        <a:xfrm>
          <a:off x="186679" y="1531098"/>
          <a:ext cx="186146" cy="587757"/>
        </a:xfrm>
        <a:custGeom>
          <a:avLst/>
          <a:gdLst/>
          <a:ahLst/>
          <a:cxnLst/>
          <a:rect l="0" t="0" r="0" b="0"/>
          <a:pathLst>
            <a:path>
              <a:moveTo>
                <a:pt x="0" y="0"/>
              </a:moveTo>
              <a:lnTo>
                <a:pt x="0" y="587757"/>
              </a:lnTo>
              <a:lnTo>
                <a:pt x="186146" y="587757"/>
              </a:lnTo>
            </a:path>
          </a:pathLst>
        </a:custGeom>
        <a:noFill/>
        <a:ln w="19050"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B7F83CD-CC33-41D3-A8B3-A64B9D8F17C5}">
      <dsp:nvSpPr>
        <dsp:cNvPr id="0" name=""/>
        <dsp:cNvSpPr/>
      </dsp:nvSpPr>
      <dsp:spPr>
        <a:xfrm>
          <a:off x="372826" y="1727018"/>
          <a:ext cx="2752374" cy="783677"/>
        </a:xfrm>
        <a:prstGeom prst="roundRect">
          <a:avLst>
            <a:gd name="adj" fmla="val 10000"/>
          </a:avLst>
        </a:prstGeom>
        <a:solidFill>
          <a:schemeClr val="lt1">
            <a:alpha val="90000"/>
            <a:hueOff val="0"/>
            <a:satOff val="0"/>
            <a:lumOff val="0"/>
            <a:alphaOff val="0"/>
          </a:schemeClr>
        </a:solidFill>
        <a:ln w="12700" cap="rnd" cmpd="sng" algn="ctr">
          <a:solidFill>
            <a:schemeClr val="accent3">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kern="1200" dirty="0"/>
            <a:t>T</a:t>
          </a:r>
          <a:r>
            <a:rPr lang="en-IN" sz="2800" kern="1200" dirty="0" err="1"/>
            <a:t>hyrotoxicosis</a:t>
          </a:r>
          <a:endParaRPr lang="en-US" sz="2800" kern="1200" dirty="0"/>
        </a:p>
        <a:p>
          <a:pPr lvl="0" algn="ctr" defTabSz="844550">
            <a:lnSpc>
              <a:spcPct val="90000"/>
            </a:lnSpc>
            <a:spcBef>
              <a:spcPct val="0"/>
            </a:spcBef>
            <a:spcAft>
              <a:spcPct val="35000"/>
            </a:spcAft>
            <a:buNone/>
          </a:pPr>
          <a:endParaRPr lang="en-US" sz="2800" kern="1200" dirty="0"/>
        </a:p>
      </dsp:txBody>
      <dsp:txXfrm>
        <a:off x="395779" y="1749971"/>
        <a:ext cx="2706468" cy="737771"/>
      </dsp:txXfrm>
    </dsp:sp>
    <dsp:sp modelId="{B53087BD-B014-4C09-8359-ABD9D1B2C2A7}">
      <dsp:nvSpPr>
        <dsp:cNvPr id="0" name=""/>
        <dsp:cNvSpPr/>
      </dsp:nvSpPr>
      <dsp:spPr>
        <a:xfrm>
          <a:off x="3096345" y="504058"/>
          <a:ext cx="2033093" cy="1016726"/>
        </a:xfrm>
        <a:prstGeom prst="roundRect">
          <a:avLst>
            <a:gd name="adj" fmla="val 10000"/>
          </a:avLst>
        </a:prstGeom>
        <a:gradFill rotWithShape="0">
          <a:gsLst>
            <a:gs pos="0">
              <a:schemeClr val="accent3">
                <a:hueOff val="-1433403"/>
                <a:satOff val="1180"/>
                <a:lumOff val="-981"/>
                <a:alphaOff val="0"/>
                <a:tint val="96000"/>
                <a:lumMod val="100000"/>
              </a:schemeClr>
            </a:gs>
            <a:gs pos="78000">
              <a:schemeClr val="accent3">
                <a:hueOff val="-1433403"/>
                <a:satOff val="1180"/>
                <a:lumOff val="-981"/>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IN" sz="2800" kern="1200" dirty="0"/>
            <a:t>Coarse tremors</a:t>
          </a:r>
          <a:endParaRPr lang="en-US" sz="2800" kern="1200" dirty="0"/>
        </a:p>
      </dsp:txBody>
      <dsp:txXfrm>
        <a:off x="3126124" y="533837"/>
        <a:ext cx="1973535" cy="957168"/>
      </dsp:txXfrm>
    </dsp:sp>
    <dsp:sp modelId="{369F92C9-0DAE-4800-AB3A-DD84D3F53EA0}">
      <dsp:nvSpPr>
        <dsp:cNvPr id="0" name=""/>
        <dsp:cNvSpPr/>
      </dsp:nvSpPr>
      <dsp:spPr>
        <a:xfrm>
          <a:off x="3299654" y="1520785"/>
          <a:ext cx="217384" cy="527461"/>
        </a:xfrm>
        <a:custGeom>
          <a:avLst/>
          <a:gdLst/>
          <a:ahLst/>
          <a:cxnLst/>
          <a:rect l="0" t="0" r="0" b="0"/>
          <a:pathLst>
            <a:path>
              <a:moveTo>
                <a:pt x="0" y="0"/>
              </a:moveTo>
              <a:lnTo>
                <a:pt x="0" y="527461"/>
              </a:lnTo>
              <a:lnTo>
                <a:pt x="217384" y="527461"/>
              </a:lnTo>
            </a:path>
          </a:pathLst>
        </a:custGeom>
        <a:noFill/>
        <a:ln w="19050"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3E0E09-3766-4BC9-A140-3A06FBBD769A}">
      <dsp:nvSpPr>
        <dsp:cNvPr id="0" name=""/>
        <dsp:cNvSpPr/>
      </dsp:nvSpPr>
      <dsp:spPr>
        <a:xfrm>
          <a:off x="3517038" y="1656408"/>
          <a:ext cx="2504832" cy="783677"/>
        </a:xfrm>
        <a:prstGeom prst="roundRect">
          <a:avLst>
            <a:gd name="adj" fmla="val 10000"/>
          </a:avLst>
        </a:prstGeom>
        <a:solidFill>
          <a:schemeClr val="lt1">
            <a:alpha val="90000"/>
            <a:hueOff val="0"/>
            <a:satOff val="0"/>
            <a:lumOff val="0"/>
            <a:alphaOff val="0"/>
          </a:schemeClr>
        </a:solidFill>
        <a:ln w="12700" cap="rnd" cmpd="sng" algn="ctr">
          <a:solidFill>
            <a:schemeClr val="accent3">
              <a:hueOff val="-477801"/>
              <a:satOff val="393"/>
              <a:lumOff val="-327"/>
              <a:alphaOff val="0"/>
            </a:schemeClr>
          </a:solidFill>
          <a:prstDash val="solid"/>
        </a:ln>
        <a:effectLst>
          <a:outerShdw blurRad="38100" dist="254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IN" sz="2800" kern="1200" dirty="0"/>
            <a:t>Parkinsonism</a:t>
          </a:r>
          <a:endParaRPr lang="en-US" sz="2800" kern="1200" dirty="0"/>
        </a:p>
      </dsp:txBody>
      <dsp:txXfrm>
        <a:off x="3539991" y="1679361"/>
        <a:ext cx="2458926" cy="737771"/>
      </dsp:txXfrm>
    </dsp:sp>
    <dsp:sp modelId="{80757C65-B623-457B-BD42-01209E6139BD}">
      <dsp:nvSpPr>
        <dsp:cNvPr id="0" name=""/>
        <dsp:cNvSpPr/>
      </dsp:nvSpPr>
      <dsp:spPr>
        <a:xfrm>
          <a:off x="3299654" y="1520785"/>
          <a:ext cx="217384" cy="1507058"/>
        </a:xfrm>
        <a:custGeom>
          <a:avLst/>
          <a:gdLst/>
          <a:ahLst/>
          <a:cxnLst/>
          <a:rect l="0" t="0" r="0" b="0"/>
          <a:pathLst>
            <a:path>
              <a:moveTo>
                <a:pt x="0" y="0"/>
              </a:moveTo>
              <a:lnTo>
                <a:pt x="0" y="1507058"/>
              </a:lnTo>
              <a:lnTo>
                <a:pt x="217384" y="1507058"/>
              </a:lnTo>
            </a:path>
          </a:pathLst>
        </a:custGeom>
        <a:noFill/>
        <a:ln w="19050"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E053E75-C9AA-4CFB-9260-9576E0676FAB}">
      <dsp:nvSpPr>
        <dsp:cNvPr id="0" name=""/>
        <dsp:cNvSpPr/>
      </dsp:nvSpPr>
      <dsp:spPr>
        <a:xfrm>
          <a:off x="3517038" y="2636005"/>
          <a:ext cx="2085722" cy="783677"/>
        </a:xfrm>
        <a:prstGeom prst="roundRect">
          <a:avLst>
            <a:gd name="adj" fmla="val 10000"/>
          </a:avLst>
        </a:prstGeom>
        <a:solidFill>
          <a:schemeClr val="lt1">
            <a:alpha val="90000"/>
            <a:hueOff val="0"/>
            <a:satOff val="0"/>
            <a:lumOff val="0"/>
            <a:alphaOff val="0"/>
          </a:schemeClr>
        </a:solidFill>
        <a:ln w="12700" cap="rnd" cmpd="sng" algn="ctr">
          <a:solidFill>
            <a:schemeClr val="accent3">
              <a:hueOff val="-955602"/>
              <a:satOff val="787"/>
              <a:lumOff val="-654"/>
              <a:alphaOff val="0"/>
            </a:schemeClr>
          </a:solidFill>
          <a:prstDash val="solid"/>
        </a:ln>
        <a:effectLst>
          <a:outerShdw blurRad="38100" dist="254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IN" sz="2800" kern="1200" dirty="0"/>
            <a:t>Alcoholism</a:t>
          </a:r>
          <a:endParaRPr lang="en-US" sz="2800" kern="1200" dirty="0"/>
        </a:p>
      </dsp:txBody>
      <dsp:txXfrm>
        <a:off x="3539991" y="2658958"/>
        <a:ext cx="2039816" cy="737771"/>
      </dsp:txXfrm>
    </dsp:sp>
    <dsp:sp modelId="{8D5A5B3D-5CEF-46E0-9827-67186F8112C2}">
      <dsp:nvSpPr>
        <dsp:cNvPr id="0" name=""/>
        <dsp:cNvSpPr/>
      </dsp:nvSpPr>
      <dsp:spPr>
        <a:xfrm>
          <a:off x="3299654" y="1520785"/>
          <a:ext cx="217384" cy="2486654"/>
        </a:xfrm>
        <a:custGeom>
          <a:avLst/>
          <a:gdLst/>
          <a:ahLst/>
          <a:cxnLst/>
          <a:rect l="0" t="0" r="0" b="0"/>
          <a:pathLst>
            <a:path>
              <a:moveTo>
                <a:pt x="0" y="0"/>
              </a:moveTo>
              <a:lnTo>
                <a:pt x="0" y="2486654"/>
              </a:lnTo>
              <a:lnTo>
                <a:pt x="217384" y="2486654"/>
              </a:lnTo>
            </a:path>
          </a:pathLst>
        </a:custGeom>
        <a:noFill/>
        <a:ln w="19050"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62B9C36-207C-4843-8D1F-3D8BDFBA0BFC}">
      <dsp:nvSpPr>
        <dsp:cNvPr id="0" name=""/>
        <dsp:cNvSpPr/>
      </dsp:nvSpPr>
      <dsp:spPr>
        <a:xfrm>
          <a:off x="3517038" y="3615601"/>
          <a:ext cx="2396308" cy="783677"/>
        </a:xfrm>
        <a:prstGeom prst="roundRect">
          <a:avLst>
            <a:gd name="adj" fmla="val 10000"/>
          </a:avLst>
        </a:prstGeom>
        <a:solidFill>
          <a:schemeClr val="lt1">
            <a:alpha val="90000"/>
            <a:hueOff val="0"/>
            <a:satOff val="0"/>
            <a:lumOff val="0"/>
            <a:alphaOff val="0"/>
          </a:schemeClr>
        </a:solidFill>
        <a:ln w="12700" cap="rnd" cmpd="sng" algn="ctr">
          <a:solidFill>
            <a:schemeClr val="accent3">
              <a:hueOff val="-1433403"/>
              <a:satOff val="1180"/>
              <a:lumOff val="-981"/>
              <a:alphaOff val="0"/>
            </a:schemeClr>
          </a:solidFill>
          <a:prstDash val="solid"/>
        </a:ln>
        <a:effectLst>
          <a:outerShdw blurRad="38100" dist="254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IN" sz="2800" kern="1200" dirty="0"/>
            <a:t>General paresis</a:t>
          </a:r>
          <a:endParaRPr lang="en-US" sz="2800" kern="1200" dirty="0"/>
        </a:p>
      </dsp:txBody>
      <dsp:txXfrm>
        <a:off x="3539991" y="3638554"/>
        <a:ext cx="2350402" cy="7377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FAF62-8F37-442F-BB34-7F1BD6CD76E9}">
      <dsp:nvSpPr>
        <dsp:cNvPr id="0" name=""/>
        <dsp:cNvSpPr/>
      </dsp:nvSpPr>
      <dsp:spPr>
        <a:xfrm>
          <a:off x="0" y="405"/>
          <a:ext cx="2745445" cy="1647267"/>
        </a:xfrm>
        <a:prstGeom prst="rect">
          <a:avLst/>
        </a:prstGeom>
        <a:solidFill>
          <a:schemeClr val="accent2">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err="1"/>
            <a:t>Supranuclear</a:t>
          </a:r>
          <a:endParaRPr lang="en-IN" sz="3600" kern="1200" dirty="0"/>
        </a:p>
      </dsp:txBody>
      <dsp:txXfrm>
        <a:off x="0" y="405"/>
        <a:ext cx="2745445" cy="1647267"/>
      </dsp:txXfrm>
    </dsp:sp>
    <dsp:sp modelId="{4B90C544-67E9-40B5-BB18-B6EF3C67DF2A}">
      <dsp:nvSpPr>
        <dsp:cNvPr id="0" name=""/>
        <dsp:cNvSpPr/>
      </dsp:nvSpPr>
      <dsp:spPr>
        <a:xfrm>
          <a:off x="3053595" y="1822"/>
          <a:ext cx="2745445" cy="1647267"/>
        </a:xfrm>
        <a:prstGeom prst="rect">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a:t>Nuclear</a:t>
          </a:r>
        </a:p>
      </dsp:txBody>
      <dsp:txXfrm>
        <a:off x="3053595" y="1822"/>
        <a:ext cx="2745445" cy="1647267"/>
      </dsp:txXfrm>
    </dsp:sp>
    <dsp:sp modelId="{FD31B574-7282-48C0-928A-485B1D972BFE}">
      <dsp:nvSpPr>
        <dsp:cNvPr id="0" name=""/>
        <dsp:cNvSpPr/>
      </dsp:nvSpPr>
      <dsp:spPr>
        <a:xfrm>
          <a:off x="1543600" y="1923634"/>
          <a:ext cx="2745445" cy="1647267"/>
        </a:xfrm>
        <a:prstGeom prst="rect">
          <a:avLst/>
        </a:prstGeom>
        <a:solidFill>
          <a:schemeClr val="accent4">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err="1"/>
            <a:t>Infranuclear</a:t>
          </a:r>
          <a:r>
            <a:rPr lang="en-IN" sz="3600" kern="1200" dirty="0"/>
            <a:t> Lesion</a:t>
          </a:r>
        </a:p>
      </dsp:txBody>
      <dsp:txXfrm>
        <a:off x="1543600" y="1923634"/>
        <a:ext cx="2745445" cy="164726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8/15/19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8/15/19</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a:t>
            </a:fld>
            <a:endParaRPr lang="en-IN"/>
          </a:p>
        </p:txBody>
      </p:sp>
    </p:spTree>
    <p:extLst>
      <p:ext uri="{BB962C8B-B14F-4D97-AF65-F5344CB8AC3E}">
        <p14:creationId xmlns:p14="http://schemas.microsoft.com/office/powerpoint/2010/main" val="2900523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which occupies a small area on the superior nasal concha, and roof of the nose.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a:t>
            </a:fld>
            <a:endParaRPr lang="en-IN"/>
          </a:p>
        </p:txBody>
      </p:sp>
    </p:spTree>
    <p:extLst>
      <p:ext uri="{BB962C8B-B14F-4D97-AF65-F5344CB8AC3E}">
        <p14:creationId xmlns:p14="http://schemas.microsoft.com/office/powerpoint/2010/main" val="3508596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6 MILLION </a:t>
            </a:r>
          </a:p>
          <a:p>
            <a:pPr marL="0" indent="0">
              <a:buFont typeface="Arial" panose="020B0604020202020204" pitchFamily="34" charset="0"/>
              <a:buNone/>
            </a:pPr>
            <a:r>
              <a:rPr lang="en-IN" sz="1600" dirty="0" err="1"/>
              <a:t>unmyelinated</a:t>
            </a:r>
            <a:r>
              <a:rPr lang="en-IN" sz="1600" dirty="0"/>
              <a:t> axons that form approximately 20 branches</a:t>
            </a:r>
          </a:p>
          <a:p>
            <a:pPr marL="0" indent="0">
              <a:buFont typeface="Arial" panose="020B0604020202020204" pitchFamily="34" charset="0"/>
              <a:buNone/>
            </a:pPr>
            <a:r>
              <a:rPr lang="en-IN" sz="1600" dirty="0"/>
              <a:t>They penetrate the cribriform plate of the </a:t>
            </a:r>
            <a:r>
              <a:rPr lang="en-IN" sz="1600" dirty="0" err="1"/>
              <a:t>ethmoid</a:t>
            </a:r>
            <a:r>
              <a:rPr lang="en-IN" sz="1600" dirty="0"/>
              <a:t> bone, acquire a sheath of meninges, and synapse in the olfactory bulbs </a:t>
            </a:r>
          </a:p>
          <a:p>
            <a:pPr marL="0" indent="0">
              <a:buFont typeface="Arial" panose="020B0604020202020204" pitchFamily="34" charset="0"/>
              <a:buNone/>
            </a:pPr>
            <a:endParaRPr lang="en-IN" dirty="0"/>
          </a:p>
          <a:p>
            <a:pPr marL="0" indent="0">
              <a:buFont typeface="Arial" panose="020B0604020202020204" pitchFamily="34" charset="0"/>
              <a:buNone/>
            </a:pPr>
            <a:r>
              <a:rPr lang="en-IN" dirty="0"/>
              <a:t>chemotherapy </a:t>
            </a:r>
          </a:p>
          <a:p>
            <a:pPr marL="0" indent="0">
              <a:buFont typeface="Arial" panose="020B0604020202020204" pitchFamily="34" charset="0"/>
              <a:buNone/>
            </a:pPr>
            <a:r>
              <a:rPr lang="en-IN" sz="1600" dirty="0"/>
              <a:t>Basal cells in the olfactory epithelium can regenerate</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a:t>
            </a:fld>
            <a:endParaRPr lang="en-IN"/>
          </a:p>
        </p:txBody>
      </p:sp>
    </p:spTree>
    <p:extLst>
      <p:ext uri="{BB962C8B-B14F-4D97-AF65-F5344CB8AC3E}">
        <p14:creationId xmlns:p14="http://schemas.microsoft.com/office/powerpoint/2010/main" val="3316316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 axons of the second order neurons, mainly the mitral cells, course posteriorly through the olfactory tracts, </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which lie in the olfactory grooves</a:t>
            </a:r>
            <a:r>
              <a:rPr lang="en-IN" sz="1600" baseline="0" dirty="0"/>
              <a:t> </a:t>
            </a:r>
            <a:r>
              <a:rPr lang="en-IN" sz="1600" dirty="0"/>
              <a:t>beneath the frontal lobes in ﬂoor of the anterior cranial fossa.</a:t>
            </a:r>
            <a:endParaRPr lang="en-IN" dirty="0"/>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a:t>
            </a:fld>
            <a:endParaRPr lang="en-IN"/>
          </a:p>
        </p:txBody>
      </p:sp>
    </p:spTree>
    <p:extLst>
      <p:ext uri="{BB962C8B-B14F-4D97-AF65-F5344CB8AC3E}">
        <p14:creationId xmlns:p14="http://schemas.microsoft.com/office/powerpoint/2010/main" val="387716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5</a:t>
            </a:fld>
            <a:endParaRPr lang="en-IN"/>
          </a:p>
        </p:txBody>
      </p:sp>
    </p:spTree>
    <p:extLst>
      <p:ext uri="{BB962C8B-B14F-4D97-AF65-F5344CB8AC3E}">
        <p14:creationId xmlns:p14="http://schemas.microsoft.com/office/powerpoint/2010/main" val="336746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olfactory tracts divide into medial and lateral olfactory </a:t>
            </a:r>
            <a:r>
              <a:rPr lang="en-IN" dirty="0" err="1"/>
              <a:t>striae</a:t>
            </a:r>
            <a:r>
              <a:rPr lang="en-IN" dirty="0"/>
              <a:t> that run on either side of the anterior perforated substance. The triangular area thus formed is called the olfactory </a:t>
            </a:r>
            <a:r>
              <a:rPr lang="en-IN" dirty="0" err="1"/>
              <a:t>trigone</a:t>
            </a:r>
            <a:r>
              <a:rPr lang="en-IN" dirty="0"/>
              <a:t>. </a:t>
            </a:r>
          </a:p>
        </p:txBody>
      </p:sp>
      <p:sp>
        <p:nvSpPr>
          <p:cNvPr id="4" name="Slide Number Placeholder 3"/>
          <p:cNvSpPr>
            <a:spLocks noGrp="1"/>
          </p:cNvSpPr>
          <p:nvPr>
            <p:ph type="sldNum" sz="quarter" idx="10"/>
          </p:nvPr>
        </p:nvSpPr>
        <p:spPr/>
        <p:txBody>
          <a:bodyPr/>
          <a:lstStyle/>
          <a:p>
            <a:fld id="{9E11EC53-F507-411E-9ADC-FBCFECE09D3D}" type="slidenum">
              <a:rPr lang="en-IN" smtClean="0"/>
              <a:t>6</a:t>
            </a:fld>
            <a:endParaRPr lang="en-IN"/>
          </a:p>
        </p:txBody>
      </p:sp>
    </p:spTree>
    <p:extLst>
      <p:ext uri="{BB962C8B-B14F-4D97-AF65-F5344CB8AC3E}">
        <p14:creationId xmlns:p14="http://schemas.microsoft.com/office/powerpoint/2010/main" val="2117708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Ant end of </a:t>
            </a:r>
            <a:r>
              <a:rPr lang="en-IN" dirty="0" err="1"/>
              <a:t>hypp</a:t>
            </a:r>
            <a:r>
              <a:rPr lang="en-IN" dirty="0"/>
              <a:t> </a:t>
            </a:r>
            <a:r>
              <a:rPr lang="en-IN" dirty="0" err="1"/>
              <a:t>gyrus</a:t>
            </a:r>
            <a:r>
              <a:rPr lang="en-IN" dirty="0"/>
              <a:t> and </a:t>
            </a:r>
            <a:r>
              <a:rPr lang="en-IN" dirty="0" err="1"/>
              <a:t>uncus</a:t>
            </a:r>
            <a:endParaRPr lang="en-IN" dirty="0"/>
          </a:p>
          <a:p>
            <a:pPr marL="0" marR="0" indent="0" algn="l" defTabSz="1218987" rtl="0" eaLnBrk="1" fontAlgn="auto" latinLnBrk="0" hangingPunct="1">
              <a:lnSpc>
                <a:spcPct val="100000"/>
              </a:lnSpc>
              <a:spcBef>
                <a:spcPts val="0"/>
              </a:spcBef>
              <a:spcAft>
                <a:spcPts val="0"/>
              </a:spcAft>
              <a:buClrTx/>
              <a:buSzTx/>
              <a:buFontTx/>
              <a:buNone/>
              <a:tabLst/>
              <a:defRPr/>
            </a:pPr>
            <a:endParaRPr lang="en-IN" sz="1600" dirty="0"/>
          </a:p>
          <a:p>
            <a:r>
              <a:rPr lang="en-IN" dirty="0"/>
              <a:t>34</a:t>
            </a:r>
          </a:p>
          <a:p>
            <a:r>
              <a:rPr lang="en-IN" dirty="0"/>
              <a:t>28</a:t>
            </a:r>
          </a:p>
        </p:txBody>
      </p:sp>
      <p:sp>
        <p:nvSpPr>
          <p:cNvPr id="4" name="Slide Number Placeholder 3"/>
          <p:cNvSpPr>
            <a:spLocks noGrp="1"/>
          </p:cNvSpPr>
          <p:nvPr>
            <p:ph type="sldNum" sz="quarter" idx="10"/>
          </p:nvPr>
        </p:nvSpPr>
        <p:spPr/>
        <p:txBody>
          <a:bodyPr/>
          <a:lstStyle/>
          <a:p>
            <a:fld id="{9E11EC53-F507-411E-9ADC-FBCFECE09D3D}" type="slidenum">
              <a:rPr lang="en-IN" smtClean="0"/>
              <a:t>7</a:t>
            </a:fld>
            <a:endParaRPr lang="en-IN"/>
          </a:p>
        </p:txBody>
      </p:sp>
    </p:spTree>
    <p:extLst>
      <p:ext uri="{BB962C8B-B14F-4D97-AF65-F5344CB8AC3E}">
        <p14:creationId xmlns:p14="http://schemas.microsoft.com/office/powerpoint/2010/main" val="2406486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8</a:t>
            </a:fld>
            <a:endParaRPr lang="en-IN"/>
          </a:p>
        </p:txBody>
      </p:sp>
    </p:spTree>
    <p:extLst>
      <p:ext uri="{BB962C8B-B14F-4D97-AF65-F5344CB8AC3E}">
        <p14:creationId xmlns:p14="http://schemas.microsoft.com/office/powerpoint/2010/main" val="3303155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soluble in lipids or water are perceived as </a:t>
            </a:r>
            <a:r>
              <a:rPr lang="en-IN" sz="1600" dirty="0" err="1"/>
              <a:t>odors</a:t>
            </a:r>
            <a:r>
              <a:rPr lang="en-IN" sz="1600" dirty="0"/>
              <a:t>. </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9</a:t>
            </a:fld>
            <a:endParaRPr lang="en-IN"/>
          </a:p>
        </p:txBody>
      </p:sp>
    </p:spTree>
    <p:extLst>
      <p:ext uri="{BB962C8B-B14F-4D97-AF65-F5344CB8AC3E}">
        <p14:creationId xmlns:p14="http://schemas.microsoft.com/office/powerpoint/2010/main" val="3366606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miss out on some of life’s pleasures; they may also miss olfactory danger signals, such as spoiled food, smoke, and leaking gas</a:t>
            </a:r>
          </a:p>
          <a:p>
            <a:pPr marL="0" marR="0" indent="0" algn="l" defTabSz="1218987" rtl="0" eaLnBrk="1" fontAlgn="auto" latinLnBrk="0" hangingPunct="1">
              <a:lnSpc>
                <a:spcPct val="100000"/>
              </a:lnSpc>
              <a:spcBef>
                <a:spcPts val="0"/>
              </a:spcBef>
              <a:spcAft>
                <a:spcPts val="0"/>
              </a:spcAft>
              <a:buClrTx/>
              <a:buSzTx/>
              <a:buFontTx/>
              <a:buNone/>
              <a:tabLst/>
              <a:defRPr/>
            </a:pPr>
            <a:endParaRPr lang="en-IN" dirty="0"/>
          </a:p>
          <a:p>
            <a:pPr marL="0" marR="0" indent="0" algn="l" defTabSz="1218987" rtl="0" eaLnBrk="1" fontAlgn="auto" latinLnBrk="0" hangingPunct="1">
              <a:lnSpc>
                <a:spcPct val="100000"/>
              </a:lnSpc>
              <a:spcBef>
                <a:spcPts val="0"/>
              </a:spcBef>
              <a:spcAft>
                <a:spcPts val="0"/>
              </a:spcAft>
              <a:buClrTx/>
              <a:buSzTx/>
              <a:buFontTx/>
              <a:buNone/>
              <a:tabLst/>
              <a:defRPr/>
            </a:pPr>
            <a:r>
              <a:rPr lang="en-IN" dirty="0"/>
              <a:t>due to processes interfering with the ability of odorants to contact the olfactory epithelium, such as nasal polyps; and</a:t>
            </a:r>
          </a:p>
          <a:p>
            <a:pPr marL="0" marR="0" indent="0" algn="l" defTabSz="1218987" rtl="0" eaLnBrk="1" fontAlgn="auto" latinLnBrk="0" hangingPunct="1">
              <a:lnSpc>
                <a:spcPct val="100000"/>
              </a:lnSpc>
              <a:spcBef>
                <a:spcPts val="0"/>
              </a:spcBef>
              <a:spcAft>
                <a:spcPts val="0"/>
              </a:spcAft>
              <a:buClrTx/>
              <a:buSzTx/>
              <a:buFontTx/>
              <a:buNone/>
              <a:tabLst/>
              <a:defRPr/>
            </a:pPr>
            <a:r>
              <a:rPr lang="en-IN" dirty="0"/>
              <a:t>due to dysfunction of the receptors or their central connections.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10</a:t>
            </a:fld>
            <a:endParaRPr lang="en-IN"/>
          </a:p>
        </p:txBody>
      </p:sp>
    </p:spTree>
    <p:extLst>
      <p:ext uri="{BB962C8B-B14F-4D97-AF65-F5344CB8AC3E}">
        <p14:creationId xmlns:p14="http://schemas.microsoft.com/office/powerpoint/2010/main" val="2345185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Impairment or defect in the sense of smell </a:t>
            </a:r>
          </a:p>
          <a:p>
            <a:r>
              <a:rPr lang="en-IN" dirty="0"/>
              <a:t>Perversion or distortion of smell </a:t>
            </a:r>
          </a:p>
        </p:txBody>
      </p:sp>
      <p:sp>
        <p:nvSpPr>
          <p:cNvPr id="4" name="Slide Number Placeholder 3"/>
          <p:cNvSpPr>
            <a:spLocks noGrp="1"/>
          </p:cNvSpPr>
          <p:nvPr>
            <p:ph type="sldNum" sz="quarter" idx="10"/>
          </p:nvPr>
        </p:nvSpPr>
        <p:spPr/>
        <p:txBody>
          <a:bodyPr/>
          <a:lstStyle/>
          <a:p>
            <a:fld id="{9E11EC53-F507-411E-9ADC-FBCFECE09D3D}" type="slidenum">
              <a:rPr lang="en-IN" smtClean="0"/>
              <a:t>11</a:t>
            </a:fld>
            <a:endParaRPr lang="en-IN"/>
          </a:p>
        </p:txBody>
      </p:sp>
    </p:spTree>
    <p:extLst>
      <p:ext uri="{BB962C8B-B14F-4D97-AF65-F5344CB8AC3E}">
        <p14:creationId xmlns:p14="http://schemas.microsoft.com/office/powerpoint/2010/main" val="1893813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v"/>
            </a:pPr>
            <a:r>
              <a:rPr lang="en-IN" sz="1600" dirty="0"/>
              <a:t>With the patient’s eyes closed and one nostril occluded, bring the test substance near the open one. </a:t>
            </a:r>
          </a:p>
          <a:p>
            <a:pPr>
              <a:buFont typeface="Wingdings" panose="05000000000000000000" pitchFamily="2" charset="2"/>
              <a:buChar char="v"/>
            </a:pPr>
            <a:r>
              <a:rPr lang="en-IN" sz="1600" dirty="0"/>
              <a:t>Ask the patient to sniff and indicate whether she smells something and, if so, to identify it. </a:t>
            </a:r>
          </a:p>
          <a:p>
            <a:pPr>
              <a:buFont typeface="Wingdings" panose="05000000000000000000" pitchFamily="2" charset="2"/>
              <a:buChar char="v"/>
            </a:pPr>
            <a:r>
              <a:rPr lang="en-IN" sz="1600" dirty="0"/>
              <a:t>Repeat for the other nostril and compare the two sides. </a:t>
            </a:r>
          </a:p>
          <a:p>
            <a:pPr>
              <a:buFont typeface="Wingdings" panose="05000000000000000000" pitchFamily="2" charset="2"/>
              <a:buChar char="v"/>
            </a:pPr>
            <a:r>
              <a:rPr lang="en-IN" sz="1600" dirty="0"/>
              <a:t>The side that might be abnormal should be examined ﬁrst</a:t>
            </a:r>
          </a:p>
          <a:p>
            <a:r>
              <a:rPr lang="en-IN" sz="1600" dirty="0"/>
              <a:t>Commercially available quantitative smell and taste tests include the </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13</a:t>
            </a:fld>
            <a:endParaRPr lang="en-IN"/>
          </a:p>
        </p:txBody>
      </p:sp>
    </p:spTree>
    <p:extLst>
      <p:ext uri="{BB962C8B-B14F-4D97-AF65-F5344CB8AC3E}">
        <p14:creationId xmlns:p14="http://schemas.microsoft.com/office/powerpoint/2010/main" val="2012497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600" dirty="0"/>
              <a:t>Bilateral innervation</a:t>
            </a:r>
          </a:p>
          <a:p>
            <a:r>
              <a:rPr lang="en-IN" sz="1600" dirty="0"/>
              <a:t>a lesion central to the </a:t>
            </a:r>
            <a:r>
              <a:rPr lang="en-IN" sz="1600" dirty="0" err="1"/>
              <a:t>decussation</a:t>
            </a:r>
            <a:r>
              <a:rPr lang="en-IN" sz="1600" dirty="0"/>
              <a:t> of the olfactory pathways never causes loss of smell, and </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14</a:t>
            </a:fld>
            <a:endParaRPr lang="en-IN"/>
          </a:p>
        </p:txBody>
      </p:sp>
    </p:spTree>
    <p:extLst>
      <p:ext uri="{BB962C8B-B14F-4D97-AF65-F5344CB8AC3E}">
        <p14:creationId xmlns:p14="http://schemas.microsoft.com/office/powerpoint/2010/main" val="3949633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15</a:t>
            </a:fld>
            <a:endParaRPr lang="en-IN"/>
          </a:p>
        </p:txBody>
      </p:sp>
    </p:spTree>
    <p:extLst>
      <p:ext uri="{BB962C8B-B14F-4D97-AF65-F5344CB8AC3E}">
        <p14:creationId xmlns:p14="http://schemas.microsoft.com/office/powerpoint/2010/main" val="1508388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17</a:t>
            </a:fld>
            <a:endParaRPr lang="en-IN"/>
          </a:p>
        </p:txBody>
      </p:sp>
    </p:spTree>
    <p:extLst>
      <p:ext uri="{BB962C8B-B14F-4D97-AF65-F5344CB8AC3E}">
        <p14:creationId xmlns:p14="http://schemas.microsoft.com/office/powerpoint/2010/main" val="2162271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18</a:t>
            </a:fld>
            <a:endParaRPr lang="en-IN"/>
          </a:p>
        </p:txBody>
      </p:sp>
    </p:spTree>
    <p:extLst>
      <p:ext uri="{BB962C8B-B14F-4D97-AF65-F5344CB8AC3E}">
        <p14:creationId xmlns:p14="http://schemas.microsoft.com/office/powerpoint/2010/main" val="3723313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The anosmia and optic atrophy are due to direct compression; the contralateral papilledema occurs late when intracranial pressure increases. The atrophic optic disc cannot swell and the unusual picture of optic atrophy in one eye and papilledema in the fellow eye develops. </a:t>
            </a:r>
          </a:p>
          <a:p>
            <a:pPr marL="0" marR="0" indent="0" algn="l" defTabSz="1218987"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19</a:t>
            </a:fld>
            <a:endParaRPr lang="en-IN"/>
          </a:p>
        </p:txBody>
      </p:sp>
    </p:spTree>
    <p:extLst>
      <p:ext uri="{BB962C8B-B14F-4D97-AF65-F5344CB8AC3E}">
        <p14:creationId xmlns:p14="http://schemas.microsoft.com/office/powerpoint/2010/main" val="3671564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 </a:t>
            </a:r>
            <a:r>
              <a:rPr lang="en-IN" dirty="0" err="1"/>
              <a:t>pseudoâ</a:t>
            </a:r>
            <a:r>
              <a:rPr lang="en-IN" dirty="0"/>
              <a:t>€“Foster Kennedy syndrome may rarely be noted when increased intracranial </a:t>
            </a:r>
            <a:r>
              <a:rPr lang="en-IN" b="1" dirty="0"/>
              <a:t>pressure of any cause </a:t>
            </a:r>
            <a:r>
              <a:rPr lang="en-IN" dirty="0"/>
              <a:t>occurs in a patient who has previous unilateral optic atrophy</a:t>
            </a:r>
          </a:p>
        </p:txBody>
      </p:sp>
      <p:sp>
        <p:nvSpPr>
          <p:cNvPr id="4" name="Slide Number Placeholder 3"/>
          <p:cNvSpPr>
            <a:spLocks noGrp="1"/>
          </p:cNvSpPr>
          <p:nvPr>
            <p:ph type="sldNum" sz="quarter" idx="10"/>
          </p:nvPr>
        </p:nvSpPr>
        <p:spPr/>
        <p:txBody>
          <a:bodyPr/>
          <a:lstStyle/>
          <a:p>
            <a:fld id="{9E11EC53-F507-411E-9ADC-FBCFECE09D3D}" type="slidenum">
              <a:rPr lang="en-IN" smtClean="0"/>
              <a:t>21</a:t>
            </a:fld>
            <a:endParaRPr lang="en-IN"/>
          </a:p>
        </p:txBody>
      </p:sp>
    </p:spTree>
    <p:extLst>
      <p:ext uri="{BB962C8B-B14F-4D97-AF65-F5344CB8AC3E}">
        <p14:creationId xmlns:p14="http://schemas.microsoft.com/office/powerpoint/2010/main" val="1795092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600" dirty="0"/>
              <a:t>and </a:t>
            </a:r>
            <a:r>
              <a:rPr lang="en-IN" sz="1600" dirty="0" err="1"/>
              <a:t>corticobasal</a:t>
            </a:r>
            <a:r>
              <a:rPr lang="en-IN" sz="1600" dirty="0"/>
              <a:t> degeneration is </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22</a:t>
            </a:fld>
            <a:endParaRPr lang="en-IN"/>
          </a:p>
        </p:txBody>
      </p:sp>
    </p:spTree>
    <p:extLst>
      <p:ext uri="{BB962C8B-B14F-4D97-AF65-F5344CB8AC3E}">
        <p14:creationId xmlns:p14="http://schemas.microsoft.com/office/powerpoint/2010/main" val="3579212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26</a:t>
            </a:fld>
            <a:endParaRPr lang="en-IN"/>
          </a:p>
        </p:txBody>
      </p:sp>
    </p:spTree>
    <p:extLst>
      <p:ext uri="{BB962C8B-B14F-4D97-AF65-F5344CB8AC3E}">
        <p14:creationId xmlns:p14="http://schemas.microsoft.com/office/powerpoint/2010/main" val="289030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27</a:t>
            </a:fld>
            <a:endParaRPr lang="en-IN"/>
          </a:p>
        </p:txBody>
      </p:sp>
    </p:spTree>
    <p:extLst>
      <p:ext uri="{BB962C8B-B14F-4D97-AF65-F5344CB8AC3E}">
        <p14:creationId xmlns:p14="http://schemas.microsoft.com/office/powerpoint/2010/main" val="423113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upward extensions of the anterior </a:t>
            </a:r>
            <a:r>
              <a:rPr lang="en-IN" sz="1600" dirty="0" err="1"/>
              <a:t>gray</a:t>
            </a:r>
            <a:r>
              <a:rPr lang="en-IN" sz="1600" dirty="0"/>
              <a:t> columns of the spinal cord;</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they consist of large, multipolar cells, similar to the anterior horn </a:t>
            </a:r>
            <a:r>
              <a:rPr lang="en-IN" sz="1600" dirty="0" err="1"/>
              <a:t>motoneurons</a:t>
            </a:r>
            <a:r>
              <a:rPr lang="en-IN" sz="1600" dirty="0"/>
              <a:t>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28</a:t>
            </a:fld>
            <a:endParaRPr lang="en-IN"/>
          </a:p>
        </p:txBody>
      </p:sp>
    </p:spTree>
    <p:extLst>
      <p:ext uri="{BB962C8B-B14F-4D97-AF65-F5344CB8AC3E}">
        <p14:creationId xmlns:p14="http://schemas.microsoft.com/office/powerpoint/2010/main" val="3057040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buFont typeface="Wingdings" panose="05000000000000000000" pitchFamily="2" charset="2"/>
              <a:buChar char="v"/>
            </a:pPr>
            <a:r>
              <a:rPr lang="en-IN" sz="1600" dirty="0"/>
              <a:t>The cortical representation is huge</a:t>
            </a:r>
          </a:p>
          <a:p>
            <a:pPr>
              <a:lnSpc>
                <a:spcPct val="150000"/>
              </a:lnSpc>
              <a:buFont typeface="Wingdings" panose="05000000000000000000" pitchFamily="2" charset="2"/>
              <a:buChar char="v"/>
            </a:pPr>
            <a:r>
              <a:rPr lang="en-IN" sz="1600" dirty="0"/>
              <a:t>Cerebral </a:t>
            </a:r>
            <a:r>
              <a:rPr lang="en-IN" sz="1600" dirty="0" err="1"/>
              <a:t>center</a:t>
            </a:r>
            <a:r>
              <a:rPr lang="en-IN" sz="1600" dirty="0"/>
              <a:t> - lower part of </a:t>
            </a:r>
            <a:r>
              <a:rPr lang="en-IN" sz="1600" dirty="0" err="1"/>
              <a:t>precentral</a:t>
            </a:r>
            <a:r>
              <a:rPr lang="en-IN" sz="1600" dirty="0"/>
              <a:t> </a:t>
            </a:r>
            <a:r>
              <a:rPr lang="en-IN" sz="1600" dirty="0" err="1"/>
              <a:t>gyrus</a:t>
            </a:r>
            <a:r>
              <a:rPr lang="en-IN" sz="1600" dirty="0"/>
              <a:t> in </a:t>
            </a:r>
            <a:r>
              <a:rPr lang="en-IN" sz="1600" dirty="0" err="1"/>
              <a:t>sylvian</a:t>
            </a:r>
            <a:r>
              <a:rPr lang="en-IN" sz="1600" dirty="0"/>
              <a:t> ﬁssure. </a:t>
            </a:r>
          </a:p>
          <a:p>
            <a:pPr>
              <a:lnSpc>
                <a:spcPct val="150000"/>
              </a:lnSpc>
              <a:buFont typeface="Wingdings" panose="05000000000000000000" pitchFamily="2" charset="2"/>
              <a:buChar char="v"/>
            </a:pPr>
            <a:r>
              <a:rPr lang="en-IN" sz="1600" dirty="0" err="1"/>
              <a:t>Supranuclear</a:t>
            </a:r>
            <a:r>
              <a:rPr lang="en-IN" sz="1600" dirty="0"/>
              <a:t> control to the </a:t>
            </a:r>
            <a:r>
              <a:rPr lang="en-IN" sz="1600" dirty="0" err="1"/>
              <a:t>genioglossus</a:t>
            </a:r>
            <a:r>
              <a:rPr lang="en-IN" sz="1600" dirty="0"/>
              <a:t> muscle is primarily crossed; </a:t>
            </a:r>
          </a:p>
          <a:p>
            <a:pPr>
              <a:lnSpc>
                <a:spcPct val="150000"/>
              </a:lnSpc>
              <a:buFont typeface="Wingdings" panose="05000000000000000000" pitchFamily="2" charset="2"/>
              <a:buChar char="v"/>
            </a:pPr>
            <a:r>
              <a:rPr lang="en-IN" sz="1600" dirty="0"/>
              <a:t>supply to the other muscles is bilateral but predominantly crossed.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29</a:t>
            </a:fld>
            <a:endParaRPr lang="en-IN"/>
          </a:p>
        </p:txBody>
      </p:sp>
    </p:spTree>
    <p:extLst>
      <p:ext uri="{BB962C8B-B14F-4D97-AF65-F5344CB8AC3E}">
        <p14:creationId xmlns:p14="http://schemas.microsoft.com/office/powerpoint/2010/main" val="942348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 paired nuclei extend almost the entire length of the medulla just beneath the ﬂoor of the fourth ventricle, close to the midline, under the medial aspect of the hypoglossal </a:t>
            </a:r>
            <a:r>
              <a:rPr lang="en-IN" sz="1600" dirty="0" err="1"/>
              <a:t>trigone</a:t>
            </a:r>
            <a:endParaRPr lang="en-IN" sz="1600" dirty="0"/>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30</a:t>
            </a:fld>
            <a:endParaRPr lang="en-IN"/>
          </a:p>
        </p:txBody>
      </p:sp>
    </p:spTree>
    <p:extLst>
      <p:ext uri="{BB962C8B-B14F-4D97-AF65-F5344CB8AC3E}">
        <p14:creationId xmlns:p14="http://schemas.microsoft.com/office/powerpoint/2010/main" val="3527979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 Numerous ﬁ </a:t>
            </a:r>
            <a:r>
              <a:rPr lang="en-IN" dirty="0" err="1"/>
              <a:t>bers</a:t>
            </a:r>
            <a:r>
              <a:rPr lang="en-IN" dirty="0"/>
              <a:t> connect the nuclei of the two sides. The axons stream </a:t>
            </a:r>
            <a:r>
              <a:rPr lang="en-IN" dirty="0" err="1"/>
              <a:t>ventrolaterally</a:t>
            </a:r>
            <a:r>
              <a:rPr lang="en-IN" dirty="0"/>
              <a:t> through the reticular formation, just lateral to the medial longitudinal fasciculus and medial lemniscuses, and </a:t>
            </a:r>
          </a:p>
        </p:txBody>
      </p:sp>
      <p:sp>
        <p:nvSpPr>
          <p:cNvPr id="4" name="Slide Number Placeholder 3"/>
          <p:cNvSpPr>
            <a:spLocks noGrp="1"/>
          </p:cNvSpPr>
          <p:nvPr>
            <p:ph type="sldNum" sz="quarter" idx="10"/>
          </p:nvPr>
        </p:nvSpPr>
        <p:spPr/>
        <p:txBody>
          <a:bodyPr/>
          <a:lstStyle/>
          <a:p>
            <a:fld id="{9E11EC53-F507-411E-9ADC-FBCFECE09D3D}" type="slidenum">
              <a:rPr lang="en-IN" smtClean="0"/>
              <a:t>31</a:t>
            </a:fld>
            <a:endParaRPr lang="en-IN"/>
          </a:p>
        </p:txBody>
      </p:sp>
    </p:spTree>
    <p:extLst>
      <p:ext uri="{BB962C8B-B14F-4D97-AF65-F5344CB8AC3E}">
        <p14:creationId xmlns:p14="http://schemas.microsoft.com/office/powerpoint/2010/main" val="3820068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nerve emerges from the medulla in the sulcus between the pyramid and inferior olive (</a:t>
            </a:r>
            <a:r>
              <a:rPr lang="en-IN" dirty="0" err="1"/>
              <a:t>preolivary</a:t>
            </a:r>
            <a:r>
              <a:rPr lang="en-IN" dirty="0"/>
              <a:t> or </a:t>
            </a:r>
            <a:r>
              <a:rPr lang="en-IN" dirty="0" err="1"/>
              <a:t>ventrolateral</a:t>
            </a:r>
            <a:r>
              <a:rPr lang="en-IN" dirty="0"/>
              <a:t> sulcus) as a series of 10 to 15 rootlets on each side, anterior to the rootlets of CNs IX, X, and XI </a:t>
            </a:r>
          </a:p>
        </p:txBody>
      </p:sp>
      <p:sp>
        <p:nvSpPr>
          <p:cNvPr id="4" name="Slide Number Placeholder 3"/>
          <p:cNvSpPr>
            <a:spLocks noGrp="1"/>
          </p:cNvSpPr>
          <p:nvPr>
            <p:ph type="sldNum" sz="quarter" idx="10"/>
          </p:nvPr>
        </p:nvSpPr>
        <p:spPr/>
        <p:txBody>
          <a:bodyPr/>
          <a:lstStyle/>
          <a:p>
            <a:fld id="{9E11EC53-F507-411E-9ADC-FBCFECE09D3D}" type="slidenum">
              <a:rPr lang="en-IN" smtClean="0"/>
              <a:t>32</a:t>
            </a:fld>
            <a:endParaRPr lang="en-IN"/>
          </a:p>
        </p:txBody>
      </p:sp>
    </p:spTree>
    <p:extLst>
      <p:ext uri="{BB962C8B-B14F-4D97-AF65-F5344CB8AC3E}">
        <p14:creationId xmlns:p14="http://schemas.microsoft.com/office/powerpoint/2010/main" val="723103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hypoglossal </a:t>
            </a:r>
            <a:r>
              <a:rPr lang="en-IN" dirty="0" err="1"/>
              <a:t>ﬁbers</a:t>
            </a:r>
            <a:r>
              <a:rPr lang="en-IN" dirty="0"/>
              <a:t> two bundles</a:t>
            </a:r>
            <a:r>
              <a:rPr lang="en-IN" baseline="0" dirty="0"/>
              <a:t> </a:t>
            </a:r>
            <a:r>
              <a:rPr lang="en-IN" dirty="0"/>
              <a:t>pass through the hypoglossal canal, and then unite. The nerve descends through the neck to the level of the angle of the mandible, then passes forward under the tongue (hence its name) to supply its extrinsic and intrinsic muscles . </a:t>
            </a:r>
          </a:p>
          <a:p>
            <a:r>
              <a:rPr lang="en-IN" dirty="0"/>
              <a:t>In the upper portion of its course, the nerve lies beneath the internal carotid artery and internal jugular vein, and near the </a:t>
            </a:r>
            <a:r>
              <a:rPr lang="en-IN" dirty="0" err="1"/>
              <a:t>vagus</a:t>
            </a:r>
            <a:r>
              <a:rPr lang="en-IN" dirty="0"/>
              <a:t> nerve. </a:t>
            </a:r>
          </a:p>
          <a:p>
            <a:r>
              <a:rPr lang="en-IN" dirty="0"/>
              <a:t>It passes between the artery and vein, runs forward above the hyoid bone, between the </a:t>
            </a:r>
            <a:r>
              <a:rPr lang="en-IN" dirty="0" err="1"/>
              <a:t>mylohyoid</a:t>
            </a:r>
            <a:r>
              <a:rPr lang="en-IN" dirty="0"/>
              <a:t> and </a:t>
            </a:r>
            <a:r>
              <a:rPr lang="en-IN" dirty="0" err="1"/>
              <a:t>hypoglossus</a:t>
            </a:r>
            <a:r>
              <a:rPr lang="en-IN" dirty="0"/>
              <a:t> muscles, and breaks up into a number of ﬁ </a:t>
            </a:r>
            <a:r>
              <a:rPr lang="en-IN" dirty="0" err="1"/>
              <a:t>bers</a:t>
            </a:r>
            <a:r>
              <a:rPr lang="en-IN" dirty="0"/>
              <a:t> to supply the various tongue muscles. </a:t>
            </a:r>
          </a:p>
          <a:p>
            <a:r>
              <a:rPr lang="en-IN" dirty="0"/>
              <a:t>The nerve sends communicating branches to the inferior vagal ganglion and to the pharyngeal plexus.</a:t>
            </a:r>
          </a:p>
          <a:p>
            <a:r>
              <a:rPr lang="en-IN" dirty="0"/>
              <a:t> </a:t>
            </a:r>
          </a:p>
        </p:txBody>
      </p:sp>
      <p:sp>
        <p:nvSpPr>
          <p:cNvPr id="4" name="Slide Number Placeholder 3"/>
          <p:cNvSpPr>
            <a:spLocks noGrp="1"/>
          </p:cNvSpPr>
          <p:nvPr>
            <p:ph type="sldNum" sz="quarter" idx="10"/>
          </p:nvPr>
        </p:nvSpPr>
        <p:spPr/>
        <p:txBody>
          <a:bodyPr/>
          <a:lstStyle/>
          <a:p>
            <a:fld id="{9E11EC53-F507-411E-9ADC-FBCFECE09D3D}" type="slidenum">
              <a:rPr lang="en-IN" smtClean="0"/>
              <a:t>33</a:t>
            </a:fld>
            <a:endParaRPr lang="en-IN"/>
          </a:p>
        </p:txBody>
      </p:sp>
    </p:spTree>
    <p:extLst>
      <p:ext uri="{BB962C8B-B14F-4D97-AF65-F5344CB8AC3E}">
        <p14:creationId xmlns:p14="http://schemas.microsoft.com/office/powerpoint/2010/main" val="1588706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 meningeal branches send ﬁlaments from C1 and C2 to the </a:t>
            </a:r>
            <a:r>
              <a:rPr lang="en-IN" sz="1600" dirty="0" err="1"/>
              <a:t>dura</a:t>
            </a:r>
            <a:r>
              <a:rPr lang="en-IN" sz="1600" dirty="0"/>
              <a:t> of the post fossa. </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 </a:t>
            </a:r>
            <a:r>
              <a:rPr lang="en-IN" sz="1600" dirty="0" err="1"/>
              <a:t>thyrohyoid</a:t>
            </a:r>
            <a:r>
              <a:rPr lang="en-IN" sz="1600" dirty="0"/>
              <a:t> branch supplies the </a:t>
            </a:r>
            <a:r>
              <a:rPr lang="en-IN" sz="1600" dirty="0" err="1"/>
              <a:t>thyrohyoid</a:t>
            </a:r>
            <a:r>
              <a:rPr lang="en-IN" sz="1600" dirty="0"/>
              <a:t> muscle. </a:t>
            </a:r>
          </a:p>
          <a:p>
            <a:pPr marL="0" marR="0" indent="0" algn="l" defTabSz="1218987" rtl="0" eaLnBrk="1" fontAlgn="auto" latinLnBrk="0" hangingPunct="1">
              <a:lnSpc>
                <a:spcPct val="100000"/>
              </a:lnSpc>
              <a:spcBef>
                <a:spcPts val="0"/>
              </a:spcBef>
              <a:spcAft>
                <a:spcPts val="0"/>
              </a:spcAft>
              <a:buClrTx/>
              <a:buSzTx/>
              <a:buFontTx/>
              <a:buNone/>
              <a:tabLst/>
              <a:defRPr/>
            </a:pPr>
            <a:endParaRPr lang="en-IN" sz="1600" dirty="0"/>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35</a:t>
            </a:fld>
            <a:endParaRPr lang="en-IN"/>
          </a:p>
        </p:txBody>
      </p:sp>
    </p:spTree>
    <p:extLst>
      <p:ext uri="{BB962C8B-B14F-4D97-AF65-F5344CB8AC3E}">
        <p14:creationId xmlns:p14="http://schemas.microsoft.com/office/powerpoint/2010/main" val="2754714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36</a:t>
            </a:fld>
            <a:endParaRPr lang="en-IN"/>
          </a:p>
        </p:txBody>
      </p:sp>
    </p:spTree>
    <p:extLst>
      <p:ext uri="{BB962C8B-B14F-4D97-AF65-F5344CB8AC3E}">
        <p14:creationId xmlns:p14="http://schemas.microsoft.com/office/powerpoint/2010/main" val="40206062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600" dirty="0"/>
              <a:t>CN XII supplies the intrinsic muscles, and all of the extrinsic muscles of the tongue </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The paired extrinsic muscles (</a:t>
            </a:r>
            <a:r>
              <a:rPr lang="en-IN" sz="1600" dirty="0" err="1"/>
              <a:t>genioglossus</a:t>
            </a:r>
            <a:r>
              <a:rPr lang="en-IN" sz="1600" dirty="0"/>
              <a:t>, </a:t>
            </a:r>
            <a:r>
              <a:rPr lang="en-IN" sz="1600" dirty="0" err="1"/>
              <a:t>styloglossus</a:t>
            </a:r>
            <a:r>
              <a:rPr lang="en-IN" sz="1600" dirty="0"/>
              <a:t>, </a:t>
            </a:r>
            <a:r>
              <a:rPr lang="en-IN" sz="1600" dirty="0" err="1"/>
              <a:t>hyoglossus</a:t>
            </a:r>
            <a:r>
              <a:rPr lang="en-IN" sz="1600" dirty="0"/>
              <a:t>, and </a:t>
            </a:r>
            <a:r>
              <a:rPr lang="en-IN" sz="1600" dirty="0" err="1"/>
              <a:t>chondroglossus</a:t>
            </a:r>
            <a:r>
              <a:rPr lang="en-IN" sz="1600" dirty="0"/>
              <a:t>) pass from the skull or hyoid bone to the tongue. </a:t>
            </a:r>
          </a:p>
          <a:p>
            <a:r>
              <a:rPr lang="en-IN" dirty="0"/>
              <a:t>It originates from the chin (Gr. </a:t>
            </a:r>
            <a:r>
              <a:rPr lang="en-IN" dirty="0" err="1"/>
              <a:t>geneion</a:t>
            </a:r>
            <a:r>
              <a:rPr lang="en-IN" dirty="0"/>
              <a:t> “chin”) and inserts into the tongue</a:t>
            </a:r>
          </a:p>
        </p:txBody>
      </p:sp>
      <p:sp>
        <p:nvSpPr>
          <p:cNvPr id="4" name="Slide Number Placeholder 3"/>
          <p:cNvSpPr>
            <a:spLocks noGrp="1"/>
          </p:cNvSpPr>
          <p:nvPr>
            <p:ph type="sldNum" sz="quarter" idx="10"/>
          </p:nvPr>
        </p:nvSpPr>
        <p:spPr/>
        <p:txBody>
          <a:bodyPr/>
          <a:lstStyle/>
          <a:p>
            <a:fld id="{9E11EC53-F507-411E-9ADC-FBCFECE09D3D}" type="slidenum">
              <a:rPr lang="en-IN" smtClean="0"/>
              <a:t>37</a:t>
            </a:fld>
            <a:endParaRPr lang="en-IN"/>
          </a:p>
        </p:txBody>
      </p:sp>
    </p:spTree>
    <p:extLst>
      <p:ext uri="{BB962C8B-B14F-4D97-AF65-F5344CB8AC3E}">
        <p14:creationId xmlns:p14="http://schemas.microsoft.com/office/powerpoint/2010/main" val="6774365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altering the tongue’s shape; </a:t>
            </a:r>
          </a:p>
          <a:p>
            <a:r>
              <a:rPr lang="en-IN" sz="1600" dirty="0"/>
              <a:t>superior </a:t>
            </a:r>
            <a:r>
              <a:rPr lang="en-IN" sz="1600" dirty="0" err="1"/>
              <a:t>longitudinalis</a:t>
            </a:r>
            <a:r>
              <a:rPr lang="en-IN" sz="1600" dirty="0"/>
              <a:t> turns the tip, pulls the tip up, and makes the dorsum concave; inferior </a:t>
            </a:r>
            <a:r>
              <a:rPr lang="en-IN" sz="1600" dirty="0" err="1"/>
              <a:t>longitudinalis</a:t>
            </a:r>
            <a:r>
              <a:rPr lang="en-IN" sz="1600" dirty="0"/>
              <a:t> pulls the tip down and makes the dorsum convex</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38</a:t>
            </a:fld>
            <a:endParaRPr lang="en-IN"/>
          </a:p>
        </p:txBody>
      </p:sp>
    </p:spTree>
    <p:extLst>
      <p:ext uri="{BB962C8B-B14F-4D97-AF65-F5344CB8AC3E}">
        <p14:creationId xmlns:p14="http://schemas.microsoft.com/office/powerpoint/2010/main" val="2862925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After noting the position and appearance of the tongue at rest in the mouth, the patient is asked to protrude it, move it in and out, from side to side, and upward and downward, both slowly and rapidly</a:t>
            </a:r>
          </a:p>
          <a:p>
            <a:pPr marL="0" marR="0" indent="0" algn="l" defTabSz="1218987" rtl="0" eaLnBrk="1" fontAlgn="auto" latinLnBrk="0" hangingPunct="1">
              <a:lnSpc>
                <a:spcPct val="100000"/>
              </a:lnSpc>
              <a:spcBef>
                <a:spcPts val="0"/>
              </a:spcBef>
              <a:spcAft>
                <a:spcPts val="0"/>
              </a:spcAft>
              <a:buClrTx/>
              <a:buSzTx/>
              <a:buFontTx/>
              <a:buNone/>
              <a:tabLst/>
              <a:defRPr/>
            </a:pPr>
            <a:endParaRPr lang="en-IN" sz="1600" dirty="0"/>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tip against each cheek as the examiner tries to dislodge it with ﬁnger pressure</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39</a:t>
            </a:fld>
            <a:endParaRPr lang="en-IN"/>
          </a:p>
        </p:txBody>
      </p:sp>
    </p:spTree>
    <p:extLst>
      <p:ext uri="{BB962C8B-B14F-4D97-AF65-F5344CB8AC3E}">
        <p14:creationId xmlns:p14="http://schemas.microsoft.com/office/powerpoint/2010/main" val="1759520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because of the action of the normal </a:t>
            </a:r>
            <a:r>
              <a:rPr lang="en-IN" dirty="0" err="1"/>
              <a:t>genioglossus</a:t>
            </a:r>
            <a:r>
              <a:rPr lang="en-IN" dirty="0"/>
              <a:t>, which protrudes the tip of the tongue by drawing the root forward</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Manually pulling up the weak side of the face eliminates the “deviation.” </a:t>
            </a:r>
          </a:p>
          <a:p>
            <a:pPr marL="0" marR="0" indent="0" algn="l" defTabSz="1218987" rtl="0" eaLnBrk="1" fontAlgn="auto" latinLnBrk="0" hangingPunct="1">
              <a:lnSpc>
                <a:spcPct val="100000"/>
              </a:lnSpc>
              <a:spcBef>
                <a:spcPts val="0"/>
              </a:spcBef>
              <a:spcAft>
                <a:spcPts val="0"/>
              </a:spcAft>
              <a:buClrTx/>
              <a:buSzTx/>
              <a:buFontTx/>
              <a:buNone/>
              <a:tabLst/>
              <a:defRPr/>
            </a:pPr>
            <a:endParaRPr lang="en-IN" sz="1600" dirty="0"/>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It may also be helpful to gauge tongue position in relation to the tip of the nose or the notch between the upper incisors.</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40</a:t>
            </a:fld>
            <a:endParaRPr lang="en-IN"/>
          </a:p>
        </p:txBody>
      </p:sp>
    </p:spTree>
    <p:extLst>
      <p:ext uri="{BB962C8B-B14F-4D97-AF65-F5344CB8AC3E}">
        <p14:creationId xmlns:p14="http://schemas.microsoft.com/office/powerpoint/2010/main" val="3462527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600" dirty="0"/>
              <a:t>; it lies inert on the ﬂ </a:t>
            </a:r>
            <a:r>
              <a:rPr lang="en-IN" sz="1600" dirty="0" err="1"/>
              <a:t>oor</a:t>
            </a:r>
            <a:r>
              <a:rPr lang="en-IN" sz="1600" dirty="0"/>
              <a:t> of the mouth )</a:t>
            </a:r>
          </a:p>
          <a:p>
            <a:r>
              <a:rPr lang="en-IN" sz="1600" dirty="0"/>
              <a:t>, </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41</a:t>
            </a:fld>
            <a:endParaRPr lang="en-IN"/>
          </a:p>
        </p:txBody>
      </p:sp>
    </p:spTree>
    <p:extLst>
      <p:ext uri="{BB962C8B-B14F-4D97-AF65-F5344CB8AC3E}">
        <p14:creationId xmlns:p14="http://schemas.microsoft.com/office/powerpoint/2010/main" val="2819308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42</a:t>
            </a:fld>
            <a:endParaRPr lang="en-IN"/>
          </a:p>
        </p:txBody>
      </p:sp>
    </p:spTree>
    <p:extLst>
      <p:ext uri="{BB962C8B-B14F-4D97-AF65-F5344CB8AC3E}">
        <p14:creationId xmlns:p14="http://schemas.microsoft.com/office/powerpoint/2010/main" val="2192657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dirty="0"/>
              <a:t>CHOREA may cause irregular, jerky movements of the tongue, and often the patient is unable to keep the tongue protruded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43</a:t>
            </a:fld>
            <a:endParaRPr lang="en-IN"/>
          </a:p>
        </p:txBody>
      </p:sp>
    </p:spTree>
    <p:extLst>
      <p:ext uri="{BB962C8B-B14F-4D97-AF65-F5344CB8AC3E}">
        <p14:creationId xmlns:p14="http://schemas.microsoft.com/office/powerpoint/2010/main" val="245462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99050" lvl="3" indent="-533400">
              <a:buFont typeface="Wingdings" panose="05000000000000000000" pitchFamily="2" charset="2"/>
              <a:buChar char="v"/>
            </a:pPr>
            <a:r>
              <a:rPr lang="en-IN" sz="2000" dirty="0"/>
              <a:t>punctate, erythematous lesions from atrophic, </a:t>
            </a:r>
            <a:r>
              <a:rPr lang="en-IN" sz="2000" dirty="0" err="1"/>
              <a:t>hyperemic</a:t>
            </a:r>
            <a:r>
              <a:rPr lang="en-IN" sz="2000" dirty="0"/>
              <a:t> papillae</a:t>
            </a:r>
          </a:p>
          <a:p>
            <a:pPr marL="899050" lvl="3" indent="-533400">
              <a:buFont typeface="Wingdings" panose="05000000000000000000" pitchFamily="2" charset="2"/>
              <a:buChar char="v"/>
            </a:pPr>
            <a:r>
              <a:rPr lang="en-IN" sz="2000" dirty="0"/>
              <a:t>No neurogenic atrophy</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In riboﬂavin deﬁciency, the tongue may be a purplish or magenta hue, with prominent, </a:t>
            </a:r>
            <a:r>
              <a:rPr lang="en-IN" sz="1600" dirty="0" err="1"/>
              <a:t>edematous</a:t>
            </a:r>
            <a:r>
              <a:rPr lang="en-IN" sz="1600" dirty="0"/>
              <a:t> fungiform and ﬁ </a:t>
            </a:r>
            <a:r>
              <a:rPr lang="en-IN" sz="1600" dirty="0" err="1"/>
              <a:t>liform</a:t>
            </a:r>
            <a:r>
              <a:rPr lang="en-IN" sz="1600" dirty="0"/>
              <a:t> papillae that resemble cobblestones.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47</a:t>
            </a:fld>
            <a:endParaRPr lang="en-IN"/>
          </a:p>
        </p:txBody>
      </p:sp>
    </p:spTree>
    <p:extLst>
      <p:ext uri="{BB962C8B-B14F-4D97-AF65-F5344CB8AC3E}">
        <p14:creationId xmlns:p14="http://schemas.microsoft.com/office/powerpoint/2010/main" val="15733742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err="1"/>
              <a:t>Supranuclear</a:t>
            </a:r>
            <a:r>
              <a:rPr lang="en-IN" sz="1600" dirty="0"/>
              <a:t> tongue weakness - lesion of the cerebral cortex or the </a:t>
            </a:r>
            <a:r>
              <a:rPr lang="en-IN" sz="1600" dirty="0" err="1"/>
              <a:t>corticobulbar</a:t>
            </a:r>
            <a:r>
              <a:rPr lang="en-IN" sz="1600" dirty="0"/>
              <a:t> tract in the internal capsule, cerebral peduncle, or pons. </a:t>
            </a:r>
          </a:p>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Pontine lesions depending on the relationship to the decussating </a:t>
            </a:r>
            <a:r>
              <a:rPr lang="en-IN" sz="1600" dirty="0" err="1"/>
              <a:t>corticolingual</a:t>
            </a:r>
            <a:r>
              <a:rPr lang="en-IN" sz="1600" dirty="0"/>
              <a:t> </a:t>
            </a:r>
            <a:r>
              <a:rPr lang="en-IN" sz="1600" dirty="0" err="1"/>
              <a:t>ﬁbers</a:t>
            </a:r>
            <a:r>
              <a:rPr lang="en-IN" sz="1600" dirty="0"/>
              <a:t>. </a:t>
            </a:r>
          </a:p>
          <a:p>
            <a:r>
              <a:rPr lang="en-IN" sz="1600" dirty="0"/>
              <a:t>cortical or large subcortical infarctions , facial and prominent UL weakness</a:t>
            </a:r>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49</a:t>
            </a:fld>
            <a:endParaRPr lang="en-IN"/>
          </a:p>
        </p:txBody>
      </p:sp>
    </p:spTree>
    <p:extLst>
      <p:ext uri="{BB962C8B-B14F-4D97-AF65-F5344CB8AC3E}">
        <p14:creationId xmlns:p14="http://schemas.microsoft.com/office/powerpoint/2010/main" val="3367782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close proximity of the two hypoglossal nuclei, dorsal medullary lesions (e.g., multiple sclerosis, </a:t>
            </a:r>
            <a:r>
              <a:rPr lang="en-IN" dirty="0" err="1"/>
              <a:t>syringobulbia</a:t>
            </a:r>
            <a:r>
              <a:rPr lang="en-IN" dirty="0"/>
              <a:t>) often result in bilateral lower motor neuron lesions of the tongue</a:t>
            </a:r>
          </a:p>
        </p:txBody>
      </p:sp>
      <p:sp>
        <p:nvSpPr>
          <p:cNvPr id="4" name="Slide Number Placeholder 3"/>
          <p:cNvSpPr>
            <a:spLocks noGrp="1"/>
          </p:cNvSpPr>
          <p:nvPr>
            <p:ph type="sldNum" sz="quarter" idx="10"/>
          </p:nvPr>
        </p:nvSpPr>
        <p:spPr/>
        <p:txBody>
          <a:bodyPr/>
          <a:lstStyle/>
          <a:p>
            <a:fld id="{9E11EC53-F507-411E-9ADC-FBCFECE09D3D}" type="slidenum">
              <a:rPr lang="en-IN" smtClean="0"/>
              <a:t>52</a:t>
            </a:fld>
            <a:endParaRPr lang="en-IN"/>
          </a:p>
        </p:txBody>
      </p:sp>
    </p:spTree>
    <p:extLst>
      <p:ext uri="{BB962C8B-B14F-4D97-AF65-F5344CB8AC3E}">
        <p14:creationId xmlns:p14="http://schemas.microsoft.com/office/powerpoint/2010/main" val="3050459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anterior spinal artery supplies the </a:t>
            </a:r>
            <a:r>
              <a:rPr lang="en-IN" dirty="0" err="1"/>
              <a:t>ipsilateral</a:t>
            </a:r>
            <a:r>
              <a:rPr lang="en-IN" dirty="0"/>
              <a:t> pyramid, medial </a:t>
            </a:r>
            <a:r>
              <a:rPr lang="en-IN" dirty="0" err="1"/>
              <a:t>lemniscus</a:t>
            </a:r>
            <a:r>
              <a:rPr lang="en-IN" dirty="0"/>
              <a:t>, and hypoglossal nerve; its occlusion therefore results in three main signs</a:t>
            </a:r>
          </a:p>
        </p:txBody>
      </p:sp>
      <p:sp>
        <p:nvSpPr>
          <p:cNvPr id="4" name="Slide Number Placeholder 3"/>
          <p:cNvSpPr>
            <a:spLocks noGrp="1"/>
          </p:cNvSpPr>
          <p:nvPr>
            <p:ph type="sldNum" sz="quarter" idx="10"/>
          </p:nvPr>
        </p:nvSpPr>
        <p:spPr/>
        <p:txBody>
          <a:bodyPr/>
          <a:lstStyle/>
          <a:p>
            <a:fld id="{9E11EC53-F507-411E-9ADC-FBCFECE09D3D}" type="slidenum">
              <a:rPr lang="en-IN" smtClean="0"/>
              <a:t>53</a:t>
            </a:fld>
            <a:endParaRPr lang="en-IN"/>
          </a:p>
        </p:txBody>
      </p:sp>
    </p:spTree>
    <p:extLst>
      <p:ext uri="{BB962C8B-B14F-4D97-AF65-F5344CB8AC3E}">
        <p14:creationId xmlns:p14="http://schemas.microsoft.com/office/powerpoint/2010/main" val="28969473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IN" sz="1600" dirty="0"/>
              <a:t>CN XII may be involved with other lower CNs and the cervical </a:t>
            </a:r>
            <a:r>
              <a:rPr lang="en-IN" sz="1600" dirty="0" err="1"/>
              <a:t>sympathetics</a:t>
            </a:r>
            <a:r>
              <a:rPr lang="en-IN" sz="1600" dirty="0"/>
              <a:t> in lesions in the </a:t>
            </a:r>
            <a:r>
              <a:rPr lang="en-IN" sz="1600" dirty="0" err="1"/>
              <a:t>retroparotid</a:t>
            </a:r>
            <a:r>
              <a:rPr lang="en-IN" sz="1600" dirty="0"/>
              <a:t> space (Collet-</a:t>
            </a:r>
            <a:r>
              <a:rPr lang="en-IN" sz="1600" dirty="0" err="1"/>
              <a:t>Sicard</a:t>
            </a:r>
            <a:r>
              <a:rPr lang="en-IN" sz="1600" dirty="0"/>
              <a:t> or </a:t>
            </a:r>
            <a:r>
              <a:rPr lang="en-IN" sz="1600" dirty="0" err="1"/>
              <a:t>Villaret</a:t>
            </a:r>
            <a:r>
              <a:rPr lang="en-IN" sz="1600" dirty="0"/>
              <a:t> syndromes). </a:t>
            </a: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58</a:t>
            </a:fld>
            <a:endParaRPr lang="en-IN"/>
          </a:p>
        </p:txBody>
      </p:sp>
    </p:spTree>
    <p:extLst>
      <p:ext uri="{BB962C8B-B14F-4D97-AF65-F5344CB8AC3E}">
        <p14:creationId xmlns:p14="http://schemas.microsoft.com/office/powerpoint/2010/main" val="1330923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59</a:t>
            </a:fld>
            <a:endParaRPr lang="en-IN"/>
          </a:p>
        </p:txBody>
      </p:sp>
    </p:spTree>
    <p:extLst>
      <p:ext uri="{BB962C8B-B14F-4D97-AF65-F5344CB8AC3E}">
        <p14:creationId xmlns:p14="http://schemas.microsoft.com/office/powerpoint/2010/main" val="440235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60</a:t>
            </a:fld>
            <a:endParaRPr lang="en-IN"/>
          </a:p>
        </p:txBody>
      </p:sp>
    </p:spTree>
    <p:extLst>
      <p:ext uri="{BB962C8B-B14F-4D97-AF65-F5344CB8AC3E}">
        <p14:creationId xmlns:p14="http://schemas.microsoft.com/office/powerpoint/2010/main" val="1862688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Flaccid – slurred and less distinct breathiness</a:t>
            </a:r>
          </a:p>
        </p:txBody>
      </p:sp>
      <p:sp>
        <p:nvSpPr>
          <p:cNvPr id="4" name="Slide Number Placeholder 3"/>
          <p:cNvSpPr>
            <a:spLocks noGrp="1"/>
          </p:cNvSpPr>
          <p:nvPr>
            <p:ph type="sldNum" sz="quarter" idx="10"/>
          </p:nvPr>
        </p:nvSpPr>
        <p:spPr/>
        <p:txBody>
          <a:bodyPr/>
          <a:lstStyle/>
          <a:p>
            <a:fld id="{9E11EC53-F507-411E-9ADC-FBCFECE09D3D}" type="slidenum">
              <a:rPr lang="en-IN" smtClean="0"/>
              <a:t>64</a:t>
            </a:fld>
            <a:endParaRPr lang="en-IN"/>
          </a:p>
        </p:txBody>
      </p:sp>
    </p:spTree>
    <p:extLst>
      <p:ext uri="{BB962C8B-B14F-4D97-AF65-F5344CB8AC3E}">
        <p14:creationId xmlns:p14="http://schemas.microsoft.com/office/powerpoint/2010/main" val="1839622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IN" sz="1600" dirty="0"/>
              <a:t>Patients with progressive </a:t>
            </a:r>
            <a:r>
              <a:rPr lang="en-IN" sz="1600" dirty="0" err="1"/>
              <a:t>supranuclear</a:t>
            </a:r>
            <a:r>
              <a:rPr lang="en-IN" sz="1600" dirty="0"/>
              <a:t> palsy may have predominantly spastic, hypokinetic, and ataxic components, or a mixed dysarthria with a combination of spastic, hypokinetic, and ataxic components </a:t>
            </a:r>
          </a:p>
          <a:p>
            <a:endParaRPr lang="en-IN" sz="1400" dirty="0"/>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65</a:t>
            </a:fld>
            <a:endParaRPr lang="en-IN"/>
          </a:p>
        </p:txBody>
      </p:sp>
    </p:spTree>
    <p:extLst>
      <p:ext uri="{BB962C8B-B14F-4D97-AF65-F5344CB8AC3E}">
        <p14:creationId xmlns:p14="http://schemas.microsoft.com/office/powerpoint/2010/main" val="42551821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fr-FR" sz="1600" b="0" i="0" u="none" strike="noStrike" kern="1200" dirty="0" err="1">
                <a:solidFill>
                  <a:schemeClr val="tx1"/>
                </a:solidFill>
                <a:effectLst/>
                <a:latin typeface="+mn-lt"/>
                <a:ea typeface="+mn-ea"/>
                <a:cs typeface="+mn-cs"/>
              </a:rPr>
              <a:t>Hyperkinetic</a:t>
            </a:r>
            <a:r>
              <a:rPr lang="fr-FR" sz="1600" b="0" i="0" u="none" strike="noStrike" kern="1200" dirty="0">
                <a:solidFill>
                  <a:schemeClr val="tx1"/>
                </a:solidFill>
                <a:effectLst/>
                <a:latin typeface="+mn-lt"/>
                <a:ea typeface="+mn-ea"/>
                <a:cs typeface="+mn-cs"/>
              </a:rPr>
              <a:t> </a:t>
            </a:r>
            <a:r>
              <a:rPr lang="fr-FR" sz="1600" b="0" i="0" u="none" strike="noStrike" kern="1200" dirty="0" err="1">
                <a:solidFill>
                  <a:schemeClr val="tx1"/>
                </a:solidFill>
                <a:effectLst/>
                <a:latin typeface="+mn-lt"/>
                <a:ea typeface="+mn-ea"/>
                <a:cs typeface="+mn-cs"/>
              </a:rPr>
              <a:t>dysarthria</a:t>
            </a:r>
            <a:r>
              <a:rPr lang="fr-FR" sz="1600" b="0" i="0" u="none" strike="noStrike" kern="1200" dirty="0">
                <a:solidFill>
                  <a:schemeClr val="tx1"/>
                </a:solidFill>
                <a:effectLst/>
                <a:latin typeface="+mn-lt"/>
                <a:ea typeface="+mn-ea"/>
                <a:cs typeface="+mn-cs"/>
              </a:rPr>
              <a:t> (Gilles de la </a:t>
            </a:r>
            <a:r>
              <a:rPr lang="fr-FR" sz="1600" b="0" i="0" u="none" strike="noStrike" kern="1200" dirty="0" err="1">
                <a:solidFill>
                  <a:schemeClr val="tx1"/>
                </a:solidFill>
                <a:effectLst/>
                <a:latin typeface="+mn-lt"/>
                <a:ea typeface="+mn-ea"/>
                <a:cs typeface="+mn-cs"/>
              </a:rPr>
              <a:t>Tourette</a:t>
            </a:r>
            <a:r>
              <a:rPr lang="fr-FR" sz="1600" b="0" i="0" u="none" strike="noStrike" kern="1200" dirty="0">
                <a:solidFill>
                  <a:schemeClr val="tx1"/>
                </a:solidFill>
                <a:effectLst/>
                <a:latin typeface="+mn-lt"/>
                <a:ea typeface="+mn-ea"/>
                <a:cs typeface="+mn-cs"/>
              </a:rPr>
              <a:t>)</a:t>
            </a:r>
            <a:endParaRPr lang="en-IN" sz="1600" b="0" i="0" u="none" strike="noStrike" kern="1200" dirty="0">
              <a:solidFill>
                <a:schemeClr val="tx1"/>
              </a:solidFill>
              <a:effectLst/>
              <a:latin typeface="+mn-lt"/>
              <a:ea typeface="+mn-ea"/>
              <a:cs typeface="+mn-cs"/>
            </a:endParaRPr>
          </a:p>
          <a:p>
            <a:pPr rtl="0" eaLnBrk="1" fontAlgn="ctr" latinLnBrk="0" hangingPunct="1"/>
            <a:r>
              <a:rPr lang="en-IN" sz="1600" b="0" i="0" u="none" strike="noStrike" kern="1200" dirty="0">
                <a:solidFill>
                  <a:schemeClr val="tx1"/>
                </a:solidFill>
                <a:effectLst/>
                <a:latin typeface="+mn-lt"/>
                <a:ea typeface="+mn-ea"/>
                <a:cs typeface="+mn-cs"/>
              </a:rPr>
              <a:t>Paroxysmal automatic or uncontrolled grunting, barking, coughing, throat clearing, whistling, etc.; occasional </a:t>
            </a:r>
            <a:r>
              <a:rPr lang="en-IN" sz="1600" b="0" i="0" u="none" strike="noStrike" kern="1200" dirty="0" err="1">
                <a:solidFill>
                  <a:schemeClr val="tx1"/>
                </a:solidFill>
                <a:effectLst/>
                <a:latin typeface="+mn-lt"/>
                <a:ea typeface="+mn-ea"/>
                <a:cs typeface="+mn-cs"/>
              </a:rPr>
              <a:t>coprolalia</a:t>
            </a:r>
            <a:endParaRPr lang="en-IN" sz="1600" b="0" i="0" u="none" strike="noStrike"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9E11EC53-F507-411E-9ADC-FBCFECE09D3D}" type="slidenum">
              <a:rPr lang="en-IN" smtClean="0"/>
              <a:t>66</a:t>
            </a:fld>
            <a:endParaRPr lang="en-IN"/>
          </a:p>
        </p:txBody>
      </p:sp>
    </p:spTree>
    <p:extLst>
      <p:ext uri="{BB962C8B-B14F-4D97-AF65-F5344CB8AC3E}">
        <p14:creationId xmlns:p14="http://schemas.microsoft.com/office/powerpoint/2010/main" val="3443235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6675" y="2404534"/>
            <a:ext cx="7764913" cy="1646302"/>
          </a:xfrm>
        </p:spPr>
        <p:txBody>
          <a:bodyPr anchor="b">
            <a:noAutofit/>
          </a:bodyPr>
          <a:lstStyle>
            <a:lvl1pPr algn="r">
              <a:defRPr sz="5398">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6675" y="4050834"/>
            <a:ext cx="7764913" cy="1096899"/>
          </a:xfrm>
        </p:spPr>
        <p:txBody>
          <a:bodyPr anchor="t"/>
          <a:lstStyle>
            <a:lvl1pPr marL="0" indent="0" algn="r">
              <a:buNone/>
              <a:defRPr>
                <a:solidFill>
                  <a:schemeClr val="tx1">
                    <a:lumMod val="50000"/>
                    <a:lumOff val="50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8/15/19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25548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599"/>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B9059-F1D6-41D0-95CF-D21CAA096B3A}" type="datetimeFigureOut">
              <a:rPr lang="en-US" smtClean="0"/>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24698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159" y="2700868"/>
            <a:ext cx="8594429" cy="1826581"/>
          </a:xfrm>
        </p:spPr>
        <p:txBody>
          <a:bodyPr anchor="b"/>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677159" y="4527448"/>
            <a:ext cx="8594429" cy="860400"/>
          </a:xfrm>
        </p:spPr>
        <p:txBody>
          <a:bodyPr anchor="t"/>
          <a:lstStyle>
            <a:lvl1pPr marL="0" indent="0" algn="l">
              <a:buNone/>
              <a:defRPr sz="19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291123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158" y="2160589"/>
            <a:ext cx="418294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8645" y="2160590"/>
            <a:ext cx="418294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9B9059-F1D6-41D0-95CF-D21CAA096B3A}" type="datetimeFigureOut">
              <a:rPr lang="en-US" smtClean="0"/>
              <a:t>8/15/19</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25697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570" y="2160983"/>
            <a:ext cx="4184533"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675570" y="2737246"/>
            <a:ext cx="418453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7058" y="2160983"/>
            <a:ext cx="4184528"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059" y="2737246"/>
            <a:ext cx="418452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9B9059-F1D6-41D0-95CF-D21CAA096B3A}" type="datetimeFigureOut">
              <a:rPr lang="en-US" smtClean="0"/>
              <a:t>8/15/19</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165486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158" y="609600"/>
            <a:ext cx="8594429"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9B9059-F1D6-41D0-95CF-D21CAA096B3A}" type="datetimeFigureOut">
              <a:rPr lang="en-US" smtClean="0"/>
              <a:t>8/15/19</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272570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2557A-7053-4340-A874-8AB926A8EDA1}" type="datetimeFigureOut">
              <a:rPr lang="en-US" smtClean="0"/>
              <a:t>8/15/19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89256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1498604"/>
            <a:ext cx="3853524" cy="1278466"/>
          </a:xfrm>
        </p:spPr>
        <p:txBody>
          <a:bodyPr anchor="b">
            <a:normAutofit/>
          </a:bodyPr>
          <a:lstStyle>
            <a:lvl1pPr>
              <a:defRPr sz="1999"/>
            </a:lvl1pPr>
          </a:lstStyle>
          <a:p>
            <a:r>
              <a:rPr lang="en-US"/>
              <a:t>Click to edit Master title style</a:t>
            </a:r>
            <a:endParaRPr lang="en-US" dirty="0"/>
          </a:p>
        </p:txBody>
      </p:sp>
      <p:sp>
        <p:nvSpPr>
          <p:cNvPr id="3" name="Content Placeholder 2"/>
          <p:cNvSpPr>
            <a:spLocks noGrp="1"/>
          </p:cNvSpPr>
          <p:nvPr>
            <p:ph idx="1"/>
          </p:nvPr>
        </p:nvSpPr>
        <p:spPr>
          <a:xfrm>
            <a:off x="4759222" y="514925"/>
            <a:ext cx="451236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158" y="2777069"/>
            <a:ext cx="3853524" cy="2584449"/>
          </a:xfrm>
        </p:spPr>
        <p:txBody>
          <a:bodyPr>
            <a:normAutofit/>
          </a:bodyPr>
          <a:lstStyle>
            <a:lvl1pPr marL="0" indent="0">
              <a:buNone/>
              <a:defRPr sz="1400"/>
            </a:lvl1pPr>
            <a:lvl2pPr marL="456926" indent="0">
              <a:buNone/>
              <a:defRPr sz="1400"/>
            </a:lvl2pPr>
            <a:lvl3pPr marL="913852" indent="0">
              <a:buNone/>
              <a:defRPr sz="1200"/>
            </a:lvl3pPr>
            <a:lvl4pPr marL="1370778" indent="0">
              <a:buNone/>
              <a:defRPr sz="1000"/>
            </a:lvl4pPr>
            <a:lvl5pPr marL="1827703" indent="0">
              <a:buNone/>
              <a:defRPr sz="1000"/>
            </a:lvl5pPr>
            <a:lvl6pPr marL="2284628" indent="0">
              <a:buNone/>
              <a:defRPr sz="1000"/>
            </a:lvl6pPr>
            <a:lvl7pPr marL="2741554" indent="0">
              <a:buNone/>
              <a:defRPr sz="1000"/>
            </a:lvl7pPr>
            <a:lvl8pPr marL="3198480" indent="0">
              <a:buNone/>
              <a:defRPr sz="1000"/>
            </a:lvl8pPr>
            <a:lvl9pPr marL="365540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02557A-7053-4340-A874-8AB926A8EDA1}" type="datetimeFigureOut">
              <a:rPr lang="en-US" smtClean="0"/>
              <a:pPr/>
              <a:t>8/15/19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26581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4800600"/>
            <a:ext cx="8594428" cy="566738"/>
          </a:xfrm>
        </p:spPr>
        <p:txBody>
          <a:bodyPr anchor="b">
            <a:normAutofit/>
          </a:bodyPr>
          <a:lstStyle>
            <a:lvl1pPr algn="l">
              <a:defRPr sz="23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158" y="609600"/>
            <a:ext cx="8594429" cy="3845718"/>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158" y="5367338"/>
            <a:ext cx="8594428" cy="674024"/>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02557A-7053-4340-A874-8AB926A8EDA1}" type="datetimeFigureOut">
              <a:rPr lang="en-US" smtClean="0"/>
              <a:pPr/>
              <a:t>8/15/19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03669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9" y="609600"/>
            <a:ext cx="8594429" cy="3403600"/>
          </a:xfrm>
        </p:spPr>
        <p:txBody>
          <a:bodyPr anchor="ctr">
            <a:normAutofit/>
          </a:bodyPr>
          <a:lstStyle>
            <a:lvl1pPr algn="l">
              <a:defRPr sz="4399" b="0" cap="none"/>
            </a:lvl1pPr>
          </a:lstStyle>
          <a:p>
            <a:r>
              <a:rPr lang="en-US"/>
              <a:t>Click to edit Master title style</a:t>
            </a:r>
            <a:endParaRPr lang="en-US" dirty="0"/>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pPr/>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pPr/>
              <a:t>‹#›</a:t>
            </a:fld>
            <a:endParaRPr lang="en-IN"/>
          </a:p>
        </p:txBody>
      </p:sp>
    </p:spTree>
    <p:extLst>
      <p:ext uri="{BB962C8B-B14F-4D97-AF65-F5344CB8AC3E}">
        <p14:creationId xmlns:p14="http://schemas.microsoft.com/office/powerpoint/2010/main" val="640233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5783" y="3632200"/>
            <a:ext cx="7222643"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pPr/>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pPr/>
              <a:t>‹#›</a:t>
            </a:fld>
            <a:endParaRPr lang="en-IN"/>
          </a:p>
        </p:txBody>
      </p:sp>
      <p:sp>
        <p:nvSpPr>
          <p:cNvPr id="20" name="TextBox 19"/>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latin typeface="Arial"/>
              </a:rPr>
              <a:t>”</a:t>
            </a:r>
            <a:endParaRPr lang="en-US" sz="2399" dirty="0">
              <a:solidFill>
                <a:schemeClr val="accent1">
                  <a:lumMod val="60000"/>
                  <a:lumOff val="40000"/>
                </a:schemeClr>
              </a:solidFill>
              <a:latin typeface="Arial"/>
            </a:endParaRPr>
          </a:p>
        </p:txBody>
      </p:sp>
    </p:spTree>
    <p:extLst>
      <p:ext uri="{BB962C8B-B14F-4D97-AF65-F5344CB8AC3E}">
        <p14:creationId xmlns:p14="http://schemas.microsoft.com/office/powerpoint/2010/main" val="1432075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159" y="1931988"/>
            <a:ext cx="8594429" cy="2595460"/>
          </a:xfrm>
        </p:spPr>
        <p:txBody>
          <a:bodyPr anchor="b">
            <a:normAutofit/>
          </a:bodyPr>
          <a:lstStyle>
            <a:lvl1pPr algn="l">
              <a:defRPr sz="4399" b="0" cap="none"/>
            </a:lvl1pPr>
          </a:lstStyle>
          <a:p>
            <a:r>
              <a:rPr lang="en-US"/>
              <a:t>Click to edit Master title style</a:t>
            </a:r>
            <a:endParaRPr lang="en-US" dirty="0"/>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pPr/>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pPr/>
              <a:t>‹#›</a:t>
            </a:fld>
            <a:endParaRPr lang="en-IN"/>
          </a:p>
        </p:txBody>
      </p:sp>
    </p:spTree>
    <p:extLst>
      <p:ext uri="{BB962C8B-B14F-4D97-AF65-F5344CB8AC3E}">
        <p14:creationId xmlns:p14="http://schemas.microsoft.com/office/powerpoint/2010/main" val="557393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tx1">
                    <a:lumMod val="75000"/>
                    <a:lumOff val="25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pPr/>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pPr/>
              <a:t>‹#›</a:t>
            </a:fld>
            <a:endParaRPr lang="en-IN"/>
          </a:p>
        </p:txBody>
      </p:sp>
      <p:sp>
        <p:nvSpPr>
          <p:cNvPr id="24" name="TextBox 23"/>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9930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621" y="609600"/>
            <a:ext cx="8585966" cy="3022600"/>
          </a:xfrm>
        </p:spPr>
        <p:txBody>
          <a:bodyPr anchor="ctr">
            <a:normAutofit/>
          </a:bodyPr>
          <a:lstStyle>
            <a:lvl1pPr algn="l">
              <a:defRPr sz="4399"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smtClean="0"/>
              <a:pPr/>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pPr/>
              <a:t>‹#›</a:t>
            </a:fld>
            <a:endParaRPr lang="en-IN"/>
          </a:p>
        </p:txBody>
      </p:sp>
    </p:spTree>
    <p:extLst>
      <p:ext uri="{BB962C8B-B14F-4D97-AF65-F5344CB8AC3E}">
        <p14:creationId xmlns:p14="http://schemas.microsoft.com/office/powerpoint/2010/main" val="1372093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B9059-F1D6-41D0-95CF-D21CAA096B3A}" type="datetimeFigureOut">
              <a:rPr lang="en-US" smtClean="0"/>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172069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5599" y="609600"/>
            <a:ext cx="130440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159" y="609600"/>
            <a:ext cx="7058311"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B9059-F1D6-41D0-95CF-D21CAA096B3A}" type="datetimeFigureOut">
              <a:rPr lang="en-US" smtClean="0"/>
              <a:t>8/15/19</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FD5434-F838-4DD4-A17B-1CB1A1850DF4}" type="slidenum">
              <a:rPr lang="en-IN" smtClean="0"/>
              <a:t>‹#›</a:t>
            </a:fld>
            <a:endParaRPr lang="en-IN"/>
          </a:p>
        </p:txBody>
      </p:sp>
    </p:spTree>
    <p:extLst>
      <p:ext uri="{BB962C8B-B14F-4D97-AF65-F5344CB8AC3E}">
        <p14:creationId xmlns:p14="http://schemas.microsoft.com/office/powerpoint/2010/main" val="379924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158" y="609600"/>
            <a:ext cx="8594429"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158" y="2160590"/>
            <a:ext cx="8594429"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3257" y="6041363"/>
            <a:ext cx="91170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B9B9059-F1D6-41D0-95CF-D21CAA096B3A}" type="datetimeFigureOut">
              <a:rPr lang="en-US" smtClean="0"/>
              <a:pPr/>
              <a:t>8/15/19</a:t>
            </a:fld>
            <a:endParaRPr lang="en-US"/>
          </a:p>
        </p:txBody>
      </p:sp>
      <p:sp>
        <p:nvSpPr>
          <p:cNvPr id="5" name="Footer Placeholder 4"/>
          <p:cNvSpPr>
            <a:spLocks noGrp="1"/>
          </p:cNvSpPr>
          <p:nvPr>
            <p:ph type="ftr" sz="quarter" idx="3"/>
          </p:nvPr>
        </p:nvSpPr>
        <p:spPr>
          <a:xfrm>
            <a:off x="677158" y="6041363"/>
            <a:ext cx="629597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88426" y="6041363"/>
            <a:ext cx="683161" cy="365125"/>
          </a:xfrm>
          <a:prstGeom prst="rect">
            <a:avLst/>
          </a:prstGeom>
        </p:spPr>
        <p:txBody>
          <a:bodyPr vert="horz" lIns="91440" tIns="45720" rIns="91440" bIns="45720" rtlCol="0" anchor="ctr"/>
          <a:lstStyle>
            <a:lvl1pPr algn="r">
              <a:defRPr sz="900">
                <a:solidFill>
                  <a:schemeClr val="accent1"/>
                </a:solidFill>
              </a:defRPr>
            </a:lvl1pPr>
          </a:lstStyle>
          <a:p>
            <a:fld id="{E5FD5434-F838-4DD4-A17B-1CB1A1850DF4}" type="slidenum">
              <a:rPr lang="en-IN" smtClean="0"/>
              <a:pPr/>
              <a:t>‹#›</a:t>
            </a:fld>
            <a:endParaRPr lang="en-IN"/>
          </a:p>
        </p:txBody>
      </p:sp>
    </p:spTree>
    <p:extLst>
      <p:ext uri="{BB962C8B-B14F-4D97-AF65-F5344CB8AC3E}">
        <p14:creationId xmlns:p14="http://schemas.microsoft.com/office/powerpoint/2010/main" val="766971924"/>
      </p:ext>
    </p:extLst>
  </p:cSld>
  <p:clrMap bg1="lt1" tx1="dk1" bg2="lt2" tx2="dk2" accent1="accent1" accent2="accent2" accent3="accent3" accent4="accent4" accent5="accent5" accent6="accent6" hlink="hlink" folHlink="folHlink"/>
  <p:sldLayoutIdLst>
    <p:sldLayoutId id="2147485331" r:id="rId1"/>
    <p:sldLayoutId id="2147485332" r:id="rId2"/>
    <p:sldLayoutId id="2147485333" r:id="rId3"/>
    <p:sldLayoutId id="2147485334" r:id="rId4"/>
    <p:sldLayoutId id="2147485335" r:id="rId5"/>
    <p:sldLayoutId id="2147485336" r:id="rId6"/>
    <p:sldLayoutId id="2147485337" r:id="rId7"/>
    <p:sldLayoutId id="2147485338" r:id="rId8"/>
    <p:sldLayoutId id="2147485339" r:id="rId9"/>
    <p:sldLayoutId id="2147485340" r:id="rId10"/>
    <p:sldLayoutId id="2147485341" r:id="rId11"/>
    <p:sldLayoutId id="2147485342" r:id="rId12"/>
    <p:sldLayoutId id="2147485343" r:id="rId13"/>
    <p:sldLayoutId id="2147485344" r:id="rId14"/>
    <p:sldLayoutId id="2147485345" r:id="rId15"/>
    <p:sldLayoutId id="214748534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rot="20164496">
            <a:off x="1024768" y="1123166"/>
            <a:ext cx="7998916" cy="2971801"/>
          </a:xfrm>
        </p:spPr>
        <p:txBody>
          <a:bodyPr vert="horz" lIns="91440" tIns="45720" rIns="91440" bIns="45720" rtlCol="0" anchor="t">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457200"/>
            <a:r>
              <a:rPr lang="en-US" sz="8000" spc="300" dirty="0">
                <a:ln w="11430"/>
                <a:solidFill>
                  <a:srgbClr val="C00000"/>
                </a:solidFill>
                <a:latin typeface="Brush Script MT" pitchFamily="66" charset="0"/>
              </a:rPr>
              <a:t>Cranial Nerves </a:t>
            </a:r>
            <a:br>
              <a:rPr lang="en-US" sz="8000" spc="300" dirty="0">
                <a:ln w="11430"/>
                <a:solidFill>
                  <a:srgbClr val="C00000"/>
                </a:solidFill>
                <a:latin typeface="Brush Script MT" pitchFamily="66" charset="0"/>
              </a:rPr>
            </a:br>
            <a:r>
              <a:rPr lang="en-US" sz="8000" b="1" i="1" spc="300" dirty="0">
                <a:ln w="11430"/>
                <a:solidFill>
                  <a:srgbClr val="C00000"/>
                </a:solidFill>
                <a:latin typeface="Curlz MT" panose="04040404050702020202" pitchFamily="82" charset="0"/>
              </a:rPr>
              <a:t>I &amp; Xii</a:t>
            </a:r>
          </a:p>
        </p:txBody>
      </p:sp>
      <p:sp>
        <p:nvSpPr>
          <p:cNvPr id="2" name="Subtitle 1"/>
          <p:cNvSpPr>
            <a:spLocks noGrp="1"/>
          </p:cNvSpPr>
          <p:nvPr>
            <p:ph type="subTitle" idx="1"/>
          </p:nvPr>
        </p:nvSpPr>
        <p:spPr>
          <a:xfrm>
            <a:off x="5887967" y="4361987"/>
            <a:ext cx="6399133" cy="1947333"/>
          </a:xfrm>
        </p:spPr>
        <p:txBody>
          <a:bodyPr vert="horz" lIns="91440" tIns="45720" rIns="91440" bIns="45720" rtlCol="0">
            <a:normAutofit/>
          </a:bodyPr>
          <a:lstStyle/>
          <a:p>
            <a:pPr marL="342900" indent="-342900" algn="l" defTabSz="457200">
              <a:spcBef>
                <a:spcPts val="1000"/>
              </a:spcBef>
              <a:spcAft>
                <a:spcPts val="0"/>
              </a:spcAft>
              <a:buClr>
                <a:schemeClr val="accent1"/>
              </a:buClr>
              <a:buFont typeface="Wingdings 3" charset="2"/>
            </a:pPr>
            <a:r>
              <a:rPr lang="en-US" sz="3200" b="1" cap="none" dirty="0">
                <a:solidFill>
                  <a:srgbClr val="00B050"/>
                </a:solidFill>
                <a:effectLst>
                  <a:outerShdw blurRad="38100" dist="38100" dir="2700000" algn="tl">
                    <a:srgbClr val="000000">
                      <a:alpha val="43137"/>
                    </a:srgbClr>
                  </a:outerShdw>
                </a:effectLst>
                <a:latin typeface="Forte" pitchFamily="66" charset="0"/>
              </a:rPr>
              <a:t>By</a:t>
            </a:r>
          </a:p>
          <a:p>
            <a:pPr marL="342900" indent="-342900" algn="l" defTabSz="457200">
              <a:spcBef>
                <a:spcPts val="1000"/>
              </a:spcBef>
              <a:spcAft>
                <a:spcPts val="0"/>
              </a:spcAft>
              <a:buClr>
                <a:schemeClr val="accent1"/>
              </a:buClr>
              <a:buFont typeface="Wingdings 3" charset="2"/>
            </a:pPr>
            <a:r>
              <a:rPr lang="en-US" sz="3200" b="1" cap="none" dirty="0">
                <a:solidFill>
                  <a:srgbClr val="00B050"/>
                </a:solidFill>
                <a:effectLst>
                  <a:outerShdw blurRad="38100" dist="38100" dir="2700000" algn="tl">
                    <a:srgbClr val="000000">
                      <a:alpha val="43137"/>
                    </a:srgbClr>
                  </a:outerShdw>
                </a:effectLst>
                <a:latin typeface="Forte" pitchFamily="66" charset="0"/>
              </a:rPr>
              <a:t>		Dr. Mekha K Mathew</a:t>
            </a:r>
          </a:p>
          <a:p>
            <a:pPr marL="342900" indent="-342900" algn="l" defTabSz="457200">
              <a:spcBef>
                <a:spcPts val="1000"/>
              </a:spcBef>
              <a:spcAft>
                <a:spcPts val="0"/>
              </a:spcAft>
              <a:buClr>
                <a:schemeClr val="accent1"/>
              </a:buClr>
              <a:buFont typeface="Wingdings 3" charset="2"/>
            </a:pPr>
            <a:endParaRPr lang="en-US" sz="3200" b="1" cap="none" dirty="0">
              <a:solidFill>
                <a:srgbClr val="00B050"/>
              </a:solidFill>
              <a:effectLst>
                <a:outerShdw blurRad="38100" dist="38100" dir="2700000" algn="tl">
                  <a:srgbClr val="000000">
                    <a:alpha val="43137"/>
                  </a:srgbClr>
                </a:outerShdw>
              </a:effectLst>
              <a:latin typeface="Forte" pitchFamily="66" charset="0"/>
            </a:endParaRP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549796" y="452016"/>
            <a:ext cx="8594429" cy="1320800"/>
          </a:xfrm>
        </p:spPr>
        <p:txBody>
          <a:bodyPr>
            <a:normAutofit/>
          </a:bodyPr>
          <a:lstStyle/>
          <a:p>
            <a:r>
              <a:rPr lang="en-US" sz="3200" b="1" dirty="0">
                <a:latin typeface="+mn-lt"/>
              </a:rPr>
              <a:t>THE OLFACTORY NERVE </a:t>
            </a:r>
          </a:p>
        </p:txBody>
      </p:sp>
      <p:pic>
        <p:nvPicPr>
          <p:cNvPr id="1026" name="Picture 2" descr="Image result for The distribution of the OLFACTORY nerves within the nose DEJO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048807" y="0"/>
            <a:ext cx="6140018" cy="69782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89756" y="1268760"/>
            <a:ext cx="6480720" cy="4540730"/>
          </a:xfrm>
          <a:prstGeom prst="rect">
            <a:avLst/>
          </a:prstGeom>
        </p:spPr>
        <p:txBody>
          <a:bodyPr wrap="square">
            <a:spAutoFit/>
          </a:bodyPr>
          <a:lstStyle/>
          <a:p>
            <a:pPr marL="457200" indent="-457200">
              <a:lnSpc>
                <a:spcPct val="150000"/>
              </a:lnSpc>
              <a:buClr>
                <a:schemeClr val="accent1"/>
              </a:buClr>
              <a:buFont typeface="Wingdings" panose="05000000000000000000" pitchFamily="2" charset="2"/>
              <a:buChar char="ü"/>
            </a:pPr>
            <a:r>
              <a:rPr lang="en-IN" sz="2800" dirty="0"/>
              <a:t>First order neurons- bipolar sensory cells that lie in the olfactory epithelium</a:t>
            </a:r>
          </a:p>
          <a:p>
            <a:pPr marL="457200" indent="-457200">
              <a:lnSpc>
                <a:spcPct val="150000"/>
              </a:lnSpc>
              <a:buClr>
                <a:schemeClr val="accent1"/>
              </a:buClr>
              <a:buFont typeface="Wingdings" panose="05000000000000000000" pitchFamily="2" charset="2"/>
              <a:buChar char="ü"/>
            </a:pPr>
            <a:r>
              <a:rPr lang="en-IN" sz="2800" dirty="0"/>
              <a:t>Knobs on the cilia - sites of chemosensory signal transduction</a:t>
            </a:r>
          </a:p>
          <a:p>
            <a:pPr marL="457200" indent="-457200">
              <a:lnSpc>
                <a:spcPct val="150000"/>
              </a:lnSpc>
              <a:buClr>
                <a:schemeClr val="accent1"/>
              </a:buClr>
              <a:buFont typeface="Wingdings" panose="05000000000000000000" pitchFamily="2" charset="2"/>
              <a:buChar char="ü"/>
            </a:pPr>
            <a:r>
              <a:rPr lang="en-IN" sz="2800" dirty="0"/>
              <a:t>Odorant binding to receptors causes ion ﬂuxes, excitation, and the activation of messenger systems</a:t>
            </a:r>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764" y="1052736"/>
            <a:ext cx="11639028" cy="4762477"/>
          </a:xfrm>
          <a:prstGeom prst="rect">
            <a:avLst/>
          </a:prstGeom>
        </p:spPr>
      </p:pic>
    </p:spTree>
    <p:extLst>
      <p:ext uri="{BB962C8B-B14F-4D97-AF65-F5344CB8AC3E}">
        <p14:creationId xmlns:p14="http://schemas.microsoft.com/office/powerpoint/2010/main" val="239037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6522"/>
          <a:stretch/>
        </p:blipFill>
        <p:spPr>
          <a:xfrm>
            <a:off x="-1" y="116632"/>
            <a:ext cx="12183451" cy="6619466"/>
          </a:xfrm>
          <a:prstGeom prst="rect">
            <a:avLst/>
          </a:prstGeom>
        </p:spPr>
      </p:pic>
    </p:spTree>
    <p:extLst>
      <p:ext uri="{BB962C8B-B14F-4D97-AF65-F5344CB8AC3E}">
        <p14:creationId xmlns:p14="http://schemas.microsoft.com/office/powerpoint/2010/main" val="138230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7829" y="814060"/>
            <a:ext cx="8424936" cy="2601738"/>
          </a:xfrm>
          <a:prstGeom prst="rect">
            <a:avLst/>
          </a:prstGeom>
        </p:spPr>
        <p:txBody>
          <a:bodyPr wrap="square">
            <a:spAutoFit/>
          </a:bodyPr>
          <a:lstStyle/>
          <a:p>
            <a:pPr marL="514350" indent="-514350">
              <a:lnSpc>
                <a:spcPct val="150000"/>
              </a:lnSpc>
              <a:buClr>
                <a:schemeClr val="accent1"/>
              </a:buClr>
              <a:buFont typeface="Wingdings" panose="05000000000000000000" pitchFamily="2" charset="2"/>
              <a:buChar char="ü"/>
            </a:pPr>
            <a:r>
              <a:rPr lang="en-IN" sz="2800" dirty="0"/>
              <a:t>Olfaction is the only sensation not directly processed in the thalamus</a:t>
            </a:r>
          </a:p>
          <a:p>
            <a:pPr marL="514350" indent="-514350">
              <a:lnSpc>
                <a:spcPct val="150000"/>
              </a:lnSpc>
              <a:buClr>
                <a:schemeClr val="accent1"/>
              </a:buClr>
              <a:buFont typeface="Wingdings" panose="05000000000000000000" pitchFamily="2" charset="2"/>
              <a:buChar char="ü"/>
            </a:pPr>
            <a:r>
              <a:rPr lang="en-IN" sz="2800" dirty="0"/>
              <a:t>Chemoreceptors for smell and taste are the only examples of neuronal regeneration.</a:t>
            </a:r>
          </a:p>
        </p:txBody>
      </p:sp>
    </p:spTree>
    <p:extLst>
      <p:ext uri="{BB962C8B-B14F-4D97-AF65-F5344CB8AC3E}">
        <p14:creationId xmlns:p14="http://schemas.microsoft.com/office/powerpoint/2010/main" val="98445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8451" r="13731"/>
          <a:stretch/>
        </p:blipFill>
        <p:spPr>
          <a:xfrm>
            <a:off x="1989956" y="0"/>
            <a:ext cx="8328992" cy="6858000"/>
          </a:xfrm>
          <a:prstGeom prst="rect">
            <a:avLst/>
          </a:prstGeom>
        </p:spPr>
      </p:pic>
    </p:spTree>
    <p:extLst>
      <p:ext uri="{BB962C8B-B14F-4D97-AF65-F5344CB8AC3E}">
        <p14:creationId xmlns:p14="http://schemas.microsoft.com/office/powerpoint/2010/main" val="142231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260648"/>
            <a:ext cx="8594429" cy="1320800"/>
          </a:xfrm>
        </p:spPr>
        <p:txBody>
          <a:bodyPr>
            <a:normAutofit/>
          </a:bodyPr>
          <a:lstStyle/>
          <a:p>
            <a:r>
              <a:rPr lang="en-IN" sz="3600" dirty="0"/>
              <a:t>PRIMARY OLFACTORY CORTEX </a:t>
            </a:r>
            <a:endParaRPr lang="en-IN" sz="2400" dirty="0"/>
          </a:p>
        </p:txBody>
      </p:sp>
      <p:sp>
        <p:nvSpPr>
          <p:cNvPr id="3" name="Content Placeholder 2"/>
          <p:cNvSpPr>
            <a:spLocks noGrp="1"/>
          </p:cNvSpPr>
          <p:nvPr>
            <p:ph idx="1"/>
          </p:nvPr>
        </p:nvSpPr>
        <p:spPr>
          <a:xfrm>
            <a:off x="549796" y="908720"/>
            <a:ext cx="8594429" cy="5616624"/>
          </a:xfrm>
        </p:spPr>
        <p:txBody>
          <a:bodyPr>
            <a:normAutofit/>
          </a:bodyPr>
          <a:lstStyle/>
          <a:p>
            <a:pPr marL="361950" indent="-361950">
              <a:lnSpc>
                <a:spcPct val="150000"/>
              </a:lnSpc>
              <a:buFont typeface="Wingdings" panose="05000000000000000000" pitchFamily="2" charset="2"/>
              <a:buChar char="v"/>
            </a:pPr>
            <a:r>
              <a:rPr lang="en-IN" sz="2800" dirty="0"/>
              <a:t>the </a:t>
            </a:r>
            <a:r>
              <a:rPr lang="en-IN" sz="2800" dirty="0" err="1"/>
              <a:t>piriform</a:t>
            </a:r>
            <a:r>
              <a:rPr lang="en-IN" sz="2800" dirty="0"/>
              <a:t> cortex</a:t>
            </a:r>
          </a:p>
          <a:p>
            <a:pPr marL="361950" indent="-361950">
              <a:lnSpc>
                <a:spcPct val="150000"/>
              </a:lnSpc>
              <a:buFont typeface="Wingdings" panose="05000000000000000000" pitchFamily="2" charset="2"/>
              <a:buChar char="v"/>
            </a:pPr>
            <a:r>
              <a:rPr lang="en-IN" sz="2800" dirty="0"/>
              <a:t>the anterior cortical nucleus of the amygdala</a:t>
            </a:r>
          </a:p>
          <a:p>
            <a:pPr marL="361950" indent="-361950">
              <a:lnSpc>
                <a:spcPct val="150000"/>
              </a:lnSpc>
              <a:buFont typeface="Wingdings" panose="05000000000000000000" pitchFamily="2" charset="2"/>
              <a:buChar char="v"/>
            </a:pPr>
            <a:r>
              <a:rPr lang="en-IN" sz="2800" dirty="0"/>
              <a:t>the </a:t>
            </a:r>
            <a:r>
              <a:rPr lang="en-IN" sz="2800" dirty="0" err="1"/>
              <a:t>periamygdaloid</a:t>
            </a:r>
            <a:r>
              <a:rPr lang="en-IN" sz="2800" dirty="0"/>
              <a:t> complex</a:t>
            </a:r>
          </a:p>
          <a:p>
            <a:pPr marL="361950" indent="-361950">
              <a:lnSpc>
                <a:spcPct val="150000"/>
              </a:lnSpc>
              <a:buFont typeface="Wingdings" panose="05000000000000000000" pitchFamily="2" charset="2"/>
              <a:buChar char="v"/>
            </a:pPr>
            <a:endParaRPr lang="en-IN" sz="2800" dirty="0"/>
          </a:p>
          <a:p>
            <a:pPr marL="361950" indent="-361950">
              <a:lnSpc>
                <a:spcPct val="150000"/>
              </a:lnSpc>
              <a:buFont typeface="Wingdings" panose="05000000000000000000" pitchFamily="2" charset="2"/>
              <a:buChar char="v"/>
            </a:pPr>
            <a:r>
              <a:rPr lang="en-IN" sz="2800" dirty="0"/>
              <a:t>the rostral </a:t>
            </a:r>
            <a:r>
              <a:rPr lang="en-IN" sz="2800" dirty="0" err="1"/>
              <a:t>entorhinal</a:t>
            </a:r>
            <a:r>
              <a:rPr lang="en-IN" sz="2800" dirty="0"/>
              <a:t> cortex. </a:t>
            </a:r>
          </a:p>
          <a:p>
            <a:pPr marL="361950" indent="-361950">
              <a:lnSpc>
                <a:spcPct val="150000"/>
              </a:lnSpc>
              <a:buFont typeface="Wingdings" panose="05000000000000000000" pitchFamily="2" charset="2"/>
              <a:buChar char="v"/>
            </a:pPr>
            <a:endParaRPr lang="en-IN" sz="2400" dirty="0"/>
          </a:p>
        </p:txBody>
      </p:sp>
      <p:sp>
        <p:nvSpPr>
          <p:cNvPr id="4" name="Title 1"/>
          <p:cNvSpPr txBox="1">
            <a:spLocks/>
          </p:cNvSpPr>
          <p:nvPr/>
        </p:nvSpPr>
        <p:spPr>
          <a:xfrm>
            <a:off x="621804" y="3356992"/>
            <a:ext cx="9073008" cy="1320800"/>
          </a:xfrm>
          <a:prstGeom prst="rect">
            <a:avLst/>
          </a:prstGeom>
        </p:spPr>
        <p:txBody>
          <a:bodyPr vert="horz" lIns="91440" tIns="45720" rIns="91440" bIns="45720" rtlCol="0" anchor="t">
            <a:normAutofit fontScale="97500"/>
          </a:bodyPr>
          <a:lst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sz="3600" dirty="0"/>
              <a:t>SECONDARY OLFACTORY CORTEX.. </a:t>
            </a:r>
            <a:endParaRPr lang="en-IN" sz="2400" dirty="0"/>
          </a:p>
        </p:txBody>
      </p:sp>
    </p:spTree>
    <p:extLst>
      <p:ext uri="{BB962C8B-B14F-4D97-AF65-F5344CB8AC3E}">
        <p14:creationId xmlns:p14="http://schemas.microsoft.com/office/powerpoint/2010/main" val="10106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8072" y="692696"/>
            <a:ext cx="8830716" cy="5184775"/>
          </a:xfrm>
        </p:spPr>
        <p:txBody>
          <a:bodyPr>
            <a:noAutofit/>
          </a:bodyPr>
          <a:lstStyle/>
          <a:p>
            <a:pPr marL="261938" indent="-261938">
              <a:lnSpc>
                <a:spcPct val="150000"/>
              </a:lnSpc>
              <a:buFont typeface="Wingdings" panose="05000000000000000000" pitchFamily="2" charset="2"/>
              <a:buChar char="v"/>
            </a:pPr>
            <a:r>
              <a:rPr lang="en-IN" sz="2800" dirty="0"/>
              <a:t>Hippocampi and </a:t>
            </a:r>
            <a:r>
              <a:rPr lang="en-IN" sz="2800" dirty="0" err="1"/>
              <a:t>amygdaloid</a:t>
            </a:r>
            <a:r>
              <a:rPr lang="en-IN" sz="2800" dirty="0"/>
              <a:t> nuclei on the two sides are intimately related through the anterior commissure. </a:t>
            </a:r>
          </a:p>
          <a:p>
            <a:pPr marL="261938" indent="-261938">
              <a:lnSpc>
                <a:spcPct val="150000"/>
              </a:lnSpc>
              <a:buFont typeface="Wingdings" panose="05000000000000000000" pitchFamily="2" charset="2"/>
              <a:buChar char="v"/>
            </a:pPr>
            <a:r>
              <a:rPr lang="en-IN" sz="2800" dirty="0"/>
              <a:t>From medial dorsal nucleus of thalamus to orbitofrontal cortex</a:t>
            </a:r>
          </a:p>
          <a:p>
            <a:pPr marL="261938" indent="-261938">
              <a:lnSpc>
                <a:spcPct val="150000"/>
              </a:lnSpc>
              <a:buFont typeface="Wingdings" panose="05000000000000000000" pitchFamily="2" charset="2"/>
              <a:buChar char="v"/>
            </a:pPr>
            <a:r>
              <a:rPr lang="en-IN" sz="2800" dirty="0"/>
              <a:t>Communications with the superior and inferior </a:t>
            </a:r>
            <a:r>
              <a:rPr lang="en-IN" sz="2800" dirty="0" err="1"/>
              <a:t>salivatory</a:t>
            </a:r>
            <a:r>
              <a:rPr lang="en-IN" sz="2800" dirty="0"/>
              <a:t> nuclei are important in reﬂex salivation.</a:t>
            </a:r>
          </a:p>
        </p:txBody>
      </p:sp>
    </p:spTree>
    <p:extLst>
      <p:ext uri="{BB962C8B-B14F-4D97-AF65-F5344CB8AC3E}">
        <p14:creationId xmlns:p14="http://schemas.microsoft.com/office/powerpoint/2010/main" val="293305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8753" y="477143"/>
            <a:ext cx="9218067" cy="5544145"/>
          </a:xfrm>
        </p:spPr>
        <p:txBody>
          <a:bodyPr>
            <a:noAutofit/>
          </a:bodyPr>
          <a:lstStyle/>
          <a:p>
            <a:pPr marL="261938" indent="-261938">
              <a:lnSpc>
                <a:spcPct val="150000"/>
              </a:lnSpc>
              <a:buFont typeface="Wingdings" panose="05000000000000000000" pitchFamily="2" charset="2"/>
              <a:buChar char="v"/>
            </a:pPr>
            <a:r>
              <a:rPr lang="en-IN" sz="2800" dirty="0"/>
              <a:t>Volatile substances  </a:t>
            </a:r>
          </a:p>
          <a:p>
            <a:pPr marL="261938" indent="-261938">
              <a:lnSpc>
                <a:spcPct val="150000"/>
              </a:lnSpc>
              <a:buFont typeface="Wingdings" panose="05000000000000000000" pitchFamily="2" charset="2"/>
              <a:buChar char="v"/>
            </a:pPr>
            <a:r>
              <a:rPr lang="en-IN" sz="2800" dirty="0"/>
              <a:t>In true anosmia, scents but also </a:t>
            </a:r>
            <a:r>
              <a:rPr lang="en-IN" sz="2800" dirty="0" err="1"/>
              <a:t>ﬂavors</a:t>
            </a:r>
            <a:endParaRPr lang="en-IN" sz="2800" dirty="0"/>
          </a:p>
          <a:p>
            <a:pPr marL="261938" indent="-261938">
              <a:lnSpc>
                <a:spcPct val="150000"/>
              </a:lnSpc>
              <a:buFont typeface="Wingdings" panose="05000000000000000000" pitchFamily="2" charset="2"/>
              <a:buChar char="v"/>
            </a:pPr>
            <a:r>
              <a:rPr lang="en-IN" sz="2800" dirty="0" err="1"/>
              <a:t>Flavor</a:t>
            </a:r>
            <a:r>
              <a:rPr lang="en-IN" sz="2800" dirty="0"/>
              <a:t> is a synthesis of sensations derived from the olfactory nerves, taste buds, and other sensory end-organs. </a:t>
            </a:r>
          </a:p>
          <a:p>
            <a:pPr marL="261938" indent="-261938">
              <a:lnSpc>
                <a:spcPct val="150000"/>
              </a:lnSpc>
              <a:buFont typeface="Wingdings" panose="05000000000000000000" pitchFamily="2" charset="2"/>
              <a:buChar char="v"/>
            </a:pPr>
            <a:r>
              <a:rPr lang="en-IN" sz="2800" dirty="0"/>
              <a:t>A patient with olfactory impairment may complain of loss of taste rather than of smell. </a:t>
            </a:r>
          </a:p>
          <a:p>
            <a:pPr marL="261938" indent="-261938">
              <a:lnSpc>
                <a:spcPct val="150000"/>
              </a:lnSpc>
              <a:buFont typeface="Wingdings" panose="05000000000000000000" pitchFamily="2" charset="2"/>
              <a:buChar char="v"/>
            </a:pPr>
            <a:r>
              <a:rPr lang="en-IN" sz="2800" dirty="0"/>
              <a:t>Patients with unilateral anosmia may be unaware</a:t>
            </a:r>
          </a:p>
        </p:txBody>
      </p:sp>
    </p:spTree>
    <p:extLst>
      <p:ext uri="{BB962C8B-B14F-4D97-AF65-F5344CB8AC3E}">
        <p14:creationId xmlns:p14="http://schemas.microsoft.com/office/powerpoint/2010/main" val="32404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713030938"/>
              </p:ext>
            </p:extLst>
          </p:nvPr>
        </p:nvGraphicFramePr>
        <p:xfrm>
          <a:off x="1269876" y="2420888"/>
          <a:ext cx="8064896" cy="1368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409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9836" y="95516"/>
            <a:ext cx="10001175" cy="7005892"/>
          </a:xfrm>
        </p:spPr>
        <p:txBody>
          <a:bodyPr>
            <a:noAutofit/>
          </a:bodyPr>
          <a:lstStyle/>
          <a:p>
            <a:pPr>
              <a:lnSpc>
                <a:spcPct val="150000"/>
              </a:lnSpc>
              <a:buSzPct val="109000"/>
              <a:buFont typeface="Wingdings" panose="05000000000000000000" pitchFamily="2" charset="2"/>
              <a:buChar char="ü"/>
            </a:pPr>
            <a:r>
              <a:rPr lang="en-IN" sz="2400" b="1" dirty="0">
                <a:solidFill>
                  <a:schemeClr val="accent4"/>
                </a:solidFill>
              </a:rPr>
              <a:t>ANOSMIA </a:t>
            </a:r>
          </a:p>
          <a:p>
            <a:pPr>
              <a:lnSpc>
                <a:spcPct val="150000"/>
              </a:lnSpc>
              <a:buSzPct val="109000"/>
              <a:buFont typeface="Wingdings" panose="05000000000000000000" pitchFamily="2" charset="2"/>
              <a:buChar char="ü"/>
            </a:pPr>
            <a:r>
              <a:rPr lang="en-IN" sz="2400" b="1" dirty="0">
                <a:solidFill>
                  <a:schemeClr val="accent4"/>
                </a:solidFill>
              </a:rPr>
              <a:t>HYPOSMIA </a:t>
            </a:r>
          </a:p>
          <a:p>
            <a:pPr>
              <a:lnSpc>
                <a:spcPct val="150000"/>
              </a:lnSpc>
              <a:buSzPct val="109000"/>
              <a:buFont typeface="Wingdings" panose="05000000000000000000" pitchFamily="2" charset="2"/>
              <a:buChar char="ü"/>
            </a:pPr>
            <a:r>
              <a:rPr lang="en-IN" sz="2400" b="1" dirty="0">
                <a:solidFill>
                  <a:schemeClr val="accent4"/>
                </a:solidFill>
              </a:rPr>
              <a:t>HYPEROSMIA </a:t>
            </a:r>
          </a:p>
          <a:p>
            <a:pPr>
              <a:lnSpc>
                <a:spcPct val="150000"/>
              </a:lnSpc>
              <a:buSzPct val="109000"/>
              <a:buFont typeface="Wingdings" panose="05000000000000000000" pitchFamily="2" charset="2"/>
              <a:buChar char="ü"/>
            </a:pPr>
            <a:r>
              <a:rPr lang="en-IN" sz="2400" b="1" dirty="0">
                <a:solidFill>
                  <a:schemeClr val="accent4"/>
                </a:solidFill>
              </a:rPr>
              <a:t>PRESBYOSMIA </a:t>
            </a:r>
            <a:r>
              <a:rPr lang="en-IN" sz="2400" b="1" dirty="0"/>
              <a:t>		</a:t>
            </a:r>
          </a:p>
          <a:p>
            <a:pPr>
              <a:lnSpc>
                <a:spcPct val="150000"/>
              </a:lnSpc>
              <a:buSzPct val="109000"/>
              <a:buFont typeface="Wingdings" panose="05000000000000000000" pitchFamily="2" charset="2"/>
              <a:buChar char="ü"/>
            </a:pPr>
            <a:r>
              <a:rPr lang="en-IN" sz="2400" b="1" dirty="0">
                <a:solidFill>
                  <a:srgbClr val="0070C0"/>
                </a:solidFill>
              </a:rPr>
              <a:t>DYSOSMIA</a:t>
            </a:r>
          </a:p>
          <a:p>
            <a:pPr>
              <a:lnSpc>
                <a:spcPct val="150000"/>
              </a:lnSpc>
              <a:buSzPct val="109000"/>
              <a:buFont typeface="Wingdings" panose="05000000000000000000" pitchFamily="2" charset="2"/>
              <a:buChar char="ü"/>
            </a:pPr>
            <a:r>
              <a:rPr lang="en-IN" sz="2400" b="1" dirty="0">
                <a:solidFill>
                  <a:srgbClr val="0070C0"/>
                </a:solidFill>
              </a:rPr>
              <a:t>PAROSMIA </a:t>
            </a:r>
          </a:p>
          <a:p>
            <a:pPr>
              <a:lnSpc>
                <a:spcPct val="150000"/>
              </a:lnSpc>
              <a:buSzPct val="109000"/>
              <a:buFont typeface="Wingdings" panose="05000000000000000000" pitchFamily="2" charset="2"/>
              <a:buChar char="ü"/>
            </a:pPr>
            <a:r>
              <a:rPr lang="en-IN" sz="2400" b="1" dirty="0">
                <a:solidFill>
                  <a:srgbClr val="0070C0"/>
                </a:solidFill>
              </a:rPr>
              <a:t>CACOSMIA </a:t>
            </a:r>
            <a:r>
              <a:rPr lang="en-IN" sz="2400" dirty="0">
                <a:solidFill>
                  <a:schemeClr val="accent1">
                    <a:lumMod val="75000"/>
                  </a:schemeClr>
                </a:solidFill>
              </a:rPr>
              <a:t>	</a:t>
            </a:r>
            <a:r>
              <a:rPr lang="en-IN" sz="2400" dirty="0"/>
              <a:t>				:	Inappropriately disagreeable </a:t>
            </a:r>
            <a:r>
              <a:rPr lang="en-IN" sz="2400" dirty="0" err="1"/>
              <a:t>odors</a:t>
            </a:r>
            <a:r>
              <a:rPr lang="en-IN" sz="2400" dirty="0"/>
              <a:t> </a:t>
            </a:r>
          </a:p>
          <a:p>
            <a:pPr>
              <a:lnSpc>
                <a:spcPct val="150000"/>
              </a:lnSpc>
              <a:buSzPct val="109000"/>
              <a:buFont typeface="Wingdings" panose="05000000000000000000" pitchFamily="2" charset="2"/>
              <a:buChar char="ü"/>
            </a:pPr>
            <a:r>
              <a:rPr lang="en-IN" sz="2400" b="1" dirty="0">
                <a:solidFill>
                  <a:srgbClr val="0070C0"/>
                </a:solidFill>
              </a:rPr>
              <a:t>COPROSMIA</a:t>
            </a:r>
            <a:r>
              <a:rPr lang="en-IN" sz="2400" dirty="0">
                <a:solidFill>
                  <a:schemeClr val="accent3"/>
                </a:solidFill>
              </a:rPr>
              <a:t> </a:t>
            </a:r>
            <a:r>
              <a:rPr lang="en-IN" sz="2400" dirty="0"/>
              <a:t>				:	</a:t>
            </a:r>
            <a:r>
              <a:rPr lang="en-IN" sz="2400" dirty="0" err="1"/>
              <a:t>Cacosmia</a:t>
            </a:r>
            <a:r>
              <a:rPr lang="en-IN" sz="2400" dirty="0"/>
              <a:t> with a </a:t>
            </a:r>
            <a:r>
              <a:rPr lang="en-IN" sz="2400" dirty="0" err="1"/>
              <a:t>fecal</a:t>
            </a:r>
            <a:r>
              <a:rPr lang="en-IN" sz="2400" dirty="0"/>
              <a:t> scent </a:t>
            </a:r>
          </a:p>
          <a:p>
            <a:pPr>
              <a:lnSpc>
                <a:spcPct val="150000"/>
              </a:lnSpc>
              <a:buSzPct val="109000"/>
              <a:buFont typeface="Wingdings" panose="05000000000000000000" pitchFamily="2" charset="2"/>
              <a:buChar char="ü"/>
            </a:pPr>
            <a:r>
              <a:rPr lang="en-IN" sz="2400" b="1" dirty="0">
                <a:solidFill>
                  <a:schemeClr val="accent1">
                    <a:lumMod val="75000"/>
                  </a:schemeClr>
                </a:solidFill>
              </a:rPr>
              <a:t>PHANTOSMIA</a:t>
            </a:r>
            <a:r>
              <a:rPr lang="en-IN" sz="2400" dirty="0">
                <a:solidFill>
                  <a:schemeClr val="accent1">
                    <a:lumMod val="75000"/>
                  </a:schemeClr>
                </a:solidFill>
              </a:rPr>
              <a:t> </a:t>
            </a:r>
            <a:r>
              <a:rPr lang="en-IN" sz="2400" dirty="0"/>
              <a:t>				:	Perception of an </a:t>
            </a:r>
            <a:r>
              <a:rPr lang="en-IN" sz="2400" dirty="0" err="1"/>
              <a:t>odor</a:t>
            </a:r>
            <a:r>
              <a:rPr lang="en-IN" sz="2400" dirty="0"/>
              <a:t> that is not real </a:t>
            </a:r>
          </a:p>
          <a:p>
            <a:pPr>
              <a:lnSpc>
                <a:spcPct val="150000"/>
              </a:lnSpc>
              <a:buSzPct val="109000"/>
              <a:buFont typeface="Wingdings" panose="05000000000000000000" pitchFamily="2" charset="2"/>
              <a:buChar char="ü"/>
            </a:pPr>
            <a:r>
              <a:rPr lang="en-IN" sz="2400" b="1" dirty="0">
                <a:solidFill>
                  <a:srgbClr val="FFC000"/>
                </a:solidFill>
              </a:rPr>
              <a:t>OLFACTORY AGNOSIA</a:t>
            </a:r>
            <a:r>
              <a:rPr lang="en-IN" sz="2400" dirty="0"/>
              <a:t>	:	Inability to identify detected </a:t>
            </a:r>
            <a:r>
              <a:rPr lang="en-IN" sz="2400" dirty="0" err="1"/>
              <a:t>odors</a:t>
            </a:r>
            <a:endParaRPr lang="en-IN" sz="2400" dirty="0"/>
          </a:p>
        </p:txBody>
      </p:sp>
      <p:pic>
        <p:nvPicPr>
          <p:cNvPr id="4" name="Picture 3" descr="Image result for peripheral neuropath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8348" y="332656"/>
            <a:ext cx="4608512" cy="3168352"/>
          </a:xfrm>
          <a:prstGeom prst="rect">
            <a:avLst/>
          </a:prstGeom>
          <a:noFill/>
          <a:ln>
            <a:noFill/>
          </a:ln>
        </p:spPr>
      </p:pic>
    </p:spTree>
    <p:extLst>
      <p:ext uri="{BB962C8B-B14F-4D97-AF65-F5344CB8AC3E}">
        <p14:creationId xmlns:p14="http://schemas.microsoft.com/office/powerpoint/2010/main" val="6171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a:spLocks/>
          </p:cNvSpPr>
          <p:nvPr/>
        </p:nvSpPr>
        <p:spPr>
          <a:xfrm>
            <a:off x="693812" y="1412776"/>
            <a:ext cx="6912768" cy="4608513"/>
          </a:xfrm>
          <a:prstGeom prst="rect">
            <a:avLst/>
          </a:prstGeom>
        </p:spPr>
        <p:txBody>
          <a:bodyPr>
            <a:noAutofit/>
          </a:bodyPr>
          <a:lst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819150" indent="-457200">
              <a:lnSpc>
                <a:spcPct val="150000"/>
              </a:lnSpc>
              <a:buFont typeface="Wingdings" panose="05000000000000000000" pitchFamily="2" charset="2"/>
              <a:buChar char="v"/>
              <a:tabLst>
                <a:tab pos="361950" algn="l"/>
              </a:tabLst>
            </a:pPr>
            <a:r>
              <a:rPr lang="en-IN" sz="2800" dirty="0"/>
              <a:t>Recent upper respiratory infection</a:t>
            </a:r>
          </a:p>
          <a:p>
            <a:pPr marL="819150" indent="-457200">
              <a:lnSpc>
                <a:spcPct val="150000"/>
              </a:lnSpc>
              <a:buFont typeface="Wingdings" panose="05000000000000000000" pitchFamily="2" charset="2"/>
              <a:buChar char="v"/>
              <a:tabLst>
                <a:tab pos="361950" algn="l"/>
              </a:tabLst>
            </a:pPr>
            <a:r>
              <a:rPr lang="en-IN" sz="2800" dirty="0"/>
              <a:t>Smoking</a:t>
            </a:r>
          </a:p>
          <a:p>
            <a:pPr marL="819150" indent="-457200">
              <a:lnSpc>
                <a:spcPct val="150000"/>
              </a:lnSpc>
              <a:buFont typeface="Wingdings" panose="05000000000000000000" pitchFamily="2" charset="2"/>
              <a:buChar char="v"/>
              <a:tabLst>
                <a:tab pos="361950" algn="l"/>
              </a:tabLst>
            </a:pPr>
            <a:r>
              <a:rPr lang="en-IN" sz="2800" dirty="0"/>
              <a:t>Past head injury</a:t>
            </a:r>
          </a:p>
          <a:p>
            <a:pPr marL="819150" indent="-457200">
              <a:lnSpc>
                <a:spcPct val="150000"/>
              </a:lnSpc>
              <a:buFont typeface="Wingdings" panose="05000000000000000000" pitchFamily="2" charset="2"/>
              <a:buChar char="v"/>
              <a:tabLst>
                <a:tab pos="361950" algn="l"/>
              </a:tabLst>
            </a:pPr>
            <a:r>
              <a:rPr lang="en-IN" sz="2800" dirty="0"/>
              <a:t>Systemic illness</a:t>
            </a:r>
          </a:p>
          <a:p>
            <a:pPr marL="819150" indent="-457200">
              <a:lnSpc>
                <a:spcPct val="150000"/>
              </a:lnSpc>
              <a:buFont typeface="Wingdings" panose="05000000000000000000" pitchFamily="2" charset="2"/>
              <a:buChar char="v"/>
              <a:tabLst>
                <a:tab pos="361950" algn="l"/>
              </a:tabLst>
            </a:pPr>
            <a:r>
              <a:rPr lang="en-IN" sz="2800" dirty="0"/>
              <a:t>Nutrition</a:t>
            </a:r>
          </a:p>
          <a:p>
            <a:pPr marL="819150" indent="-457200">
              <a:lnSpc>
                <a:spcPct val="150000"/>
              </a:lnSpc>
              <a:buFont typeface="Wingdings" panose="05000000000000000000" pitchFamily="2" charset="2"/>
              <a:buChar char="v"/>
              <a:tabLst>
                <a:tab pos="361950" algn="l"/>
              </a:tabLst>
            </a:pPr>
            <a:r>
              <a:rPr lang="en-IN" sz="2800" dirty="0"/>
              <a:t>Exposure to toxins</a:t>
            </a:r>
          </a:p>
        </p:txBody>
      </p:sp>
      <p:sp>
        <p:nvSpPr>
          <p:cNvPr id="3" name="Rectangle 2"/>
          <p:cNvSpPr/>
          <p:nvPr/>
        </p:nvSpPr>
        <p:spPr>
          <a:xfrm>
            <a:off x="1413892" y="476672"/>
            <a:ext cx="4294116" cy="707886"/>
          </a:xfrm>
          <a:prstGeom prst="rect">
            <a:avLst/>
          </a:prstGeom>
        </p:spPr>
        <p:txBody>
          <a:bodyPr wrap="square">
            <a:spAutoFit/>
          </a:bodyPr>
          <a:lstStyle/>
          <a:p>
            <a:r>
              <a:rPr lang="en-IN" sz="4000" dirty="0">
                <a:solidFill>
                  <a:schemeClr val="accent1"/>
                </a:solidFill>
              </a:rPr>
              <a:t>HISTORY</a:t>
            </a:r>
          </a:p>
        </p:txBody>
      </p:sp>
    </p:spTree>
    <p:extLst>
      <p:ext uri="{BB962C8B-B14F-4D97-AF65-F5344CB8AC3E}">
        <p14:creationId xmlns:p14="http://schemas.microsoft.com/office/powerpoint/2010/main" val="18091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32048" y="1124669"/>
            <a:ext cx="8758708" cy="5400675"/>
          </a:xfrm>
        </p:spPr>
        <p:txBody>
          <a:bodyPr>
            <a:noAutofit/>
          </a:bodyPr>
          <a:lstStyle/>
          <a:p>
            <a:pPr>
              <a:lnSpc>
                <a:spcPct val="150000"/>
              </a:lnSpc>
              <a:buFont typeface="Wingdings" panose="05000000000000000000" pitchFamily="2" charset="2"/>
              <a:buChar char="v"/>
            </a:pPr>
            <a:r>
              <a:rPr lang="en-IN" sz="2800" dirty="0"/>
              <a:t>Smell is tested using non irritating stimuli. </a:t>
            </a:r>
          </a:p>
          <a:p>
            <a:pPr>
              <a:lnSpc>
                <a:spcPct val="150000"/>
              </a:lnSpc>
              <a:buFont typeface="Wingdings" panose="05000000000000000000" pitchFamily="2" charset="2"/>
              <a:buChar char="v"/>
            </a:pPr>
            <a:r>
              <a:rPr lang="en-IN" sz="2800" dirty="0"/>
              <a:t>Ammonia may stimulate the trigeminal nerve instead of the olfactory nerve</a:t>
            </a:r>
          </a:p>
          <a:p>
            <a:pPr>
              <a:lnSpc>
                <a:spcPct val="150000"/>
              </a:lnSpc>
              <a:buFont typeface="Wingdings" panose="05000000000000000000" pitchFamily="2" charset="2"/>
              <a:buChar char="v"/>
            </a:pPr>
            <a:r>
              <a:rPr lang="en-IN" sz="2800" dirty="0"/>
              <a:t>Examine each nostril separately while occluding the other. …</a:t>
            </a:r>
          </a:p>
          <a:p>
            <a:pPr>
              <a:lnSpc>
                <a:spcPct val="150000"/>
              </a:lnSpc>
              <a:buFont typeface="Wingdings" panose="05000000000000000000" pitchFamily="2" charset="2"/>
              <a:buChar char="v"/>
            </a:pPr>
            <a:r>
              <a:rPr lang="en-IN" sz="2800" dirty="0"/>
              <a:t>University of Pennsylvania Smell Identiﬁcation Test (</a:t>
            </a:r>
            <a:r>
              <a:rPr lang="en-IN" sz="2800" dirty="0" err="1"/>
              <a:t>Upsit</a:t>
            </a:r>
            <a:r>
              <a:rPr lang="en-IN" sz="2800" dirty="0"/>
              <a:t>) And Connecticut Chemosensory Test.</a:t>
            </a:r>
          </a:p>
        </p:txBody>
      </p:sp>
      <p:sp>
        <p:nvSpPr>
          <p:cNvPr id="4" name="Title 4"/>
          <p:cNvSpPr txBox="1">
            <a:spLocks/>
          </p:cNvSpPr>
          <p:nvPr/>
        </p:nvSpPr>
        <p:spPr>
          <a:xfrm>
            <a:off x="549796" y="260648"/>
            <a:ext cx="8594429" cy="1320800"/>
          </a:xfrm>
          <a:prstGeom prst="rect">
            <a:avLst/>
          </a:prstGeom>
        </p:spPr>
        <p:txBody>
          <a:bodyPr/>
          <a:lst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dirty="0"/>
              <a:t>CLINICAL EXAMINATION</a:t>
            </a:r>
          </a:p>
        </p:txBody>
      </p:sp>
    </p:spTree>
    <p:extLst>
      <p:ext uri="{BB962C8B-B14F-4D97-AF65-F5344CB8AC3E}">
        <p14:creationId xmlns:p14="http://schemas.microsoft.com/office/powerpoint/2010/main" val="32671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1804" y="692696"/>
            <a:ext cx="9046740" cy="4679950"/>
          </a:xfrm>
        </p:spPr>
        <p:txBody>
          <a:bodyPr>
            <a:noAutofit/>
          </a:bodyPr>
          <a:lstStyle/>
          <a:p>
            <a:pPr>
              <a:lnSpc>
                <a:spcPct val="150000"/>
              </a:lnSpc>
              <a:buFont typeface="Wingdings" panose="05000000000000000000" pitchFamily="2" charset="2"/>
              <a:buChar char="v"/>
            </a:pPr>
            <a:r>
              <a:rPr lang="en-IN" sz="2800" dirty="0"/>
              <a:t>Perception of </a:t>
            </a:r>
            <a:r>
              <a:rPr lang="en-IN" sz="2800" dirty="0" err="1"/>
              <a:t>odor</a:t>
            </a:r>
            <a:r>
              <a:rPr lang="en-IN" sz="2800" dirty="0"/>
              <a:t> &gt; accurate identiﬁcation. </a:t>
            </a:r>
          </a:p>
          <a:p>
            <a:pPr>
              <a:lnSpc>
                <a:spcPct val="150000"/>
              </a:lnSpc>
              <a:buFont typeface="Wingdings" panose="05000000000000000000" pitchFamily="2" charset="2"/>
              <a:buChar char="v"/>
            </a:pPr>
            <a:r>
              <a:rPr lang="en-IN" sz="2800" dirty="0"/>
              <a:t>Indicates continuity of the olfactory pathways; </a:t>
            </a:r>
          </a:p>
          <a:p>
            <a:pPr>
              <a:lnSpc>
                <a:spcPct val="150000"/>
              </a:lnSpc>
              <a:buFont typeface="Wingdings" panose="05000000000000000000" pitchFamily="2" charset="2"/>
              <a:buChar char="v"/>
            </a:pPr>
            <a:r>
              <a:rPr lang="en-IN" sz="2800" dirty="0"/>
              <a:t>Identiﬁcation indicates intact cortical function as well. </a:t>
            </a:r>
          </a:p>
          <a:p>
            <a:pPr>
              <a:lnSpc>
                <a:spcPct val="150000"/>
              </a:lnSpc>
              <a:buFont typeface="Wingdings" panose="05000000000000000000" pitchFamily="2" charset="2"/>
              <a:buChar char="v"/>
            </a:pPr>
            <a:r>
              <a:rPr lang="en-IN" sz="2800" dirty="0"/>
              <a:t>Lesion of the olfactory cortex does not produce anosmia. </a:t>
            </a:r>
          </a:p>
          <a:p>
            <a:pPr>
              <a:lnSpc>
                <a:spcPct val="150000"/>
              </a:lnSpc>
              <a:buFont typeface="Wingdings" panose="05000000000000000000" pitchFamily="2" charset="2"/>
              <a:buChar char="v"/>
            </a:pPr>
            <a:r>
              <a:rPr lang="en-IN" sz="2800" dirty="0"/>
              <a:t>The appreciation of the presence of a smell, even without recognition, excludes anosmia.</a:t>
            </a:r>
          </a:p>
          <a:p>
            <a:pPr>
              <a:lnSpc>
                <a:spcPct val="150000"/>
              </a:lnSpc>
              <a:buFont typeface="Wingdings" panose="05000000000000000000" pitchFamily="2" charset="2"/>
              <a:buChar char="v"/>
            </a:pPr>
            <a:endParaRPr lang="en-IN" sz="2800" dirty="0"/>
          </a:p>
        </p:txBody>
      </p:sp>
    </p:spTree>
    <p:extLst>
      <p:ext uri="{BB962C8B-B14F-4D97-AF65-F5344CB8AC3E}">
        <p14:creationId xmlns:p14="http://schemas.microsoft.com/office/powerpoint/2010/main" val="1639514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1197868" y="44624"/>
            <a:ext cx="4723815" cy="6552728"/>
          </a:xfrm>
        </p:spPr>
        <p:txBody>
          <a:bodyPr>
            <a:noAutofit/>
          </a:bodyPr>
          <a:lstStyle/>
          <a:p>
            <a:pPr>
              <a:lnSpc>
                <a:spcPct val="150000"/>
              </a:lnSpc>
              <a:buFont typeface="Wingdings" panose="05000000000000000000" pitchFamily="2" charset="2"/>
              <a:buChar char="q"/>
            </a:pPr>
            <a:r>
              <a:rPr lang="en-IN" sz="2800" i="1" dirty="0">
                <a:solidFill>
                  <a:srgbClr val="0070C0"/>
                </a:solidFill>
              </a:rPr>
              <a:t>Local processes</a:t>
            </a:r>
            <a:br>
              <a:rPr lang="en-IN" sz="2800" i="1" dirty="0">
                <a:solidFill>
                  <a:srgbClr val="0070C0"/>
                </a:solidFill>
              </a:rPr>
            </a:br>
            <a:r>
              <a:rPr lang="en-IN" sz="2400" dirty="0"/>
              <a:t>Rhinitis</a:t>
            </a:r>
            <a:br>
              <a:rPr lang="en-IN" sz="2400" dirty="0"/>
            </a:br>
            <a:r>
              <a:rPr lang="en-IN" sz="2400" dirty="0"/>
              <a:t>Nasal obstruction</a:t>
            </a:r>
            <a:br>
              <a:rPr lang="en-IN" sz="2400" dirty="0"/>
            </a:br>
            <a:r>
              <a:rPr lang="en-IN" sz="2400" dirty="0"/>
              <a:t>Polyposis</a:t>
            </a:r>
            <a:br>
              <a:rPr lang="en-IN" sz="2400" dirty="0"/>
            </a:br>
            <a:r>
              <a:rPr lang="en-IN" sz="2400" dirty="0"/>
              <a:t>Hansen's disease</a:t>
            </a:r>
            <a:br>
              <a:rPr lang="en-IN" sz="2400" dirty="0"/>
            </a:br>
            <a:r>
              <a:rPr lang="en-IN" sz="2400" dirty="0" err="1"/>
              <a:t>Sjogren's</a:t>
            </a:r>
            <a:r>
              <a:rPr lang="en-IN" sz="2400" dirty="0"/>
              <a:t> syndrome</a:t>
            </a:r>
            <a:br>
              <a:rPr lang="en-IN" sz="2400" dirty="0"/>
            </a:br>
            <a:r>
              <a:rPr lang="en-IN" sz="2400" dirty="0" err="1"/>
              <a:t>Tumors</a:t>
            </a:r>
            <a:endParaRPr lang="en-IN" sz="2400" dirty="0"/>
          </a:p>
          <a:p>
            <a:pPr>
              <a:lnSpc>
                <a:spcPct val="150000"/>
              </a:lnSpc>
              <a:buFont typeface="Wingdings" panose="05000000000000000000" pitchFamily="2" charset="2"/>
              <a:buChar char="q"/>
            </a:pPr>
            <a:r>
              <a:rPr lang="en-IN" sz="2400" dirty="0" err="1"/>
              <a:t>Spinocerebellar</a:t>
            </a:r>
            <a:r>
              <a:rPr lang="en-IN" sz="2400" dirty="0"/>
              <a:t> ataxias</a:t>
            </a:r>
            <a:br>
              <a:rPr lang="en-IN" sz="2400" dirty="0"/>
            </a:br>
            <a:r>
              <a:rPr lang="en-IN" sz="2400" dirty="0" err="1"/>
              <a:t>Friedreich's</a:t>
            </a:r>
            <a:r>
              <a:rPr lang="en-IN" sz="2400" dirty="0"/>
              <a:t> ataxia</a:t>
            </a:r>
            <a:br>
              <a:rPr lang="en-IN" sz="2400" dirty="0"/>
            </a:br>
            <a:r>
              <a:rPr lang="en-IN" sz="2400" dirty="0" err="1"/>
              <a:t>Refsum's</a:t>
            </a:r>
            <a:r>
              <a:rPr lang="en-IN" sz="2400" dirty="0"/>
              <a:t> disease</a:t>
            </a:r>
            <a:br>
              <a:rPr lang="en-IN" sz="2400" dirty="0"/>
            </a:br>
            <a:r>
              <a:rPr lang="en-IN" sz="2400" dirty="0"/>
              <a:t>Seizure disorders</a:t>
            </a:r>
            <a:br>
              <a:rPr lang="en-IN" sz="2400" dirty="0"/>
            </a:br>
            <a:br>
              <a:rPr lang="en-IN" sz="2400" dirty="0"/>
            </a:br>
            <a:endParaRPr lang="en-IN" sz="2400" dirty="0"/>
          </a:p>
        </p:txBody>
      </p:sp>
      <p:sp>
        <p:nvSpPr>
          <p:cNvPr id="2" name="Rectangle 1"/>
          <p:cNvSpPr/>
          <p:nvPr/>
        </p:nvSpPr>
        <p:spPr>
          <a:xfrm>
            <a:off x="6526460" y="0"/>
            <a:ext cx="6092825" cy="6832640"/>
          </a:xfrm>
          <a:prstGeom prst="rect">
            <a:avLst/>
          </a:prstGeom>
        </p:spPr>
        <p:txBody>
          <a:bodyPr>
            <a:spAutoFit/>
          </a:bodyPr>
          <a:lstStyle/>
          <a:p>
            <a:pPr marL="342900" indent="-342900">
              <a:lnSpc>
                <a:spcPct val="150000"/>
              </a:lnSpc>
              <a:buClr>
                <a:schemeClr val="accent1"/>
              </a:buClr>
              <a:buFont typeface="Wingdings" panose="05000000000000000000" pitchFamily="2" charset="2"/>
              <a:buChar char="q"/>
            </a:pPr>
            <a:r>
              <a:rPr lang="en-IN" sz="2800" i="1" dirty="0">
                <a:solidFill>
                  <a:srgbClr val="0070C0"/>
                </a:solidFill>
              </a:rPr>
              <a:t>Neurologic</a:t>
            </a:r>
            <a:br>
              <a:rPr lang="en-IN" dirty="0">
                <a:solidFill>
                  <a:schemeClr val="tx1">
                    <a:lumMod val="75000"/>
                    <a:lumOff val="25000"/>
                  </a:schemeClr>
                </a:solidFill>
              </a:rPr>
            </a:br>
            <a:r>
              <a:rPr lang="en-IN" dirty="0">
                <a:solidFill>
                  <a:schemeClr val="tx1">
                    <a:lumMod val="75000"/>
                    <a:lumOff val="25000"/>
                  </a:schemeClr>
                </a:solidFill>
              </a:rPr>
              <a:t>Head trauma</a:t>
            </a:r>
            <a:br>
              <a:rPr lang="en-IN" dirty="0">
                <a:solidFill>
                  <a:schemeClr val="tx1">
                    <a:lumMod val="75000"/>
                    <a:lumOff val="25000"/>
                  </a:schemeClr>
                </a:solidFill>
              </a:rPr>
            </a:br>
            <a:r>
              <a:rPr lang="en-IN" dirty="0">
                <a:solidFill>
                  <a:schemeClr val="tx1">
                    <a:lumMod val="75000"/>
                    <a:lumOff val="25000"/>
                  </a:schemeClr>
                </a:solidFill>
              </a:rPr>
              <a:t>CJD </a:t>
            </a:r>
          </a:p>
          <a:p>
            <a:pPr marL="361950">
              <a:lnSpc>
                <a:spcPct val="150000"/>
              </a:lnSpc>
              <a:buClr>
                <a:schemeClr val="accent1"/>
              </a:buClr>
            </a:pPr>
            <a:r>
              <a:rPr lang="en-IN" dirty="0">
                <a:solidFill>
                  <a:schemeClr val="tx1">
                    <a:lumMod val="75000"/>
                    <a:lumOff val="25000"/>
                  </a:schemeClr>
                </a:solidFill>
              </a:rPr>
              <a:t>Parkinson's disease</a:t>
            </a:r>
            <a:br>
              <a:rPr lang="en-IN" dirty="0">
                <a:solidFill>
                  <a:schemeClr val="tx1">
                    <a:lumMod val="75000"/>
                    <a:lumOff val="25000"/>
                  </a:schemeClr>
                </a:solidFill>
              </a:rPr>
            </a:br>
            <a:r>
              <a:rPr lang="en-IN" dirty="0">
                <a:solidFill>
                  <a:schemeClr val="tx1">
                    <a:lumMod val="75000"/>
                    <a:lumOff val="25000"/>
                  </a:schemeClr>
                </a:solidFill>
              </a:rPr>
              <a:t>Alzheimer's disease</a:t>
            </a:r>
            <a:br>
              <a:rPr lang="en-IN" dirty="0">
                <a:solidFill>
                  <a:schemeClr val="tx1">
                    <a:lumMod val="75000"/>
                    <a:lumOff val="25000"/>
                  </a:schemeClr>
                </a:solidFill>
              </a:rPr>
            </a:br>
            <a:r>
              <a:rPr lang="en-IN" dirty="0">
                <a:solidFill>
                  <a:schemeClr val="tx1">
                    <a:lumMod val="75000"/>
                    <a:lumOff val="25000"/>
                  </a:schemeClr>
                </a:solidFill>
              </a:rPr>
              <a:t>Huntington's disease</a:t>
            </a:r>
            <a:br>
              <a:rPr lang="en-IN" dirty="0">
                <a:solidFill>
                  <a:schemeClr val="tx1">
                    <a:lumMod val="75000"/>
                    <a:lumOff val="25000"/>
                  </a:schemeClr>
                </a:solidFill>
              </a:rPr>
            </a:br>
            <a:r>
              <a:rPr lang="en-IN" dirty="0" err="1">
                <a:solidFill>
                  <a:schemeClr val="tx1">
                    <a:lumMod val="75000"/>
                    <a:lumOff val="25000"/>
                  </a:schemeClr>
                </a:solidFill>
              </a:rPr>
              <a:t>Korsakoff's</a:t>
            </a:r>
            <a:r>
              <a:rPr lang="en-IN" dirty="0">
                <a:solidFill>
                  <a:schemeClr val="tx1">
                    <a:lumMod val="75000"/>
                    <a:lumOff val="25000"/>
                  </a:schemeClr>
                </a:solidFill>
              </a:rPr>
              <a:t> syndrome</a:t>
            </a:r>
            <a:br>
              <a:rPr lang="en-IN" dirty="0">
                <a:solidFill>
                  <a:schemeClr val="tx1">
                    <a:lumMod val="75000"/>
                    <a:lumOff val="25000"/>
                  </a:schemeClr>
                </a:solidFill>
              </a:rPr>
            </a:br>
            <a:r>
              <a:rPr lang="en-IN" dirty="0">
                <a:solidFill>
                  <a:schemeClr val="tx1">
                    <a:lumMod val="75000"/>
                    <a:lumOff val="25000"/>
                  </a:schemeClr>
                </a:solidFill>
              </a:rPr>
              <a:t>Multiple sclerosis</a:t>
            </a:r>
            <a:br>
              <a:rPr lang="en-IN" dirty="0">
                <a:solidFill>
                  <a:schemeClr val="tx1">
                    <a:lumMod val="75000"/>
                    <a:lumOff val="25000"/>
                  </a:schemeClr>
                </a:solidFill>
              </a:rPr>
            </a:br>
            <a:r>
              <a:rPr lang="en-IN" dirty="0">
                <a:solidFill>
                  <a:schemeClr val="tx1">
                    <a:lumMod val="75000"/>
                    <a:lumOff val="25000"/>
                  </a:schemeClr>
                </a:solidFill>
              </a:rPr>
              <a:t>Migraines</a:t>
            </a:r>
            <a:br>
              <a:rPr lang="en-IN" dirty="0">
                <a:solidFill>
                  <a:schemeClr val="tx1">
                    <a:lumMod val="75000"/>
                    <a:lumOff val="25000"/>
                  </a:schemeClr>
                </a:solidFill>
              </a:rPr>
            </a:br>
            <a:r>
              <a:rPr lang="en-IN" dirty="0">
                <a:solidFill>
                  <a:schemeClr val="tx1">
                    <a:lumMod val="75000"/>
                    <a:lumOff val="25000"/>
                  </a:schemeClr>
                </a:solidFill>
              </a:rPr>
              <a:t>Giant ACA aneurysm</a:t>
            </a:r>
            <a:br>
              <a:rPr lang="en-IN" dirty="0">
                <a:solidFill>
                  <a:schemeClr val="tx1">
                    <a:lumMod val="75000"/>
                    <a:lumOff val="25000"/>
                  </a:schemeClr>
                </a:solidFill>
              </a:rPr>
            </a:br>
            <a:r>
              <a:rPr lang="en-IN" dirty="0" err="1">
                <a:solidFill>
                  <a:schemeClr val="tx1">
                    <a:lumMod val="75000"/>
                    <a:lumOff val="25000"/>
                  </a:schemeClr>
                </a:solidFill>
              </a:rPr>
              <a:t>Meningiomas</a:t>
            </a:r>
            <a:br>
              <a:rPr lang="en-IN" dirty="0">
                <a:solidFill>
                  <a:schemeClr val="tx1">
                    <a:lumMod val="75000"/>
                    <a:lumOff val="25000"/>
                  </a:schemeClr>
                </a:solidFill>
              </a:rPr>
            </a:br>
            <a:r>
              <a:rPr lang="en-IN" dirty="0"/>
              <a:t>Temporal lobe </a:t>
            </a:r>
            <a:r>
              <a:rPr lang="en-IN" dirty="0" err="1"/>
              <a:t>tumors</a:t>
            </a:r>
            <a:endParaRPr lang="en-IN" dirty="0"/>
          </a:p>
        </p:txBody>
      </p:sp>
    </p:spTree>
    <p:extLst>
      <p:ext uri="{BB962C8B-B14F-4D97-AF65-F5344CB8AC3E}">
        <p14:creationId xmlns:p14="http://schemas.microsoft.com/office/powerpoint/2010/main" val="1553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p:cNvSpPr txBox="1">
            <a:spLocks/>
          </p:cNvSpPr>
          <p:nvPr/>
        </p:nvSpPr>
        <p:spPr>
          <a:xfrm>
            <a:off x="6912768" y="360040"/>
            <a:ext cx="4942284" cy="5949280"/>
          </a:xfrm>
          <a:prstGeom prst="rect">
            <a:avLst/>
          </a:prstGeom>
        </p:spPr>
        <p:txBody>
          <a:bodyPr vert="horz" lIns="91440" tIns="45720" rIns="91440" bIns="45720" rtlCol="0">
            <a:noAutofit/>
          </a:bodyPr>
          <a:lst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Font typeface="Wingdings" panose="05000000000000000000" pitchFamily="2" charset="2"/>
              <a:buChar char="q"/>
            </a:pPr>
            <a:r>
              <a:rPr lang="en-IN" sz="2800" i="1" dirty="0">
                <a:solidFill>
                  <a:srgbClr val="0070C0"/>
                </a:solidFill>
              </a:rPr>
              <a:t>Congenital</a:t>
            </a:r>
            <a:br>
              <a:rPr lang="en-IN" sz="2400" dirty="0"/>
            </a:br>
            <a:r>
              <a:rPr lang="en-IN" sz="2400"/>
              <a:t>Cleft palate</a:t>
            </a:r>
            <a:br>
              <a:rPr lang="en-IN" sz="2400" dirty="0"/>
            </a:br>
            <a:r>
              <a:rPr lang="en-IN" sz="2400" dirty="0"/>
              <a:t>Down's syndrome</a:t>
            </a:r>
            <a:br>
              <a:rPr lang="en-IN" sz="2400" dirty="0"/>
            </a:br>
            <a:r>
              <a:rPr lang="en-IN" sz="2400" dirty="0" err="1"/>
              <a:t>Kallmann's</a:t>
            </a:r>
            <a:r>
              <a:rPr lang="en-IN" sz="2400" dirty="0"/>
              <a:t> syndrome</a:t>
            </a:r>
            <a:br>
              <a:rPr lang="en-IN" sz="2400" dirty="0"/>
            </a:br>
            <a:r>
              <a:rPr lang="en-IN" sz="2400" dirty="0"/>
              <a:t>Turner's syndrome</a:t>
            </a:r>
          </a:p>
          <a:p>
            <a:pPr>
              <a:lnSpc>
                <a:spcPct val="150000"/>
              </a:lnSpc>
              <a:buFont typeface="Wingdings" panose="05000000000000000000" pitchFamily="2" charset="2"/>
              <a:buChar char="q"/>
            </a:pPr>
            <a:r>
              <a:rPr lang="en-IN" sz="2800" i="1" dirty="0">
                <a:solidFill>
                  <a:srgbClr val="0070C0"/>
                </a:solidFill>
              </a:rPr>
              <a:t>Endocrine/Metabolic</a:t>
            </a:r>
            <a:br>
              <a:rPr lang="en-IN" sz="2400" dirty="0"/>
            </a:br>
            <a:r>
              <a:rPr lang="en-IN" sz="2400" dirty="0"/>
              <a:t>Adrenal insufficiency</a:t>
            </a:r>
            <a:br>
              <a:rPr lang="en-IN" sz="2400" dirty="0"/>
            </a:br>
            <a:r>
              <a:rPr lang="en-IN" sz="2400" dirty="0"/>
              <a:t>Diabetes mellitus</a:t>
            </a:r>
            <a:br>
              <a:rPr lang="en-IN" sz="2400" dirty="0"/>
            </a:br>
            <a:r>
              <a:rPr lang="en-IN" sz="2400" dirty="0"/>
              <a:t>Hypothyroidism</a:t>
            </a:r>
            <a:br>
              <a:rPr lang="en-IN" sz="2400" dirty="0"/>
            </a:br>
            <a:r>
              <a:rPr lang="en-IN" sz="2400" dirty="0" err="1"/>
              <a:t>Pseudohypoparathyroidism</a:t>
            </a:r>
            <a:br>
              <a:rPr lang="en-IN" sz="2400" dirty="0"/>
            </a:br>
            <a:r>
              <a:rPr lang="en-IN" sz="2400" dirty="0"/>
              <a:t>`</a:t>
            </a:r>
          </a:p>
        </p:txBody>
      </p:sp>
      <p:sp>
        <p:nvSpPr>
          <p:cNvPr id="3" name="Rectangle 2"/>
          <p:cNvSpPr/>
          <p:nvPr/>
        </p:nvSpPr>
        <p:spPr>
          <a:xfrm>
            <a:off x="865683" y="260648"/>
            <a:ext cx="6092825" cy="7017306"/>
          </a:xfrm>
          <a:prstGeom prst="rect">
            <a:avLst/>
          </a:prstGeom>
        </p:spPr>
        <p:txBody>
          <a:bodyPr>
            <a:spAutoFit/>
          </a:bodyPr>
          <a:lstStyle/>
          <a:p>
            <a:pPr marL="342900" indent="-342900">
              <a:lnSpc>
                <a:spcPct val="150000"/>
              </a:lnSpc>
              <a:buClr>
                <a:schemeClr val="accent1"/>
              </a:buClr>
              <a:buFont typeface="Wingdings" panose="05000000000000000000" pitchFamily="2" charset="2"/>
              <a:buChar char="q"/>
            </a:pPr>
            <a:r>
              <a:rPr lang="en-IN" sz="2800" i="1" dirty="0">
                <a:solidFill>
                  <a:srgbClr val="0070C0"/>
                </a:solidFill>
              </a:rPr>
              <a:t>Iatrogenic</a:t>
            </a:r>
            <a:br>
              <a:rPr lang="en-IN" dirty="0">
                <a:solidFill>
                  <a:schemeClr val="tx1">
                    <a:lumMod val="75000"/>
                    <a:lumOff val="25000"/>
                  </a:schemeClr>
                </a:solidFill>
              </a:rPr>
            </a:br>
            <a:r>
              <a:rPr lang="en-IN" dirty="0" err="1">
                <a:solidFill>
                  <a:schemeClr val="tx1">
                    <a:lumMod val="75000"/>
                    <a:lumOff val="25000"/>
                  </a:schemeClr>
                </a:solidFill>
              </a:rPr>
              <a:t>Ethmoidectomy</a:t>
            </a:r>
            <a:br>
              <a:rPr lang="en-IN" dirty="0">
                <a:solidFill>
                  <a:schemeClr val="tx1">
                    <a:lumMod val="75000"/>
                    <a:lumOff val="25000"/>
                  </a:schemeClr>
                </a:solidFill>
              </a:rPr>
            </a:br>
            <a:r>
              <a:rPr lang="en-IN" dirty="0" err="1">
                <a:solidFill>
                  <a:schemeClr val="tx1">
                    <a:lumMod val="75000"/>
                    <a:lumOff val="25000"/>
                  </a:schemeClr>
                </a:solidFill>
              </a:rPr>
              <a:t>Rhinoplasty</a:t>
            </a:r>
            <a:br>
              <a:rPr lang="en-IN" dirty="0">
                <a:solidFill>
                  <a:schemeClr val="tx1">
                    <a:lumMod val="75000"/>
                    <a:lumOff val="25000"/>
                  </a:schemeClr>
                </a:solidFill>
              </a:rPr>
            </a:br>
            <a:r>
              <a:rPr lang="en-IN" dirty="0" err="1">
                <a:solidFill>
                  <a:schemeClr val="tx1">
                    <a:lumMod val="75000"/>
                    <a:lumOff val="25000"/>
                  </a:schemeClr>
                </a:solidFill>
              </a:rPr>
              <a:t>Postlaryngectomy</a:t>
            </a:r>
            <a:br>
              <a:rPr lang="en-IN" dirty="0">
                <a:solidFill>
                  <a:schemeClr val="tx1">
                    <a:lumMod val="75000"/>
                    <a:lumOff val="25000"/>
                  </a:schemeClr>
                </a:solidFill>
              </a:rPr>
            </a:br>
            <a:r>
              <a:rPr lang="en-IN" dirty="0" err="1">
                <a:solidFill>
                  <a:schemeClr val="tx1">
                    <a:lumMod val="75000"/>
                    <a:lumOff val="25000"/>
                  </a:schemeClr>
                </a:solidFill>
              </a:rPr>
              <a:t>Submucous</a:t>
            </a:r>
            <a:r>
              <a:rPr lang="en-IN" dirty="0">
                <a:solidFill>
                  <a:schemeClr val="tx1">
                    <a:lumMod val="75000"/>
                    <a:lumOff val="25000"/>
                  </a:schemeClr>
                </a:solidFill>
              </a:rPr>
              <a:t> resection</a:t>
            </a:r>
            <a:br>
              <a:rPr lang="en-IN" dirty="0">
                <a:solidFill>
                  <a:schemeClr val="tx1">
                    <a:lumMod val="75000"/>
                    <a:lumOff val="25000"/>
                  </a:schemeClr>
                </a:solidFill>
              </a:rPr>
            </a:br>
            <a:r>
              <a:rPr lang="en-IN" dirty="0">
                <a:solidFill>
                  <a:schemeClr val="tx1">
                    <a:lumMod val="75000"/>
                    <a:lumOff val="25000"/>
                  </a:schemeClr>
                </a:solidFill>
              </a:rPr>
              <a:t>Radiotherapy</a:t>
            </a:r>
            <a:br>
              <a:rPr lang="en-IN" dirty="0">
                <a:solidFill>
                  <a:schemeClr val="tx1">
                    <a:lumMod val="75000"/>
                    <a:lumOff val="25000"/>
                  </a:schemeClr>
                </a:solidFill>
              </a:rPr>
            </a:br>
            <a:r>
              <a:rPr lang="en-IN" dirty="0">
                <a:solidFill>
                  <a:schemeClr val="tx1">
                    <a:lumMod val="75000"/>
                    <a:lumOff val="25000"/>
                  </a:schemeClr>
                </a:solidFill>
              </a:rPr>
              <a:t>Orbitofrontal lobectomy</a:t>
            </a:r>
            <a:br>
              <a:rPr lang="en-IN" dirty="0">
                <a:solidFill>
                  <a:schemeClr val="tx1">
                    <a:lumMod val="75000"/>
                    <a:lumOff val="25000"/>
                  </a:schemeClr>
                </a:solidFill>
              </a:rPr>
            </a:br>
            <a:r>
              <a:rPr lang="en-IN" dirty="0">
                <a:solidFill>
                  <a:schemeClr val="tx1">
                    <a:lumMod val="75000"/>
                    <a:lumOff val="25000"/>
                  </a:schemeClr>
                </a:solidFill>
              </a:rPr>
              <a:t>Temporal lobectomy</a:t>
            </a:r>
          </a:p>
          <a:p>
            <a:pPr marL="361950" indent="-342900">
              <a:lnSpc>
                <a:spcPct val="150000"/>
              </a:lnSpc>
              <a:buClr>
                <a:schemeClr val="accent1"/>
              </a:buClr>
              <a:buFont typeface="Wingdings" panose="05000000000000000000" pitchFamily="2" charset="2"/>
              <a:buChar char="q"/>
            </a:pPr>
            <a:r>
              <a:rPr lang="en-IN" sz="2800" i="1" dirty="0">
                <a:solidFill>
                  <a:srgbClr val="0070C0"/>
                </a:solidFill>
              </a:rPr>
              <a:t>Vitamin deficiency (B6, B12, A) </a:t>
            </a:r>
          </a:p>
          <a:p>
            <a:pPr marL="361950" indent="-342900">
              <a:lnSpc>
                <a:spcPct val="150000"/>
              </a:lnSpc>
              <a:buClr>
                <a:schemeClr val="accent1"/>
              </a:buClr>
              <a:buFont typeface="Wingdings" panose="05000000000000000000" pitchFamily="2" charset="2"/>
              <a:buChar char="q"/>
              <a:defRPr/>
            </a:pPr>
            <a:r>
              <a:rPr lang="en-IN" sz="2800" i="1" dirty="0">
                <a:solidFill>
                  <a:srgbClr val="0070C0"/>
                </a:solidFill>
              </a:rPr>
              <a:t>Zinc or copper deficiency</a:t>
            </a:r>
          </a:p>
          <a:p>
            <a:pPr>
              <a:lnSpc>
                <a:spcPct val="150000"/>
              </a:lnSpc>
              <a:buClr>
                <a:schemeClr val="accent1"/>
              </a:buClr>
            </a:pPr>
            <a:br>
              <a:rPr lang="en-IN" dirty="0">
                <a:solidFill>
                  <a:schemeClr val="tx1">
                    <a:lumMod val="75000"/>
                    <a:lumOff val="25000"/>
                  </a:schemeClr>
                </a:solidFill>
              </a:rPr>
            </a:br>
            <a:endParaRPr lang="en-IN" dirty="0">
              <a:solidFill>
                <a:schemeClr val="tx1">
                  <a:lumMod val="75000"/>
                  <a:lumOff val="25000"/>
                </a:schemeClr>
              </a:solidFill>
            </a:endParaRPr>
          </a:p>
        </p:txBody>
      </p:sp>
    </p:spTree>
    <p:extLst>
      <p:ext uri="{BB962C8B-B14F-4D97-AF65-F5344CB8AC3E}">
        <p14:creationId xmlns:p14="http://schemas.microsoft.com/office/powerpoint/2010/main" val="403858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125860" y="326261"/>
            <a:ext cx="5472608" cy="5262979"/>
          </a:xfrm>
          <a:prstGeom prst="rect">
            <a:avLst/>
          </a:prstGeom>
        </p:spPr>
        <p:txBody>
          <a:bodyPr wrap="square">
            <a:spAutoFit/>
          </a:bodyPr>
          <a:lstStyle/>
          <a:p>
            <a:pPr marL="342900" indent="-342900">
              <a:lnSpc>
                <a:spcPct val="150000"/>
              </a:lnSpc>
              <a:buClr>
                <a:schemeClr val="accent1"/>
              </a:buClr>
              <a:buFont typeface="Wingdings" panose="05000000000000000000" pitchFamily="2" charset="2"/>
              <a:buChar char="q"/>
            </a:pPr>
            <a:r>
              <a:rPr lang="en-IN" sz="2800" i="1" dirty="0">
                <a:solidFill>
                  <a:srgbClr val="0070C0"/>
                </a:solidFill>
              </a:rPr>
              <a:t>Psychiatric</a:t>
            </a:r>
            <a:br>
              <a:rPr lang="en-IN" dirty="0">
                <a:solidFill>
                  <a:schemeClr val="tx1">
                    <a:lumMod val="75000"/>
                    <a:lumOff val="25000"/>
                  </a:schemeClr>
                </a:solidFill>
              </a:rPr>
            </a:br>
            <a:r>
              <a:rPr lang="en-IN" dirty="0">
                <a:solidFill>
                  <a:schemeClr val="tx1">
                    <a:lumMod val="75000"/>
                    <a:lumOff val="25000"/>
                  </a:schemeClr>
                </a:solidFill>
              </a:rPr>
              <a:t>Hypochondriasis</a:t>
            </a:r>
            <a:br>
              <a:rPr lang="en-IN" dirty="0">
                <a:solidFill>
                  <a:schemeClr val="tx1">
                    <a:lumMod val="75000"/>
                    <a:lumOff val="25000"/>
                  </a:schemeClr>
                </a:solidFill>
              </a:rPr>
            </a:br>
            <a:r>
              <a:rPr lang="en-IN" dirty="0">
                <a:solidFill>
                  <a:schemeClr val="tx1">
                    <a:lumMod val="75000"/>
                    <a:lumOff val="25000"/>
                  </a:schemeClr>
                </a:solidFill>
              </a:rPr>
              <a:t>Major depression</a:t>
            </a:r>
            <a:br>
              <a:rPr lang="en-IN" dirty="0">
                <a:solidFill>
                  <a:schemeClr val="tx1">
                    <a:lumMod val="75000"/>
                    <a:lumOff val="25000"/>
                  </a:schemeClr>
                </a:solidFill>
              </a:rPr>
            </a:br>
            <a:r>
              <a:rPr lang="en-IN" dirty="0">
                <a:solidFill>
                  <a:schemeClr val="tx1">
                    <a:lumMod val="75000"/>
                    <a:lumOff val="25000"/>
                  </a:schemeClr>
                </a:solidFill>
              </a:rPr>
              <a:t>PTSD</a:t>
            </a:r>
            <a:br>
              <a:rPr lang="en-IN" dirty="0">
                <a:solidFill>
                  <a:schemeClr val="tx1">
                    <a:lumMod val="75000"/>
                    <a:lumOff val="25000"/>
                  </a:schemeClr>
                </a:solidFill>
              </a:rPr>
            </a:br>
            <a:r>
              <a:rPr lang="en-IN" dirty="0">
                <a:solidFill>
                  <a:schemeClr val="tx1">
                    <a:lumMod val="75000"/>
                    <a:lumOff val="25000"/>
                  </a:schemeClr>
                </a:solidFill>
              </a:rPr>
              <a:t>Schizophrenia</a:t>
            </a:r>
          </a:p>
          <a:p>
            <a:pPr marL="342900" indent="-342900">
              <a:lnSpc>
                <a:spcPct val="150000"/>
              </a:lnSpc>
              <a:buClr>
                <a:schemeClr val="accent1"/>
              </a:buClr>
              <a:buFont typeface="Wingdings" panose="05000000000000000000" pitchFamily="2" charset="2"/>
              <a:buChar char="q"/>
            </a:pPr>
            <a:r>
              <a:rPr lang="en-IN" sz="2800" i="1" dirty="0">
                <a:solidFill>
                  <a:srgbClr val="0070C0"/>
                </a:solidFill>
              </a:rPr>
              <a:t>Infectious</a:t>
            </a:r>
            <a:br>
              <a:rPr lang="en-IN" dirty="0">
                <a:solidFill>
                  <a:schemeClr val="tx1">
                    <a:lumMod val="75000"/>
                    <a:lumOff val="25000"/>
                  </a:schemeClr>
                </a:solidFill>
              </a:rPr>
            </a:br>
            <a:r>
              <a:rPr lang="en-IN" dirty="0">
                <a:solidFill>
                  <a:schemeClr val="tx1">
                    <a:lumMod val="75000"/>
                    <a:lumOff val="25000"/>
                  </a:schemeClr>
                </a:solidFill>
              </a:rPr>
              <a:t>HSV </a:t>
            </a:r>
            <a:r>
              <a:rPr lang="en-IN" dirty="0" err="1">
                <a:solidFill>
                  <a:schemeClr val="tx1">
                    <a:lumMod val="75000"/>
                    <a:lumOff val="25000"/>
                  </a:schemeClr>
                </a:solidFill>
              </a:rPr>
              <a:t>meningoencephalitis</a:t>
            </a:r>
            <a:br>
              <a:rPr lang="en-IN" dirty="0">
                <a:solidFill>
                  <a:schemeClr val="tx1">
                    <a:lumMod val="75000"/>
                    <a:lumOff val="25000"/>
                  </a:schemeClr>
                </a:solidFill>
              </a:rPr>
            </a:br>
            <a:r>
              <a:rPr lang="en-IN" dirty="0">
                <a:solidFill>
                  <a:schemeClr val="tx1">
                    <a:lumMod val="75000"/>
                    <a:lumOff val="25000"/>
                  </a:schemeClr>
                </a:solidFill>
              </a:rPr>
              <a:t>HIV infection</a:t>
            </a:r>
            <a:br>
              <a:rPr lang="en-IN" dirty="0">
                <a:solidFill>
                  <a:schemeClr val="tx1">
                    <a:lumMod val="75000"/>
                    <a:lumOff val="25000"/>
                  </a:schemeClr>
                </a:solidFill>
              </a:rPr>
            </a:br>
            <a:r>
              <a:rPr lang="en-IN" dirty="0">
                <a:solidFill>
                  <a:schemeClr val="tx1">
                    <a:lumMod val="75000"/>
                    <a:lumOff val="25000"/>
                  </a:schemeClr>
                </a:solidFill>
              </a:rPr>
              <a:t>Upper respiratory tract</a:t>
            </a:r>
          </a:p>
        </p:txBody>
      </p:sp>
      <p:sp>
        <p:nvSpPr>
          <p:cNvPr id="3" name="Rectangle 2"/>
          <p:cNvSpPr/>
          <p:nvPr/>
        </p:nvSpPr>
        <p:spPr>
          <a:xfrm>
            <a:off x="6598468" y="259476"/>
            <a:ext cx="6092825" cy="7201972"/>
          </a:xfrm>
          <a:prstGeom prst="rect">
            <a:avLst/>
          </a:prstGeom>
        </p:spPr>
        <p:txBody>
          <a:bodyPr>
            <a:spAutoFit/>
          </a:bodyPr>
          <a:lstStyle/>
          <a:p>
            <a:pPr marL="342900" indent="-342900">
              <a:lnSpc>
                <a:spcPct val="150000"/>
              </a:lnSpc>
              <a:buClr>
                <a:schemeClr val="accent1"/>
              </a:buClr>
              <a:buFont typeface="Wingdings" panose="05000000000000000000" pitchFamily="2" charset="2"/>
              <a:buChar char="q"/>
            </a:pPr>
            <a:r>
              <a:rPr lang="en-IN" sz="2800" i="1" dirty="0">
                <a:solidFill>
                  <a:srgbClr val="0070C0"/>
                </a:solidFill>
              </a:rPr>
              <a:t>Drugs</a:t>
            </a:r>
          </a:p>
          <a:p>
            <a:pPr marL="361950">
              <a:lnSpc>
                <a:spcPct val="150000"/>
              </a:lnSpc>
            </a:pPr>
            <a:r>
              <a:rPr lang="en-IN" dirty="0">
                <a:solidFill>
                  <a:schemeClr val="tx1">
                    <a:lumMod val="75000"/>
                    <a:lumOff val="25000"/>
                  </a:schemeClr>
                </a:solidFill>
              </a:rPr>
              <a:t>Cadmium toxicity </a:t>
            </a:r>
          </a:p>
          <a:p>
            <a:pPr marL="361950">
              <a:lnSpc>
                <a:spcPct val="150000"/>
              </a:lnSpc>
            </a:pPr>
            <a:r>
              <a:rPr lang="en-IN" dirty="0">
                <a:solidFill>
                  <a:schemeClr val="tx1">
                    <a:lumMod val="75000"/>
                    <a:lumOff val="25000"/>
                  </a:schemeClr>
                </a:solidFill>
              </a:rPr>
              <a:t>Antihistamines </a:t>
            </a:r>
          </a:p>
          <a:p>
            <a:pPr marL="361950">
              <a:lnSpc>
                <a:spcPct val="150000"/>
              </a:lnSpc>
            </a:pPr>
            <a:r>
              <a:rPr lang="en-IN" dirty="0" err="1">
                <a:solidFill>
                  <a:schemeClr val="tx1">
                    <a:lumMod val="75000"/>
                    <a:lumOff val="25000"/>
                  </a:schemeClr>
                </a:solidFill>
              </a:rPr>
              <a:t>Propylthiouracil</a:t>
            </a:r>
            <a:r>
              <a:rPr lang="en-IN" dirty="0">
                <a:solidFill>
                  <a:schemeClr val="tx1">
                    <a:lumMod val="75000"/>
                    <a:lumOff val="25000"/>
                  </a:schemeClr>
                </a:solidFill>
              </a:rPr>
              <a:t> </a:t>
            </a:r>
          </a:p>
          <a:p>
            <a:pPr marL="361950">
              <a:lnSpc>
                <a:spcPct val="150000"/>
              </a:lnSpc>
            </a:pPr>
            <a:r>
              <a:rPr lang="en-IN" dirty="0">
                <a:solidFill>
                  <a:schemeClr val="tx1">
                    <a:lumMod val="75000"/>
                    <a:lumOff val="25000"/>
                  </a:schemeClr>
                </a:solidFill>
              </a:rPr>
              <a:t>Antibiotics </a:t>
            </a:r>
          </a:p>
          <a:p>
            <a:pPr marL="361950">
              <a:lnSpc>
                <a:spcPct val="150000"/>
              </a:lnSpc>
            </a:pPr>
            <a:r>
              <a:rPr lang="en-IN" dirty="0">
                <a:solidFill>
                  <a:schemeClr val="tx1">
                    <a:lumMod val="75000"/>
                    <a:lumOff val="25000"/>
                  </a:schemeClr>
                </a:solidFill>
              </a:rPr>
              <a:t>Levodopa </a:t>
            </a:r>
          </a:p>
          <a:p>
            <a:pPr marL="361950">
              <a:lnSpc>
                <a:spcPct val="150000"/>
              </a:lnSpc>
            </a:pPr>
            <a:r>
              <a:rPr lang="en-IN" dirty="0">
                <a:solidFill>
                  <a:schemeClr val="tx1">
                    <a:lumMod val="75000"/>
                    <a:lumOff val="25000"/>
                  </a:schemeClr>
                </a:solidFill>
              </a:rPr>
              <a:t>Cocaine Amphetamines </a:t>
            </a:r>
          </a:p>
          <a:p>
            <a:pPr marL="342900" indent="-342900">
              <a:lnSpc>
                <a:spcPct val="150000"/>
              </a:lnSpc>
              <a:buClr>
                <a:schemeClr val="accent1"/>
              </a:buClr>
              <a:buFont typeface="Wingdings" panose="05000000000000000000" pitchFamily="2" charset="2"/>
              <a:buChar char="q"/>
              <a:defRPr/>
            </a:pPr>
            <a:r>
              <a:rPr lang="en-IN" sz="2800" i="1" dirty="0" err="1">
                <a:solidFill>
                  <a:srgbClr val="0070C0"/>
                </a:solidFill>
              </a:rPr>
              <a:t>Uremia</a:t>
            </a:r>
            <a:r>
              <a:rPr lang="en-IN" sz="2800" i="1" dirty="0">
                <a:solidFill>
                  <a:srgbClr val="0070C0"/>
                </a:solidFill>
              </a:rPr>
              <a:t>/Dialysis</a:t>
            </a:r>
          </a:p>
          <a:p>
            <a:pPr marL="361950" indent="-342900">
              <a:lnSpc>
                <a:spcPct val="150000"/>
              </a:lnSpc>
              <a:buClr>
                <a:schemeClr val="accent1"/>
              </a:buClr>
              <a:buFont typeface="Wingdings" panose="05000000000000000000" pitchFamily="2" charset="2"/>
              <a:buChar char="q"/>
              <a:defRPr/>
            </a:pPr>
            <a:r>
              <a:rPr lang="en-IN" sz="2800" i="1" dirty="0">
                <a:solidFill>
                  <a:srgbClr val="0070C0"/>
                </a:solidFill>
              </a:rPr>
              <a:t>Liver disease</a:t>
            </a:r>
            <a:br>
              <a:rPr lang="en-IN" sz="3200" i="1" dirty="0">
                <a:solidFill>
                  <a:srgbClr val="0070C0"/>
                </a:solidFill>
              </a:rPr>
            </a:br>
            <a:r>
              <a:rPr lang="en-IN" dirty="0">
                <a:solidFill>
                  <a:schemeClr val="tx1">
                    <a:lumMod val="75000"/>
                    <a:lumOff val="25000"/>
                  </a:schemeClr>
                </a:solidFill>
              </a:rPr>
              <a:t>Cirrhosis</a:t>
            </a:r>
          </a:p>
          <a:p>
            <a:pPr marL="361950" indent="-342900">
              <a:lnSpc>
                <a:spcPct val="150000"/>
              </a:lnSpc>
              <a:buClr>
                <a:schemeClr val="accent1"/>
              </a:buClr>
              <a:buFont typeface="Wingdings" panose="05000000000000000000" pitchFamily="2" charset="2"/>
              <a:buChar char="q"/>
              <a:defRPr/>
            </a:pPr>
            <a:endParaRPr lang="en-IN" i="1" dirty="0">
              <a:solidFill>
                <a:schemeClr val="tx1">
                  <a:lumMod val="75000"/>
                  <a:lumOff val="25000"/>
                </a:schemeClr>
              </a:solidFill>
            </a:endParaRPr>
          </a:p>
          <a:p>
            <a:pPr marL="361950">
              <a:lnSpc>
                <a:spcPct val="150000"/>
              </a:lnSpc>
            </a:pPr>
            <a:endParaRPr lang="en-IN" i="1" dirty="0">
              <a:solidFill>
                <a:schemeClr val="tx1">
                  <a:lumMod val="75000"/>
                  <a:lumOff val="25000"/>
                </a:schemeClr>
              </a:solidFill>
            </a:endParaRPr>
          </a:p>
        </p:txBody>
      </p:sp>
    </p:spTree>
    <p:extLst>
      <p:ext uri="{BB962C8B-B14F-4D97-AF65-F5344CB8AC3E}">
        <p14:creationId xmlns:p14="http://schemas.microsoft.com/office/powerpoint/2010/main" val="329100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788" y="457313"/>
            <a:ext cx="8594429" cy="1320800"/>
          </a:xfrm>
        </p:spPr>
        <p:txBody>
          <a:bodyPr>
            <a:normAutofit/>
          </a:bodyPr>
          <a:lstStyle/>
          <a:p>
            <a:r>
              <a:rPr lang="en-US" dirty="0"/>
              <a:t>DISORDERS OF OLFACTORY FUNCTION</a:t>
            </a:r>
            <a:br>
              <a:rPr lang="en-US" dirty="0"/>
            </a:br>
            <a:endParaRPr lang="en-US" dirty="0"/>
          </a:p>
        </p:txBody>
      </p:sp>
      <p:sp>
        <p:nvSpPr>
          <p:cNvPr id="7" name="Content Placeholder 2"/>
          <p:cNvSpPr>
            <a:spLocks noGrp="1"/>
          </p:cNvSpPr>
          <p:nvPr>
            <p:ph idx="1"/>
          </p:nvPr>
        </p:nvSpPr>
        <p:spPr>
          <a:xfrm>
            <a:off x="477788" y="1340768"/>
            <a:ext cx="9361040" cy="5688632"/>
          </a:xfrm>
        </p:spPr>
        <p:txBody>
          <a:bodyPr>
            <a:noAutofit/>
          </a:bodyPr>
          <a:lstStyle/>
          <a:p>
            <a:pPr marL="0" indent="0">
              <a:lnSpc>
                <a:spcPct val="150000"/>
              </a:lnSpc>
              <a:buNone/>
            </a:pPr>
            <a:r>
              <a:rPr lang="en-IN" sz="2800" dirty="0"/>
              <a:t>ANOSMIA</a:t>
            </a:r>
          </a:p>
          <a:p>
            <a:pPr>
              <a:lnSpc>
                <a:spcPct val="150000"/>
              </a:lnSpc>
            </a:pPr>
            <a:r>
              <a:rPr lang="en-IN" sz="2800" dirty="0"/>
              <a:t>MCC of transient and </a:t>
            </a:r>
            <a:r>
              <a:rPr lang="en-IN" sz="2800" dirty="0" err="1"/>
              <a:t>b/l</a:t>
            </a:r>
            <a:r>
              <a:rPr lang="en-IN" sz="2800" dirty="0"/>
              <a:t> anosmia is the common cold. </a:t>
            </a:r>
          </a:p>
          <a:p>
            <a:pPr>
              <a:lnSpc>
                <a:spcPct val="150000"/>
              </a:lnSpc>
            </a:pPr>
            <a:r>
              <a:rPr lang="en-IN" sz="2800" dirty="0"/>
              <a:t>Head injury the MCC of disruption of the olfactory </a:t>
            </a:r>
            <a:r>
              <a:rPr lang="en-IN" sz="2800" dirty="0" err="1"/>
              <a:t>fibers</a:t>
            </a:r>
            <a:r>
              <a:rPr lang="en-IN" sz="2800" dirty="0"/>
              <a:t> prior to their </a:t>
            </a:r>
            <a:r>
              <a:rPr lang="en-IN" sz="2800" dirty="0" err="1"/>
              <a:t>decussation</a:t>
            </a:r>
            <a:r>
              <a:rPr lang="en-IN" sz="2800" dirty="0"/>
              <a:t>. </a:t>
            </a:r>
          </a:p>
          <a:p>
            <a:pPr>
              <a:lnSpc>
                <a:spcPct val="150000"/>
              </a:lnSpc>
            </a:pPr>
            <a:r>
              <a:rPr lang="en-IN" sz="2800" dirty="0"/>
              <a:t>Lesions of orbital surface of the brain may cause u/l</a:t>
            </a:r>
          </a:p>
          <a:p>
            <a:pPr marL="0" indent="0">
              <a:lnSpc>
                <a:spcPct val="150000"/>
              </a:lnSpc>
              <a:buNone/>
            </a:pPr>
            <a:endParaRPr lang="en-US" sz="2800" dirty="0"/>
          </a:p>
        </p:txBody>
      </p:sp>
    </p:spTree>
    <p:extLst>
      <p:ext uri="{BB962C8B-B14F-4D97-AF65-F5344CB8AC3E}">
        <p14:creationId xmlns:p14="http://schemas.microsoft.com/office/powerpoint/2010/main" val="261136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0" y="372286"/>
            <a:ext cx="9402274" cy="1400530"/>
          </a:xfrm>
        </p:spPr>
        <p:txBody>
          <a:bodyPr/>
          <a:lstStyle/>
          <a:p>
            <a:r>
              <a:rPr lang="en-IN" dirty="0"/>
              <a:t>FOSTER KENNEDY SYNDROME </a:t>
            </a:r>
          </a:p>
        </p:txBody>
      </p:sp>
      <p:sp>
        <p:nvSpPr>
          <p:cNvPr id="3" name="Content Placeholder 2"/>
          <p:cNvSpPr>
            <a:spLocks noGrp="1"/>
          </p:cNvSpPr>
          <p:nvPr>
            <p:ph idx="1"/>
          </p:nvPr>
        </p:nvSpPr>
        <p:spPr>
          <a:xfrm>
            <a:off x="693811" y="1124744"/>
            <a:ext cx="9433049" cy="4679610"/>
          </a:xfrm>
        </p:spPr>
        <p:txBody>
          <a:bodyPr>
            <a:noAutofit/>
          </a:bodyPr>
          <a:lstStyle/>
          <a:p>
            <a:pPr>
              <a:lnSpc>
                <a:spcPct val="150000"/>
              </a:lnSpc>
              <a:buFont typeface="Wingdings" panose="05000000000000000000" pitchFamily="2" charset="2"/>
              <a:buChar char="v"/>
            </a:pPr>
            <a:r>
              <a:rPr lang="en-IN" sz="2800" dirty="0"/>
              <a:t>Anosmia </a:t>
            </a:r>
          </a:p>
          <a:p>
            <a:pPr>
              <a:lnSpc>
                <a:spcPct val="150000"/>
              </a:lnSpc>
              <a:buFont typeface="Wingdings" panose="05000000000000000000" pitchFamily="2" charset="2"/>
              <a:buChar char="v"/>
            </a:pPr>
            <a:r>
              <a:rPr lang="en-IN" sz="2800" dirty="0"/>
              <a:t>Unilateral </a:t>
            </a:r>
            <a:r>
              <a:rPr lang="en-IN" sz="2800" dirty="0" err="1"/>
              <a:t>ipsilateral</a:t>
            </a:r>
            <a:r>
              <a:rPr lang="en-IN" sz="2800" dirty="0"/>
              <a:t> optic atrophy </a:t>
            </a:r>
          </a:p>
          <a:p>
            <a:pPr>
              <a:lnSpc>
                <a:spcPct val="150000"/>
              </a:lnSpc>
              <a:buFont typeface="Wingdings" panose="05000000000000000000" pitchFamily="2" charset="2"/>
              <a:buChar char="v"/>
            </a:pPr>
            <a:r>
              <a:rPr lang="en-IN" sz="2800" dirty="0"/>
              <a:t>Contralateral papilledema</a:t>
            </a:r>
          </a:p>
          <a:p>
            <a:pPr marL="0" indent="0">
              <a:lnSpc>
                <a:spcPct val="150000"/>
              </a:lnSpc>
              <a:buNone/>
            </a:pPr>
            <a:r>
              <a:rPr lang="en-IN" sz="2800" dirty="0"/>
              <a:t>Large </a:t>
            </a:r>
            <a:r>
              <a:rPr lang="en-IN" sz="2800" dirty="0" err="1"/>
              <a:t>tumor</a:t>
            </a:r>
            <a:r>
              <a:rPr lang="en-IN" sz="2800" dirty="0"/>
              <a:t> involving the orbitofrontal region-olfactory groove meningioma. </a:t>
            </a:r>
          </a:p>
          <a:p>
            <a:pPr marL="0" indent="0">
              <a:lnSpc>
                <a:spcPct val="150000"/>
              </a:lnSpc>
              <a:buNone/>
            </a:pPr>
            <a:r>
              <a:rPr lang="en-IN" sz="2800" dirty="0"/>
              <a:t>First described by Sir William </a:t>
            </a:r>
            <a:r>
              <a:rPr lang="en-IN" sz="2800" dirty="0" err="1"/>
              <a:t>Gowers</a:t>
            </a:r>
            <a:r>
              <a:rPr lang="en-IN" sz="2800" dirty="0"/>
              <a:t>; later by R. Foster Kennedy.</a:t>
            </a:r>
          </a:p>
          <a:p>
            <a:pPr marL="0" indent="0">
              <a:lnSpc>
                <a:spcPct val="150000"/>
              </a:lnSpc>
              <a:buNone/>
            </a:pPr>
            <a:endParaRPr lang="en-IN" sz="2800" dirty="0"/>
          </a:p>
        </p:txBody>
      </p:sp>
    </p:spTree>
    <p:extLst>
      <p:ext uri="{BB962C8B-B14F-4D97-AF65-F5344CB8AC3E}">
        <p14:creationId xmlns:p14="http://schemas.microsoft.com/office/powerpoint/2010/main" val="25202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81844" y="908720"/>
            <a:ext cx="10375654" cy="4409653"/>
          </a:xfrm>
          <a:prstGeom prst="rect">
            <a:avLst/>
          </a:prstGeom>
        </p:spPr>
      </p:pic>
    </p:spTree>
    <p:extLst>
      <p:ext uri="{BB962C8B-B14F-4D97-AF65-F5344CB8AC3E}">
        <p14:creationId xmlns:p14="http://schemas.microsoft.com/office/powerpoint/2010/main" val="198599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828" y="764704"/>
            <a:ext cx="8594429" cy="3880773"/>
          </a:xfrm>
        </p:spPr>
        <p:txBody>
          <a:bodyPr>
            <a:noAutofit/>
          </a:bodyPr>
          <a:lstStyle/>
          <a:p>
            <a:pPr>
              <a:lnSpc>
                <a:spcPct val="150000"/>
              </a:lnSpc>
              <a:buFont typeface="Wingdings" panose="05000000000000000000" pitchFamily="2" charset="2"/>
              <a:buChar char="v"/>
            </a:pPr>
            <a:r>
              <a:rPr lang="en-IN" sz="2800" dirty="0"/>
              <a:t>If no anosmia, more often due to AION, involving one eye, leading to atrophy, then the other, leading to disc </a:t>
            </a:r>
            <a:r>
              <a:rPr lang="en-IN" sz="2800" dirty="0" err="1"/>
              <a:t>edema</a:t>
            </a:r>
            <a:r>
              <a:rPr lang="en-IN" sz="2800" dirty="0"/>
              <a:t> (the pseudo–Foster Kennedy syndrome). </a:t>
            </a:r>
          </a:p>
          <a:p>
            <a:pPr>
              <a:lnSpc>
                <a:spcPct val="150000"/>
              </a:lnSpc>
              <a:buFont typeface="Wingdings" panose="05000000000000000000" pitchFamily="2" charset="2"/>
              <a:buChar char="v"/>
            </a:pPr>
            <a:r>
              <a:rPr lang="en-IN" sz="2800" dirty="0"/>
              <a:t>A mass causing asymmetric compression of both optic nerves may cause a similar picture.</a:t>
            </a:r>
          </a:p>
          <a:p>
            <a:pPr>
              <a:lnSpc>
                <a:spcPct val="150000"/>
              </a:lnSpc>
              <a:buFont typeface="Wingdings" panose="05000000000000000000" pitchFamily="2" charset="2"/>
              <a:buChar char="v"/>
            </a:pPr>
            <a:endParaRPr lang="en-IN" sz="2800" dirty="0"/>
          </a:p>
          <a:p>
            <a:endParaRPr lang="en-IN" sz="2400" dirty="0"/>
          </a:p>
        </p:txBody>
      </p:sp>
    </p:spTree>
    <p:extLst>
      <p:ext uri="{BB962C8B-B14F-4D97-AF65-F5344CB8AC3E}">
        <p14:creationId xmlns:p14="http://schemas.microsoft.com/office/powerpoint/2010/main" val="321893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7828" y="692696"/>
            <a:ext cx="8856984" cy="5319713"/>
          </a:xfrm>
        </p:spPr>
        <p:txBody>
          <a:bodyPr>
            <a:noAutofit/>
          </a:bodyPr>
          <a:lstStyle/>
          <a:p>
            <a:pPr>
              <a:lnSpc>
                <a:spcPct val="150000"/>
              </a:lnSpc>
              <a:buFont typeface="Wingdings" panose="05000000000000000000" pitchFamily="2" charset="2"/>
              <a:buChar char="v"/>
            </a:pPr>
            <a:r>
              <a:rPr lang="en-IN" sz="2400" dirty="0"/>
              <a:t>Anosmia - degenerative dementias;  Alzheimer’s / Parkinson’s disease </a:t>
            </a:r>
          </a:p>
          <a:p>
            <a:pPr>
              <a:lnSpc>
                <a:spcPct val="150000"/>
              </a:lnSpc>
              <a:buFont typeface="Wingdings" panose="05000000000000000000" pitchFamily="2" charset="2"/>
              <a:buChar char="v"/>
            </a:pPr>
            <a:r>
              <a:rPr lang="en-IN" sz="2400" dirty="0"/>
              <a:t>May involve </a:t>
            </a:r>
            <a:r>
              <a:rPr lang="en-IN" sz="2400" dirty="0" err="1"/>
              <a:t>odor</a:t>
            </a:r>
            <a:r>
              <a:rPr lang="en-IN" sz="2400" dirty="0"/>
              <a:t> detection, identiﬁcation, and discrimination. </a:t>
            </a:r>
          </a:p>
          <a:p>
            <a:pPr>
              <a:lnSpc>
                <a:spcPct val="150000"/>
              </a:lnSpc>
              <a:buFont typeface="Wingdings" panose="05000000000000000000" pitchFamily="2" charset="2"/>
              <a:buChar char="v"/>
            </a:pPr>
            <a:r>
              <a:rPr lang="en-IN" sz="2400" dirty="0"/>
              <a:t>85% - 90% patients even in the early stages of the disease. </a:t>
            </a:r>
          </a:p>
          <a:p>
            <a:pPr>
              <a:lnSpc>
                <a:spcPct val="150000"/>
              </a:lnSpc>
              <a:buFont typeface="Wingdings" panose="05000000000000000000" pitchFamily="2" charset="2"/>
              <a:buChar char="v"/>
            </a:pPr>
            <a:r>
              <a:rPr lang="en-IN" sz="2400" dirty="0" err="1"/>
              <a:t>Hyposmia</a:t>
            </a:r>
            <a:r>
              <a:rPr lang="en-IN" sz="2400" dirty="0"/>
              <a:t> may precede the motor or cognitive dysfunction. </a:t>
            </a:r>
          </a:p>
          <a:p>
            <a:pPr>
              <a:lnSpc>
                <a:spcPct val="150000"/>
              </a:lnSpc>
              <a:buFont typeface="Wingdings" panose="05000000000000000000" pitchFamily="2" charset="2"/>
              <a:buChar char="v"/>
            </a:pPr>
            <a:r>
              <a:rPr lang="en-IN" sz="2400" dirty="0"/>
              <a:t>Conversely, anosmia in suspected progressive </a:t>
            </a:r>
            <a:r>
              <a:rPr lang="en-IN" sz="2400" dirty="0" err="1"/>
              <a:t>supranuclear</a:t>
            </a:r>
            <a:r>
              <a:rPr lang="en-IN" sz="2400" dirty="0"/>
              <a:t> palsy atypical </a:t>
            </a:r>
          </a:p>
        </p:txBody>
      </p:sp>
    </p:spTree>
    <p:extLst>
      <p:ext uri="{BB962C8B-B14F-4D97-AF65-F5344CB8AC3E}">
        <p14:creationId xmlns:p14="http://schemas.microsoft.com/office/powerpoint/2010/main" val="35123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828" y="844371"/>
            <a:ext cx="8856984" cy="5608965"/>
          </a:xfrm>
        </p:spPr>
        <p:txBody>
          <a:bodyPr>
            <a:noAutofit/>
          </a:bodyPr>
          <a:lstStyle/>
          <a:p>
            <a:pPr>
              <a:lnSpc>
                <a:spcPct val="150000"/>
              </a:lnSpc>
            </a:pPr>
            <a:r>
              <a:rPr lang="en-IN" sz="2400" dirty="0"/>
              <a:t>The prevalence of anosmia may be even higher in </a:t>
            </a:r>
            <a:r>
              <a:rPr lang="en-IN" sz="2400" dirty="0" err="1"/>
              <a:t>lewy</a:t>
            </a:r>
            <a:r>
              <a:rPr lang="en-IN" sz="2400" dirty="0"/>
              <a:t> body dementia than in AD. </a:t>
            </a:r>
          </a:p>
          <a:p>
            <a:pPr>
              <a:lnSpc>
                <a:spcPct val="150000"/>
              </a:lnSpc>
            </a:pPr>
            <a:r>
              <a:rPr lang="en-IN" sz="2400" dirty="0"/>
              <a:t>Disturbances of complex olfactory function (</a:t>
            </a:r>
            <a:r>
              <a:rPr lang="en-IN" sz="2400" dirty="0" err="1"/>
              <a:t>eg</a:t>
            </a:r>
            <a:r>
              <a:rPr lang="en-IN" sz="2400" dirty="0"/>
              <a:t>., Discrimination) despite preserved detection of </a:t>
            </a:r>
            <a:r>
              <a:rPr lang="en-IN" sz="2400" dirty="0" err="1"/>
              <a:t>odors</a:t>
            </a:r>
            <a:r>
              <a:rPr lang="en-IN" sz="2400" dirty="0"/>
              <a:t> in alcoholic </a:t>
            </a:r>
            <a:r>
              <a:rPr lang="en-IN" sz="2400" dirty="0" err="1"/>
              <a:t>Korsakoff's</a:t>
            </a:r>
            <a:r>
              <a:rPr lang="en-IN" sz="2400" dirty="0"/>
              <a:t> syndrome </a:t>
            </a:r>
          </a:p>
          <a:p>
            <a:pPr>
              <a:lnSpc>
                <a:spcPct val="150000"/>
              </a:lnSpc>
            </a:pPr>
            <a:r>
              <a:rPr lang="en-IN" sz="2400" dirty="0"/>
              <a:t>Thalamic or prefrontal cortical lesions.</a:t>
            </a:r>
          </a:p>
          <a:p>
            <a:pPr>
              <a:lnSpc>
                <a:spcPct val="150000"/>
              </a:lnSpc>
              <a:buFont typeface="Wingdings" panose="05000000000000000000" pitchFamily="2" charset="2"/>
              <a:buChar char="v"/>
            </a:pPr>
            <a:endParaRPr lang="en-IN" sz="2400" dirty="0"/>
          </a:p>
          <a:p>
            <a:pPr>
              <a:lnSpc>
                <a:spcPct val="150000"/>
              </a:lnSpc>
            </a:pPr>
            <a:endParaRPr lang="en-IN" sz="2400" dirty="0"/>
          </a:p>
          <a:p>
            <a:pPr>
              <a:lnSpc>
                <a:spcPct val="150000"/>
              </a:lnSpc>
            </a:pPr>
            <a:endParaRPr lang="en-IN" sz="2400" dirty="0"/>
          </a:p>
          <a:p>
            <a:pPr>
              <a:lnSpc>
                <a:spcPct val="150000"/>
              </a:lnSpc>
            </a:pPr>
            <a:endParaRPr lang="en-IN" sz="2400" dirty="0"/>
          </a:p>
        </p:txBody>
      </p:sp>
    </p:spTree>
    <p:extLst>
      <p:ext uri="{BB962C8B-B14F-4D97-AF65-F5344CB8AC3E}">
        <p14:creationId xmlns:p14="http://schemas.microsoft.com/office/powerpoint/2010/main" val="30098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820" y="1060395"/>
            <a:ext cx="8640960" cy="5536957"/>
          </a:xfrm>
        </p:spPr>
        <p:txBody>
          <a:bodyPr>
            <a:noAutofit/>
          </a:bodyPr>
          <a:lstStyle/>
          <a:p>
            <a:pPr>
              <a:lnSpc>
                <a:spcPct val="150000"/>
              </a:lnSpc>
            </a:pPr>
            <a:r>
              <a:rPr lang="en-IN" sz="2400" dirty="0"/>
              <a:t>If signs of frontal lobe involvement, olfaction should be carefully tested.</a:t>
            </a:r>
          </a:p>
          <a:p>
            <a:pPr>
              <a:lnSpc>
                <a:spcPct val="150000"/>
              </a:lnSpc>
            </a:pPr>
            <a:r>
              <a:rPr lang="en-IN" sz="2400" dirty="0"/>
              <a:t>Multiple sclerosis may cause impaired smell due to plaque formation in the central olfactory (Inferior frontal and temporal) brain regions</a:t>
            </a:r>
          </a:p>
          <a:p>
            <a:pPr marL="0" indent="0">
              <a:lnSpc>
                <a:spcPct val="150000"/>
              </a:lnSpc>
              <a:buNone/>
            </a:pPr>
            <a:endParaRPr lang="en-IN" sz="2400" dirty="0"/>
          </a:p>
          <a:p>
            <a:pPr>
              <a:lnSpc>
                <a:spcPct val="150000"/>
              </a:lnSpc>
            </a:pPr>
            <a:endParaRPr lang="en-IN" sz="2400" dirty="0"/>
          </a:p>
        </p:txBody>
      </p:sp>
    </p:spTree>
    <p:extLst>
      <p:ext uri="{BB962C8B-B14F-4D97-AF65-F5344CB8AC3E}">
        <p14:creationId xmlns:p14="http://schemas.microsoft.com/office/powerpoint/2010/main" val="108474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04" y="620688"/>
            <a:ext cx="7704856" cy="648072"/>
          </a:xfrm>
        </p:spPr>
        <p:txBody>
          <a:bodyPr/>
          <a:lstStyle/>
          <a:p>
            <a:r>
              <a:rPr lang="en-IN" dirty="0"/>
              <a:t>KALLMANN’S SYNDROME </a:t>
            </a:r>
          </a:p>
        </p:txBody>
      </p:sp>
      <p:sp>
        <p:nvSpPr>
          <p:cNvPr id="3" name="Content Placeholder 2"/>
          <p:cNvSpPr>
            <a:spLocks noGrp="1"/>
          </p:cNvSpPr>
          <p:nvPr>
            <p:ph idx="1"/>
          </p:nvPr>
        </p:nvSpPr>
        <p:spPr>
          <a:xfrm>
            <a:off x="261764" y="1484784"/>
            <a:ext cx="10153128" cy="4608512"/>
          </a:xfrm>
        </p:spPr>
        <p:txBody>
          <a:bodyPr>
            <a:noAutofit/>
          </a:bodyPr>
          <a:lstStyle/>
          <a:p>
            <a:pPr lvl="1">
              <a:lnSpc>
                <a:spcPct val="150000"/>
              </a:lnSpc>
              <a:buFont typeface="Wingdings" panose="05000000000000000000" pitchFamily="2" charset="2"/>
              <a:buChar char="v"/>
            </a:pPr>
            <a:r>
              <a:rPr lang="en-IN" sz="2400" dirty="0"/>
              <a:t>X-linked</a:t>
            </a:r>
          </a:p>
          <a:p>
            <a:pPr lvl="1">
              <a:lnSpc>
                <a:spcPct val="150000"/>
              </a:lnSpc>
              <a:buFont typeface="Wingdings" panose="05000000000000000000" pitchFamily="2" charset="2"/>
              <a:buChar char="v"/>
            </a:pPr>
            <a:r>
              <a:rPr lang="en-IN" sz="2400" dirty="0" err="1"/>
              <a:t>Hypogonadotropic</a:t>
            </a:r>
            <a:r>
              <a:rPr lang="en-IN" sz="2400" dirty="0"/>
              <a:t> </a:t>
            </a:r>
            <a:r>
              <a:rPr lang="en-IN" sz="2400" dirty="0" err="1"/>
              <a:t>hypogonadism</a:t>
            </a:r>
            <a:r>
              <a:rPr lang="en-IN" sz="2400" dirty="0"/>
              <a:t> </a:t>
            </a:r>
          </a:p>
          <a:p>
            <a:pPr lvl="1">
              <a:lnSpc>
                <a:spcPct val="150000"/>
              </a:lnSpc>
              <a:buFont typeface="Wingdings" panose="05000000000000000000" pitchFamily="2" charset="2"/>
              <a:buChar char="v"/>
            </a:pPr>
            <a:r>
              <a:rPr lang="en-IN" sz="2400" dirty="0"/>
              <a:t>Anosmia, due to hypoplasia or aplasia of the olfactory bulbs and tracts. </a:t>
            </a:r>
          </a:p>
          <a:p>
            <a:pPr lvl="1">
              <a:lnSpc>
                <a:spcPct val="150000"/>
              </a:lnSpc>
              <a:buFont typeface="Wingdings" panose="05000000000000000000" pitchFamily="2" charset="2"/>
              <a:buChar char="v"/>
            </a:pPr>
            <a:r>
              <a:rPr lang="en-IN" sz="2400" dirty="0"/>
              <a:t>Have cerebellar ataxia and mirror movements of hands</a:t>
            </a:r>
          </a:p>
          <a:p>
            <a:pPr marL="457063" lvl="1" indent="0">
              <a:lnSpc>
                <a:spcPct val="150000"/>
              </a:lnSpc>
              <a:buNone/>
            </a:pPr>
            <a:endParaRPr lang="en-IN" sz="2400" dirty="0"/>
          </a:p>
          <a:p>
            <a:pPr marL="457063" lvl="1" indent="0">
              <a:lnSpc>
                <a:spcPct val="150000"/>
              </a:lnSpc>
              <a:buNone/>
            </a:pPr>
            <a:endParaRPr lang="en-IN" sz="2400" dirty="0"/>
          </a:p>
        </p:txBody>
      </p:sp>
    </p:spTree>
    <p:extLst>
      <p:ext uri="{BB962C8B-B14F-4D97-AF65-F5344CB8AC3E}">
        <p14:creationId xmlns:p14="http://schemas.microsoft.com/office/powerpoint/2010/main" val="42971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93812" y="548680"/>
            <a:ext cx="8974732" cy="6048747"/>
          </a:xfrm>
        </p:spPr>
        <p:txBody>
          <a:bodyPr>
            <a:normAutofit/>
          </a:bodyPr>
          <a:lstStyle/>
          <a:p>
            <a:pPr>
              <a:lnSpc>
                <a:spcPct val="150000"/>
              </a:lnSpc>
              <a:buFont typeface="Wingdings" panose="05000000000000000000" pitchFamily="2" charset="2"/>
              <a:buChar char="v"/>
            </a:pPr>
            <a:r>
              <a:rPr lang="en-IN" sz="2400" dirty="0" err="1"/>
              <a:t>Hyperosmia</a:t>
            </a:r>
            <a:r>
              <a:rPr lang="en-IN" sz="2400" dirty="0"/>
              <a:t> is usually functional, substance abuse and in migraine.</a:t>
            </a:r>
          </a:p>
          <a:p>
            <a:pPr>
              <a:lnSpc>
                <a:spcPct val="150000"/>
              </a:lnSpc>
              <a:buFont typeface="Wingdings" panose="05000000000000000000" pitchFamily="2" charset="2"/>
              <a:buChar char="v"/>
            </a:pPr>
            <a:r>
              <a:rPr lang="en-IN" sz="2400" dirty="0" err="1"/>
              <a:t>Hyposmia</a:t>
            </a:r>
            <a:r>
              <a:rPr lang="en-IN" sz="2400" dirty="0"/>
              <a:t> in zinc and vitamin A deficiencies</a:t>
            </a:r>
          </a:p>
          <a:p>
            <a:pPr>
              <a:lnSpc>
                <a:spcPct val="150000"/>
              </a:lnSpc>
              <a:buFont typeface="Wingdings" panose="05000000000000000000" pitchFamily="2" charset="2"/>
              <a:buChar char="v"/>
            </a:pPr>
            <a:r>
              <a:rPr lang="en-IN" sz="2400" dirty="0" err="1"/>
              <a:t>Parosmia</a:t>
            </a:r>
            <a:r>
              <a:rPr lang="en-IN" sz="2400" dirty="0"/>
              <a:t> and </a:t>
            </a:r>
            <a:r>
              <a:rPr lang="en-IN" sz="2400" dirty="0" err="1"/>
              <a:t>cacosmia</a:t>
            </a:r>
            <a:r>
              <a:rPr lang="en-IN" sz="2400" dirty="0"/>
              <a:t> are often due to psychiatric disease but occasionally follow head trauma </a:t>
            </a:r>
          </a:p>
          <a:p>
            <a:pPr>
              <a:lnSpc>
                <a:spcPct val="150000"/>
              </a:lnSpc>
              <a:buFont typeface="Wingdings" panose="05000000000000000000" pitchFamily="2" charset="2"/>
              <a:buChar char="v"/>
            </a:pPr>
            <a:r>
              <a:rPr lang="en-IN" sz="2400" dirty="0"/>
              <a:t>Olfactory hallucinations are most often due to psychosis, lesion of the central olfactory system</a:t>
            </a:r>
          </a:p>
          <a:p>
            <a:pPr>
              <a:lnSpc>
                <a:spcPct val="150000"/>
              </a:lnSpc>
              <a:buFont typeface="Wingdings" panose="05000000000000000000" pitchFamily="2" charset="2"/>
              <a:buChar char="v"/>
            </a:pPr>
            <a:r>
              <a:rPr lang="en-IN" sz="2400" dirty="0" err="1"/>
              <a:t>Uncinate</a:t>
            </a:r>
            <a:r>
              <a:rPr lang="en-IN" sz="2400" dirty="0"/>
              <a:t> ﬁts are CPS preceded by an olfactory or gustatory aura, smacking of the lips or chewing movements - medial temporal lobe structures. </a:t>
            </a:r>
          </a:p>
          <a:p>
            <a:pPr>
              <a:lnSpc>
                <a:spcPct val="150000"/>
              </a:lnSpc>
              <a:buFont typeface="Wingdings" panose="05000000000000000000" pitchFamily="2" charset="2"/>
              <a:buChar char="v"/>
            </a:pPr>
            <a:endParaRPr lang="en-IN" sz="2400" dirty="0"/>
          </a:p>
          <a:p>
            <a:pPr>
              <a:lnSpc>
                <a:spcPct val="150000"/>
              </a:lnSpc>
              <a:buFont typeface="Wingdings" panose="05000000000000000000" pitchFamily="2" charset="2"/>
              <a:buChar char="v"/>
            </a:pPr>
            <a:endParaRPr lang="en-IN" sz="2400" dirty="0"/>
          </a:p>
        </p:txBody>
      </p:sp>
      <p:sp>
        <p:nvSpPr>
          <p:cNvPr id="5" name="Content Placeholder 3"/>
          <p:cNvSpPr txBox="1">
            <a:spLocks/>
          </p:cNvSpPr>
          <p:nvPr/>
        </p:nvSpPr>
        <p:spPr>
          <a:xfrm>
            <a:off x="884359" y="1204411"/>
            <a:ext cx="8594429" cy="3880773"/>
          </a:xfrm>
          <a:prstGeom prst="rect">
            <a:avLst/>
          </a:prstGeom>
        </p:spPr>
        <p:txBody>
          <a:bodyPr>
            <a:noAutofit/>
          </a:bodyPr>
          <a:lst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pPr>
            <a:endParaRPr lang="en-IN" sz="2400" dirty="0"/>
          </a:p>
        </p:txBody>
      </p:sp>
    </p:spTree>
    <p:extLst>
      <p:ext uri="{BB962C8B-B14F-4D97-AF65-F5344CB8AC3E}">
        <p14:creationId xmlns:p14="http://schemas.microsoft.com/office/powerpoint/2010/main" val="290773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0680308">
            <a:off x="859483" y="1539997"/>
            <a:ext cx="9954907" cy="2048240"/>
          </a:xfrm>
        </p:spPr>
        <p:txBody>
          <a:bodyPr>
            <a:normAutofit/>
          </a:bodyPr>
          <a:lstStyle/>
          <a:p>
            <a:r>
              <a:rPr lang="en-IN" sz="8000" spc="300" dirty="0">
                <a:ln w="11430"/>
                <a:solidFill>
                  <a:srgbClr val="C00000"/>
                </a:solidFill>
                <a:latin typeface="Brush Script MT" pitchFamily="66" charset="0"/>
              </a:rPr>
              <a:t>The Hypoglossal Nerve </a:t>
            </a:r>
          </a:p>
        </p:txBody>
      </p:sp>
    </p:spTree>
    <p:extLst>
      <p:ext uri="{BB962C8B-B14F-4D97-AF65-F5344CB8AC3E}">
        <p14:creationId xmlns:p14="http://schemas.microsoft.com/office/powerpoint/2010/main" val="396955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765820" y="476672"/>
            <a:ext cx="9505056" cy="5688632"/>
          </a:xfrm>
        </p:spPr>
        <p:txBody>
          <a:bodyPr anchor="t">
            <a:noAutofit/>
          </a:bodyPr>
          <a:lstStyle/>
          <a:p>
            <a:pPr marL="441325" indent="-441325">
              <a:lnSpc>
                <a:spcPct val="160000"/>
              </a:lnSpc>
              <a:buSzPct val="80000"/>
              <a:buFont typeface="Wingdings" panose="05000000000000000000" pitchFamily="2" charset="2"/>
              <a:buChar char="v"/>
            </a:pPr>
            <a:r>
              <a:rPr lang="en-IN" sz="2800" dirty="0"/>
              <a:t>Purely motor</a:t>
            </a:r>
          </a:p>
          <a:p>
            <a:pPr marL="441325" indent="-441325">
              <a:lnSpc>
                <a:spcPct val="160000"/>
              </a:lnSpc>
              <a:buSzPct val="80000"/>
              <a:buFont typeface="Wingdings" panose="05000000000000000000" pitchFamily="2" charset="2"/>
              <a:buChar char="v"/>
            </a:pPr>
            <a:r>
              <a:rPr lang="en-IN" sz="2800" dirty="0"/>
              <a:t>Cells of origin are in the hypoglossal nuclei</a:t>
            </a:r>
          </a:p>
          <a:p>
            <a:pPr marL="441325" indent="-441325">
              <a:lnSpc>
                <a:spcPct val="160000"/>
              </a:lnSpc>
              <a:buSzPct val="80000"/>
              <a:buFont typeface="Wingdings" panose="05000000000000000000" pitchFamily="2" charset="2"/>
              <a:buChar char="v"/>
            </a:pPr>
            <a:r>
              <a:rPr lang="en-IN" sz="2800" dirty="0"/>
              <a:t>From rostral to caudal, the innervation is </a:t>
            </a:r>
          </a:p>
          <a:p>
            <a:pPr marL="841255" lvl="1" indent="-441325">
              <a:lnSpc>
                <a:spcPct val="160000"/>
              </a:lnSpc>
              <a:buFont typeface="Wingdings" panose="05000000000000000000" pitchFamily="2" charset="2"/>
              <a:buChar char="v"/>
            </a:pPr>
            <a:r>
              <a:rPr lang="en-IN" sz="2400" dirty="0"/>
              <a:t>Intrinsic tongue muscles, </a:t>
            </a:r>
          </a:p>
          <a:p>
            <a:pPr marL="841255" lvl="1" indent="-441325">
              <a:lnSpc>
                <a:spcPct val="160000"/>
              </a:lnSpc>
              <a:buFont typeface="Wingdings" panose="05000000000000000000" pitchFamily="2" charset="2"/>
              <a:buChar char="v"/>
            </a:pPr>
            <a:r>
              <a:rPr lang="en-IN" sz="2400" dirty="0"/>
              <a:t>Then </a:t>
            </a:r>
            <a:r>
              <a:rPr lang="en-IN" sz="2400" dirty="0" err="1"/>
              <a:t>genioglossus</a:t>
            </a:r>
            <a:r>
              <a:rPr lang="en-IN" sz="2400" dirty="0"/>
              <a:t>, </a:t>
            </a:r>
          </a:p>
          <a:p>
            <a:pPr marL="841255" lvl="1" indent="-441325">
              <a:lnSpc>
                <a:spcPct val="160000"/>
              </a:lnSpc>
              <a:buFont typeface="Wingdings" panose="05000000000000000000" pitchFamily="2" charset="2"/>
              <a:buChar char="v"/>
            </a:pPr>
            <a:r>
              <a:rPr lang="en-IN" sz="2400" dirty="0" err="1"/>
              <a:t>Hyoglossus</a:t>
            </a:r>
            <a:r>
              <a:rPr lang="en-IN" sz="2400" dirty="0"/>
              <a:t>, </a:t>
            </a:r>
          </a:p>
          <a:p>
            <a:pPr marL="841255" lvl="1" indent="-441325">
              <a:lnSpc>
                <a:spcPct val="160000"/>
              </a:lnSpc>
              <a:buFont typeface="Wingdings" panose="05000000000000000000" pitchFamily="2" charset="2"/>
              <a:buChar char="v"/>
            </a:pPr>
            <a:r>
              <a:rPr lang="en-IN" sz="2400" dirty="0"/>
              <a:t>And </a:t>
            </a:r>
            <a:r>
              <a:rPr lang="en-IN" sz="2400" dirty="0" err="1"/>
              <a:t>styloglossus</a:t>
            </a:r>
            <a:endParaRPr lang="en-IN" sz="2400" dirty="0"/>
          </a:p>
          <a:p>
            <a:pPr marL="441325" indent="-441325">
              <a:lnSpc>
                <a:spcPct val="160000"/>
              </a:lnSpc>
              <a:buFont typeface="Arial" panose="020B0604020202020204" pitchFamily="34" charset="0"/>
              <a:buChar char="•"/>
            </a:pPr>
            <a:endParaRPr lang="en-IN" sz="2800" dirty="0"/>
          </a:p>
        </p:txBody>
      </p:sp>
    </p:spTree>
    <p:extLst>
      <p:ext uri="{BB962C8B-B14F-4D97-AF65-F5344CB8AC3E}">
        <p14:creationId xmlns:p14="http://schemas.microsoft.com/office/powerpoint/2010/main" val="181692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p:cNvSpPr txBox="1">
            <a:spLocks/>
          </p:cNvSpPr>
          <p:nvPr/>
        </p:nvSpPr>
        <p:spPr>
          <a:xfrm>
            <a:off x="477788" y="260648"/>
            <a:ext cx="8568952" cy="5903912"/>
          </a:xfrm>
          <a:prstGeom prst="rect">
            <a:avLst/>
          </a:prstGeom>
        </p:spPr>
        <p:txBody>
          <a:bodyPr vert="horz" lIns="91440" tIns="45720" rIns="91440" bIns="45720" rtlCol="0">
            <a:noAutofit/>
          </a:bodyPr>
          <a:lst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Font typeface="Wingdings" panose="05000000000000000000" pitchFamily="2" charset="2"/>
              <a:buChar char="v"/>
            </a:pPr>
            <a:endParaRPr lang="en-IN" sz="2400" dirty="0"/>
          </a:p>
        </p:txBody>
      </p:sp>
      <p:graphicFrame>
        <p:nvGraphicFramePr>
          <p:cNvPr id="2" name="Diagram 1"/>
          <p:cNvGraphicFramePr/>
          <p:nvPr>
            <p:extLst>
              <p:ext uri="{D42A27DB-BD31-4B8C-83A1-F6EECF244321}">
                <p14:modId xmlns:p14="http://schemas.microsoft.com/office/powerpoint/2010/main" val="1475646167"/>
              </p:ext>
            </p:extLst>
          </p:nvPr>
        </p:nvGraphicFramePr>
        <p:xfrm>
          <a:off x="2031471" y="72008"/>
          <a:ext cx="8023381" cy="6669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984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20" y="0"/>
            <a:ext cx="9939514" cy="6368750"/>
          </a:xfrm>
          <a:prstGeom prst="rect">
            <a:avLst/>
          </a:prstGeom>
        </p:spPr>
      </p:pic>
    </p:spTree>
    <p:extLst>
      <p:ext uri="{BB962C8B-B14F-4D97-AF65-F5344CB8AC3E}">
        <p14:creationId xmlns:p14="http://schemas.microsoft.com/office/powerpoint/2010/main" val="343511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917948" y="332656"/>
            <a:ext cx="8460940" cy="6120680"/>
          </a:xfrm>
          <a:prstGeom prst="rect">
            <a:avLst/>
          </a:prstGeom>
          <a:noFill/>
          <a:ln>
            <a:noFill/>
          </a:ln>
        </p:spPr>
      </p:pic>
    </p:spTree>
    <p:extLst>
      <p:ext uri="{BB962C8B-B14F-4D97-AF65-F5344CB8AC3E}">
        <p14:creationId xmlns:p14="http://schemas.microsoft.com/office/powerpoint/2010/main" val="421130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alpha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778"/>
          <a:stretch/>
        </p:blipFill>
        <p:spPr>
          <a:xfrm>
            <a:off x="1413892" y="21177"/>
            <a:ext cx="8928992" cy="6720191"/>
          </a:xfrm>
          <a:prstGeom prst="rect">
            <a:avLst/>
          </a:prstGeom>
          <a:solidFill>
            <a:schemeClr val="accent5"/>
          </a:solidFill>
        </p:spPr>
      </p:pic>
      <p:sp>
        <p:nvSpPr>
          <p:cNvPr id="2" name="Left Arrow 1"/>
          <p:cNvSpPr/>
          <p:nvPr/>
        </p:nvSpPr>
        <p:spPr>
          <a:xfrm rot="20824398" flipV="1">
            <a:off x="6325904" y="4666836"/>
            <a:ext cx="792088" cy="228023"/>
          </a:xfrm>
          <a:prstGeom prst="leftArrow">
            <a:avLst/>
          </a:prstGeom>
          <a:solidFill>
            <a:srgbClr val="FFFF00"/>
          </a:solidFill>
          <a:ln w="25400" cmpd="sng">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ight Arrow 4"/>
          <p:cNvSpPr/>
          <p:nvPr/>
        </p:nvSpPr>
        <p:spPr>
          <a:xfrm rot="855409">
            <a:off x="4250908" y="4593927"/>
            <a:ext cx="720080" cy="250687"/>
          </a:xfrm>
          <a:prstGeom prst="rightArrow">
            <a:avLst/>
          </a:prstGeom>
          <a:solidFill>
            <a:srgbClr val="C0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5968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091" b="8121"/>
          <a:stretch/>
        </p:blipFill>
        <p:spPr>
          <a:xfrm>
            <a:off x="2838993" y="0"/>
            <a:ext cx="6279755" cy="6858000"/>
          </a:xfrm>
          <a:prstGeom prst="rect">
            <a:avLst/>
          </a:prstGeom>
        </p:spPr>
      </p:pic>
    </p:spTree>
    <p:extLst>
      <p:ext uri="{BB962C8B-B14F-4D97-AF65-F5344CB8AC3E}">
        <p14:creationId xmlns:p14="http://schemas.microsoft.com/office/powerpoint/2010/main" val="328700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1804" y="332656"/>
            <a:ext cx="8424936" cy="6336704"/>
          </a:xfrm>
        </p:spPr>
        <p:txBody>
          <a:bodyPr>
            <a:noAutofit/>
          </a:bodyPr>
          <a:lstStyle/>
          <a:p>
            <a:pPr>
              <a:lnSpc>
                <a:spcPct val="150000"/>
              </a:lnSpc>
              <a:buFont typeface="Wingdings" panose="05000000000000000000" pitchFamily="2" charset="2"/>
              <a:buChar char="v"/>
            </a:pPr>
            <a:r>
              <a:rPr lang="en-IN" sz="2400" dirty="0"/>
              <a:t>Afferents are primarily proprioceptive, but some lingual somatic afferents present as well. </a:t>
            </a:r>
          </a:p>
          <a:p>
            <a:pPr>
              <a:lnSpc>
                <a:spcPct val="150000"/>
              </a:lnSpc>
              <a:buFont typeface="Wingdings" panose="05000000000000000000" pitchFamily="2" charset="2"/>
              <a:buChar char="v"/>
            </a:pPr>
            <a:r>
              <a:rPr lang="en-IN" sz="2400" dirty="0"/>
              <a:t>The neck-tongue syndrome</a:t>
            </a:r>
          </a:p>
          <a:p>
            <a:pPr>
              <a:lnSpc>
                <a:spcPct val="150000"/>
              </a:lnSpc>
              <a:buFont typeface="Wingdings" panose="05000000000000000000" pitchFamily="2" charset="2"/>
              <a:buChar char="v"/>
            </a:pPr>
            <a:r>
              <a:rPr lang="en-IN" sz="2400" dirty="0"/>
              <a:t>Consisting of pain in the neck and numbness or tingling in the </a:t>
            </a:r>
            <a:r>
              <a:rPr lang="en-IN" sz="2400" dirty="0" err="1"/>
              <a:t>ipsilateral</a:t>
            </a:r>
            <a:r>
              <a:rPr lang="en-IN" sz="2400" dirty="0"/>
              <a:t> half of the tongue on sharp rotation of the head</a:t>
            </a:r>
          </a:p>
          <a:p>
            <a:pPr>
              <a:lnSpc>
                <a:spcPct val="150000"/>
              </a:lnSpc>
              <a:buFont typeface="Wingdings" panose="05000000000000000000" pitchFamily="2" charset="2"/>
              <a:buChar char="v"/>
            </a:pPr>
            <a:r>
              <a:rPr lang="en-IN" sz="2400" dirty="0"/>
              <a:t>Due to damage to lingual afferent </a:t>
            </a:r>
            <a:r>
              <a:rPr lang="en-IN" sz="2400" dirty="0" err="1"/>
              <a:t>ﬁbers</a:t>
            </a:r>
            <a:r>
              <a:rPr lang="en-IN" sz="2400" dirty="0"/>
              <a:t> traveling in the hypoglossal nerve to the C2 spinal roots through the </a:t>
            </a:r>
            <a:r>
              <a:rPr lang="en-IN" sz="2400" dirty="0" err="1"/>
              <a:t>atlantoaxial</a:t>
            </a:r>
            <a:r>
              <a:rPr lang="en-IN" sz="2400" dirty="0"/>
              <a:t> space</a:t>
            </a:r>
          </a:p>
        </p:txBody>
      </p:sp>
    </p:spTree>
    <p:extLst>
      <p:ext uri="{BB962C8B-B14F-4D97-AF65-F5344CB8AC3E}">
        <p14:creationId xmlns:p14="http://schemas.microsoft.com/office/powerpoint/2010/main" val="393388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9836" y="836712"/>
            <a:ext cx="10098923" cy="1450757"/>
          </a:xfrm>
        </p:spPr>
        <p:txBody>
          <a:bodyPr>
            <a:normAutofit/>
          </a:bodyPr>
          <a:lstStyle/>
          <a:p>
            <a:r>
              <a:rPr lang="en-IN" sz="3600" b="1" dirty="0"/>
              <a:t>BRANCHES</a:t>
            </a:r>
          </a:p>
        </p:txBody>
      </p:sp>
      <p:sp>
        <p:nvSpPr>
          <p:cNvPr id="3" name="Content Placeholder 2"/>
          <p:cNvSpPr>
            <a:spLocks noGrp="1"/>
          </p:cNvSpPr>
          <p:nvPr>
            <p:ph idx="1"/>
          </p:nvPr>
        </p:nvSpPr>
        <p:spPr>
          <a:xfrm>
            <a:off x="909836" y="1772816"/>
            <a:ext cx="10055781" cy="4023360"/>
          </a:xfrm>
        </p:spPr>
        <p:txBody>
          <a:bodyPr>
            <a:normAutofit/>
          </a:bodyPr>
          <a:lstStyle/>
          <a:p>
            <a:pPr>
              <a:buFont typeface="Wingdings" panose="05000000000000000000" pitchFamily="2" charset="2"/>
              <a:buChar char="v"/>
            </a:pPr>
            <a:r>
              <a:rPr lang="en-IN" sz="3600" dirty="0"/>
              <a:t>Meningeal</a:t>
            </a:r>
          </a:p>
          <a:p>
            <a:pPr>
              <a:buFont typeface="Wingdings" panose="05000000000000000000" pitchFamily="2" charset="2"/>
              <a:buChar char="v"/>
            </a:pPr>
            <a:r>
              <a:rPr lang="en-IN" sz="3600" dirty="0" err="1"/>
              <a:t>Thyrohyoid</a:t>
            </a:r>
            <a:endParaRPr lang="en-IN" sz="3600" dirty="0"/>
          </a:p>
          <a:p>
            <a:pPr>
              <a:buFont typeface="Wingdings" panose="05000000000000000000" pitchFamily="2" charset="2"/>
              <a:buChar char="v"/>
            </a:pPr>
            <a:r>
              <a:rPr lang="en-IN" sz="3600" dirty="0"/>
              <a:t>Descending </a:t>
            </a:r>
          </a:p>
          <a:p>
            <a:pPr>
              <a:buFont typeface="Wingdings" panose="05000000000000000000" pitchFamily="2" charset="2"/>
              <a:buChar char="v"/>
            </a:pPr>
            <a:r>
              <a:rPr lang="en-IN" sz="3600" dirty="0"/>
              <a:t>Muscular</a:t>
            </a:r>
          </a:p>
        </p:txBody>
      </p:sp>
      <p:pic>
        <p:nvPicPr>
          <p:cNvPr id="4" name="Picture 3" descr="Image result for peripheral neuropathy"/>
          <p:cNvPicPr/>
          <p:nvPr/>
        </p:nvPicPr>
        <p:blipFill>
          <a:blip r:embed="rId3">
            <a:extLst>
              <a:ext uri="{28A0092B-C50C-407E-A947-70E740481C1C}">
                <a14:useLocalDpi xmlns:a14="http://schemas.microsoft.com/office/drawing/2010/main" val="0"/>
              </a:ext>
            </a:extLst>
          </a:blip>
          <a:srcRect/>
          <a:stretch>
            <a:fillRect/>
          </a:stretch>
        </p:blipFill>
        <p:spPr bwMode="auto">
          <a:xfrm>
            <a:off x="5590356" y="2060848"/>
            <a:ext cx="5593532" cy="2780928"/>
          </a:xfrm>
          <a:prstGeom prst="rect">
            <a:avLst/>
          </a:prstGeom>
          <a:noFill/>
          <a:ln>
            <a:noFill/>
          </a:ln>
        </p:spPr>
      </p:pic>
    </p:spTree>
    <p:extLst>
      <p:ext uri="{BB962C8B-B14F-4D97-AF65-F5344CB8AC3E}">
        <p14:creationId xmlns:p14="http://schemas.microsoft.com/office/powerpoint/2010/main" val="133690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5781" y="404665"/>
            <a:ext cx="5112567" cy="720079"/>
          </a:xfrm>
        </p:spPr>
        <p:txBody>
          <a:bodyPr/>
          <a:lstStyle/>
          <a:p>
            <a:r>
              <a:rPr lang="en-IN" dirty="0"/>
              <a:t>ANSA HYPOGLOSSI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2026" y="0"/>
            <a:ext cx="5096799" cy="4622514"/>
          </a:xfrm>
          <a:prstGeom prst="rect">
            <a:avLst/>
          </a:prstGeom>
        </p:spPr>
      </p:pic>
      <p:sp>
        <p:nvSpPr>
          <p:cNvPr id="3" name="Content Placeholder 2"/>
          <p:cNvSpPr>
            <a:spLocks noGrp="1"/>
          </p:cNvSpPr>
          <p:nvPr>
            <p:ph idx="4294967295"/>
          </p:nvPr>
        </p:nvSpPr>
        <p:spPr>
          <a:xfrm>
            <a:off x="333772" y="1340768"/>
            <a:ext cx="7273925" cy="4022725"/>
          </a:xfrm>
        </p:spPr>
        <p:txBody>
          <a:bodyPr>
            <a:noAutofit/>
          </a:bodyPr>
          <a:lstStyle/>
          <a:p>
            <a:pPr>
              <a:lnSpc>
                <a:spcPct val="150000"/>
              </a:lnSpc>
              <a:buSzPct val="111000"/>
              <a:buFont typeface="Wingdings" panose="05000000000000000000" pitchFamily="2" charset="2"/>
              <a:buChar char="ü"/>
            </a:pPr>
            <a:r>
              <a:rPr lang="en-IN" sz="2800" dirty="0"/>
              <a:t>The descending ramus join with </a:t>
            </a:r>
            <a:r>
              <a:rPr lang="en-IN" sz="2800" dirty="0" err="1"/>
              <a:t>ﬁbers</a:t>
            </a:r>
            <a:r>
              <a:rPr lang="en-IN" sz="2800" dirty="0"/>
              <a:t> from C1, sends a branch to the </a:t>
            </a:r>
            <a:r>
              <a:rPr lang="en-IN" sz="2800" dirty="0" err="1"/>
              <a:t>omohyoid</a:t>
            </a:r>
            <a:r>
              <a:rPr lang="en-IN" sz="2800" dirty="0"/>
              <a:t>, </a:t>
            </a:r>
          </a:p>
          <a:p>
            <a:pPr>
              <a:lnSpc>
                <a:spcPct val="150000"/>
              </a:lnSpc>
              <a:buSzPct val="111000"/>
              <a:buFont typeface="Wingdings" panose="05000000000000000000" pitchFamily="2" charset="2"/>
              <a:buChar char="ü"/>
            </a:pPr>
            <a:r>
              <a:rPr lang="en-IN" sz="2800" dirty="0"/>
              <a:t>then joins a descending communicating  branch from C2 and C3 to form the </a:t>
            </a:r>
            <a:r>
              <a:rPr lang="en-IN" sz="2800" dirty="0" err="1"/>
              <a:t>ansa</a:t>
            </a:r>
            <a:r>
              <a:rPr lang="en-IN" sz="2800" dirty="0"/>
              <a:t>  </a:t>
            </a:r>
          </a:p>
          <a:p>
            <a:pPr>
              <a:lnSpc>
                <a:spcPct val="150000"/>
              </a:lnSpc>
              <a:buSzPct val="111000"/>
              <a:buFont typeface="Wingdings" panose="05000000000000000000" pitchFamily="2" charset="2"/>
              <a:buChar char="ü"/>
            </a:pPr>
            <a:r>
              <a:rPr lang="en-IN" sz="2800" dirty="0"/>
              <a:t>supplies the </a:t>
            </a:r>
            <a:r>
              <a:rPr lang="en-IN" sz="2800" dirty="0" err="1"/>
              <a:t>omohyoid</a:t>
            </a:r>
            <a:r>
              <a:rPr lang="en-IN" sz="2800" dirty="0"/>
              <a:t>, </a:t>
            </a:r>
            <a:r>
              <a:rPr lang="en-IN" sz="2800" dirty="0" err="1"/>
              <a:t>sternohyoid</a:t>
            </a:r>
            <a:r>
              <a:rPr lang="en-IN" sz="2800" dirty="0"/>
              <a:t>, and </a:t>
            </a:r>
            <a:r>
              <a:rPr lang="en-IN" sz="2800" dirty="0" err="1"/>
              <a:t>sternothyroid</a:t>
            </a:r>
            <a:r>
              <a:rPr lang="en-IN" sz="2800" dirty="0"/>
              <a:t> muscles. </a:t>
            </a:r>
          </a:p>
        </p:txBody>
      </p:sp>
    </p:spTree>
    <p:extLst>
      <p:ext uri="{BB962C8B-B14F-4D97-AF65-F5344CB8AC3E}">
        <p14:creationId xmlns:p14="http://schemas.microsoft.com/office/powerpoint/2010/main" val="82467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780" y="548680"/>
            <a:ext cx="8594429" cy="1320800"/>
          </a:xfrm>
        </p:spPr>
        <p:txBody>
          <a:bodyPr/>
          <a:lstStyle/>
          <a:p>
            <a:r>
              <a:rPr lang="en-IN" dirty="0"/>
              <a:t>MUSCULAR BRANCH</a:t>
            </a:r>
          </a:p>
        </p:txBody>
      </p:sp>
      <p:sp>
        <p:nvSpPr>
          <p:cNvPr id="3" name="Content Placeholder 2"/>
          <p:cNvSpPr>
            <a:spLocks noGrp="1"/>
          </p:cNvSpPr>
          <p:nvPr>
            <p:ph idx="1"/>
          </p:nvPr>
        </p:nvSpPr>
        <p:spPr>
          <a:xfrm>
            <a:off x="477788" y="1340768"/>
            <a:ext cx="9073008" cy="3880773"/>
          </a:xfrm>
        </p:spPr>
        <p:txBody>
          <a:bodyPr>
            <a:noAutofit/>
          </a:bodyPr>
          <a:lstStyle/>
          <a:p>
            <a:pPr marL="361950" indent="-361950">
              <a:lnSpc>
                <a:spcPct val="150000"/>
              </a:lnSpc>
              <a:buFont typeface="Wingdings" panose="05000000000000000000" pitchFamily="2" charset="2"/>
              <a:buChar char="q"/>
            </a:pPr>
            <a:r>
              <a:rPr lang="en-IN" sz="2400" dirty="0"/>
              <a:t>Except the </a:t>
            </a:r>
            <a:r>
              <a:rPr lang="en-IN" sz="2400" dirty="0" err="1"/>
              <a:t>palatoglossus</a:t>
            </a:r>
            <a:endParaRPr lang="en-IN" sz="2400" dirty="0"/>
          </a:p>
          <a:p>
            <a:pPr marL="361950" indent="-361950">
              <a:lnSpc>
                <a:spcPct val="150000"/>
              </a:lnSpc>
              <a:buFont typeface="Wingdings" panose="05000000000000000000" pitchFamily="2" charset="2"/>
              <a:buChar char="q"/>
            </a:pPr>
            <a:r>
              <a:rPr lang="en-IN" sz="2400" dirty="0"/>
              <a:t>The </a:t>
            </a:r>
            <a:r>
              <a:rPr lang="en-IN" sz="2400" dirty="0" err="1"/>
              <a:t>genioglossus</a:t>
            </a:r>
            <a:r>
              <a:rPr lang="en-IN" sz="2400" dirty="0"/>
              <a:t> is the largest and most important  </a:t>
            </a:r>
          </a:p>
          <a:p>
            <a:pPr marL="361950" indent="-361950">
              <a:lnSpc>
                <a:spcPct val="150000"/>
              </a:lnSpc>
              <a:buFont typeface="Wingdings" panose="05000000000000000000" pitchFamily="2" charset="2"/>
              <a:buChar char="q"/>
            </a:pPr>
            <a:r>
              <a:rPr lang="en-IN" sz="2400" dirty="0"/>
              <a:t> The intrinsic muscles arise and end within the tongue. </a:t>
            </a:r>
          </a:p>
          <a:p>
            <a:pPr marL="361950" indent="-361950">
              <a:lnSpc>
                <a:spcPct val="150000"/>
              </a:lnSpc>
              <a:buFont typeface="Wingdings" panose="05000000000000000000" pitchFamily="2" charset="2"/>
              <a:buChar char="q"/>
            </a:pPr>
            <a:r>
              <a:rPr lang="en-IN" sz="2400" dirty="0"/>
              <a:t>The extrinsic muscles protrude and retract the tongue and move the root up and down. </a:t>
            </a:r>
          </a:p>
          <a:p>
            <a:pPr marL="361950" indent="-361950">
              <a:lnSpc>
                <a:spcPct val="150000"/>
              </a:lnSpc>
              <a:buFont typeface="Wingdings" panose="05000000000000000000" pitchFamily="2" charset="2"/>
              <a:buChar char="q"/>
            </a:pPr>
            <a:r>
              <a:rPr lang="en-IN" sz="2400" dirty="0"/>
              <a:t>The intrinsic muscles change the length, the width, the curvature of the dorsal surface, and turn the </a:t>
            </a:r>
            <a:r>
              <a:rPr lang="en-IN" sz="2400" dirty="0" err="1"/>
              <a:t>nonprotuded</a:t>
            </a:r>
            <a:r>
              <a:rPr lang="en-IN" sz="2400" dirty="0"/>
              <a:t> tip from side to side. </a:t>
            </a:r>
          </a:p>
        </p:txBody>
      </p:sp>
    </p:spTree>
    <p:extLst>
      <p:ext uri="{BB962C8B-B14F-4D97-AF65-F5344CB8AC3E}">
        <p14:creationId xmlns:p14="http://schemas.microsoft.com/office/powerpoint/2010/main" val="347500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Image result for actions of tongue musc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072" y="0"/>
            <a:ext cx="3323753" cy="408198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421910195"/>
              </p:ext>
            </p:extLst>
          </p:nvPr>
        </p:nvGraphicFramePr>
        <p:xfrm>
          <a:off x="117748" y="188640"/>
          <a:ext cx="8744756" cy="6480720"/>
        </p:xfrm>
        <a:graphic>
          <a:graphicData uri="http://schemas.openxmlformats.org/drawingml/2006/table">
            <a:tbl>
              <a:tblPr firstRow="1" bandRow="1" bandCol="1">
                <a:tableStyleId>{69C7853C-536D-4A76-A0AE-DD22124D55A5}</a:tableStyleId>
              </a:tblPr>
              <a:tblGrid>
                <a:gridCol w="1765546">
                  <a:extLst>
                    <a:ext uri="{9D8B030D-6E8A-4147-A177-3AD203B41FA5}">
                      <a16:colId xmlns:a16="http://schemas.microsoft.com/office/drawing/2014/main" val="20000"/>
                    </a:ext>
                  </a:extLst>
                </a:gridCol>
                <a:gridCol w="6979210">
                  <a:extLst>
                    <a:ext uri="{9D8B030D-6E8A-4147-A177-3AD203B41FA5}">
                      <a16:colId xmlns:a16="http://schemas.microsoft.com/office/drawing/2014/main" val="20001"/>
                    </a:ext>
                  </a:extLst>
                </a:gridCol>
              </a:tblGrid>
              <a:tr h="842785">
                <a:tc>
                  <a:txBody>
                    <a:bodyPr/>
                    <a:lstStyle/>
                    <a:p>
                      <a:pPr algn="ctr"/>
                      <a:r>
                        <a:rPr lang="en-IN" sz="2400" dirty="0"/>
                        <a:t>MUSCLE</a:t>
                      </a:r>
                      <a:endParaRPr lang="en-IN" sz="2400" dirty="0">
                        <a:solidFill>
                          <a:schemeClr val="bg1"/>
                        </a:solidFill>
                      </a:endParaRPr>
                    </a:p>
                  </a:txBody>
                  <a:tcPr anchor="ctr">
                    <a:cell3D prstMaterial="dkEdge">
                      <a:bevel/>
                      <a:lightRig rig="flood" dir="t"/>
                    </a:cell3D>
                  </a:tcPr>
                </a:tc>
                <a:tc>
                  <a:txBody>
                    <a:bodyPr/>
                    <a:lstStyle/>
                    <a:p>
                      <a:pPr marL="0" marR="0" indent="0" algn="ctr" defTabSz="914126" rtl="0" eaLnBrk="1" fontAlgn="auto" latinLnBrk="0" hangingPunct="1">
                        <a:lnSpc>
                          <a:spcPct val="100000"/>
                        </a:lnSpc>
                        <a:spcBef>
                          <a:spcPts val="0"/>
                        </a:spcBef>
                        <a:spcAft>
                          <a:spcPts val="0"/>
                        </a:spcAft>
                        <a:buClrTx/>
                        <a:buSzTx/>
                        <a:buFontTx/>
                        <a:buNone/>
                        <a:tabLst/>
                        <a:defRPr/>
                      </a:pPr>
                      <a:r>
                        <a:rPr lang="en-IN" sz="2400" dirty="0"/>
                        <a:t>ACTION</a:t>
                      </a:r>
                    </a:p>
                  </a:txBody>
                  <a:tcPr anchor="ctr">
                    <a:cell3D prstMaterial="dkEdge">
                      <a:bevel/>
                      <a:lightRig rig="flood" dir="t"/>
                    </a:cell3D>
                  </a:tcPr>
                </a:tc>
                <a:extLst>
                  <a:ext uri="{0D108BD9-81ED-4DB2-BD59-A6C34878D82A}">
                    <a16:rowId xmlns:a16="http://schemas.microsoft.com/office/drawing/2014/main" val="10000"/>
                  </a:ext>
                </a:extLst>
              </a:tr>
              <a:tr h="2353983">
                <a:tc>
                  <a:txBody>
                    <a:bodyPr/>
                    <a:lstStyle/>
                    <a:p>
                      <a:r>
                        <a:rPr lang="en-IN" sz="2400" dirty="0" err="1"/>
                        <a:t>Genioglossi</a:t>
                      </a:r>
                      <a:endParaRPr lang="en-IN" sz="2400" dirty="0"/>
                    </a:p>
                  </a:txBody>
                  <a:tcPr anchor="ctr">
                    <a:cell3D prstMaterial="dkEdge">
                      <a:bevel/>
                      <a:lightRig rig="flood" dir="t"/>
                    </a:cell3D>
                  </a:tcPr>
                </a:tc>
                <a:tc>
                  <a:txBody>
                    <a:bodyPr/>
                    <a:lstStyle/>
                    <a:p>
                      <a:pPr>
                        <a:tabLst/>
                      </a:pPr>
                      <a:r>
                        <a:rPr lang="en-IN" sz="2400" dirty="0"/>
                        <a:t>Posterior </a:t>
                      </a:r>
                      <a:r>
                        <a:rPr lang="en-IN" sz="2400" dirty="0" err="1"/>
                        <a:t>fibers</a:t>
                      </a:r>
                      <a:r>
                        <a:rPr lang="en-IN" sz="2400" dirty="0"/>
                        <a:t> protrude the tip;</a:t>
                      </a:r>
                    </a:p>
                    <a:p>
                      <a:r>
                        <a:rPr lang="en-IN" sz="2400" dirty="0"/>
                        <a:t>Anterior </a:t>
                      </a:r>
                      <a:r>
                        <a:rPr lang="en-IN" sz="2400" dirty="0" err="1"/>
                        <a:t>fibers</a:t>
                      </a:r>
                      <a:r>
                        <a:rPr lang="en-IN" sz="2400" dirty="0"/>
                        <a:t> depress &amp; retract tongue back  Together draw tongue downward- sup surface concave</a:t>
                      </a:r>
                    </a:p>
                    <a:p>
                      <a:r>
                        <a:rPr lang="en-IN" sz="2400" dirty="0"/>
                        <a:t>Post. </a:t>
                      </a:r>
                      <a:r>
                        <a:rPr lang="en-IN" sz="2400" dirty="0" err="1"/>
                        <a:t>fibers</a:t>
                      </a:r>
                      <a:r>
                        <a:rPr lang="en-IN" sz="2400" dirty="0"/>
                        <a:t> on one side push the tongue to the </a:t>
                      </a:r>
                      <a:r>
                        <a:rPr lang="en-IN" sz="2400" dirty="0" err="1"/>
                        <a:t>opp</a:t>
                      </a:r>
                      <a:r>
                        <a:rPr lang="en-IN" sz="2400" dirty="0"/>
                        <a:t> side </a:t>
                      </a:r>
                    </a:p>
                  </a:txBody>
                  <a:tcPr anchor="ctr">
                    <a:cell3D prstMaterial="dkEdge">
                      <a:bevel/>
                      <a:lightRig rig="flood" dir="t"/>
                    </a:cell3D>
                  </a:tcPr>
                </a:tc>
                <a:extLst>
                  <a:ext uri="{0D108BD9-81ED-4DB2-BD59-A6C34878D82A}">
                    <a16:rowId xmlns:a16="http://schemas.microsoft.com/office/drawing/2014/main" val="10001"/>
                  </a:ext>
                </a:extLst>
              </a:tr>
              <a:tr h="842784">
                <a:tc>
                  <a:txBody>
                    <a:bodyPr/>
                    <a:lstStyle/>
                    <a:p>
                      <a:r>
                        <a:rPr lang="en-IN" sz="2400" dirty="0" err="1"/>
                        <a:t>Hypoglossi</a:t>
                      </a:r>
                      <a:endParaRPr lang="en-IN" sz="2400" dirty="0"/>
                    </a:p>
                  </a:txBody>
                  <a:tcPr anchor="ctr">
                    <a:cell3D prstMaterial="dkEdge">
                      <a:bevel/>
                      <a:lightRig rig="flood" dir="t"/>
                    </a:cell3D>
                  </a:tcPr>
                </a:tc>
                <a:tc>
                  <a:txBody>
                    <a:bodyPr/>
                    <a:lstStyle/>
                    <a:p>
                      <a:r>
                        <a:rPr lang="en-IN" sz="2400" dirty="0"/>
                        <a:t>Retract tongue &amp; depress its sides; sup surface convex </a:t>
                      </a:r>
                    </a:p>
                  </a:txBody>
                  <a:tcPr anchor="ctr">
                    <a:cell3D prstMaterial="dkEdge">
                      <a:bevel/>
                      <a:lightRig rig="flood" dir="t"/>
                    </a:cell3D>
                  </a:tcPr>
                </a:tc>
                <a:extLst>
                  <a:ext uri="{0D108BD9-81ED-4DB2-BD59-A6C34878D82A}">
                    <a16:rowId xmlns:a16="http://schemas.microsoft.com/office/drawing/2014/main" val="10002"/>
                  </a:ext>
                </a:extLst>
              </a:tr>
              <a:tr h="842784">
                <a:tc>
                  <a:txBody>
                    <a:bodyPr/>
                    <a:lstStyle/>
                    <a:p>
                      <a:r>
                        <a:rPr lang="en-IN" sz="2400" dirty="0" err="1"/>
                        <a:t>Styloglossi</a:t>
                      </a:r>
                      <a:r>
                        <a:rPr lang="en-IN" sz="2400" dirty="0"/>
                        <a:t> </a:t>
                      </a:r>
                    </a:p>
                  </a:txBody>
                  <a:tcPr anchor="ctr">
                    <a:cell3D prstMaterial="dkEdge">
                      <a:bevel/>
                      <a:lightRig rig="flood" dir="t"/>
                    </a:cell3D>
                  </a:tcPr>
                </a:tc>
                <a:tc>
                  <a:txBody>
                    <a:bodyPr/>
                    <a:lstStyle/>
                    <a:p>
                      <a:r>
                        <a:rPr lang="en-IN" sz="2400" dirty="0"/>
                        <a:t>Aids in drawing root of tongue upward; by the </a:t>
                      </a:r>
                      <a:r>
                        <a:rPr lang="en-IN" sz="2400" dirty="0" err="1"/>
                        <a:t>vagus</a:t>
                      </a:r>
                      <a:r>
                        <a:rPr lang="en-IN" sz="2400" dirty="0"/>
                        <a:t> </a:t>
                      </a:r>
                    </a:p>
                  </a:txBody>
                  <a:tcPr anchor="ctr">
                    <a:cell3D prstMaterial="dkEdge">
                      <a:bevel/>
                      <a:lightRig rig="flood" dir="t"/>
                    </a:cell3D>
                  </a:tcPr>
                </a:tc>
                <a:extLst>
                  <a:ext uri="{0D108BD9-81ED-4DB2-BD59-A6C34878D82A}">
                    <a16:rowId xmlns:a16="http://schemas.microsoft.com/office/drawing/2014/main" val="10003"/>
                  </a:ext>
                </a:extLst>
              </a:tr>
              <a:tr h="1598384">
                <a:tc>
                  <a:txBody>
                    <a:bodyPr/>
                    <a:lstStyle/>
                    <a:p>
                      <a:r>
                        <a:rPr lang="en-IN" sz="2400" dirty="0"/>
                        <a:t>Intrinsic muscles</a:t>
                      </a:r>
                    </a:p>
                  </a:txBody>
                  <a:tcPr anchor="ctr">
                    <a:cell3D prstMaterial="dkEdge">
                      <a:bevel/>
                      <a:lightRig rig="flood" dir="t"/>
                    </a:cell3D>
                  </a:tcPr>
                </a:tc>
                <a:tc>
                  <a:txBody>
                    <a:bodyPr/>
                    <a:lstStyle/>
                    <a:p>
                      <a:pPr marL="0" marR="0" indent="0" algn="l" defTabSz="914126" rtl="0" eaLnBrk="1" fontAlgn="auto" latinLnBrk="0" hangingPunct="1">
                        <a:lnSpc>
                          <a:spcPct val="100000"/>
                        </a:lnSpc>
                        <a:spcBef>
                          <a:spcPts val="0"/>
                        </a:spcBef>
                        <a:spcAft>
                          <a:spcPts val="0"/>
                        </a:spcAft>
                        <a:buClrTx/>
                        <a:buSzTx/>
                        <a:buFontTx/>
                        <a:buNone/>
                        <a:tabLst/>
                        <a:defRPr/>
                      </a:pPr>
                      <a:r>
                        <a:rPr lang="en-IN" sz="2400" dirty="0"/>
                        <a:t>Both </a:t>
                      </a:r>
                      <a:r>
                        <a:rPr lang="en-IN" sz="2400" dirty="0" err="1"/>
                        <a:t>longitudinales</a:t>
                      </a:r>
                      <a:r>
                        <a:rPr lang="en-IN" sz="2400" dirty="0"/>
                        <a:t> shorten the tongue;</a:t>
                      </a:r>
                    </a:p>
                    <a:p>
                      <a:pPr marL="0" marR="0" indent="0" algn="l" defTabSz="914126" rtl="0" eaLnBrk="1" fontAlgn="auto" latinLnBrk="0" hangingPunct="1">
                        <a:lnSpc>
                          <a:spcPct val="100000"/>
                        </a:lnSpc>
                        <a:spcBef>
                          <a:spcPts val="0"/>
                        </a:spcBef>
                        <a:spcAft>
                          <a:spcPts val="0"/>
                        </a:spcAft>
                        <a:buClrTx/>
                        <a:buSzTx/>
                        <a:buFontTx/>
                        <a:buNone/>
                        <a:tabLst/>
                        <a:defRPr/>
                      </a:pPr>
                      <a:r>
                        <a:rPr lang="en-IN" sz="2400" dirty="0" err="1"/>
                        <a:t>transversus</a:t>
                      </a:r>
                      <a:r>
                        <a:rPr lang="en-IN" sz="2400" dirty="0"/>
                        <a:t> narrows and elongates the tongue;</a:t>
                      </a:r>
                    </a:p>
                    <a:p>
                      <a:pPr marL="0" marR="0" indent="0" algn="l" defTabSz="914126" rtl="0" eaLnBrk="1" fontAlgn="auto" latinLnBrk="0" hangingPunct="1">
                        <a:lnSpc>
                          <a:spcPct val="100000"/>
                        </a:lnSpc>
                        <a:spcBef>
                          <a:spcPts val="0"/>
                        </a:spcBef>
                        <a:spcAft>
                          <a:spcPts val="0"/>
                        </a:spcAft>
                        <a:buClrTx/>
                        <a:buSzTx/>
                        <a:buFontTx/>
                        <a:buNone/>
                        <a:tabLst/>
                        <a:defRPr/>
                      </a:pPr>
                      <a:r>
                        <a:rPr lang="en-IN" sz="2400" dirty="0" err="1"/>
                        <a:t>verticalis</a:t>
                      </a:r>
                      <a:r>
                        <a:rPr lang="en-IN" sz="2400" dirty="0"/>
                        <a:t> flattens and broadens it.</a:t>
                      </a:r>
                    </a:p>
                    <a:p>
                      <a:endParaRPr lang="en-IN" sz="2400" dirty="0"/>
                    </a:p>
                  </a:txBody>
                  <a:tcPr anchor="ctr">
                    <a:cell3D prstMaterial="dkEdge">
                      <a:bevel/>
                      <a:lightRig rig="flood" dir="t"/>
                    </a:cell3D>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536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CLINICAL EXAMINATION</a:t>
            </a:r>
          </a:p>
        </p:txBody>
      </p:sp>
      <p:sp>
        <p:nvSpPr>
          <p:cNvPr id="3" name="Content Placeholder 2"/>
          <p:cNvSpPr>
            <a:spLocks noGrp="1"/>
          </p:cNvSpPr>
          <p:nvPr>
            <p:ph idx="1"/>
          </p:nvPr>
        </p:nvSpPr>
        <p:spPr>
          <a:xfrm>
            <a:off x="693812" y="1556792"/>
            <a:ext cx="8594429" cy="3880773"/>
          </a:xfrm>
        </p:spPr>
        <p:txBody>
          <a:bodyPr>
            <a:normAutofit/>
          </a:bodyPr>
          <a:lstStyle/>
          <a:p>
            <a:r>
              <a:rPr lang="en-IN" sz="3200" dirty="0"/>
              <a:t>strength, bulk, and dexterity of the tongue</a:t>
            </a:r>
          </a:p>
        </p:txBody>
      </p:sp>
      <p:graphicFrame>
        <p:nvGraphicFramePr>
          <p:cNvPr id="4" name="Diagram 3"/>
          <p:cNvGraphicFramePr/>
          <p:nvPr>
            <p:extLst>
              <p:ext uri="{D42A27DB-BD31-4B8C-83A1-F6EECF244321}">
                <p14:modId xmlns:p14="http://schemas.microsoft.com/office/powerpoint/2010/main" val="4160308330"/>
              </p:ext>
            </p:extLst>
          </p:nvPr>
        </p:nvGraphicFramePr>
        <p:xfrm>
          <a:off x="1341730" y="2636912"/>
          <a:ext cx="7777018" cy="3118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681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9836" y="476672"/>
            <a:ext cx="8712968" cy="5832648"/>
          </a:xfrm>
        </p:spPr>
        <p:txBody>
          <a:bodyPr>
            <a:noAutofit/>
          </a:bodyPr>
          <a:lstStyle/>
          <a:p>
            <a:pPr marL="361950" indent="-361950">
              <a:lnSpc>
                <a:spcPct val="160000"/>
              </a:lnSpc>
              <a:buFont typeface="Wingdings" panose="05000000000000000000" pitchFamily="2" charset="2"/>
              <a:buChar char="v"/>
            </a:pPr>
            <a:r>
              <a:rPr lang="en-IN" sz="2400" dirty="0"/>
              <a:t>U/L weakness, tongue deviates to weak side on protrusion </a:t>
            </a:r>
          </a:p>
          <a:p>
            <a:pPr marL="361950" indent="-361950">
              <a:lnSpc>
                <a:spcPct val="160000"/>
              </a:lnSpc>
              <a:buFont typeface="Wingdings" panose="05000000000000000000" pitchFamily="2" charset="2"/>
              <a:buChar char="v"/>
            </a:pPr>
            <a:r>
              <a:rPr lang="en-IN" sz="2400" dirty="0"/>
              <a:t>Paresis, atrophy, furrowing, fibrillations, and </a:t>
            </a:r>
            <a:r>
              <a:rPr lang="en-IN" sz="2400" dirty="0" err="1"/>
              <a:t>fasciculations</a:t>
            </a:r>
            <a:r>
              <a:rPr lang="en-IN" sz="2400" dirty="0"/>
              <a:t> that affect the corresponding half of the tongue</a:t>
            </a:r>
          </a:p>
          <a:p>
            <a:pPr marL="361950" indent="-361950">
              <a:lnSpc>
                <a:spcPct val="160000"/>
              </a:lnSpc>
              <a:buFont typeface="Wingdings" panose="05000000000000000000" pitchFamily="2" charset="2"/>
              <a:buChar char="v"/>
            </a:pPr>
            <a:r>
              <a:rPr lang="en-IN" sz="2400" dirty="0"/>
              <a:t>B/L LMN lesions of the tongue result in B/L atrophy, tongue cannot be protruded voluntarily. </a:t>
            </a:r>
          </a:p>
          <a:p>
            <a:pPr marL="361950" indent="-361950">
              <a:lnSpc>
                <a:spcPct val="160000"/>
              </a:lnSpc>
              <a:buFont typeface="Wingdings" panose="05000000000000000000" pitchFamily="2" charset="2"/>
              <a:buChar char="v"/>
            </a:pPr>
            <a:r>
              <a:rPr lang="en-IN" sz="2400" dirty="0"/>
              <a:t>Marked difficulty with articulation, pronunciation of d and t. </a:t>
            </a:r>
          </a:p>
          <a:p>
            <a:pPr marL="361950" indent="-361950">
              <a:lnSpc>
                <a:spcPct val="160000"/>
              </a:lnSpc>
              <a:buFont typeface="Wingdings" panose="05000000000000000000" pitchFamily="2" charset="2"/>
              <a:buChar char="v"/>
            </a:pPr>
            <a:r>
              <a:rPr lang="en-IN" sz="2400" dirty="0"/>
              <a:t>Dysphagia and breathing difficulties may occur when the flaccid tongue falls.</a:t>
            </a:r>
          </a:p>
          <a:p>
            <a:pPr marL="361950" indent="-361950">
              <a:lnSpc>
                <a:spcPct val="160000"/>
              </a:lnSpc>
              <a:buFont typeface="Wingdings" panose="05000000000000000000" pitchFamily="2" charset="2"/>
              <a:buChar char="v"/>
            </a:pPr>
            <a:endParaRPr lang="en-IN" sz="2400" dirty="0"/>
          </a:p>
        </p:txBody>
      </p:sp>
    </p:spTree>
    <p:extLst>
      <p:ext uri="{BB962C8B-B14F-4D97-AF65-F5344CB8AC3E}">
        <p14:creationId xmlns:p14="http://schemas.microsoft.com/office/powerpoint/2010/main" val="313154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33772" y="477416"/>
            <a:ext cx="9145016" cy="5903912"/>
          </a:xfrm>
        </p:spPr>
        <p:txBody>
          <a:bodyPr>
            <a:normAutofit/>
          </a:bodyPr>
          <a:lstStyle/>
          <a:p>
            <a:pPr marL="363538" indent="-363538">
              <a:lnSpc>
                <a:spcPct val="160000"/>
              </a:lnSpc>
              <a:buFont typeface="Wingdings" panose="05000000000000000000" pitchFamily="2" charset="2"/>
              <a:buChar char="v"/>
            </a:pPr>
            <a:r>
              <a:rPr lang="en-IN" sz="2400" dirty="0"/>
              <a:t>In progressive bulbar palsy and advanced ALS , the atrophy may be so severe that the tongue cannot be protruded (</a:t>
            </a:r>
            <a:r>
              <a:rPr lang="en-IN" sz="2400" dirty="0" err="1"/>
              <a:t>glossoplegia</a:t>
            </a:r>
            <a:r>
              <a:rPr lang="en-IN" sz="2400" dirty="0"/>
              <a:t>). </a:t>
            </a:r>
          </a:p>
          <a:p>
            <a:pPr marL="363538" indent="-363538">
              <a:lnSpc>
                <a:spcPct val="160000"/>
              </a:lnSpc>
              <a:buFont typeface="Wingdings" panose="05000000000000000000" pitchFamily="2" charset="2"/>
              <a:buChar char="v"/>
            </a:pPr>
            <a:r>
              <a:rPr lang="en-IN" sz="2400" dirty="0"/>
              <a:t>With bilateral UMN, for example, primary lateral sclerosis, the tongue may be of normal bulk but move slowly.    					 In some patients, the tongue is tremulous</a:t>
            </a:r>
          </a:p>
          <a:p>
            <a:pPr marL="363538" indent="-363538">
              <a:lnSpc>
                <a:spcPct val="160000"/>
              </a:lnSpc>
              <a:buFont typeface="Wingdings" panose="05000000000000000000" pitchFamily="2" charset="2"/>
              <a:buChar char="v"/>
            </a:pPr>
            <a:r>
              <a:rPr lang="en-IN" sz="2400" dirty="0"/>
              <a:t>Tremors disappear when tongue in mouth not </a:t>
            </a:r>
            <a:r>
              <a:rPr lang="en-IN" sz="2400" dirty="0" err="1"/>
              <a:t>fasciculations</a:t>
            </a:r>
            <a:r>
              <a:rPr lang="en-IN" sz="2400" dirty="0"/>
              <a:t>  </a:t>
            </a:r>
          </a:p>
          <a:p>
            <a:pPr marL="363538" indent="-363538">
              <a:lnSpc>
                <a:spcPct val="160000"/>
              </a:lnSpc>
              <a:buFont typeface="Wingdings" panose="05000000000000000000" pitchFamily="2" charset="2"/>
              <a:buChar char="v"/>
            </a:pPr>
            <a:r>
              <a:rPr lang="en-IN" sz="2400" dirty="0"/>
              <a:t>Profuse </a:t>
            </a:r>
            <a:r>
              <a:rPr lang="en-IN" sz="2400" dirty="0" err="1"/>
              <a:t>fasciculations</a:t>
            </a:r>
            <a:r>
              <a:rPr lang="en-IN" sz="2400" dirty="0"/>
              <a:t> -“bag of worms” appearance.</a:t>
            </a:r>
          </a:p>
          <a:p>
            <a:pPr marL="0" indent="0">
              <a:lnSpc>
                <a:spcPct val="160000"/>
              </a:lnSpc>
              <a:buNone/>
            </a:pPr>
            <a:endParaRPr lang="en-IN" sz="2400" dirty="0"/>
          </a:p>
          <a:p>
            <a:pPr marL="363538" indent="-363538">
              <a:lnSpc>
                <a:spcPct val="160000"/>
              </a:lnSpc>
              <a:buFont typeface="Wingdings" panose="05000000000000000000" pitchFamily="2" charset="2"/>
              <a:buChar char="v"/>
            </a:pPr>
            <a:endParaRPr lang="en-IN" sz="2400" dirty="0"/>
          </a:p>
        </p:txBody>
      </p:sp>
      <p:pic>
        <p:nvPicPr>
          <p:cNvPr id="4" name="Picture 2" descr="Image result for palsys of tongue musc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0676" y="2498975"/>
            <a:ext cx="3480817" cy="2874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62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descr="Hierarchy List - Use to show hierarchical relationships progressing across groups. Can also be used to group or list information."/>
          <p:cNvGraphicFramePr>
            <a:graphicFrameLocks noGrp="1"/>
          </p:cNvGraphicFramePr>
          <p:nvPr>
            <p:ph sz="half" idx="4294967295"/>
            <p:extLst>
              <p:ext uri="{D42A27DB-BD31-4B8C-83A1-F6EECF244321}">
                <p14:modId xmlns:p14="http://schemas.microsoft.com/office/powerpoint/2010/main" val="4114574202"/>
              </p:ext>
            </p:extLst>
          </p:nvPr>
        </p:nvGraphicFramePr>
        <p:xfrm>
          <a:off x="3142084" y="890215"/>
          <a:ext cx="6022404" cy="4843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147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a:spLocks/>
          </p:cNvSpPr>
          <p:nvPr/>
        </p:nvSpPr>
        <p:spPr>
          <a:xfrm>
            <a:off x="1197868" y="836712"/>
            <a:ext cx="8352928" cy="5904656"/>
          </a:xfrm>
          <a:prstGeom prst="rect">
            <a:avLst/>
          </a:prstGeom>
        </p:spPr>
        <p:txBody>
          <a:bodyPr vert="horz" lIns="91440" tIns="45720" rIns="91440" bIns="45720" rtlCol="0">
            <a:noAutofit/>
          </a:bodyPr>
          <a:lst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52425" indent="-273050">
              <a:lnSpc>
                <a:spcPct val="150000"/>
              </a:lnSpc>
              <a:buFont typeface="Wingdings" panose="05000000000000000000" pitchFamily="2" charset="2"/>
              <a:buChar char="q"/>
            </a:pPr>
            <a:r>
              <a:rPr lang="en-IN" sz="2800" dirty="0"/>
              <a:t>Chorea (Snake, Trombone	Or ﬂy-catcher Tongue)</a:t>
            </a:r>
          </a:p>
          <a:p>
            <a:pPr marL="352425" indent="-273050">
              <a:lnSpc>
                <a:spcPct val="150000"/>
              </a:lnSpc>
              <a:buFont typeface="Wingdings" panose="05000000000000000000" pitchFamily="2" charset="2"/>
              <a:buChar char="q"/>
            </a:pPr>
            <a:r>
              <a:rPr lang="en-IN" sz="2800" dirty="0" err="1"/>
              <a:t>Athetosis</a:t>
            </a:r>
            <a:endParaRPr lang="en-IN" sz="2800" dirty="0"/>
          </a:p>
          <a:p>
            <a:pPr marL="352425" indent="-273050">
              <a:lnSpc>
                <a:spcPct val="150000"/>
              </a:lnSpc>
              <a:buFont typeface="Wingdings" panose="05000000000000000000" pitchFamily="2" charset="2"/>
              <a:buChar char="q"/>
            </a:pPr>
            <a:r>
              <a:rPr lang="en-IN" sz="2800" dirty="0"/>
              <a:t>Dystonia</a:t>
            </a:r>
          </a:p>
          <a:p>
            <a:pPr marL="352425" indent="-273050">
              <a:lnSpc>
                <a:spcPct val="150000"/>
              </a:lnSpc>
              <a:buFont typeface="Wingdings" panose="05000000000000000000" pitchFamily="2" charset="2"/>
              <a:buChar char="q"/>
            </a:pPr>
            <a:r>
              <a:rPr lang="en-IN" sz="2800" dirty="0"/>
              <a:t>Habit Spasms</a:t>
            </a:r>
          </a:p>
          <a:p>
            <a:pPr marL="352425" indent="-273050">
              <a:lnSpc>
                <a:spcPct val="150000"/>
              </a:lnSpc>
              <a:buFont typeface="Wingdings" panose="05000000000000000000" pitchFamily="2" charset="2"/>
              <a:buChar char="q"/>
            </a:pPr>
            <a:r>
              <a:rPr lang="en-IN" sz="2800" dirty="0"/>
              <a:t>Tics </a:t>
            </a:r>
          </a:p>
          <a:p>
            <a:pPr marL="352425" indent="-273050">
              <a:lnSpc>
                <a:spcPct val="150000"/>
              </a:lnSpc>
              <a:buFont typeface="Wingdings" panose="05000000000000000000" pitchFamily="2" charset="2"/>
              <a:buChar char="q"/>
            </a:pPr>
            <a:r>
              <a:rPr lang="en-IN" sz="2800" dirty="0"/>
              <a:t> Lingual Spasm - Tetanus</a:t>
            </a:r>
          </a:p>
          <a:p>
            <a:pPr marL="352425" indent="-273050">
              <a:lnSpc>
                <a:spcPct val="150000"/>
              </a:lnSpc>
              <a:buFont typeface="Wingdings" panose="05000000000000000000" pitchFamily="2" charset="2"/>
              <a:buChar char="q"/>
            </a:pPr>
            <a:endParaRPr lang="en-US" sz="2800" dirty="0"/>
          </a:p>
        </p:txBody>
      </p:sp>
    </p:spTree>
    <p:extLst>
      <p:ext uri="{BB962C8B-B14F-4D97-AF65-F5344CB8AC3E}">
        <p14:creationId xmlns:p14="http://schemas.microsoft.com/office/powerpoint/2010/main" val="397810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1804" y="764704"/>
            <a:ext cx="8712968" cy="4022725"/>
          </a:xfrm>
        </p:spPr>
        <p:txBody>
          <a:bodyPr>
            <a:noAutofit/>
          </a:bodyPr>
          <a:lstStyle/>
          <a:p>
            <a:pPr marL="449263" indent="-352425">
              <a:lnSpc>
                <a:spcPct val="150000"/>
              </a:lnSpc>
              <a:buFont typeface="Wingdings" panose="05000000000000000000" pitchFamily="2" charset="2"/>
              <a:buChar char="v"/>
            </a:pPr>
            <a:r>
              <a:rPr lang="en-IN" sz="2400" dirty="0"/>
              <a:t>Seizures -</a:t>
            </a:r>
            <a:r>
              <a:rPr lang="en-IN" sz="2400" dirty="0" err="1"/>
              <a:t>jacksonian</a:t>
            </a:r>
            <a:r>
              <a:rPr lang="en-IN" sz="2400" dirty="0"/>
              <a:t> seizure , subcortical seizures</a:t>
            </a:r>
          </a:p>
          <a:p>
            <a:pPr marL="449263" indent="-352425">
              <a:lnSpc>
                <a:spcPct val="150000"/>
              </a:lnSpc>
              <a:buFont typeface="Wingdings" panose="05000000000000000000" pitchFamily="2" charset="2"/>
              <a:buChar char="v"/>
            </a:pPr>
            <a:r>
              <a:rPr lang="en-IN" sz="2400" dirty="0" err="1"/>
              <a:t>Orofacial</a:t>
            </a:r>
            <a:r>
              <a:rPr lang="en-IN" sz="2400" dirty="0"/>
              <a:t> or </a:t>
            </a:r>
            <a:r>
              <a:rPr lang="en-IN" sz="2400" dirty="0" err="1"/>
              <a:t>buccolingual</a:t>
            </a:r>
            <a:r>
              <a:rPr lang="en-IN" sz="2400" dirty="0"/>
              <a:t> </a:t>
            </a:r>
            <a:r>
              <a:rPr lang="en-IN" sz="2400" dirty="0" err="1"/>
              <a:t>dyskinesias</a:t>
            </a:r>
            <a:r>
              <a:rPr lang="en-IN" sz="2400" dirty="0"/>
              <a:t>, - type of tardive dyskinesia in use of </a:t>
            </a:r>
            <a:r>
              <a:rPr lang="en-IN" sz="2400" dirty="0" err="1"/>
              <a:t>phenothiazines</a:t>
            </a:r>
            <a:endParaRPr lang="en-IN" sz="2400" dirty="0"/>
          </a:p>
          <a:p>
            <a:pPr marL="449263" indent="-352425">
              <a:lnSpc>
                <a:spcPct val="150000"/>
              </a:lnSpc>
              <a:buFont typeface="Wingdings" panose="05000000000000000000" pitchFamily="2" charset="2"/>
              <a:buChar char="v"/>
            </a:pPr>
            <a:r>
              <a:rPr lang="en-IN" sz="2400" dirty="0"/>
              <a:t>Serpentine tongue refers to a dyskinesia</a:t>
            </a:r>
          </a:p>
          <a:p>
            <a:pPr marL="449263" indent="-352425">
              <a:lnSpc>
                <a:spcPct val="150000"/>
              </a:lnSpc>
              <a:buFont typeface="Wingdings" panose="05000000000000000000" pitchFamily="2" charset="2"/>
              <a:buChar char="v"/>
            </a:pPr>
            <a:r>
              <a:rPr lang="en-IN" sz="2400" dirty="0"/>
              <a:t>Palatal myoclonus</a:t>
            </a:r>
          </a:p>
          <a:p>
            <a:pPr marL="449263" indent="-352425">
              <a:lnSpc>
                <a:spcPct val="150000"/>
              </a:lnSpc>
              <a:buFont typeface="Wingdings" panose="05000000000000000000" pitchFamily="2" charset="2"/>
              <a:buChar char="v"/>
            </a:pPr>
            <a:r>
              <a:rPr lang="en-IN" sz="2400" dirty="0"/>
              <a:t>Unusual episodic, rhythmic tongue movements may occur after head and neck trauma (galloping tongue)</a:t>
            </a:r>
          </a:p>
        </p:txBody>
      </p:sp>
    </p:spTree>
    <p:extLst>
      <p:ext uri="{BB962C8B-B14F-4D97-AF65-F5344CB8AC3E}">
        <p14:creationId xmlns:p14="http://schemas.microsoft.com/office/powerpoint/2010/main" val="319882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158" y="332656"/>
            <a:ext cx="8594429" cy="1320800"/>
          </a:xfrm>
        </p:spPr>
        <p:txBody>
          <a:bodyPr/>
          <a:lstStyle/>
          <a:p>
            <a:r>
              <a:rPr lang="en-IN" dirty="0"/>
              <a:t>Morphologic changes</a:t>
            </a:r>
          </a:p>
        </p:txBody>
      </p:sp>
      <p:sp>
        <p:nvSpPr>
          <p:cNvPr id="3" name="Content Placeholder 2"/>
          <p:cNvSpPr>
            <a:spLocks noGrp="1"/>
          </p:cNvSpPr>
          <p:nvPr>
            <p:ph idx="1"/>
          </p:nvPr>
        </p:nvSpPr>
        <p:spPr>
          <a:xfrm>
            <a:off x="621804" y="1340768"/>
            <a:ext cx="9217024" cy="4896544"/>
          </a:xfrm>
        </p:spPr>
        <p:txBody>
          <a:bodyPr>
            <a:noAutofit/>
          </a:bodyPr>
          <a:lstStyle/>
          <a:p>
            <a:pPr marL="261938" indent="-261938">
              <a:lnSpc>
                <a:spcPct val="150000"/>
              </a:lnSpc>
              <a:buFont typeface="Wingdings" panose="05000000000000000000" pitchFamily="2" charset="2"/>
              <a:buChar char="v"/>
            </a:pPr>
            <a:r>
              <a:rPr lang="en-IN" sz="2400" dirty="0" err="1"/>
              <a:t>Ankyloglossia</a:t>
            </a:r>
            <a:r>
              <a:rPr lang="en-IN" sz="2400" dirty="0"/>
              <a:t> (tongue-tie) </a:t>
            </a:r>
          </a:p>
          <a:p>
            <a:pPr marL="261938" indent="-261938">
              <a:lnSpc>
                <a:spcPct val="150000"/>
              </a:lnSpc>
              <a:buFont typeface="Wingdings" panose="05000000000000000000" pitchFamily="2" charset="2"/>
              <a:buChar char="v"/>
            </a:pPr>
            <a:r>
              <a:rPr lang="en-IN" sz="2400" dirty="0" err="1"/>
              <a:t>Macroglossia</a:t>
            </a:r>
            <a:r>
              <a:rPr lang="en-IN" sz="2400" dirty="0"/>
              <a:t> in hypothyroidism, Down’s syndrome, amyloidosis, acromegaly, </a:t>
            </a:r>
            <a:r>
              <a:rPr lang="en-IN" sz="2400" dirty="0" err="1"/>
              <a:t>sarcoidosis</a:t>
            </a:r>
            <a:r>
              <a:rPr lang="en-IN" sz="2400" dirty="0"/>
              <a:t>, and myopathies, such as </a:t>
            </a:r>
            <a:r>
              <a:rPr lang="en-IN" sz="2400" dirty="0" err="1"/>
              <a:t>Pompe’s</a:t>
            </a:r>
            <a:r>
              <a:rPr lang="en-IN" sz="2400" dirty="0"/>
              <a:t> disease. </a:t>
            </a:r>
          </a:p>
          <a:p>
            <a:pPr marL="261938" indent="-261938">
              <a:lnSpc>
                <a:spcPct val="150000"/>
              </a:lnSpc>
              <a:buFont typeface="Wingdings" panose="05000000000000000000" pitchFamily="2" charset="2"/>
              <a:buChar char="v"/>
            </a:pPr>
            <a:r>
              <a:rPr lang="en-IN" sz="2400" dirty="0"/>
              <a:t>Angioedema</a:t>
            </a:r>
          </a:p>
          <a:p>
            <a:pPr marL="261938" indent="-261938">
              <a:lnSpc>
                <a:spcPct val="150000"/>
              </a:lnSpc>
              <a:buFont typeface="Wingdings" panose="05000000000000000000" pitchFamily="2" charset="2"/>
              <a:buChar char="v"/>
            </a:pPr>
            <a:r>
              <a:rPr lang="en-IN" sz="2400" dirty="0"/>
              <a:t>Tongue hypertrophy in excessive movement, like lingual </a:t>
            </a:r>
            <a:r>
              <a:rPr lang="en-IN" sz="2400" dirty="0" err="1"/>
              <a:t>dyskinesias</a:t>
            </a:r>
            <a:r>
              <a:rPr lang="en-IN" sz="2400" dirty="0"/>
              <a:t>. </a:t>
            </a:r>
          </a:p>
          <a:p>
            <a:pPr marL="261938" indent="-261938">
              <a:lnSpc>
                <a:spcPct val="150000"/>
              </a:lnSpc>
              <a:buFont typeface="Wingdings" panose="05000000000000000000" pitchFamily="2" charset="2"/>
              <a:buChar char="v"/>
            </a:pPr>
            <a:r>
              <a:rPr lang="en-IN" sz="2400" dirty="0"/>
              <a:t>Tongue </a:t>
            </a:r>
            <a:r>
              <a:rPr lang="en-IN" sz="2400" dirty="0" err="1"/>
              <a:t>pseudohypertrophy</a:t>
            </a:r>
            <a:r>
              <a:rPr lang="en-IN" sz="2400" dirty="0"/>
              <a:t> due to denervation </a:t>
            </a:r>
          </a:p>
          <a:p>
            <a:pPr marL="261938" indent="-261938">
              <a:lnSpc>
                <a:spcPct val="150000"/>
              </a:lnSpc>
              <a:buFont typeface="Wingdings" panose="05000000000000000000" pitchFamily="2" charset="2"/>
              <a:buChar char="v"/>
            </a:pPr>
            <a:r>
              <a:rPr lang="en-IN" sz="2400" dirty="0"/>
              <a:t>Neoplasm </a:t>
            </a:r>
          </a:p>
        </p:txBody>
      </p:sp>
    </p:spTree>
    <p:extLst>
      <p:ext uri="{BB962C8B-B14F-4D97-AF65-F5344CB8AC3E}">
        <p14:creationId xmlns:p14="http://schemas.microsoft.com/office/powerpoint/2010/main" val="28032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0236" y="3573016"/>
            <a:ext cx="3971429" cy="271428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524" y="476672"/>
            <a:ext cx="4006181" cy="298309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1884" y="404664"/>
            <a:ext cx="3026421" cy="4539632"/>
          </a:xfrm>
          <a:prstGeom prst="rect">
            <a:avLst/>
          </a:prstGeom>
        </p:spPr>
      </p:pic>
    </p:spTree>
    <p:extLst>
      <p:ext uri="{BB962C8B-B14F-4D97-AF65-F5344CB8AC3E}">
        <p14:creationId xmlns:p14="http://schemas.microsoft.com/office/powerpoint/2010/main" val="291886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05780" y="908720"/>
            <a:ext cx="9289032" cy="5616575"/>
          </a:xfrm>
        </p:spPr>
        <p:txBody>
          <a:bodyPr>
            <a:noAutofit/>
          </a:bodyPr>
          <a:lstStyle/>
          <a:p>
            <a:pPr>
              <a:lnSpc>
                <a:spcPct val="150000"/>
              </a:lnSpc>
              <a:buFont typeface="Wingdings" panose="05000000000000000000" pitchFamily="2" charset="2"/>
              <a:buChar char="v"/>
            </a:pPr>
            <a:r>
              <a:rPr lang="en-IN" sz="2400" dirty="0"/>
              <a:t>Atrophic </a:t>
            </a:r>
            <a:r>
              <a:rPr lang="en-IN" sz="2400" dirty="0" err="1"/>
              <a:t>Glossitis</a:t>
            </a:r>
            <a:r>
              <a:rPr lang="en-IN" sz="2400" dirty="0"/>
              <a:t> - Vitamin B12, Folate, Iron</a:t>
            </a:r>
          </a:p>
          <a:p>
            <a:pPr>
              <a:lnSpc>
                <a:spcPct val="150000"/>
              </a:lnSpc>
              <a:buFont typeface="Wingdings" panose="05000000000000000000" pitchFamily="2" charset="2"/>
              <a:buChar char="v"/>
            </a:pPr>
            <a:r>
              <a:rPr lang="en-IN" sz="2400" dirty="0"/>
              <a:t>Pernicious </a:t>
            </a:r>
            <a:r>
              <a:rPr lang="en-IN" sz="2400" dirty="0" err="1"/>
              <a:t>anemia</a:t>
            </a:r>
            <a:r>
              <a:rPr lang="en-IN" sz="2400" dirty="0"/>
              <a:t>- tongue is smooth, translucent, with papillae atrophy</a:t>
            </a:r>
          </a:p>
          <a:p>
            <a:pPr>
              <a:lnSpc>
                <a:spcPct val="150000"/>
              </a:lnSpc>
              <a:buFont typeface="Wingdings" panose="05000000000000000000" pitchFamily="2" charset="2"/>
              <a:buChar char="v"/>
            </a:pPr>
            <a:r>
              <a:rPr lang="en-IN" sz="2400" dirty="0"/>
              <a:t>Pellagra acutely it is scarlet red and swollen and may have ulcerations.</a:t>
            </a:r>
          </a:p>
          <a:p>
            <a:pPr>
              <a:lnSpc>
                <a:spcPct val="150000"/>
              </a:lnSpc>
              <a:buFont typeface="Wingdings" panose="05000000000000000000" pitchFamily="2" charset="2"/>
              <a:buChar char="v"/>
            </a:pPr>
            <a:r>
              <a:rPr lang="en-IN" sz="2400" dirty="0" err="1"/>
              <a:t>Melkersson</a:t>
            </a:r>
            <a:r>
              <a:rPr lang="en-IN" sz="2400" dirty="0"/>
              <a:t> - Rosenthal syndrome causes facial palsy &amp; scrotal tongue. </a:t>
            </a:r>
          </a:p>
          <a:p>
            <a:pPr>
              <a:lnSpc>
                <a:spcPct val="150000"/>
              </a:lnSpc>
              <a:buFont typeface="Wingdings" panose="05000000000000000000" pitchFamily="2" charset="2"/>
              <a:buChar char="v"/>
            </a:pPr>
            <a:r>
              <a:rPr lang="en-IN" sz="2400" dirty="0"/>
              <a:t>Syphilitic </a:t>
            </a:r>
            <a:r>
              <a:rPr lang="en-IN" sz="2400" dirty="0" err="1"/>
              <a:t>glossitis</a:t>
            </a:r>
            <a:r>
              <a:rPr lang="en-IN" sz="2400" dirty="0"/>
              <a:t> - Longitudinal lingual ﬁssuring </a:t>
            </a:r>
          </a:p>
          <a:p>
            <a:pPr>
              <a:lnSpc>
                <a:spcPct val="150000"/>
              </a:lnSpc>
              <a:buFont typeface="Wingdings" panose="05000000000000000000" pitchFamily="2" charset="2"/>
              <a:buChar char="v"/>
            </a:pPr>
            <a:r>
              <a:rPr lang="en-IN" sz="2400" dirty="0"/>
              <a:t>Ulcerations in primary syphilis (lingual chancre) and </a:t>
            </a:r>
            <a:r>
              <a:rPr lang="en-IN" sz="2400" dirty="0" err="1"/>
              <a:t>Behçet’s</a:t>
            </a:r>
            <a:r>
              <a:rPr lang="en-IN" sz="2400" dirty="0"/>
              <a:t> disease. </a:t>
            </a:r>
          </a:p>
          <a:p>
            <a:pPr>
              <a:lnSpc>
                <a:spcPct val="150000"/>
              </a:lnSpc>
              <a:buFont typeface="Wingdings" panose="05000000000000000000" pitchFamily="2" charset="2"/>
              <a:buChar char="v"/>
            </a:pPr>
            <a:endParaRPr lang="en-IN" sz="2400" dirty="0"/>
          </a:p>
          <a:p>
            <a:pPr>
              <a:lnSpc>
                <a:spcPct val="150000"/>
              </a:lnSpc>
              <a:buFont typeface="Wingdings" panose="05000000000000000000" pitchFamily="2" charset="2"/>
              <a:buChar char="v"/>
            </a:pPr>
            <a:endParaRPr lang="en-IN" sz="2400" dirty="0"/>
          </a:p>
        </p:txBody>
      </p:sp>
    </p:spTree>
    <p:extLst>
      <p:ext uri="{BB962C8B-B14F-4D97-AF65-F5344CB8AC3E}">
        <p14:creationId xmlns:p14="http://schemas.microsoft.com/office/powerpoint/2010/main" val="320762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DISORDERS OF FUNCTION</a:t>
            </a:r>
          </a:p>
        </p:txBody>
      </p:sp>
      <p:graphicFrame>
        <p:nvGraphicFramePr>
          <p:cNvPr id="4" name="Diagram 3"/>
          <p:cNvGraphicFramePr/>
          <p:nvPr>
            <p:extLst>
              <p:ext uri="{D42A27DB-BD31-4B8C-83A1-F6EECF244321}">
                <p14:modId xmlns:p14="http://schemas.microsoft.com/office/powerpoint/2010/main" val="2613274601"/>
              </p:ext>
            </p:extLst>
          </p:nvPr>
        </p:nvGraphicFramePr>
        <p:xfrm>
          <a:off x="2061965" y="1944508"/>
          <a:ext cx="5832647" cy="35727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9334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3812" y="620688"/>
            <a:ext cx="8712968" cy="648072"/>
          </a:xfrm>
        </p:spPr>
        <p:txBody>
          <a:bodyPr/>
          <a:lstStyle/>
          <a:p>
            <a:r>
              <a:rPr lang="en-IN" dirty="0"/>
              <a:t>SUPRANUCLEAR LESIONS</a:t>
            </a:r>
          </a:p>
        </p:txBody>
      </p:sp>
      <p:sp>
        <p:nvSpPr>
          <p:cNvPr id="3" name="Content Placeholder 2"/>
          <p:cNvSpPr>
            <a:spLocks noGrp="1"/>
          </p:cNvSpPr>
          <p:nvPr>
            <p:ph idx="1"/>
          </p:nvPr>
        </p:nvSpPr>
        <p:spPr>
          <a:xfrm>
            <a:off x="405780" y="1656184"/>
            <a:ext cx="7920880" cy="4581128"/>
          </a:xfrm>
        </p:spPr>
        <p:txBody>
          <a:bodyPr>
            <a:noAutofit/>
          </a:bodyPr>
          <a:lstStyle/>
          <a:p>
            <a:pPr marL="361950" indent="-361950">
              <a:lnSpc>
                <a:spcPct val="150000"/>
              </a:lnSpc>
              <a:buFont typeface="Wingdings" panose="05000000000000000000" pitchFamily="2" charset="2"/>
              <a:buChar char="v"/>
            </a:pPr>
            <a:r>
              <a:rPr lang="en-IN" sz="2400" dirty="0"/>
              <a:t>Cause weakness but no atrophy, weakness is rarely severe. </a:t>
            </a:r>
          </a:p>
          <a:p>
            <a:pPr marL="361950" indent="-361950">
              <a:lnSpc>
                <a:spcPct val="150000"/>
              </a:lnSpc>
              <a:buFont typeface="Wingdings" panose="05000000000000000000" pitchFamily="2" charset="2"/>
              <a:buChar char="v"/>
            </a:pPr>
            <a:r>
              <a:rPr lang="en-IN" sz="2400" dirty="0"/>
              <a:t>Tongue protrudes toward the weak side, 					   </a:t>
            </a:r>
            <a:r>
              <a:rPr lang="en-IN" sz="2400" dirty="0" err="1"/>
              <a:t>ie</a:t>
            </a:r>
            <a:r>
              <a:rPr lang="en-IN" sz="2400" dirty="0"/>
              <a:t> to side opposite the </a:t>
            </a:r>
            <a:r>
              <a:rPr lang="en-IN" sz="2400" dirty="0" err="1"/>
              <a:t>supranuclear</a:t>
            </a:r>
            <a:r>
              <a:rPr lang="en-IN" sz="2400" dirty="0"/>
              <a:t> lesion. </a:t>
            </a:r>
          </a:p>
          <a:p>
            <a:pPr marL="361950" indent="-361950">
              <a:lnSpc>
                <a:spcPct val="150000"/>
              </a:lnSpc>
              <a:buFont typeface="Wingdings" panose="05000000000000000000" pitchFamily="2" charset="2"/>
              <a:buChar char="v"/>
            </a:pPr>
            <a:r>
              <a:rPr lang="en-IN" sz="2400" dirty="0"/>
              <a:t>Medial </a:t>
            </a:r>
            <a:r>
              <a:rPr lang="en-IN" sz="2400" dirty="0" err="1"/>
              <a:t>pontine</a:t>
            </a:r>
            <a:r>
              <a:rPr lang="en-IN" sz="2400" dirty="0"/>
              <a:t> lesions tend to cause c/l tongue weakness, lateral </a:t>
            </a:r>
            <a:r>
              <a:rPr lang="en-IN" sz="2400" dirty="0" err="1"/>
              <a:t>pontine</a:t>
            </a:r>
            <a:r>
              <a:rPr lang="en-IN" sz="2400" dirty="0"/>
              <a:t> lesions cause </a:t>
            </a:r>
            <a:r>
              <a:rPr lang="en-IN" sz="2400" dirty="0" err="1"/>
              <a:t>i</a:t>
            </a:r>
            <a:r>
              <a:rPr lang="en-IN" sz="2400" dirty="0"/>
              <a:t>/l tongue weakness. </a:t>
            </a:r>
          </a:p>
          <a:p>
            <a:pPr marL="361950" indent="-361950">
              <a:lnSpc>
                <a:spcPct val="150000"/>
              </a:lnSpc>
              <a:buFont typeface="Wingdings" panose="05000000000000000000" pitchFamily="2" charset="2"/>
              <a:buChar char="v"/>
            </a:pPr>
            <a:r>
              <a:rPr lang="en-IN" sz="2400" dirty="0"/>
              <a:t>Medullary lesions interrupt </a:t>
            </a:r>
            <a:r>
              <a:rPr lang="en-IN" sz="2400" dirty="0" err="1"/>
              <a:t>ipsilateral</a:t>
            </a:r>
            <a:r>
              <a:rPr lang="en-IN" sz="2400" dirty="0"/>
              <a:t> </a:t>
            </a:r>
            <a:r>
              <a:rPr lang="en-IN" sz="2400" dirty="0" err="1"/>
              <a:t>corticolingual</a:t>
            </a:r>
            <a:r>
              <a:rPr lang="en-IN" sz="2400" dirty="0"/>
              <a:t> </a:t>
            </a:r>
            <a:r>
              <a:rPr lang="en-IN" sz="2400" dirty="0" err="1"/>
              <a:t>ﬁbers</a:t>
            </a:r>
            <a:r>
              <a:rPr lang="en-IN" sz="2400" dirty="0"/>
              <a:t>. </a:t>
            </a:r>
          </a:p>
          <a:p>
            <a:pPr marL="361950" indent="-361950">
              <a:lnSpc>
                <a:spcPct val="150000"/>
              </a:lnSpc>
              <a:buFont typeface="Wingdings" panose="05000000000000000000" pitchFamily="2" charset="2"/>
              <a:buChar char="v"/>
            </a:pPr>
            <a:endParaRPr lang="en-IN" sz="2400" dirty="0"/>
          </a:p>
          <a:p>
            <a:pPr marL="0" indent="0">
              <a:lnSpc>
                <a:spcPct val="150000"/>
              </a:lnSpc>
              <a:buNone/>
            </a:pPr>
            <a:endParaRPr lang="en-IN" sz="2400" dirty="0"/>
          </a:p>
        </p:txBody>
      </p:sp>
      <p:pic>
        <p:nvPicPr>
          <p:cNvPr id="4" name="Picture 2" descr="Image result for palsys of tongue muscles"/>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8398668" y="2132856"/>
            <a:ext cx="3600400" cy="269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48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820" y="692696"/>
            <a:ext cx="8640960" cy="5544616"/>
          </a:xfrm>
        </p:spPr>
        <p:txBody>
          <a:bodyPr>
            <a:noAutofit/>
          </a:bodyPr>
          <a:lstStyle/>
          <a:p>
            <a:pPr marL="361950" indent="-361950">
              <a:lnSpc>
                <a:spcPct val="200000"/>
              </a:lnSpc>
              <a:buFont typeface="Wingdings" panose="05000000000000000000" pitchFamily="2" charset="2"/>
              <a:buChar char="v"/>
            </a:pPr>
            <a:r>
              <a:rPr lang="en-IN" sz="2400" dirty="0"/>
              <a:t>In U/L ischemic strokes above the lower brainstem, tongue deviation occurred in 29%, always toward the side of limb weakness; </a:t>
            </a:r>
          </a:p>
          <a:p>
            <a:pPr marL="361950" indent="-361950">
              <a:lnSpc>
                <a:spcPct val="200000"/>
              </a:lnSpc>
              <a:buFont typeface="Wingdings" panose="05000000000000000000" pitchFamily="2" charset="2"/>
              <a:buChar char="v"/>
            </a:pPr>
            <a:r>
              <a:rPr lang="en-IN" sz="2400" dirty="0"/>
              <a:t>Spastic dysarthria due to tongue weakness and incoordination </a:t>
            </a:r>
          </a:p>
          <a:p>
            <a:pPr marL="361950" indent="-361950">
              <a:lnSpc>
                <a:spcPct val="200000"/>
              </a:lnSpc>
              <a:buFont typeface="Wingdings" panose="05000000000000000000" pitchFamily="2" charset="2"/>
              <a:buChar char="v"/>
            </a:pPr>
            <a:r>
              <a:rPr lang="en-IN" sz="2400" dirty="0"/>
              <a:t>Isolated dysarthria in lacunar infarct of  </a:t>
            </a:r>
            <a:r>
              <a:rPr lang="en-IN" sz="2400" dirty="0" err="1"/>
              <a:t>supranuclear</a:t>
            </a:r>
            <a:r>
              <a:rPr lang="en-IN" sz="2400" dirty="0"/>
              <a:t> </a:t>
            </a:r>
            <a:r>
              <a:rPr lang="en-IN" sz="2400" dirty="0" err="1"/>
              <a:t>corticolingual</a:t>
            </a:r>
            <a:r>
              <a:rPr lang="en-IN" sz="2400" dirty="0"/>
              <a:t> pathways. </a:t>
            </a:r>
          </a:p>
          <a:p>
            <a:pPr marL="361950" indent="-361950">
              <a:lnSpc>
                <a:spcPct val="200000"/>
              </a:lnSpc>
              <a:buFont typeface="Wingdings" panose="05000000000000000000" pitchFamily="2" charset="2"/>
              <a:buChar char="v"/>
            </a:pPr>
            <a:endParaRPr lang="en-IN" sz="2400" dirty="0"/>
          </a:p>
          <a:p>
            <a:pPr>
              <a:lnSpc>
                <a:spcPct val="200000"/>
              </a:lnSpc>
            </a:pPr>
            <a:endParaRPr lang="en-IN" sz="2400" dirty="0"/>
          </a:p>
        </p:txBody>
      </p:sp>
    </p:spTree>
    <p:extLst>
      <p:ext uri="{BB962C8B-B14F-4D97-AF65-F5344CB8AC3E}">
        <p14:creationId xmlns:p14="http://schemas.microsoft.com/office/powerpoint/2010/main" val="111996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9796" y="620688"/>
            <a:ext cx="9099623" cy="5832475"/>
          </a:xfrm>
        </p:spPr>
        <p:txBody>
          <a:bodyPr>
            <a:noAutofit/>
          </a:bodyPr>
          <a:lstStyle/>
          <a:p>
            <a:pPr marL="361950" indent="-361950">
              <a:lnSpc>
                <a:spcPct val="150000"/>
              </a:lnSpc>
              <a:buFont typeface="Wingdings" panose="05000000000000000000" pitchFamily="2" charset="2"/>
              <a:buChar char="v"/>
            </a:pPr>
            <a:r>
              <a:rPr lang="en-IN" sz="2400" dirty="0" err="1"/>
              <a:t>Pseudobulbar</a:t>
            </a:r>
            <a:r>
              <a:rPr lang="en-IN" sz="2400" dirty="0"/>
              <a:t> palsy </a:t>
            </a:r>
            <a:r>
              <a:rPr lang="en-IN" sz="2400" dirty="0" err="1"/>
              <a:t>b/l</a:t>
            </a:r>
            <a:r>
              <a:rPr lang="en-IN" sz="2400" dirty="0"/>
              <a:t> UMN may cause bilateral tongue weakness; </a:t>
            </a:r>
          </a:p>
          <a:p>
            <a:pPr marL="361950" indent="-361950">
              <a:lnSpc>
                <a:spcPct val="150000"/>
              </a:lnSpc>
              <a:buFont typeface="Wingdings" panose="05000000000000000000" pitchFamily="2" charset="2"/>
              <a:buChar char="v"/>
            </a:pPr>
            <a:r>
              <a:rPr lang="en-IN" sz="2400" dirty="0"/>
              <a:t>The tongue may appear small and unable to protrude it beyond teeth. </a:t>
            </a:r>
          </a:p>
          <a:p>
            <a:pPr marL="361950" indent="-361950">
              <a:lnSpc>
                <a:spcPct val="150000"/>
              </a:lnSpc>
              <a:buFont typeface="Wingdings" panose="05000000000000000000" pitchFamily="2" charset="2"/>
              <a:buChar char="v"/>
            </a:pPr>
            <a:r>
              <a:rPr lang="en-IN" sz="2400" dirty="0"/>
              <a:t>Patients with hemispheric lesions may have apraxia of tongue movements and are often unable to protrude it on command. </a:t>
            </a:r>
          </a:p>
          <a:p>
            <a:pPr marL="361950" indent="-361950">
              <a:lnSpc>
                <a:spcPct val="150000"/>
              </a:lnSpc>
              <a:buFont typeface="Wingdings" panose="05000000000000000000" pitchFamily="2" charset="2"/>
              <a:buChar char="v"/>
            </a:pPr>
            <a:r>
              <a:rPr lang="en-IN" sz="2400" dirty="0"/>
              <a:t>Extrapyramidal disorders may cause slowing of tongue movements, with thickness of speech and difﬁculty in protrusion.</a:t>
            </a:r>
          </a:p>
          <a:p>
            <a:pPr marL="361950" indent="-361950">
              <a:lnSpc>
                <a:spcPct val="150000"/>
              </a:lnSpc>
              <a:buFont typeface="Wingdings" panose="05000000000000000000" pitchFamily="2" charset="2"/>
              <a:buChar char="v"/>
            </a:pPr>
            <a:endParaRPr lang="en-IN" sz="2400" dirty="0"/>
          </a:p>
        </p:txBody>
      </p:sp>
    </p:spTree>
    <p:extLst>
      <p:ext uri="{BB962C8B-B14F-4D97-AF65-F5344CB8AC3E}">
        <p14:creationId xmlns:p14="http://schemas.microsoft.com/office/powerpoint/2010/main" val="188125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524024"/>
            <a:ext cx="8594429" cy="1320800"/>
          </a:xfrm>
        </p:spPr>
        <p:txBody>
          <a:bodyPr/>
          <a:lstStyle/>
          <a:p>
            <a:r>
              <a:rPr lang="en-IN" dirty="0"/>
              <a:t>NUCLEAR LESIONS</a:t>
            </a:r>
          </a:p>
        </p:txBody>
      </p:sp>
      <p:sp>
        <p:nvSpPr>
          <p:cNvPr id="3" name="Content Placeholder 2"/>
          <p:cNvSpPr>
            <a:spLocks noGrp="1"/>
          </p:cNvSpPr>
          <p:nvPr>
            <p:ph idx="1"/>
          </p:nvPr>
        </p:nvSpPr>
        <p:spPr>
          <a:xfrm>
            <a:off x="621804" y="1484784"/>
            <a:ext cx="8856984" cy="5012266"/>
          </a:xfrm>
        </p:spPr>
        <p:txBody>
          <a:bodyPr>
            <a:noAutofit/>
          </a:bodyPr>
          <a:lstStyle/>
          <a:p>
            <a:pPr marL="266700" indent="-261938">
              <a:lnSpc>
                <a:spcPct val="150000"/>
              </a:lnSpc>
              <a:buFont typeface="Wingdings" panose="05000000000000000000" pitchFamily="2" charset="2"/>
              <a:buChar char="v"/>
            </a:pPr>
            <a:r>
              <a:rPr lang="en-IN" sz="2400" dirty="0"/>
              <a:t>Atrophy of the involved side, protrudes toward the weak side</a:t>
            </a:r>
          </a:p>
          <a:p>
            <a:pPr marL="266700" indent="-261938">
              <a:lnSpc>
                <a:spcPct val="150000"/>
              </a:lnSpc>
              <a:buFont typeface="Wingdings" panose="05000000000000000000" pitchFamily="2" charset="2"/>
              <a:buChar char="v"/>
            </a:pPr>
            <a:r>
              <a:rPr lang="en-IN" sz="2400" dirty="0"/>
              <a:t>Progressive nuclear lesions, such as MND, often cause </a:t>
            </a:r>
            <a:r>
              <a:rPr lang="en-IN" sz="2400" dirty="0" err="1"/>
              <a:t>fasciculations</a:t>
            </a:r>
            <a:endParaRPr lang="en-IN" sz="2400" dirty="0"/>
          </a:p>
          <a:p>
            <a:pPr marL="266700" indent="-261938">
              <a:lnSpc>
                <a:spcPct val="150000"/>
              </a:lnSpc>
              <a:buFont typeface="Wingdings" panose="05000000000000000000" pitchFamily="2" charset="2"/>
              <a:buChar char="v"/>
            </a:pPr>
            <a:r>
              <a:rPr lang="en-IN" sz="2400" dirty="0"/>
              <a:t>Common disorders that may involve the hypoglossal nucleus include neoplasms, vascular lesions, and motor neuron disease. </a:t>
            </a:r>
          </a:p>
          <a:p>
            <a:pPr marL="266700" indent="-261938">
              <a:lnSpc>
                <a:spcPct val="150000"/>
              </a:lnSpc>
              <a:buFont typeface="Wingdings" panose="05000000000000000000" pitchFamily="2" charset="2"/>
              <a:buChar char="v"/>
            </a:pPr>
            <a:r>
              <a:rPr lang="en-IN" sz="2400" dirty="0"/>
              <a:t>Rarely </a:t>
            </a:r>
            <a:r>
              <a:rPr lang="en-IN" sz="2400" dirty="0" err="1"/>
              <a:t>syringobulbia</a:t>
            </a:r>
            <a:r>
              <a:rPr lang="en-IN" sz="2400" dirty="0"/>
              <a:t>, abscess, granuloma, syphilis, </a:t>
            </a:r>
            <a:r>
              <a:rPr lang="en-IN" sz="2400" dirty="0" err="1"/>
              <a:t>polioencephalitis</a:t>
            </a:r>
            <a:r>
              <a:rPr lang="en-IN" sz="2400" dirty="0"/>
              <a:t> or </a:t>
            </a:r>
            <a:r>
              <a:rPr lang="en-IN" sz="2400" dirty="0" err="1"/>
              <a:t>postpolio</a:t>
            </a:r>
            <a:r>
              <a:rPr lang="en-IN" sz="2400" dirty="0"/>
              <a:t> syndrome, and infectious mononucleosis.</a:t>
            </a:r>
          </a:p>
        </p:txBody>
      </p:sp>
    </p:spTree>
    <p:extLst>
      <p:ext uri="{BB962C8B-B14F-4D97-AF65-F5344CB8AC3E}">
        <p14:creationId xmlns:p14="http://schemas.microsoft.com/office/powerpoint/2010/main" val="350379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158" y="188640"/>
            <a:ext cx="8594429" cy="1320800"/>
          </a:xfrm>
        </p:spPr>
        <p:txBody>
          <a:bodyPr>
            <a:normAutofit fontScale="90000"/>
          </a:bodyPr>
          <a:lstStyle/>
          <a:p>
            <a:r>
              <a:rPr lang="en-IN" dirty="0"/>
              <a:t>MEDIAL MEDULLARY SYNDROME (DEJERINE'S ANTERIOR BULBAR SYNDROME)</a:t>
            </a:r>
          </a:p>
        </p:txBody>
      </p:sp>
      <p:sp>
        <p:nvSpPr>
          <p:cNvPr id="3" name="Content Placeholder 2"/>
          <p:cNvSpPr>
            <a:spLocks noGrp="1"/>
          </p:cNvSpPr>
          <p:nvPr>
            <p:ph idx="1"/>
          </p:nvPr>
        </p:nvSpPr>
        <p:spPr>
          <a:xfrm>
            <a:off x="677158" y="1420435"/>
            <a:ext cx="8594429" cy="3880773"/>
          </a:xfrm>
        </p:spPr>
        <p:txBody>
          <a:bodyPr>
            <a:noAutofit/>
          </a:bodyPr>
          <a:lstStyle/>
          <a:p>
            <a:pPr>
              <a:lnSpc>
                <a:spcPct val="150000"/>
              </a:lnSpc>
            </a:pPr>
            <a:r>
              <a:rPr lang="en-IN" sz="2400" dirty="0"/>
              <a:t>Anterior spinal artery or vertebral artery. </a:t>
            </a:r>
          </a:p>
          <a:p>
            <a:pPr>
              <a:lnSpc>
                <a:spcPct val="150000"/>
              </a:lnSpc>
            </a:pPr>
            <a:r>
              <a:rPr lang="en-IN" sz="2400" dirty="0" err="1"/>
              <a:t>Ipsilateral</a:t>
            </a:r>
            <a:r>
              <a:rPr lang="en-IN" sz="2400" dirty="0"/>
              <a:t> paresis, atrophy, and fibrillations of the tongue protruded tongue deviates toward the lesion </a:t>
            </a:r>
          </a:p>
          <a:p>
            <a:pPr>
              <a:lnSpc>
                <a:spcPct val="150000"/>
              </a:lnSpc>
            </a:pPr>
            <a:r>
              <a:rPr lang="en-IN" sz="2400" dirty="0"/>
              <a:t>Contralateral hemiplegia with sparing of the face.</a:t>
            </a:r>
          </a:p>
          <a:p>
            <a:pPr>
              <a:lnSpc>
                <a:spcPct val="150000"/>
              </a:lnSpc>
            </a:pPr>
            <a:r>
              <a:rPr lang="en-IN" sz="2400" dirty="0"/>
              <a:t>Contralateral loss of position and vibratory sensation </a:t>
            </a:r>
          </a:p>
          <a:p>
            <a:pPr>
              <a:lnSpc>
                <a:spcPct val="150000"/>
              </a:lnSpc>
            </a:pPr>
            <a:r>
              <a:rPr lang="en-IN" sz="2400" dirty="0"/>
              <a:t>Because the more dorsolateral </a:t>
            </a:r>
            <a:r>
              <a:rPr lang="en-IN" sz="2400" dirty="0" err="1"/>
              <a:t>spinothalamic</a:t>
            </a:r>
            <a:r>
              <a:rPr lang="en-IN" sz="2400" dirty="0"/>
              <a:t> tract is unaffected, pain and temperature sensations are spared.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0676" y="1340768"/>
            <a:ext cx="3506879" cy="3188072"/>
          </a:xfrm>
          <a:prstGeom prst="rect">
            <a:avLst/>
          </a:prstGeom>
        </p:spPr>
      </p:pic>
    </p:spTree>
    <p:extLst>
      <p:ext uri="{BB962C8B-B14F-4D97-AF65-F5344CB8AC3E}">
        <p14:creationId xmlns:p14="http://schemas.microsoft.com/office/powerpoint/2010/main" val="181876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158" y="844371"/>
            <a:ext cx="8594429" cy="3880773"/>
          </a:xfrm>
        </p:spPr>
        <p:txBody>
          <a:bodyPr>
            <a:noAutofit/>
          </a:bodyPr>
          <a:lstStyle/>
          <a:p>
            <a:pPr marL="266700" indent="-261938">
              <a:lnSpc>
                <a:spcPct val="150000"/>
              </a:lnSpc>
              <a:buFont typeface="Wingdings" panose="05000000000000000000" pitchFamily="2" charset="2"/>
              <a:buChar char="v"/>
            </a:pPr>
            <a:r>
              <a:rPr lang="en-IN" sz="2400" dirty="0"/>
              <a:t> Lesions of the medullary </a:t>
            </a:r>
            <a:r>
              <a:rPr lang="en-IN" sz="2400" dirty="0" err="1"/>
              <a:t>tegmentum</a:t>
            </a:r>
            <a:r>
              <a:rPr lang="en-IN" sz="2400" dirty="0"/>
              <a:t> may involve X, XI, and XII (Jackson’s syndrome) </a:t>
            </a:r>
          </a:p>
          <a:p>
            <a:pPr marL="266700" indent="-261938">
              <a:lnSpc>
                <a:spcPct val="150000"/>
              </a:lnSpc>
              <a:buFont typeface="Wingdings" panose="05000000000000000000" pitchFamily="2" charset="2"/>
              <a:buChar char="v"/>
            </a:pPr>
            <a:r>
              <a:rPr lang="en-IN" sz="2400" dirty="0"/>
              <a:t>Progressive bulbar palsy is a form of MND where the disease begins in the bulbar motor nuclei; hypoglossal involvement is common.</a:t>
            </a:r>
          </a:p>
          <a:p>
            <a:pPr marL="266700" indent="-261938">
              <a:lnSpc>
                <a:spcPct val="150000"/>
              </a:lnSpc>
              <a:buFont typeface="Wingdings" panose="05000000000000000000" pitchFamily="2" charset="2"/>
              <a:buChar char="v"/>
            </a:pPr>
            <a:r>
              <a:rPr lang="en-IN" sz="2400" dirty="0"/>
              <a:t>There are rare forms of bulbar motor neuron disease in childhood (e.g., Fazio-</a:t>
            </a:r>
            <a:r>
              <a:rPr lang="en-IN" sz="2400" dirty="0" err="1"/>
              <a:t>Londe’s</a:t>
            </a:r>
            <a:r>
              <a:rPr lang="en-IN" sz="2400" dirty="0"/>
              <a:t> disease).</a:t>
            </a:r>
          </a:p>
        </p:txBody>
      </p:sp>
    </p:spTree>
    <p:extLst>
      <p:ext uri="{BB962C8B-B14F-4D97-AF65-F5344CB8AC3E}">
        <p14:creationId xmlns:p14="http://schemas.microsoft.com/office/powerpoint/2010/main" val="296570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3932" y="188640"/>
            <a:ext cx="9334134" cy="6274612"/>
          </a:xfrm>
          <a:prstGeom prst="rect">
            <a:avLst/>
          </a:prstGeom>
        </p:spPr>
      </p:pic>
    </p:spTree>
    <p:extLst>
      <p:ext uri="{BB962C8B-B14F-4D97-AF65-F5344CB8AC3E}">
        <p14:creationId xmlns:p14="http://schemas.microsoft.com/office/powerpoint/2010/main" val="352029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9796" y="1385888"/>
            <a:ext cx="9217024" cy="5472112"/>
          </a:xfrm>
        </p:spPr>
        <p:txBody>
          <a:bodyPr>
            <a:normAutofit/>
          </a:bodyPr>
          <a:lstStyle/>
          <a:p>
            <a:pPr marL="266700" indent="-261938">
              <a:lnSpc>
                <a:spcPct val="150000"/>
              </a:lnSpc>
              <a:buFont typeface="Wingdings" panose="05000000000000000000" pitchFamily="2" charset="2"/>
              <a:buChar char="v"/>
            </a:pPr>
            <a:r>
              <a:rPr lang="en-IN" sz="2400" dirty="0" err="1"/>
              <a:t>Fibers</a:t>
            </a:r>
            <a:r>
              <a:rPr lang="en-IN" sz="2400" dirty="0"/>
              <a:t> between the nucleus and the point of exit</a:t>
            </a:r>
          </a:p>
          <a:p>
            <a:pPr marL="266700" indent="-261938">
              <a:lnSpc>
                <a:spcPct val="150000"/>
              </a:lnSpc>
              <a:buFont typeface="Wingdings" panose="05000000000000000000" pitchFamily="2" charset="2"/>
              <a:buChar char="v"/>
            </a:pPr>
            <a:r>
              <a:rPr lang="en-IN" sz="2400" dirty="0" err="1"/>
              <a:t>Extramedullary</a:t>
            </a:r>
            <a:r>
              <a:rPr lang="en-IN" sz="2400" dirty="0"/>
              <a:t>, intracranial course of the nerve include disorders involving the meninges, SAH, neoplasms and </a:t>
            </a:r>
            <a:r>
              <a:rPr lang="en-IN" sz="2400" dirty="0" err="1"/>
              <a:t>schwannoma</a:t>
            </a:r>
            <a:r>
              <a:rPr lang="en-IN" sz="2400" dirty="0"/>
              <a:t>, inflammation, and trauma. </a:t>
            </a:r>
          </a:p>
          <a:p>
            <a:pPr marL="266700" indent="-261938">
              <a:lnSpc>
                <a:spcPct val="150000"/>
              </a:lnSpc>
              <a:buFont typeface="Wingdings" panose="05000000000000000000" pitchFamily="2" charset="2"/>
              <a:buChar char="v"/>
            </a:pPr>
            <a:r>
              <a:rPr lang="en-IN" sz="2400" dirty="0"/>
              <a:t>Processes involving the skull base - fractures, </a:t>
            </a:r>
            <a:r>
              <a:rPr lang="en-IN" sz="2400" dirty="0" err="1"/>
              <a:t>platybasia</a:t>
            </a:r>
            <a:r>
              <a:rPr lang="en-IN" sz="2400" dirty="0"/>
              <a:t>, </a:t>
            </a:r>
            <a:r>
              <a:rPr lang="en-IN" sz="2400" dirty="0" err="1"/>
              <a:t>Chiari</a:t>
            </a:r>
            <a:r>
              <a:rPr lang="en-IN" sz="2400" dirty="0"/>
              <a:t> malformation, increased intracranial pressure, or dislocation of the upper cervical vertebrae</a:t>
            </a:r>
          </a:p>
        </p:txBody>
      </p:sp>
      <p:sp>
        <p:nvSpPr>
          <p:cNvPr id="4" name="Title 1"/>
          <p:cNvSpPr txBox="1">
            <a:spLocks/>
          </p:cNvSpPr>
          <p:nvPr/>
        </p:nvSpPr>
        <p:spPr>
          <a:xfrm>
            <a:off x="677158" y="404664"/>
            <a:ext cx="8594429" cy="1320800"/>
          </a:xfrm>
          <a:prstGeom prst="rect">
            <a:avLst/>
          </a:prstGeom>
        </p:spPr>
        <p:txBody>
          <a:bodyPr/>
          <a:lst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a:t>INFRANUCLEAR LESIONS</a:t>
            </a:r>
            <a:endParaRPr lang="en-IN" dirty="0"/>
          </a:p>
        </p:txBody>
      </p:sp>
    </p:spTree>
    <p:extLst>
      <p:ext uri="{BB962C8B-B14F-4D97-AF65-F5344CB8AC3E}">
        <p14:creationId xmlns:p14="http://schemas.microsoft.com/office/powerpoint/2010/main" val="267574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1804" y="655731"/>
            <a:ext cx="8954469" cy="5941621"/>
          </a:xfrm>
        </p:spPr>
        <p:txBody>
          <a:bodyPr>
            <a:noAutofit/>
          </a:bodyPr>
          <a:lstStyle/>
          <a:p>
            <a:pPr marL="266700" indent="-261938">
              <a:lnSpc>
                <a:spcPct val="150000"/>
              </a:lnSpc>
              <a:buFont typeface="Wingdings" panose="05000000000000000000" pitchFamily="2" charset="2"/>
              <a:buChar char="v"/>
            </a:pPr>
            <a:r>
              <a:rPr lang="en-IN" sz="2400" dirty="0"/>
              <a:t>Lesions along the </a:t>
            </a:r>
            <a:r>
              <a:rPr lang="en-IN" sz="2400" dirty="0" err="1"/>
              <a:t>clivus</a:t>
            </a:r>
            <a:r>
              <a:rPr lang="en-IN" sz="2400" dirty="0"/>
              <a:t> may cause bilateral hypoglossal palsies. </a:t>
            </a:r>
          </a:p>
          <a:p>
            <a:pPr marL="266700" indent="-261938">
              <a:lnSpc>
                <a:spcPct val="150000"/>
              </a:lnSpc>
              <a:buFont typeface="Wingdings" panose="05000000000000000000" pitchFamily="2" charset="2"/>
              <a:buChar char="v"/>
            </a:pPr>
            <a:r>
              <a:rPr lang="en-IN" sz="2400" dirty="0"/>
              <a:t>Combined CN VI and XII palsies are usually due to a lesion of the </a:t>
            </a:r>
            <a:r>
              <a:rPr lang="en-IN" sz="2400" dirty="0" err="1"/>
              <a:t>clivus</a:t>
            </a:r>
            <a:r>
              <a:rPr lang="en-IN" sz="2400" dirty="0"/>
              <a:t>, typically malignant, or to nasopharyngeal carcinoma (</a:t>
            </a:r>
            <a:r>
              <a:rPr lang="en-IN" sz="2400" dirty="0" err="1"/>
              <a:t>Godtfredsen’s</a:t>
            </a:r>
            <a:r>
              <a:rPr lang="en-IN" sz="2400" dirty="0"/>
              <a:t> syndrome). </a:t>
            </a:r>
          </a:p>
          <a:p>
            <a:pPr marL="361950" indent="-361950">
              <a:lnSpc>
                <a:spcPct val="150000"/>
              </a:lnSpc>
              <a:buFont typeface="Wingdings" panose="05000000000000000000" pitchFamily="2" charset="2"/>
              <a:buChar char="v"/>
            </a:pPr>
            <a:r>
              <a:rPr lang="en-IN" sz="2400" dirty="0"/>
              <a:t>Lesions near occipital condyle cause isolated hypoglossal palsy and a characteristic pain pattern (occipital condyle syndrome)</a:t>
            </a:r>
          </a:p>
          <a:p>
            <a:pPr marL="361950" indent="-361950">
              <a:lnSpc>
                <a:spcPct val="150000"/>
              </a:lnSpc>
              <a:buFont typeface="Wingdings" panose="05000000000000000000" pitchFamily="2" charset="2"/>
              <a:buChar char="v"/>
            </a:pPr>
            <a:r>
              <a:rPr lang="en-IN" sz="2400" dirty="0"/>
              <a:t>most often due to metastatic disease to the skull base. </a:t>
            </a:r>
          </a:p>
          <a:p>
            <a:pPr marL="266700" indent="-261938">
              <a:lnSpc>
                <a:spcPct val="150000"/>
              </a:lnSpc>
              <a:buFont typeface="Wingdings" panose="05000000000000000000" pitchFamily="2" charset="2"/>
              <a:buChar char="v"/>
            </a:pPr>
            <a:endParaRPr lang="en-IN" sz="2400" dirty="0"/>
          </a:p>
          <a:p>
            <a:pPr>
              <a:lnSpc>
                <a:spcPct val="150000"/>
              </a:lnSpc>
            </a:pPr>
            <a:endParaRPr lang="en-IN" sz="2000" dirty="0"/>
          </a:p>
        </p:txBody>
      </p:sp>
    </p:spTree>
    <p:extLst>
      <p:ext uri="{BB962C8B-B14F-4D97-AF65-F5344CB8AC3E}">
        <p14:creationId xmlns:p14="http://schemas.microsoft.com/office/powerpoint/2010/main" val="332251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Collet-</a:t>
            </a:r>
            <a:r>
              <a:rPr lang="en-IN" dirty="0" err="1"/>
              <a:t>Sicard</a:t>
            </a:r>
            <a:r>
              <a:rPr lang="en-IN" dirty="0"/>
              <a:t> syndrome </a:t>
            </a:r>
          </a:p>
        </p:txBody>
      </p:sp>
      <p:sp>
        <p:nvSpPr>
          <p:cNvPr id="3" name="Content Placeholder 2"/>
          <p:cNvSpPr>
            <a:spLocks noGrp="1"/>
          </p:cNvSpPr>
          <p:nvPr>
            <p:ph idx="1"/>
          </p:nvPr>
        </p:nvSpPr>
        <p:spPr>
          <a:xfrm>
            <a:off x="621804" y="1556792"/>
            <a:ext cx="9001000" cy="3880773"/>
          </a:xfrm>
        </p:spPr>
        <p:txBody>
          <a:bodyPr>
            <a:noAutofit/>
          </a:bodyPr>
          <a:lstStyle/>
          <a:p>
            <a:pPr>
              <a:lnSpc>
                <a:spcPct val="150000"/>
              </a:lnSpc>
            </a:pPr>
            <a:r>
              <a:rPr lang="en-IN" sz="2400" dirty="0"/>
              <a:t>Paralysis of the trapezius and sternocleidomastoid muscles (XI)</a:t>
            </a:r>
          </a:p>
          <a:p>
            <a:pPr>
              <a:lnSpc>
                <a:spcPct val="150000"/>
              </a:lnSpc>
            </a:pPr>
            <a:r>
              <a:rPr lang="en-IN" sz="2400" dirty="0"/>
              <a:t>Paralysis of the vocal cord and pharynx (cranial nerve IX, X)</a:t>
            </a:r>
          </a:p>
          <a:p>
            <a:pPr>
              <a:lnSpc>
                <a:spcPct val="150000"/>
              </a:lnSpc>
            </a:pPr>
            <a:r>
              <a:rPr lang="en-IN" sz="2400" dirty="0" err="1"/>
              <a:t>Hemianesthesia</a:t>
            </a:r>
            <a:r>
              <a:rPr lang="en-IN" sz="2400" dirty="0"/>
              <a:t> of the palate, pharynx, and larynx (IX and X)</a:t>
            </a:r>
          </a:p>
          <a:p>
            <a:pPr>
              <a:lnSpc>
                <a:spcPct val="150000"/>
              </a:lnSpc>
            </a:pPr>
            <a:r>
              <a:rPr lang="en-IN" sz="2400" dirty="0" err="1"/>
              <a:t>Hemiparalysis</a:t>
            </a:r>
            <a:r>
              <a:rPr lang="en-IN" sz="2400" dirty="0"/>
              <a:t> of the tongue (cranial nerve XII)</a:t>
            </a:r>
          </a:p>
          <a:p>
            <a:pPr>
              <a:lnSpc>
                <a:spcPct val="150000"/>
              </a:lnSpc>
            </a:pPr>
            <a:r>
              <a:rPr lang="en-IN" sz="2400" dirty="0"/>
              <a:t>Loss of taste on the posterior third of the tongue (cranial nerve IX)</a:t>
            </a:r>
          </a:p>
          <a:p>
            <a:pPr>
              <a:lnSpc>
                <a:spcPct val="150000"/>
              </a:lnSpc>
            </a:pPr>
            <a:endParaRPr lang="en-IN" sz="2400" dirty="0"/>
          </a:p>
        </p:txBody>
      </p:sp>
    </p:spTree>
    <p:extLst>
      <p:ext uri="{BB962C8B-B14F-4D97-AF65-F5344CB8AC3E}">
        <p14:creationId xmlns:p14="http://schemas.microsoft.com/office/powerpoint/2010/main" val="3417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3812" y="1268760"/>
            <a:ext cx="9217024" cy="4896544"/>
          </a:xfrm>
        </p:spPr>
        <p:txBody>
          <a:bodyPr>
            <a:noAutofit/>
          </a:bodyPr>
          <a:lstStyle/>
          <a:p>
            <a:pPr marL="266700" indent="-261938">
              <a:lnSpc>
                <a:spcPct val="150000"/>
              </a:lnSpc>
              <a:buFont typeface="Wingdings" panose="05000000000000000000" pitchFamily="2" charset="2"/>
              <a:buChar char="v"/>
            </a:pPr>
            <a:r>
              <a:rPr lang="en-IN" sz="2400" dirty="0" err="1"/>
              <a:t>Extracranially</a:t>
            </a:r>
            <a:endParaRPr lang="en-IN" sz="2400" dirty="0"/>
          </a:p>
          <a:p>
            <a:pPr marL="266700" indent="-261938">
              <a:lnSpc>
                <a:spcPct val="150000"/>
              </a:lnSpc>
              <a:buFont typeface="Wingdings" panose="05000000000000000000" pitchFamily="2" charset="2"/>
              <a:buChar char="v"/>
            </a:pPr>
            <a:r>
              <a:rPr lang="en-IN" sz="2400" dirty="0"/>
              <a:t>Trauma, carotid aneurysms vascular entrapment by the vertebral artery, </a:t>
            </a:r>
            <a:r>
              <a:rPr lang="en-IN" sz="2400" dirty="0" err="1"/>
              <a:t>tumors</a:t>
            </a:r>
            <a:r>
              <a:rPr lang="en-IN" sz="2400" dirty="0"/>
              <a:t> or infections in the </a:t>
            </a:r>
            <a:r>
              <a:rPr lang="en-IN" sz="2400" dirty="0" err="1"/>
              <a:t>retroparotid</a:t>
            </a:r>
            <a:r>
              <a:rPr lang="en-IN" sz="2400" dirty="0"/>
              <a:t> or retropharyngeal spaces, deep cervical </a:t>
            </a:r>
            <a:r>
              <a:rPr lang="en-IN" sz="2400" dirty="0" err="1"/>
              <a:t>adenopathy</a:t>
            </a:r>
            <a:r>
              <a:rPr lang="en-IN" sz="2400" dirty="0"/>
              <a:t>, cranial irradiation, and </a:t>
            </a:r>
            <a:r>
              <a:rPr lang="en-IN" sz="2400" dirty="0" err="1"/>
              <a:t>tumors</a:t>
            </a:r>
            <a:r>
              <a:rPr lang="en-IN" sz="2400" dirty="0"/>
              <a:t> involving the neck, tongue base, or salivary glands. </a:t>
            </a:r>
          </a:p>
          <a:p>
            <a:pPr marL="266700" indent="-261938">
              <a:lnSpc>
                <a:spcPct val="150000"/>
              </a:lnSpc>
              <a:buFont typeface="Wingdings" panose="05000000000000000000" pitchFamily="2" charset="2"/>
              <a:buChar char="v"/>
            </a:pPr>
            <a:r>
              <a:rPr lang="en-IN" sz="2400" dirty="0"/>
              <a:t>Idiopathic syndrome that resolves spontaneously. </a:t>
            </a:r>
          </a:p>
          <a:p>
            <a:pPr marL="266700" indent="-261938">
              <a:lnSpc>
                <a:spcPct val="150000"/>
              </a:lnSpc>
              <a:buFont typeface="Wingdings" panose="05000000000000000000" pitchFamily="2" charset="2"/>
              <a:buChar char="v"/>
            </a:pPr>
            <a:r>
              <a:rPr lang="en-IN" sz="2400" dirty="0"/>
              <a:t>Rarely, primary neural </a:t>
            </a:r>
            <a:r>
              <a:rPr lang="en-IN" sz="2400" dirty="0" err="1"/>
              <a:t>tumors</a:t>
            </a:r>
            <a:r>
              <a:rPr lang="en-IN" sz="2400" dirty="0"/>
              <a:t> involve CN XII </a:t>
            </a:r>
            <a:r>
              <a:rPr lang="en-IN" sz="2400" dirty="0" err="1"/>
              <a:t>extracranially</a:t>
            </a:r>
            <a:r>
              <a:rPr lang="en-IN" sz="2400" dirty="0"/>
              <a:t>. </a:t>
            </a:r>
          </a:p>
          <a:p>
            <a:pPr marL="266700" indent="-261938">
              <a:lnSpc>
                <a:spcPct val="150000"/>
              </a:lnSpc>
              <a:buFont typeface="Wingdings" panose="05000000000000000000" pitchFamily="2" charset="2"/>
              <a:buChar char="v"/>
            </a:pPr>
            <a:endParaRPr lang="en-IN" sz="2400" dirty="0"/>
          </a:p>
        </p:txBody>
      </p:sp>
    </p:spTree>
    <p:extLst>
      <p:ext uri="{BB962C8B-B14F-4D97-AF65-F5344CB8AC3E}">
        <p14:creationId xmlns:p14="http://schemas.microsoft.com/office/powerpoint/2010/main" val="404351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9796" y="1196752"/>
            <a:ext cx="8352928" cy="5400600"/>
          </a:xfrm>
        </p:spPr>
        <p:txBody>
          <a:bodyPr>
            <a:noAutofit/>
          </a:bodyPr>
          <a:lstStyle/>
          <a:p>
            <a:pPr marL="261938" indent="-261938">
              <a:lnSpc>
                <a:spcPct val="150000"/>
              </a:lnSpc>
              <a:buFont typeface="Wingdings" panose="05000000000000000000" pitchFamily="2" charset="2"/>
              <a:buChar char="v"/>
            </a:pPr>
            <a:r>
              <a:rPr lang="en-IN" sz="2400" dirty="0"/>
              <a:t>Unilaterally or bilaterally in </a:t>
            </a:r>
            <a:r>
              <a:rPr lang="en-IN" sz="2400" dirty="0" err="1"/>
              <a:t>Guillain-Barré</a:t>
            </a:r>
            <a:r>
              <a:rPr lang="en-IN" sz="2400" dirty="0"/>
              <a:t> syndrome, hereditary neuropathy with liability to pressure palsies</a:t>
            </a:r>
          </a:p>
          <a:p>
            <a:pPr marL="261938" indent="-261938">
              <a:lnSpc>
                <a:spcPct val="150000"/>
              </a:lnSpc>
              <a:buFont typeface="Wingdings" panose="05000000000000000000" pitchFamily="2" charset="2"/>
              <a:buChar char="v"/>
            </a:pPr>
            <a:r>
              <a:rPr lang="en-IN" sz="2400" dirty="0"/>
              <a:t>It has been reported as a manifestation of Lewis-Sumner syndrome</a:t>
            </a:r>
          </a:p>
          <a:p>
            <a:pPr marL="361950" indent="-361950">
              <a:lnSpc>
                <a:spcPct val="150000"/>
              </a:lnSpc>
              <a:buFont typeface="Wingdings" panose="05000000000000000000" pitchFamily="2" charset="2"/>
              <a:buChar char="v"/>
            </a:pPr>
            <a:r>
              <a:rPr lang="en-IN" sz="2400" dirty="0"/>
              <a:t>Tongue weakness and fatigability may occur in MG only  severe involvement.- The triple furrowed appearance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0756" y="1988840"/>
            <a:ext cx="2609850" cy="2581275"/>
          </a:xfrm>
          <a:prstGeom prst="rect">
            <a:avLst/>
          </a:prstGeom>
        </p:spPr>
      </p:pic>
    </p:spTree>
    <p:extLst>
      <p:ext uri="{BB962C8B-B14F-4D97-AF65-F5344CB8AC3E}">
        <p14:creationId xmlns:p14="http://schemas.microsoft.com/office/powerpoint/2010/main" val="382098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59171" y="452016"/>
            <a:ext cx="8594429" cy="1320800"/>
          </a:xfrm>
        </p:spPr>
        <p:txBody>
          <a:bodyPr/>
          <a:lstStyle/>
          <a:p>
            <a:r>
              <a:rPr lang="en-IN" sz="3200" dirty="0"/>
              <a:t>MYOTONIC DISORDERS</a:t>
            </a:r>
          </a:p>
        </p:txBody>
      </p:sp>
      <p:sp>
        <p:nvSpPr>
          <p:cNvPr id="3" name="Content Placeholder 2"/>
          <p:cNvSpPr>
            <a:spLocks noGrp="1"/>
          </p:cNvSpPr>
          <p:nvPr>
            <p:ph sz="half" idx="1"/>
          </p:nvPr>
        </p:nvSpPr>
        <p:spPr>
          <a:xfrm>
            <a:off x="405780" y="1484784"/>
            <a:ext cx="7200800" cy="4023359"/>
          </a:xfrm>
        </p:spPr>
        <p:txBody>
          <a:bodyPr>
            <a:noAutofit/>
          </a:bodyPr>
          <a:lstStyle/>
          <a:p>
            <a:pPr marL="363538" indent="-363538">
              <a:lnSpc>
                <a:spcPct val="150000"/>
              </a:lnSpc>
              <a:buFont typeface="Wingdings" panose="05000000000000000000" pitchFamily="2" charset="2"/>
              <a:buChar char="v"/>
            </a:pPr>
            <a:r>
              <a:rPr lang="en-IN" sz="2400" dirty="0"/>
              <a:t>Place the edge of a tongue blade across the tongue, then percuss it sharply.</a:t>
            </a:r>
          </a:p>
          <a:p>
            <a:pPr marL="363538" indent="-363538">
              <a:lnSpc>
                <a:spcPct val="150000"/>
              </a:lnSpc>
              <a:buFont typeface="Wingdings" panose="05000000000000000000" pitchFamily="2" charset="2"/>
              <a:buChar char="v"/>
            </a:pPr>
            <a:r>
              <a:rPr lang="en-IN" sz="2400" dirty="0" err="1"/>
              <a:t>Myotonia</a:t>
            </a:r>
            <a:r>
              <a:rPr lang="en-IN" sz="2400" dirty="0"/>
              <a:t> may cause a temporary focal contraction along the line of percussion, causing the tongue to narrow sharply at that point. </a:t>
            </a:r>
          </a:p>
          <a:p>
            <a:pPr marL="363538" indent="-363538">
              <a:lnSpc>
                <a:spcPct val="150000"/>
              </a:lnSpc>
              <a:buFont typeface="Wingdings" panose="05000000000000000000" pitchFamily="2" charset="2"/>
              <a:buChar char="v"/>
            </a:pPr>
            <a:r>
              <a:rPr lang="en-IN" sz="2400" dirty="0"/>
              <a:t>Napkin ring sign.</a:t>
            </a:r>
          </a:p>
          <a:p>
            <a:pPr marL="363538" indent="-363538">
              <a:lnSpc>
                <a:spcPct val="150000"/>
              </a:lnSpc>
              <a:buFont typeface="Wingdings" panose="05000000000000000000" pitchFamily="2" charset="2"/>
              <a:buChar char="v"/>
            </a:pPr>
            <a:endParaRPr lang="en-IN" sz="2400"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390556" y="1968179"/>
            <a:ext cx="4581394" cy="2540941"/>
          </a:xfrm>
          <a:prstGeom prst="rect">
            <a:avLst/>
          </a:prstGeom>
        </p:spPr>
      </p:pic>
    </p:spTree>
    <p:extLst>
      <p:ext uri="{BB962C8B-B14F-4D97-AF65-F5344CB8AC3E}">
        <p14:creationId xmlns:p14="http://schemas.microsoft.com/office/powerpoint/2010/main" val="158080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158" y="380008"/>
            <a:ext cx="8594429" cy="1320800"/>
          </a:xfrm>
        </p:spPr>
        <p:txBody>
          <a:bodyPr/>
          <a:lstStyle/>
          <a:p>
            <a:r>
              <a:rPr lang="en-IN" dirty="0"/>
              <a:t>DYSARTHRIA</a:t>
            </a:r>
            <a:br>
              <a:rPr lang="en-IN" dirty="0"/>
            </a:br>
            <a:endParaRPr lang="en-IN" dirty="0"/>
          </a:p>
        </p:txBody>
      </p:sp>
      <p:sp>
        <p:nvSpPr>
          <p:cNvPr id="6" name="Content Placeholder 5"/>
          <p:cNvSpPr>
            <a:spLocks noGrp="1"/>
          </p:cNvSpPr>
          <p:nvPr>
            <p:ph idx="1"/>
          </p:nvPr>
        </p:nvSpPr>
        <p:spPr>
          <a:xfrm>
            <a:off x="621804" y="1124744"/>
            <a:ext cx="8784976" cy="5248925"/>
          </a:xfrm>
        </p:spPr>
        <p:txBody>
          <a:bodyPr>
            <a:noAutofit/>
          </a:bodyPr>
          <a:lstStyle/>
          <a:p>
            <a:pPr>
              <a:lnSpc>
                <a:spcPct val="200000"/>
              </a:lnSpc>
            </a:pPr>
            <a:r>
              <a:rPr lang="en-IN" sz="2400" dirty="0"/>
              <a:t>Dysarthria refers to impaired speech due to abnormal neuromuscular control and is manifest by abnormalities of articulation, respiration, prosody, resonance of voice, and phonation. </a:t>
            </a:r>
          </a:p>
          <a:p>
            <a:pPr>
              <a:lnSpc>
                <a:spcPct val="200000"/>
              </a:lnSpc>
            </a:pPr>
            <a:r>
              <a:rPr lang="en-IN" sz="2400" dirty="0"/>
              <a:t>Motor speech disorders may result from dysfunction at the UMN, LMN, cerebellar, extrapyramidal, or muscular level, with various characteristics of the dysarthria being of localizing value </a:t>
            </a:r>
          </a:p>
          <a:p>
            <a:pPr marL="0" indent="0">
              <a:lnSpc>
                <a:spcPct val="200000"/>
              </a:lnSpc>
              <a:buNone/>
            </a:pPr>
            <a:endParaRPr lang="en-IN" sz="2400" dirty="0"/>
          </a:p>
        </p:txBody>
      </p:sp>
    </p:spTree>
    <p:extLst>
      <p:ext uri="{BB962C8B-B14F-4D97-AF65-F5344CB8AC3E}">
        <p14:creationId xmlns:p14="http://schemas.microsoft.com/office/powerpoint/2010/main" val="136976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981844" y="620688"/>
            <a:ext cx="8280920" cy="3880773"/>
          </a:xfrm>
        </p:spPr>
        <p:txBody>
          <a:bodyPr>
            <a:noAutofit/>
          </a:bodyPr>
          <a:lstStyle/>
          <a:p>
            <a:pPr marL="0" indent="0">
              <a:lnSpc>
                <a:spcPct val="150000"/>
              </a:lnSpc>
              <a:buNone/>
            </a:pPr>
            <a:r>
              <a:rPr lang="en-IN" sz="2400" dirty="0"/>
              <a:t>Evaluation of three speech activities </a:t>
            </a:r>
          </a:p>
          <a:p>
            <a:pPr>
              <a:lnSpc>
                <a:spcPct val="150000"/>
              </a:lnSpc>
              <a:buFont typeface="Wingdings" panose="05000000000000000000" pitchFamily="2" charset="2"/>
              <a:buChar char="v"/>
            </a:pPr>
            <a:r>
              <a:rPr lang="en-IN" sz="2400" dirty="0"/>
              <a:t>Reading of a paragraph &amp; evaluation of spontaneous speech</a:t>
            </a:r>
          </a:p>
          <a:p>
            <a:pPr>
              <a:lnSpc>
                <a:spcPct val="150000"/>
              </a:lnSpc>
              <a:buFont typeface="Wingdings" panose="05000000000000000000" pitchFamily="2" charset="2"/>
              <a:buChar char="v"/>
            </a:pPr>
            <a:r>
              <a:rPr lang="en-IN" sz="2400" dirty="0"/>
              <a:t>Vowel prolongation</a:t>
            </a:r>
          </a:p>
          <a:p>
            <a:pPr>
              <a:lnSpc>
                <a:spcPct val="150000"/>
              </a:lnSpc>
              <a:buFont typeface="Wingdings" panose="05000000000000000000" pitchFamily="2" charset="2"/>
              <a:buChar char="v"/>
            </a:pPr>
            <a:r>
              <a:rPr lang="en-IN" sz="2400" dirty="0"/>
              <a:t>Alternate motion rate of the lips, tongue, and mandible, </a:t>
            </a:r>
          </a:p>
          <a:p>
            <a:pPr marL="0" indent="0">
              <a:lnSpc>
                <a:spcPct val="150000"/>
              </a:lnSpc>
              <a:buNone/>
            </a:pPr>
            <a:r>
              <a:rPr lang="en-IN" sz="2400" dirty="0"/>
              <a:t>which is tested by having the patient repeat m, b, p (labial), t, l (lingual), and </a:t>
            </a:r>
            <a:r>
              <a:rPr lang="en-IN" sz="2400" dirty="0" err="1"/>
              <a:t>nk</a:t>
            </a:r>
            <a:r>
              <a:rPr lang="en-IN" sz="2400" dirty="0"/>
              <a:t>, </a:t>
            </a:r>
            <a:r>
              <a:rPr lang="en-IN" sz="2400" dirty="0" err="1"/>
              <a:t>ng</a:t>
            </a:r>
            <a:r>
              <a:rPr lang="en-IN" sz="2400" dirty="0"/>
              <a:t> (guttural or posterior aspect of the tongue) rapidly and evenly</a:t>
            </a:r>
          </a:p>
          <a:p>
            <a:pPr>
              <a:lnSpc>
                <a:spcPct val="150000"/>
              </a:lnSpc>
            </a:pPr>
            <a:endParaRPr lang="en-IN" sz="2000" dirty="0"/>
          </a:p>
        </p:txBody>
      </p:sp>
    </p:spTree>
    <p:extLst>
      <p:ext uri="{BB962C8B-B14F-4D97-AF65-F5344CB8AC3E}">
        <p14:creationId xmlns:p14="http://schemas.microsoft.com/office/powerpoint/2010/main" val="287174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65820" y="700355"/>
            <a:ext cx="8496944" cy="3880773"/>
          </a:xfrm>
        </p:spPr>
        <p:txBody>
          <a:bodyPr>
            <a:noAutofit/>
          </a:bodyPr>
          <a:lstStyle/>
          <a:p>
            <a:pPr marL="0" indent="0">
              <a:lnSpc>
                <a:spcPct val="150000"/>
              </a:lnSpc>
              <a:buNone/>
            </a:pPr>
            <a:r>
              <a:rPr lang="en-IN" sz="2400" dirty="0"/>
              <a:t>Spastic dysarthria (from B/L UMN) has a </a:t>
            </a:r>
          </a:p>
          <a:p>
            <a:pPr>
              <a:lnSpc>
                <a:spcPct val="150000"/>
              </a:lnSpc>
            </a:pPr>
            <a:r>
              <a:rPr lang="en-IN" sz="2400" dirty="0"/>
              <a:t>harsh, strained, or strangled quality </a:t>
            </a:r>
          </a:p>
          <a:p>
            <a:pPr>
              <a:lnSpc>
                <a:spcPct val="150000"/>
              </a:lnSpc>
            </a:pPr>
            <a:r>
              <a:rPr lang="en-IN" sz="2400" dirty="0"/>
              <a:t>slow rate during contextual speech, </a:t>
            </a:r>
          </a:p>
          <a:p>
            <a:pPr>
              <a:lnSpc>
                <a:spcPct val="150000"/>
              </a:lnSpc>
            </a:pPr>
            <a:r>
              <a:rPr lang="en-IN" sz="2400" dirty="0"/>
              <a:t>with slow, regular rate during alternate motion testing and </a:t>
            </a:r>
          </a:p>
          <a:p>
            <a:pPr>
              <a:lnSpc>
                <a:spcPct val="150000"/>
              </a:lnSpc>
            </a:pPr>
            <a:r>
              <a:rPr lang="en-IN" sz="2400" dirty="0"/>
              <a:t>strained harshness with low pitch in attempting vowel prolongation. </a:t>
            </a:r>
          </a:p>
        </p:txBody>
      </p:sp>
    </p:spTree>
    <p:extLst>
      <p:ext uri="{BB962C8B-B14F-4D97-AF65-F5344CB8AC3E}">
        <p14:creationId xmlns:p14="http://schemas.microsoft.com/office/powerpoint/2010/main" val="110323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820" y="836712"/>
            <a:ext cx="8594429" cy="3880773"/>
          </a:xfrm>
        </p:spPr>
        <p:txBody>
          <a:bodyPr>
            <a:noAutofit/>
          </a:bodyPr>
          <a:lstStyle/>
          <a:p>
            <a:pPr>
              <a:lnSpc>
                <a:spcPct val="150000"/>
              </a:lnSpc>
            </a:pPr>
            <a:r>
              <a:rPr lang="en-IN" sz="2400" dirty="0"/>
              <a:t>When multiple levels of the </a:t>
            </a:r>
            <a:r>
              <a:rPr lang="en-IN" sz="2400" dirty="0" err="1"/>
              <a:t>neuraxis</a:t>
            </a:r>
            <a:r>
              <a:rPr lang="en-IN" sz="2400" dirty="0"/>
              <a:t> are affected, motor speech abnormalities are mixed</a:t>
            </a:r>
          </a:p>
          <a:p>
            <a:pPr>
              <a:lnSpc>
                <a:spcPct val="150000"/>
              </a:lnSpc>
            </a:pPr>
            <a:r>
              <a:rPr lang="en-IN" sz="2400" dirty="0"/>
              <a:t>mixed flaccid and spastic dysarthria with amyotrophic lateral sclerosis </a:t>
            </a:r>
          </a:p>
          <a:p>
            <a:pPr>
              <a:lnSpc>
                <a:spcPct val="150000"/>
              </a:lnSpc>
            </a:pPr>
            <a:r>
              <a:rPr lang="en-IN" sz="2400" dirty="0"/>
              <a:t>mixed spastic and ataxic dysarthria with multiple sclerosis; and </a:t>
            </a:r>
          </a:p>
          <a:p>
            <a:pPr>
              <a:lnSpc>
                <a:spcPct val="150000"/>
              </a:lnSpc>
            </a:pPr>
            <a:r>
              <a:rPr lang="en-IN" sz="2400" dirty="0"/>
              <a:t>mixed spastic, ataxic, and hypokinetic dysarthria with Wilson's </a:t>
            </a:r>
          </a:p>
        </p:txBody>
      </p:sp>
    </p:spTree>
    <p:extLst>
      <p:ext uri="{BB962C8B-B14F-4D97-AF65-F5344CB8AC3E}">
        <p14:creationId xmlns:p14="http://schemas.microsoft.com/office/powerpoint/2010/main" val="402675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66407671"/>
              </p:ext>
            </p:extLst>
          </p:nvPr>
        </p:nvGraphicFramePr>
        <p:xfrm>
          <a:off x="-16625" y="0"/>
          <a:ext cx="12205451" cy="6857999"/>
        </p:xfrm>
        <a:graphic>
          <a:graphicData uri="http://schemas.openxmlformats.org/drawingml/2006/table">
            <a:tbl>
              <a:tblPr>
                <a:tableStyleId>{3C2FFA5D-87B4-456A-9821-1D502468CF0F}</a:tableStyleId>
              </a:tblPr>
              <a:tblGrid>
                <a:gridCol w="2281096">
                  <a:extLst>
                    <a:ext uri="{9D8B030D-6E8A-4147-A177-3AD203B41FA5}">
                      <a16:colId xmlns:a16="http://schemas.microsoft.com/office/drawing/2014/main" val="20000"/>
                    </a:ext>
                  </a:extLst>
                </a:gridCol>
                <a:gridCol w="4470584">
                  <a:extLst>
                    <a:ext uri="{9D8B030D-6E8A-4147-A177-3AD203B41FA5}">
                      <a16:colId xmlns:a16="http://schemas.microsoft.com/office/drawing/2014/main" val="20001"/>
                    </a:ext>
                  </a:extLst>
                </a:gridCol>
                <a:gridCol w="2235294">
                  <a:extLst>
                    <a:ext uri="{9D8B030D-6E8A-4147-A177-3AD203B41FA5}">
                      <a16:colId xmlns:a16="http://schemas.microsoft.com/office/drawing/2014/main" val="20002"/>
                    </a:ext>
                  </a:extLst>
                </a:gridCol>
                <a:gridCol w="3218477">
                  <a:extLst>
                    <a:ext uri="{9D8B030D-6E8A-4147-A177-3AD203B41FA5}">
                      <a16:colId xmlns:a16="http://schemas.microsoft.com/office/drawing/2014/main" val="20003"/>
                    </a:ext>
                  </a:extLst>
                </a:gridCol>
              </a:tblGrid>
              <a:tr h="1329999">
                <a:tc>
                  <a:txBody>
                    <a:bodyPr/>
                    <a:lstStyle/>
                    <a:p>
                      <a:pPr algn="ctr">
                        <a:lnSpc>
                          <a:spcPct val="100000"/>
                        </a:lnSpc>
                      </a:pPr>
                      <a:r>
                        <a:rPr lang="en-IN" sz="2000" dirty="0"/>
                        <a:t>Flaccid dysarthria (multiple cranial nerve palsies)</a:t>
                      </a:r>
                    </a:p>
                  </a:txBody>
                  <a:tcPr marL="36000" marR="0" marT="0" marB="0" anchor="ctr"/>
                </a:tc>
                <a:tc>
                  <a:txBody>
                    <a:bodyPr/>
                    <a:lstStyle/>
                    <a:p>
                      <a:pPr algn="ctr">
                        <a:lnSpc>
                          <a:spcPct val="100000"/>
                        </a:lnSpc>
                      </a:pPr>
                      <a:r>
                        <a:rPr lang="en-IN" sz="2000" dirty="0"/>
                        <a:t>Breathiness, red. loudness, </a:t>
                      </a:r>
                      <a:r>
                        <a:rPr lang="en-IN" sz="2000" dirty="0" err="1"/>
                        <a:t>hypernasality</a:t>
                      </a:r>
                      <a:r>
                        <a:rPr lang="en-IN" sz="2000" dirty="0"/>
                        <a:t>, stridor, short phrases, vowel prolongation</a:t>
                      </a:r>
                    </a:p>
                  </a:txBody>
                  <a:tcPr marL="36000" marR="0" marT="0" marB="0" anchor="ctr"/>
                </a:tc>
                <a:tc>
                  <a:txBody>
                    <a:bodyPr/>
                    <a:lstStyle/>
                    <a:p>
                      <a:pPr algn="ctr">
                        <a:lnSpc>
                          <a:spcPct val="100000"/>
                        </a:lnSpc>
                      </a:pPr>
                      <a:r>
                        <a:rPr lang="en-IN" sz="2000" dirty="0"/>
                        <a:t>Breathiness, red. Loudness n duration</a:t>
                      </a:r>
                    </a:p>
                  </a:txBody>
                  <a:tcPr marL="36000" marR="0" marT="0" marB="0" anchor="ctr"/>
                </a:tc>
                <a:tc>
                  <a:txBody>
                    <a:bodyPr/>
                    <a:lstStyle/>
                    <a:p>
                      <a:pPr marL="0" marR="0" indent="0" algn="ctr" defTabSz="457063" rtl="0" eaLnBrk="1" fontAlgn="auto" latinLnBrk="0" hangingPunct="1">
                        <a:lnSpc>
                          <a:spcPct val="100000"/>
                        </a:lnSpc>
                        <a:spcBef>
                          <a:spcPts val="0"/>
                        </a:spcBef>
                        <a:spcAft>
                          <a:spcPts val="0"/>
                        </a:spcAft>
                        <a:buClrTx/>
                        <a:buSzTx/>
                        <a:buFontTx/>
                        <a:buNone/>
                        <a:tabLst/>
                        <a:defRPr/>
                      </a:pPr>
                      <a:r>
                        <a:rPr lang="en-IN" sz="2000" dirty="0"/>
                        <a:t>Red. duration of repetition, rate of repetitions normal, </a:t>
                      </a:r>
                    </a:p>
                    <a:p>
                      <a:pPr algn="ctr">
                        <a:lnSpc>
                          <a:spcPct val="100000"/>
                        </a:lnSpc>
                      </a:pPr>
                      <a:r>
                        <a:rPr lang="en-IN" sz="2000" dirty="0"/>
                        <a:t>breathiness</a:t>
                      </a:r>
                    </a:p>
                  </a:txBody>
                  <a:tcPr marL="36000" marR="0" marT="0" marB="0" anchor="ctr"/>
                </a:tc>
                <a:extLst>
                  <a:ext uri="{0D108BD9-81ED-4DB2-BD59-A6C34878D82A}">
                    <a16:rowId xmlns:a16="http://schemas.microsoft.com/office/drawing/2014/main" val="10000"/>
                  </a:ext>
                </a:extLst>
              </a:tr>
              <a:tr h="1331821">
                <a:tc>
                  <a:txBody>
                    <a:bodyPr/>
                    <a:lstStyle/>
                    <a:p>
                      <a:pPr algn="ctr">
                        <a:lnSpc>
                          <a:spcPct val="100000"/>
                        </a:lnSpc>
                      </a:pPr>
                      <a:r>
                        <a:rPr lang="sv-SE" sz="2000" dirty="0"/>
                        <a:t>Spastic dysarthria (bilateral UMN lesion)</a:t>
                      </a:r>
                    </a:p>
                  </a:txBody>
                  <a:tcPr marL="36000" marR="0" marT="0" marB="0" anchor="ctr"/>
                </a:tc>
                <a:tc>
                  <a:txBody>
                    <a:bodyPr/>
                    <a:lstStyle/>
                    <a:p>
                      <a:pPr algn="ctr">
                        <a:lnSpc>
                          <a:spcPct val="100000"/>
                        </a:lnSpc>
                      </a:pPr>
                      <a:r>
                        <a:rPr lang="en-IN" sz="2000" dirty="0"/>
                        <a:t>Slow rate: harsh, strained, strangled; imprecise consonants; mono and low pitch; grunts at end of phrases; </a:t>
                      </a:r>
                    </a:p>
                  </a:txBody>
                  <a:tcPr marL="36000" marR="0" marT="0" marB="0" anchor="ctr"/>
                </a:tc>
                <a:tc>
                  <a:txBody>
                    <a:bodyPr/>
                    <a:lstStyle/>
                    <a:p>
                      <a:pPr algn="ctr">
                        <a:lnSpc>
                          <a:spcPct val="100000"/>
                        </a:lnSpc>
                      </a:pPr>
                      <a:r>
                        <a:rPr lang="en-IN" sz="2000" dirty="0"/>
                        <a:t>Strained harshness, red. duration, </a:t>
                      </a:r>
                    </a:p>
                    <a:p>
                      <a:pPr algn="ctr">
                        <a:lnSpc>
                          <a:spcPct val="100000"/>
                        </a:lnSpc>
                      </a:pPr>
                      <a:r>
                        <a:rPr lang="en-IN" sz="2000" dirty="0"/>
                        <a:t>low pitch</a:t>
                      </a:r>
                    </a:p>
                  </a:txBody>
                  <a:tcPr marL="36000" marR="0" marT="0" marB="0" anchor="ctr"/>
                </a:tc>
                <a:tc>
                  <a:txBody>
                    <a:bodyPr/>
                    <a:lstStyle/>
                    <a:p>
                      <a:pPr algn="ctr">
                        <a:lnSpc>
                          <a:spcPct val="100000"/>
                        </a:lnSpc>
                      </a:pPr>
                      <a:r>
                        <a:rPr lang="en-IN" sz="2000"/>
                        <a:t>Slow, regular rate: reduced duration of syllable repetition</a:t>
                      </a:r>
                    </a:p>
                  </a:txBody>
                  <a:tcPr marL="36000" marR="0" marT="0" marB="0" anchor="ctr"/>
                </a:tc>
                <a:extLst>
                  <a:ext uri="{0D108BD9-81ED-4DB2-BD59-A6C34878D82A}">
                    <a16:rowId xmlns:a16="http://schemas.microsoft.com/office/drawing/2014/main" val="10001"/>
                  </a:ext>
                </a:extLst>
              </a:tr>
              <a:tr h="1329999">
                <a:tc>
                  <a:txBody>
                    <a:bodyPr/>
                    <a:lstStyle/>
                    <a:p>
                      <a:pPr algn="ctr">
                        <a:lnSpc>
                          <a:spcPct val="100000"/>
                        </a:lnSpc>
                      </a:pPr>
                      <a:r>
                        <a:rPr lang="en-IN" sz="2000" dirty="0"/>
                        <a:t>Ataxic dysarthria (cerebellar lesion)</a:t>
                      </a:r>
                    </a:p>
                  </a:txBody>
                  <a:tcPr marL="36000" marR="0" marT="0" marB="0" anchor="ctr"/>
                </a:tc>
                <a:tc>
                  <a:txBody>
                    <a:bodyPr/>
                    <a:lstStyle/>
                    <a:p>
                      <a:pPr algn="ctr">
                        <a:lnSpc>
                          <a:spcPct val="100000"/>
                        </a:lnSpc>
                      </a:pPr>
                      <a:r>
                        <a:rPr lang="en-IN" sz="2000" dirty="0"/>
                        <a:t>Irregular, seemingly random breakdowns in articulatory precision: vowel distortions; excess and equal stress.</a:t>
                      </a:r>
                    </a:p>
                  </a:txBody>
                  <a:tcPr marL="36000" marR="0" marT="0" marB="0" anchor="ctr"/>
                </a:tc>
                <a:tc>
                  <a:txBody>
                    <a:bodyPr/>
                    <a:lstStyle/>
                    <a:p>
                      <a:pPr algn="ctr">
                        <a:lnSpc>
                          <a:spcPct val="100000"/>
                        </a:lnSpc>
                      </a:pPr>
                      <a:r>
                        <a:rPr lang="en-IN" sz="2000"/>
                        <a:t> </a:t>
                      </a:r>
                    </a:p>
                  </a:txBody>
                  <a:tcPr marL="36000" marR="0" marT="0" marB="0" anchor="ctr"/>
                </a:tc>
                <a:tc>
                  <a:txBody>
                    <a:bodyPr/>
                    <a:lstStyle/>
                    <a:p>
                      <a:pPr algn="ctr">
                        <a:lnSpc>
                          <a:spcPct val="100000"/>
                        </a:lnSpc>
                      </a:pPr>
                      <a:r>
                        <a:rPr lang="en-IN" sz="2000" dirty="0"/>
                        <a:t>Constantly changing intervals between syllables, variation in duration and loudness</a:t>
                      </a:r>
                    </a:p>
                  </a:txBody>
                  <a:tcPr marL="36000" marR="0" marT="0" marB="0" anchor="ctr"/>
                </a:tc>
                <a:extLst>
                  <a:ext uri="{0D108BD9-81ED-4DB2-BD59-A6C34878D82A}">
                    <a16:rowId xmlns:a16="http://schemas.microsoft.com/office/drawing/2014/main" val="10002"/>
                  </a:ext>
                </a:extLst>
              </a:tr>
              <a:tr h="1329999">
                <a:tc>
                  <a:txBody>
                    <a:bodyPr/>
                    <a:lstStyle/>
                    <a:p>
                      <a:pPr algn="ctr">
                        <a:lnSpc>
                          <a:spcPct val="100000"/>
                        </a:lnSpc>
                      </a:pPr>
                      <a:r>
                        <a:rPr lang="en-IN" sz="2000"/>
                        <a:t>Hypokinetic dysarthria (parkinsonism)</a:t>
                      </a:r>
                    </a:p>
                  </a:txBody>
                  <a:tcPr marL="36000" marR="0" marT="0" marB="0" anchor="ctr"/>
                </a:tc>
                <a:tc>
                  <a:txBody>
                    <a:bodyPr/>
                    <a:lstStyle/>
                    <a:p>
                      <a:pPr algn="ctr">
                        <a:lnSpc>
                          <a:spcPct val="100000"/>
                        </a:lnSpc>
                      </a:pPr>
                      <a:r>
                        <a:rPr lang="en-IN" sz="2000" dirty="0"/>
                        <a:t>Short rushes of speech: </a:t>
                      </a:r>
                    </a:p>
                    <a:p>
                      <a:pPr algn="ctr">
                        <a:lnSpc>
                          <a:spcPct val="100000"/>
                        </a:lnSpc>
                      </a:pPr>
                      <a:r>
                        <a:rPr lang="en-IN" sz="2000" dirty="0"/>
                        <a:t>accelerated rate, </a:t>
                      </a:r>
                    </a:p>
                    <a:p>
                      <a:pPr algn="ctr">
                        <a:lnSpc>
                          <a:spcPct val="100000"/>
                        </a:lnSpc>
                      </a:pPr>
                      <a:r>
                        <a:rPr lang="en-IN" sz="2000" dirty="0" err="1"/>
                        <a:t>monopitch</a:t>
                      </a:r>
                      <a:r>
                        <a:rPr lang="en-IN" sz="2000" dirty="0"/>
                        <a:t>, </a:t>
                      </a:r>
                      <a:r>
                        <a:rPr lang="en-IN" sz="2000" dirty="0" err="1"/>
                        <a:t>monoloudness</a:t>
                      </a:r>
                      <a:r>
                        <a:rPr lang="en-IN" sz="2000" dirty="0"/>
                        <a:t>, </a:t>
                      </a:r>
                    </a:p>
                  </a:txBody>
                  <a:tcPr marL="36000" marR="0" marT="0" marB="0" anchor="ctr"/>
                </a:tc>
                <a:tc>
                  <a:txBody>
                    <a:bodyPr/>
                    <a:lstStyle/>
                    <a:p>
                      <a:pPr algn="ctr">
                        <a:lnSpc>
                          <a:spcPct val="100000"/>
                        </a:lnSpc>
                      </a:pPr>
                      <a:r>
                        <a:rPr lang="en-IN" sz="2000" dirty="0"/>
                        <a:t>Harshness, breathiness, </a:t>
                      </a:r>
                    </a:p>
                    <a:p>
                      <a:pPr algn="ctr">
                        <a:lnSpc>
                          <a:spcPct val="100000"/>
                        </a:lnSpc>
                      </a:pPr>
                      <a:r>
                        <a:rPr lang="en-IN" sz="2000" dirty="0"/>
                        <a:t>low pitch</a:t>
                      </a:r>
                    </a:p>
                  </a:txBody>
                  <a:tcPr marL="36000" marR="0" marT="0" marB="0" anchor="ctr"/>
                </a:tc>
                <a:tc>
                  <a:txBody>
                    <a:bodyPr/>
                    <a:lstStyle/>
                    <a:p>
                      <a:pPr algn="ctr">
                        <a:lnSpc>
                          <a:spcPct val="100000"/>
                        </a:lnSpc>
                      </a:pPr>
                      <a:r>
                        <a:rPr lang="en-IN" sz="2000" dirty="0"/>
                        <a:t>Rapid, imprecise repetition</a:t>
                      </a:r>
                      <a:r>
                        <a:rPr lang="en-IN" sz="2000"/>
                        <a:t>: sounds </a:t>
                      </a:r>
                      <a:r>
                        <a:rPr lang="en-IN" sz="2000" dirty="0"/>
                        <a:t>like continuous blur</a:t>
                      </a:r>
                    </a:p>
                  </a:txBody>
                  <a:tcPr marL="36000" marR="0" marT="0" marB="0" anchor="ctr"/>
                </a:tc>
                <a:extLst>
                  <a:ext uri="{0D108BD9-81ED-4DB2-BD59-A6C34878D82A}">
                    <a16:rowId xmlns:a16="http://schemas.microsoft.com/office/drawing/2014/main" val="10003"/>
                  </a:ext>
                </a:extLst>
              </a:tr>
              <a:tr h="1536181">
                <a:tc>
                  <a:txBody>
                    <a:bodyPr/>
                    <a:lstStyle/>
                    <a:p>
                      <a:pPr algn="ctr">
                        <a:lnSpc>
                          <a:spcPct val="100000"/>
                        </a:lnSpc>
                      </a:pPr>
                      <a:r>
                        <a:rPr lang="en-IN" sz="2000" dirty="0"/>
                        <a:t>Hyperkinetic dysarthria (chorea)</a:t>
                      </a:r>
                    </a:p>
                  </a:txBody>
                  <a:tcPr marL="36000" marR="0" marT="0" marB="0" anchor="ctr"/>
                </a:tc>
                <a:tc>
                  <a:txBody>
                    <a:bodyPr/>
                    <a:lstStyle/>
                    <a:p>
                      <a:pPr algn="ctr">
                        <a:lnSpc>
                          <a:spcPct val="100000"/>
                        </a:lnSpc>
                      </a:pPr>
                      <a:r>
                        <a:rPr lang="en-IN" sz="2000" dirty="0"/>
                        <a:t>Variable rate, inappropriate silences, imprecise consonants, irregular articulatory breakdowns</a:t>
                      </a:r>
                    </a:p>
                  </a:txBody>
                  <a:tcPr marL="36000" marR="0" marT="0" marB="0" anchor="ctr"/>
                </a:tc>
                <a:tc>
                  <a:txBody>
                    <a:bodyPr/>
                    <a:lstStyle/>
                    <a:p>
                      <a:pPr algn="ctr">
                        <a:lnSpc>
                          <a:spcPct val="100000"/>
                        </a:lnSpc>
                      </a:pPr>
                      <a:r>
                        <a:rPr lang="en-IN" sz="2000" dirty="0" err="1"/>
                        <a:t>linterruptions</a:t>
                      </a:r>
                      <a:r>
                        <a:rPr lang="en-IN" sz="2000" dirty="0"/>
                        <a:t>, voice strained and harsh</a:t>
                      </a:r>
                    </a:p>
                  </a:txBody>
                  <a:tcPr marL="36000" marR="0" marT="0" marB="0" anchor="ctr"/>
                </a:tc>
                <a:tc>
                  <a:txBody>
                    <a:bodyPr/>
                    <a:lstStyle/>
                    <a:p>
                      <a:pPr algn="ctr">
                        <a:lnSpc>
                          <a:spcPct val="100000"/>
                        </a:lnSpc>
                      </a:pPr>
                      <a:r>
                        <a:rPr lang="en-IN" sz="2000" dirty="0"/>
                        <a:t>Irregularity and inability to sustain syllable repetitions</a:t>
                      </a:r>
                    </a:p>
                  </a:txBody>
                  <a:tcPr marL="36000" marR="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90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l="11253" t="43667" r="407" b="24026"/>
          <a:stretch/>
        </p:blipFill>
        <p:spPr>
          <a:xfrm>
            <a:off x="1424348" y="2953464"/>
            <a:ext cx="10767651" cy="3931920"/>
          </a:xfrm>
        </p:spPr>
      </p:pic>
      <p:sp>
        <p:nvSpPr>
          <p:cNvPr id="8" name="Title 1"/>
          <p:cNvSpPr txBox="1">
            <a:spLocks/>
          </p:cNvSpPr>
          <p:nvPr/>
        </p:nvSpPr>
        <p:spPr>
          <a:xfrm rot="19949076">
            <a:off x="2307581" y="1585034"/>
            <a:ext cx="5092961" cy="1203732"/>
          </a:xfrm>
          <a:prstGeom prst="rect">
            <a:avLst/>
          </a:prstGeom>
        </p:spPr>
        <p:txBody>
          <a:bodyPr vert="horz" lIns="91416" tIns="45708" rIns="91416" bIns="45708" rtlCol="0" anchor="t">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598" dirty="0">
                <a:ln w="11430"/>
                <a:solidFill>
                  <a:srgbClr val="C00000"/>
                </a:solidFill>
                <a:latin typeface="Brush Script MT" pitchFamily="66" charset="0"/>
              </a:rPr>
              <a:t>Thank You….</a:t>
            </a:r>
            <a:endParaRPr lang="en-US" sz="6598" b="1" dirty="0">
              <a:ln w="11430"/>
              <a:solidFill>
                <a:srgbClr val="C00000"/>
              </a:solidFill>
              <a:latin typeface="Brush Script MT" pitchFamily="66" charset="0"/>
            </a:endParaRPr>
          </a:p>
        </p:txBody>
      </p:sp>
      <p:sp>
        <p:nvSpPr>
          <p:cNvPr id="4" name="Rounded Rectangle 3"/>
          <p:cNvSpPr/>
          <p:nvPr/>
        </p:nvSpPr>
        <p:spPr>
          <a:xfrm>
            <a:off x="9910836" y="2799204"/>
            <a:ext cx="2232248" cy="55778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9204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5076977-ECB7-44C2-A70D-853BB6B41242}">
  <ds:schemaRefs>
    <ds:schemaRef ds:uri="http://schemas.microsoft.com/office/2006/metadata/properties"/>
    <ds:schemaRef ds:uri="http://www.w3.org/2000/xmlns/"/>
    <ds:schemaRef ds:uri="4873beb7-5857-4685-be1f-d57550cc96cc"/>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0/xmlns/"/>
    <ds:schemaRef ds:uri="http://www.w3.org/2001/XMLSchema"/>
    <ds:schemaRef ds:uri="4873beb7-5857-4685-be1f-d57550cc96cc"/>
  </ds:schemaRefs>
</ds:datastoreItem>
</file>

<file path=customXml/itemProps3.xml><?xml version="1.0" encoding="utf-8"?>
<ds:datastoreItem xmlns:ds="http://schemas.openxmlformats.org/officeDocument/2006/customXml" ds:itemID="{0A765CE0-A8A0-42E0-82D2-3F870DB4D5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10610</TotalTime>
  <Words>3553</Words>
  <Application>Microsoft Office PowerPoint</Application>
  <PresentationFormat>Custom</PresentationFormat>
  <Paragraphs>421</Paragraphs>
  <Slides>67</Slides>
  <Notes>46</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Facet</vt:lpstr>
      <vt:lpstr>Cranial Nerves  I &amp; Xii</vt:lpstr>
      <vt:lpstr>THE OLFACTORY NERVE </vt:lpstr>
      <vt:lpstr>PowerPoint Presentation</vt:lpstr>
      <vt:lpstr>PowerPoint Presentation</vt:lpstr>
      <vt:lpstr>PowerPoint Presentation</vt:lpstr>
      <vt:lpstr>PowerPoint Presentation</vt:lpstr>
      <vt:lpstr>PRIMARY OLFACTORY CORTEX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DISORDERS OF OLFACTORY FUNCTION </vt:lpstr>
      <vt:lpstr>FOSTER KENNEDY SYNDROME </vt:lpstr>
      <vt:lpstr>PowerPoint Presentation</vt:lpstr>
      <vt:lpstr>PowerPoint Presentation</vt:lpstr>
      <vt:lpstr>PowerPoint Presentation</vt:lpstr>
      <vt:lpstr>PowerPoint Presentation</vt:lpstr>
      <vt:lpstr>PowerPoint Presentation</vt:lpstr>
      <vt:lpstr>KALLMANN’S SYNDROME </vt:lpstr>
      <vt:lpstr>PowerPoint Presentation</vt:lpstr>
      <vt:lpstr>The Hypoglossal Nerve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BRANCHES</vt:lpstr>
      <vt:lpstr>ANSA HYPOGLOSSI</vt:lpstr>
      <vt:lpstr>MUSCULAR BRANCH</vt:lpstr>
      <vt:lpstr>PowerPoint Presentation</vt:lpstr>
      <vt:lpstr>CLINICAL EXAMINATION</vt:lpstr>
      <vt:lpstr>PowerPoint Presentation</vt:lpstr>
      <vt:lpstr>PowerPoint Presentation</vt:lpstr>
      <vt:lpstr>PowerPoint Presentation</vt:lpstr>
      <vt:lpstr>PowerPoint Presentation</vt:lpstr>
      <vt:lpstr>PowerPoint Presentation</vt:lpstr>
      <vt:lpstr>Morphologic changes</vt:lpstr>
      <vt:lpstr>PowerPoint Presentation</vt:lpstr>
      <vt:lpstr>PowerPoint Presentation</vt:lpstr>
      <vt:lpstr>DISORDERS OF FUNCTION</vt:lpstr>
      <vt:lpstr>SUPRANUCLEAR LESIONS</vt:lpstr>
      <vt:lpstr>PowerPoint Presentation</vt:lpstr>
      <vt:lpstr>PowerPoint Presentation</vt:lpstr>
      <vt:lpstr>NUCLEAR LESIONS</vt:lpstr>
      <vt:lpstr>MEDIAL MEDULLARY SYNDROME (DEJERINE'S ANTERIOR BULBAR SYNDROME)</vt:lpstr>
      <vt:lpstr>PowerPoint Presentation</vt:lpstr>
      <vt:lpstr>PowerPoint Presentation</vt:lpstr>
      <vt:lpstr>PowerPoint Presentation</vt:lpstr>
      <vt:lpstr>PowerPoint Presentation</vt:lpstr>
      <vt:lpstr>Collet-Sicard syndrome </vt:lpstr>
      <vt:lpstr>PowerPoint Presentation</vt:lpstr>
      <vt:lpstr>PowerPoint Presentation</vt:lpstr>
      <vt:lpstr>MYOTONIC DISORDERS</vt:lpstr>
      <vt:lpstr>DYSARTHRIA </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CRANIAL NERVES   I &amp; XII</dc:title>
  <dc:creator>Mekha</dc:creator>
  <cp:lastModifiedBy>ayshafmk@gmail.com</cp:lastModifiedBy>
  <cp:revision>164</cp:revision>
  <dcterms:created xsi:type="dcterms:W3CDTF">2017-03-04T10:58:35Z</dcterms:created>
  <dcterms:modified xsi:type="dcterms:W3CDTF">2019-08-15T15:54:58Z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