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81" r:id="rId7"/>
    <p:sldId id="282" r:id="rId8"/>
    <p:sldId id="262" r:id="rId9"/>
    <p:sldId id="265" r:id="rId10"/>
    <p:sldId id="264" r:id="rId11"/>
    <p:sldId id="266" r:id="rId12"/>
    <p:sldId id="267" r:id="rId13"/>
    <p:sldId id="280" r:id="rId14"/>
    <p:sldId id="276" r:id="rId15"/>
    <p:sldId id="273" r:id="rId16"/>
    <p:sldId id="277" r:id="rId17"/>
    <p:sldId id="274" r:id="rId18"/>
    <p:sldId id="275" r:id="rId19"/>
    <p:sldId id="268" r:id="rId20"/>
    <p:sldId id="269" r:id="rId21"/>
    <p:sldId id="270" r:id="rId22"/>
    <p:sldId id="271" r:id="rId23"/>
    <p:sldId id="272" r:id="rId24"/>
    <p:sldId id="279" r:id="rId25"/>
    <p:sldId id="278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15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59CF2-EE5E-4789-8B2A-9A11E438AA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C18810-C89E-4E64-BAFC-7CFE94A5E0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00AD7-FA21-4561-A4DD-AF0FC8602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D2C2C-F60C-4AC7-9F31-A81286D0C05A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ABCFFA-AB31-480B-949C-53F0A0794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3C0CF8-4BCC-4B9E-9B40-A495111DF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BDF2-466D-4A2A-91AC-F314B5BBB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111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FC85C-863C-4807-82DE-EA2322D9B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14CC7E-0CCD-44C0-9F9B-E121052F5E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E5591B-7C16-4EE3-B546-EE6059356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D2C2C-F60C-4AC7-9F31-A81286D0C05A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730F02-512F-4396-AB60-B2457EC5B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938884-1D80-4BA9-AA37-621C0D4D1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BDF2-466D-4A2A-91AC-F314B5BBB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85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EEE09-E08A-4384-B22B-996CE07C8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CEB9E4-E40E-4FAE-BB32-022E08086F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86F7AE-8F5E-48E0-A26F-D6E3AF6C0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D2C2C-F60C-4AC7-9F31-A81286D0C05A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DE7E07-DAE4-4CA0-87CF-6CEC95C98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0C9056-CA58-4CE2-92B0-266663CCF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BDF2-466D-4A2A-91AC-F314B5BBB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830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F15E8-E6A0-4A04-9E18-DA6D02BAD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87AFE2-97E0-4AFD-82C1-5726AB8FB2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1C6719-DDA9-44BC-AACC-81B3661445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AFE622-AB62-47C9-B190-0570F74BC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D2C2C-F60C-4AC7-9F31-A81286D0C05A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81713E-E099-4053-BF18-AB498D179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8A93DC-63E3-43C1-B6E1-1C57CD017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BDF2-466D-4A2A-91AC-F314B5BBB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558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4D1BA-6A63-4AC1-8C96-5C7A9CA4B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0EC15B-F755-4487-842C-A365AFC6B8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41CD28-909B-48B7-A78E-DBBA8E2656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A10FF1-3429-4A32-B782-7E7C60F611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77B614-CC70-4DA2-916C-1DF4091130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C31828-463E-48ED-AD64-AF8C7FB29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D2C2C-F60C-4AC7-9F31-A81286D0C05A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743CB6-04EB-4DB9-83F3-2A9B69667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ECC4A8-7CB0-4BAF-B03A-96134030D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BDF2-466D-4A2A-91AC-F314B5BBB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49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CD679-5FE9-4AD5-8EDD-BEC052C76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F9A1F7-7360-46F6-9DAE-381DD60F8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D2C2C-F60C-4AC7-9F31-A81286D0C05A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5E62C7-7A74-4A81-8331-B2A9F0FFF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B8610A-6C53-4EE7-B8ED-7271DA723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BDF2-466D-4A2A-91AC-F314B5BBB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043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47B5C5-769A-4196-AB1E-BF3BA6BE4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D2C2C-F60C-4AC7-9F31-A81286D0C05A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1558E3-4DA6-4B72-AB5E-50525D15B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9868D9-9F60-4F86-8137-80A4B11E2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BDF2-466D-4A2A-91AC-F314B5BBB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626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D57DA-6CC3-4138-B14C-1C7C6899C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007774-23FA-4CD2-931D-2DA13F834F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7CFED4-160C-4BC9-AD30-D969B206D8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B02FAC-5925-40BE-B83F-1A8207F8B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D2C2C-F60C-4AC7-9F31-A81286D0C05A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BF4B1E-6EB0-4AA8-B563-32BE8C098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93C929-B3F3-4FCD-A697-7C9890727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BDF2-466D-4A2A-91AC-F314B5BBB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706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CE041-88B4-438A-9272-157E693B1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1976B7-CE76-4FEC-89E2-DB0502710F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633CA5-60BD-4C5C-AF68-1764FA4082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7E0B4-7A6F-41A1-93B4-8F3B87A09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D2C2C-F60C-4AC7-9F31-A81286D0C05A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57F38E-B3C3-49A6-A094-7B1E7CC4A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2204E0-B738-42CA-80C5-99DD5B6DA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BDF2-466D-4A2A-91AC-F314B5BBB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939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79776-5FB8-4E42-87F8-D852FAF22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DEF07D-A827-4289-B6B1-BBF6F78F55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C82BBD-A159-4AC3-BDFC-E69235BFA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D2C2C-F60C-4AC7-9F31-A81286D0C05A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193284-7380-4773-87EA-27BB1D72D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0D3467-20D6-4A5F-A9B6-0341A263E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BDF2-466D-4A2A-91AC-F314B5BBB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91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5C23A8A-2A1B-4887-A084-7CB02D9EA7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C20398-2ECE-4B3A-A653-8233DA7C68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6386D4-6F1C-4E62-8E28-B01941DEB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D2C2C-F60C-4AC7-9F31-A81286D0C05A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D9410-9FF9-475F-974A-170F65162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CB4DD1-9DB9-4B9A-9850-89AA469AF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BDF2-466D-4A2A-91AC-F314B5BBB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987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1FF79A-EEC6-4F71-A6C9-F8D199560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5DC899-4771-4BFD-9B42-6EBB9AEB22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A6B55C-FBAC-4E1D-99D4-8F28A6D624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7D2C2C-F60C-4AC7-9F31-A81286D0C05A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90F42C-40A0-40E1-A6FE-FE26465B56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3686DC-EE57-45BA-B943-96F2BD279C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5BDF2-466D-4A2A-91AC-F314B5BBB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847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71D84-4AC4-4F65-B358-FA58B84E41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5851" y="919254"/>
            <a:ext cx="9144000" cy="1361892"/>
          </a:xfrm>
        </p:spPr>
        <p:txBody>
          <a:bodyPr/>
          <a:lstStyle/>
          <a:p>
            <a:r>
              <a:rPr lang="en-US" b="1" dirty="0"/>
              <a:t>An Interesting ECG Rhythm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2E45EA-82CC-4428-A59A-6085967C66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38881" y="5110865"/>
            <a:ext cx="2486952" cy="691124"/>
          </a:xfrm>
        </p:spPr>
        <p:txBody>
          <a:bodyPr/>
          <a:lstStyle/>
          <a:p>
            <a:r>
              <a:rPr lang="en-US" dirty="0"/>
              <a:t>Dr Varsha S Nair</a:t>
            </a:r>
          </a:p>
        </p:txBody>
      </p:sp>
    </p:spTree>
    <p:extLst>
      <p:ext uri="{BB962C8B-B14F-4D97-AF65-F5344CB8AC3E}">
        <p14:creationId xmlns:p14="http://schemas.microsoft.com/office/powerpoint/2010/main" val="930066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A1A76-195D-4F16-BF31-52F862BF7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E465FD-6ADB-4554-8387-50C1E10E19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68 year old male.</a:t>
            </a:r>
          </a:p>
          <a:p>
            <a:r>
              <a:rPr lang="en-US" dirty="0"/>
              <a:t>k/c/o SHTN ,T2DM</a:t>
            </a:r>
          </a:p>
          <a:p>
            <a:r>
              <a:rPr lang="en-US" dirty="0"/>
              <a:t>Brought with h/o unknown poisoning  - Herbal medicine.</a:t>
            </a:r>
          </a:p>
          <a:p>
            <a:r>
              <a:rPr lang="en-US" dirty="0"/>
              <a:t>Followed by c/o palpitation.</a:t>
            </a:r>
          </a:p>
        </p:txBody>
      </p:sp>
    </p:spTree>
    <p:extLst>
      <p:ext uri="{BB962C8B-B14F-4D97-AF65-F5344CB8AC3E}">
        <p14:creationId xmlns:p14="http://schemas.microsoft.com/office/powerpoint/2010/main" val="3458752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D2D90-A6F1-4BD0-B5AC-68AED8F40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CC54A-55DF-4267-B453-A6B05D3257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On examination</a:t>
            </a:r>
          </a:p>
          <a:p>
            <a:r>
              <a:rPr lang="en-US" dirty="0"/>
              <a:t>Conscious, oriented</a:t>
            </a:r>
          </a:p>
          <a:p>
            <a:r>
              <a:rPr lang="en-US" dirty="0"/>
              <a:t>BP 100/80 mm hg</a:t>
            </a:r>
          </a:p>
          <a:p>
            <a:r>
              <a:rPr lang="en-US" dirty="0"/>
              <a:t>PR -110/min</a:t>
            </a:r>
          </a:p>
          <a:p>
            <a:r>
              <a:rPr lang="en-US" dirty="0"/>
              <a:t>CVS – s1 s2 heard , no murmurs , no </a:t>
            </a:r>
            <a:r>
              <a:rPr lang="en-US" dirty="0" err="1"/>
              <a:t>jvp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Respiratory system – normal vesicular breath sounds .</a:t>
            </a:r>
          </a:p>
          <a:p>
            <a:pPr marL="0" indent="0">
              <a:buNone/>
            </a:pPr>
            <a:r>
              <a:rPr lang="en-US" dirty="0"/>
              <a:t>                                      no adventitious sounds.</a:t>
            </a:r>
          </a:p>
          <a:p>
            <a:pPr marL="0" indent="0">
              <a:buNone/>
            </a:pPr>
            <a:r>
              <a:rPr lang="en-US" dirty="0"/>
              <a:t>                                      air entry bilaterally equal.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878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975A3-74C2-437C-A101-7C3AEAD4E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EF6D037-70C9-43FD-99E7-07D0018CD1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0723" r="27246"/>
          <a:stretch/>
        </p:blipFill>
        <p:spPr>
          <a:xfrm>
            <a:off x="1040234" y="772406"/>
            <a:ext cx="9949343" cy="6089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495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6375C-B717-4C4D-9133-212FCD4C5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2D4D748-8F15-418C-B858-443B279CE0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392" t="15873" r="6859" b="19917"/>
          <a:stretch/>
        </p:blipFill>
        <p:spPr>
          <a:xfrm>
            <a:off x="0" y="660814"/>
            <a:ext cx="12192000" cy="4708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23535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CF3EA-43B9-4111-AC04-D611D51E0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4B692A-A8E8-4827-AA2C-4A98C528C1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D067FE-4B9A-4BBC-8AD5-69404D391F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50" y="1006679"/>
            <a:ext cx="12116499" cy="45216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71553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937B9-C135-4102-815B-70BB242C7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9DFA7B-36EF-4E56-8C17-7E776B733E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C895BEA-8A8E-44D0-8479-5280E4BCA4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194" t="6589" r="20303" b="974"/>
          <a:stretch/>
        </p:blipFill>
        <p:spPr>
          <a:xfrm rot="16200000">
            <a:off x="3673119" y="-2660572"/>
            <a:ext cx="4675189" cy="11786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8580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7399D-A46C-4A9D-8D85-97EB6B8A3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02C2E1-3FAF-41A8-8663-62BE1AA0D0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620" b="10829"/>
          <a:stretch/>
        </p:blipFill>
        <p:spPr>
          <a:xfrm>
            <a:off x="92280" y="1137596"/>
            <a:ext cx="6787148" cy="42184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7ACA570-2D42-431C-B5EA-CBD6223C4A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9427" y="1137597"/>
            <a:ext cx="5312573" cy="4218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543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0A9D8-AFCA-4C09-8989-AC3FFEF00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A92B59-5831-49F9-A074-EE34BC8B1A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0E0EF8-CC69-4B49-B690-B80EDA104F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531" r="34027" b="12840"/>
          <a:stretch/>
        </p:blipFill>
        <p:spPr>
          <a:xfrm>
            <a:off x="220134" y="265062"/>
            <a:ext cx="11302999" cy="6710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66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2CF74-4C8D-43CC-9DAD-EC69FFC56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266" y="542926"/>
            <a:ext cx="10202333" cy="101494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A7C4C7DC-5237-45B7-91EF-748395202847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10599" y="1188537"/>
            <a:ext cx="15205134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Causes of a wide QRS complex tachycardia</a:t>
            </a:r>
            <a:endParaRPr kumimoji="0" lang="en-US" altLang="en-US" sz="1200" b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FFE819-8C82-4FA4-B1B4-4266E3F334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3464" indent="-283464" algn="l" rtl="0" eaLnBrk="1" fontAlgn="t" latinLnBrk="0" hangingPunct="1">
              <a:spcBef>
                <a:spcPts val="0"/>
              </a:spcBef>
              <a:spcAft>
                <a:spcPts val="0"/>
              </a:spcAft>
              <a:buClrTx/>
              <a:buSzPts val="1600"/>
              <a:buFont typeface="Arial" panose="020B0604020202020204" pitchFamily="34" charset="0"/>
              <a:buChar char="•"/>
            </a:pPr>
            <a:r>
              <a:rPr lang="en-US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Ventricular tachycardia (VT)</a:t>
            </a:r>
            <a:endParaRPr lang="en-US" sz="1800" b="0" i="0" u="none" strike="noStrike" dirty="0">
              <a:effectLst/>
              <a:latin typeface="Arial" panose="020B0604020202020204" pitchFamily="34" charset="0"/>
            </a:endParaRPr>
          </a:p>
          <a:p>
            <a:pPr marL="283464" indent="-283464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Any type of supraventricular tachycardia (SVT) with a preexistent bundle branch block or a rate-related (functional) bundle branch block</a:t>
            </a:r>
            <a:endParaRPr lang="en-US" sz="1800" b="0" i="0" u="none" strike="noStrike" dirty="0">
              <a:effectLst/>
              <a:latin typeface="Arial" panose="020B0604020202020204" pitchFamily="34" charset="0"/>
            </a:endParaRPr>
          </a:p>
          <a:p>
            <a:pPr marL="283464" indent="-283464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Any SVT which occurs in a patient receiving an antiarrhythmic drug, primarily class IA or IC, or in a patient with severe hyperkalemia</a:t>
            </a:r>
            <a:endParaRPr lang="en-US" sz="1800" b="0" i="0" u="none" strike="noStrike" dirty="0">
              <a:effectLst/>
              <a:latin typeface="Arial" panose="020B0604020202020204" pitchFamily="34" charset="0"/>
            </a:endParaRPr>
          </a:p>
          <a:p>
            <a:pPr marL="283464" indent="-283464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Any SVT with antegrade conduction via an accessory pathway (Wolff-Parkinson-White syndrome)</a:t>
            </a:r>
            <a:endParaRPr lang="en-US" sz="1800" b="0" i="0" u="none" strike="noStrike" dirty="0">
              <a:effectLst/>
              <a:latin typeface="Arial" panose="020B0604020202020204" pitchFamily="34" charset="0"/>
            </a:endParaRPr>
          </a:p>
          <a:p>
            <a:pPr marL="283464" marR="0" indent="-283464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Electronic pacemaker in certain specific settings</a:t>
            </a:r>
            <a:endParaRPr lang="en-US" sz="1800" b="0" i="0" u="none" strike="noStrike" dirty="0"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530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ECFB8-507F-4320-B720-2E114E2AF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VENTRICULAR TACHYCARDIA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23D27-54F1-4993-8611-C03EDAC76E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occurrence of a series of three or more consecutive, abnormally shaped QRS complexes longer than 120 milliseconds, with the ST-T vector pointing opposite the major QRS deflection. </a:t>
            </a:r>
          </a:p>
          <a:p>
            <a:r>
              <a:rPr lang="en-US" sz="2400" dirty="0"/>
              <a:t>The R-R interval can be regular or varying. </a:t>
            </a:r>
          </a:p>
          <a:p>
            <a:r>
              <a:rPr lang="en-US" sz="2400" dirty="0"/>
              <a:t>Multiple morphologies originating at the same or closely adjacent sites with different exits, OR have multiple sites of origin. </a:t>
            </a:r>
          </a:p>
          <a:p>
            <a:r>
              <a:rPr lang="en-US" sz="2400" dirty="0"/>
              <a:t>Atrial activity can be independent of ventricular activity (AV dissociation), or the atria can be depolarized retrogradely (</a:t>
            </a:r>
            <a:r>
              <a:rPr lang="en-US" sz="2400" dirty="0" err="1"/>
              <a:t>ventriculoatrial</a:t>
            </a:r>
            <a:r>
              <a:rPr lang="en-US" sz="2400" dirty="0"/>
              <a:t> [VA] association). </a:t>
            </a:r>
          </a:p>
          <a:p>
            <a:r>
              <a:rPr lang="en-US" sz="2400" dirty="0"/>
              <a:t>Rates range from 70 to 250 beats/min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342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0FC91-4FF9-4FF1-B2D2-B4B30DC76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FDD40F-04D9-4ABD-BF35-6961E15214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Onset can be paroxysmal (sudden) or </a:t>
            </a:r>
            <a:r>
              <a:rPr lang="en-US" sz="2400" dirty="0" err="1"/>
              <a:t>nonparoxysmal</a:t>
            </a:r>
            <a:r>
              <a:rPr lang="en-US" sz="2400" dirty="0"/>
              <a:t>. </a:t>
            </a:r>
          </a:p>
          <a:p>
            <a:r>
              <a:rPr lang="en-US" sz="2400" dirty="0"/>
              <a:t>QRS contours during the VT can be unchanging (uniform, monomorphic) or can vary randomly (multiform, polymorphic, or pleomorphic) in a more or less repetitive manner (</a:t>
            </a:r>
            <a:r>
              <a:rPr lang="en-US" sz="2400" dirty="0" err="1"/>
              <a:t>torsades</a:t>
            </a:r>
            <a:r>
              <a:rPr lang="en-US" sz="2400" dirty="0"/>
              <a:t> de pointes), in alternate complexes (bidirectional VT), or in a stable but changing contour (i.e., right bundle branch contour changing to a left bundle branch contour). </a:t>
            </a:r>
          </a:p>
          <a:p>
            <a:r>
              <a:rPr lang="en-US" sz="2400" dirty="0"/>
              <a:t>VT can be </a:t>
            </a:r>
            <a:r>
              <a:rPr lang="en-US" sz="2400" b="1" dirty="0"/>
              <a:t>sustained</a:t>
            </a:r>
            <a:r>
              <a:rPr lang="en-US" sz="2400" dirty="0"/>
              <a:t>- as lasting longer than 30 seconds or requiring termination because of hemodynamic collapse, or </a:t>
            </a:r>
            <a:r>
              <a:rPr lang="en-US" sz="2400" b="1" dirty="0" err="1"/>
              <a:t>nonsustained</a:t>
            </a:r>
            <a:r>
              <a:rPr lang="en-US" sz="2400" b="1" dirty="0"/>
              <a:t> </a:t>
            </a:r>
            <a:r>
              <a:rPr lang="en-US" sz="2400" dirty="0"/>
              <a:t>when it stops spontaneously in less than 30 seconds.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7287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310D6-02ED-4DFD-A393-36C590C26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0932705-8EE8-4198-B0AE-0543FFEAA4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234" t="10098" r="7159" b="30137"/>
          <a:stretch/>
        </p:blipFill>
        <p:spPr>
          <a:xfrm>
            <a:off x="1451295" y="79797"/>
            <a:ext cx="9454393" cy="6698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3742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E476554-EF94-4E29-A921-E899191319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87" t="13029" r="18029" b="64414"/>
          <a:stretch/>
        </p:blipFill>
        <p:spPr>
          <a:xfrm>
            <a:off x="220133" y="646331"/>
            <a:ext cx="11430000" cy="60762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1D1BDF1-0531-499B-8CBB-B986745ED531}"/>
              </a:ext>
            </a:extLst>
          </p:cNvPr>
          <p:cNvSpPr txBox="1"/>
          <p:nvPr/>
        </p:nvSpPr>
        <p:spPr>
          <a:xfrm>
            <a:off x="3574029" y="0"/>
            <a:ext cx="61953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BRUGADA CRITERIA</a:t>
            </a:r>
          </a:p>
        </p:txBody>
      </p:sp>
    </p:spTree>
    <p:extLst>
      <p:ext uri="{BB962C8B-B14F-4D97-AF65-F5344CB8AC3E}">
        <p14:creationId xmlns:p14="http://schemas.microsoft.com/office/powerpoint/2010/main" val="36223716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FA884-EDE6-4915-8842-308072138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BRUGADA CRITERIA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ABF3C6-C13E-47C2-B7B0-0EF875E67F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8458691-2B5C-405C-8544-E7E3E4788C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91" t="35621" r="845" b="42806"/>
          <a:stretch/>
        </p:blipFill>
        <p:spPr bwMode="auto">
          <a:xfrm>
            <a:off x="0" y="1898573"/>
            <a:ext cx="12266342" cy="4594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95298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12A75-71BC-4412-B239-749A0FDC3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E7AE35-EBEC-487B-8555-E3B79B38C0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BD01947-FB96-446C-8452-5CB6686807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" t="56873" r="1552" b="2479"/>
          <a:stretch/>
        </p:blipFill>
        <p:spPr bwMode="auto">
          <a:xfrm>
            <a:off x="0" y="106362"/>
            <a:ext cx="12065000" cy="649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13509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F5809-DB0F-4635-84EC-AA7B42705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A87DE5D-8ABC-4B6F-AAA5-3D560EBED9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016" y="1199879"/>
            <a:ext cx="9565168" cy="4458241"/>
          </a:xfrm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id="{B4909E9D-1C10-4FE6-BDEF-AD84BD22B28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368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0AFF3-BDE5-4E6E-BC6F-F1B35C689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Identifying the VT origin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754F46-BC5D-4899-906C-63621A3AC3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Location should be defined in 3 axes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dirty="0"/>
              <a:t>Septal vs lateral walls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dirty="0"/>
              <a:t>Superior vs inferior walls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dirty="0"/>
              <a:t>Apical vs basal regions</a:t>
            </a:r>
          </a:p>
          <a:p>
            <a:r>
              <a:rPr lang="en-US" dirty="0"/>
              <a:t>Bundle branch block patterns</a:t>
            </a:r>
          </a:p>
          <a:p>
            <a:endParaRPr lang="en-US" dirty="0"/>
          </a:p>
          <a:p>
            <a:endParaRPr lang="en-US" dirty="0"/>
          </a:p>
          <a:p>
            <a:pPr marL="1428750" lvl="2" indent="-514350">
              <a:buFont typeface="+mj-lt"/>
              <a:buAutoNum type="arabicPeriod"/>
            </a:pPr>
            <a:endParaRPr lang="en-US" dirty="0"/>
          </a:p>
          <a:p>
            <a:pPr marL="914400" lvl="2" indent="0">
              <a:buNone/>
            </a:pP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3227327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480E6-CC88-4253-A512-2F107E68D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50820-43FD-4D73-9468-3A1E17922F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Lateral wall VT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RBBB pattern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Wider QRS complexes</a:t>
            </a:r>
          </a:p>
          <a:p>
            <a:r>
              <a:rPr lang="en-US" dirty="0"/>
              <a:t>Septal VT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LBBB pattern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Narrower QRS complexes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F6590C-8C04-4142-B90F-A974748BE1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705" t="20965" r="12448" b="15587"/>
          <a:stretch/>
        </p:blipFill>
        <p:spPr>
          <a:xfrm>
            <a:off x="5858933" y="25662"/>
            <a:ext cx="5952067" cy="646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3955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AF9A8-F747-4D39-BD36-1B7D098AD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6A2854-20B6-486F-B7FF-4671CAB84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756" y="1825625"/>
            <a:ext cx="5977288" cy="4522236"/>
          </a:xfrm>
        </p:spPr>
        <p:txBody>
          <a:bodyPr/>
          <a:lstStyle/>
          <a:p>
            <a:r>
              <a:rPr lang="en-US" dirty="0"/>
              <a:t>The QRS axis in inferior leads indicate the sequence of activation between the superior and inferior walls.</a:t>
            </a:r>
          </a:p>
          <a:p>
            <a:r>
              <a:rPr lang="en-US" dirty="0"/>
              <a:t>Inferior MI</a:t>
            </a:r>
          </a:p>
          <a:p>
            <a:pPr marL="914400" lvl="2" indent="0">
              <a:buNone/>
            </a:pPr>
            <a:r>
              <a:rPr lang="en-US" dirty="0"/>
              <a:t>- SUPERIOR AXIS (80%)</a:t>
            </a:r>
          </a:p>
          <a:p>
            <a:r>
              <a:rPr lang="en-US" dirty="0"/>
              <a:t>Anterior MI</a:t>
            </a:r>
          </a:p>
          <a:p>
            <a:pPr lvl="2">
              <a:buFontTx/>
              <a:buChar char="-"/>
            </a:pPr>
            <a:r>
              <a:rPr lang="en-US" dirty="0"/>
              <a:t>SUPERIOR AXIS (55%)</a:t>
            </a:r>
          </a:p>
          <a:p>
            <a:pPr lvl="2">
              <a:buFontTx/>
              <a:buChar char="-"/>
            </a:pPr>
            <a:r>
              <a:rPr lang="en-US" dirty="0"/>
              <a:t>INFERIOR AXIS (45%)</a:t>
            </a:r>
          </a:p>
          <a:p>
            <a:pPr lvl="2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A372C6-E09A-4B6D-9BD5-E05EF7B87B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710" t="35509" r="15290"/>
          <a:stretch/>
        </p:blipFill>
        <p:spPr>
          <a:xfrm>
            <a:off x="5887454" y="510139"/>
            <a:ext cx="6304546" cy="598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3076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92D47-EF80-4DA0-8CA4-A4F2C6CAB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1B1F51-0E44-4F32-824A-E7914CCEFB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22995" cy="4351338"/>
          </a:xfrm>
        </p:spPr>
        <p:txBody>
          <a:bodyPr/>
          <a:lstStyle/>
          <a:p>
            <a:r>
              <a:rPr lang="en-US" dirty="0"/>
              <a:t>Predominant polarity of QRS complexes in precordial leads can help discriminate between VTs from the basal or the apical regions.</a:t>
            </a:r>
          </a:p>
          <a:p>
            <a:r>
              <a:rPr lang="en-US" dirty="0"/>
              <a:t>VT from the apex - negative concordant R progression.</a:t>
            </a:r>
          </a:p>
          <a:p>
            <a:r>
              <a:rPr lang="en-US" dirty="0"/>
              <a:t>VT from the basal – positive concordant R progression.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243E72-F3D5-416E-88E2-8841D85A4A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342" t="35452" r="12842"/>
          <a:stretch/>
        </p:blipFill>
        <p:spPr>
          <a:xfrm>
            <a:off x="7161195" y="268357"/>
            <a:ext cx="4783755" cy="610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2074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C8B2A-E0E8-4612-82B4-318A1CCAC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A6229A-5E0B-4AD9-ACCC-99E2D6D414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0964" y="665922"/>
            <a:ext cx="6612835" cy="5511041"/>
          </a:xfrm>
        </p:spPr>
        <p:txBody>
          <a:bodyPr/>
          <a:lstStyle/>
          <a:p>
            <a:r>
              <a:rPr lang="en-US" dirty="0"/>
              <a:t>May present with LBBB or RBBB morphology depending on the antegrade conduction.</a:t>
            </a:r>
          </a:p>
          <a:p>
            <a:r>
              <a:rPr lang="en-US" dirty="0"/>
              <a:t>LBBB morphology : Antegrade direction- RB &amp; Retrograde LB</a:t>
            </a:r>
          </a:p>
          <a:p>
            <a:r>
              <a:rPr lang="en-US" dirty="0"/>
              <a:t>BBR – LBBB : Antegrade direction –LB &amp; Retrograde - RB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D693F4-9746-4871-8FAC-312816B8CE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261" t="40289" r="62745" b="1"/>
          <a:stretch/>
        </p:blipFill>
        <p:spPr>
          <a:xfrm>
            <a:off x="487017" y="1690688"/>
            <a:ext cx="3843521" cy="514847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849BF4C-0D5D-4E71-97F3-DD5C415034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7267" y="3707297"/>
            <a:ext cx="3346035" cy="3131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6318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DAA14-F0A5-4DF6-8B4A-F08EE38F2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0" y="365126"/>
            <a:ext cx="10337800" cy="794808"/>
          </a:xfrm>
        </p:spPr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BI DIRECTIONAL VT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190380-6C27-4529-ABFA-FE8B295FD8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Rare ventricular dysrhythmia </a:t>
            </a:r>
            <a:r>
              <a:rPr lang="en-US" dirty="0" err="1"/>
              <a:t>characterised</a:t>
            </a:r>
            <a:r>
              <a:rPr lang="en-US" dirty="0"/>
              <a:t> by a beat-to-beat alternation of the frontal QRS axis. (QRS axis shifts 180 degrees from left to right with each alternate beat)</a:t>
            </a:r>
          </a:p>
          <a:p>
            <a:r>
              <a:rPr lang="en-US" dirty="0"/>
              <a:t>most commonly associated with </a:t>
            </a:r>
            <a:r>
              <a:rPr lang="en-US" b="1" dirty="0"/>
              <a:t>severe digoxin toxicity.</a:t>
            </a:r>
          </a:p>
          <a:p>
            <a:r>
              <a:rPr lang="en-US" dirty="0"/>
              <a:t> Patients with familial catecholaminergic polymorphic ventricular tachycardia (CPVT)</a:t>
            </a:r>
          </a:p>
          <a:p>
            <a:r>
              <a:rPr lang="en-US" dirty="0"/>
              <a:t>BVT has also been reported with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herbal aconite poisoning.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9148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244D6-7F79-4617-8434-FF37278F4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 given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8ABA2-0813-4AF1-896F-CD25F49318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Inj</a:t>
            </a:r>
            <a:r>
              <a:rPr lang="en-US" dirty="0"/>
              <a:t> magnesium sulphate.</a:t>
            </a:r>
          </a:p>
        </p:txBody>
      </p:sp>
    </p:spTree>
    <p:extLst>
      <p:ext uri="{BB962C8B-B14F-4D97-AF65-F5344CB8AC3E}">
        <p14:creationId xmlns:p14="http://schemas.microsoft.com/office/powerpoint/2010/main" val="14896044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9E832-AAA2-4F16-917D-DF653BC27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703" y="3091547"/>
            <a:ext cx="10515600" cy="1325563"/>
          </a:xfrm>
        </p:spPr>
        <p:txBody>
          <a:bodyPr/>
          <a:lstStyle/>
          <a:p>
            <a:r>
              <a:rPr lang="en-US" b="1" dirty="0"/>
              <a:t>THANK YOU </a:t>
            </a:r>
          </a:p>
        </p:txBody>
      </p:sp>
    </p:spTree>
    <p:extLst>
      <p:ext uri="{BB962C8B-B14F-4D97-AF65-F5344CB8AC3E}">
        <p14:creationId xmlns:p14="http://schemas.microsoft.com/office/powerpoint/2010/main" val="5911967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597</Words>
  <Application>Microsoft Office PowerPoint</Application>
  <PresentationFormat>Widescreen</PresentationFormat>
  <Paragraphs>67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Verdana</vt:lpstr>
      <vt:lpstr>Wingdings</vt:lpstr>
      <vt:lpstr>Office Theme</vt:lpstr>
      <vt:lpstr>An Interesting ECG Rhythm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VENTRICULAR TACHYCARDIA</vt:lpstr>
      <vt:lpstr>PowerPoint Presentation</vt:lpstr>
      <vt:lpstr>PowerPoint Presentation</vt:lpstr>
      <vt:lpstr>PowerPoint Presentation</vt:lpstr>
      <vt:lpstr>BRUGADA CRITERIA</vt:lpstr>
      <vt:lpstr>PowerPoint Presentation</vt:lpstr>
      <vt:lpstr>PowerPoint Presentation</vt:lpstr>
      <vt:lpstr>Identifying the VT origin</vt:lpstr>
      <vt:lpstr>PowerPoint Presentation</vt:lpstr>
      <vt:lpstr>PowerPoint Presentation</vt:lpstr>
      <vt:lpstr>PowerPoint Presentation</vt:lpstr>
      <vt:lpstr>PowerPoint Presentation</vt:lpstr>
      <vt:lpstr>BI DIRECTIONAL VT</vt:lpstr>
      <vt:lpstr>Treatment given</vt:lpstr>
      <vt:lpstr>THANK YOU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Interesting ECG Rhythm</dc:title>
  <dc:creator>VARSHA S</dc:creator>
  <cp:lastModifiedBy>VARSHA S</cp:lastModifiedBy>
  <cp:revision>7</cp:revision>
  <dcterms:created xsi:type="dcterms:W3CDTF">2022-03-24T17:11:55Z</dcterms:created>
  <dcterms:modified xsi:type="dcterms:W3CDTF">2022-03-25T02:21:33Z</dcterms:modified>
</cp:coreProperties>
</file>