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6" r:id="rId11"/>
    <p:sldId id="270" r:id="rId12"/>
    <p:sldId id="263" r:id="rId13"/>
    <p:sldId id="267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8" d="100"/>
          <a:sy n="78" d="100"/>
        </p:scale>
        <p:origin x="18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604FB-E447-4BB2-9F97-6E6FC1AAE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3180" y="433011"/>
            <a:ext cx="8574622" cy="2616199"/>
          </a:xfrm>
        </p:spPr>
        <p:txBody>
          <a:bodyPr/>
          <a:lstStyle/>
          <a:p>
            <a:r>
              <a:rPr lang="en-GB" dirty="0"/>
              <a:t>CLINICAL SPOTTER</a:t>
            </a:r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B9D41-0431-4DD9-B310-381EC1B43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0741" y="5367867"/>
            <a:ext cx="6987645" cy="1388534"/>
          </a:xfrm>
        </p:spPr>
        <p:txBody>
          <a:bodyPr>
            <a:normAutofit/>
          </a:bodyPr>
          <a:lstStyle/>
          <a:p>
            <a:r>
              <a:rPr lang="en-GB" sz="1600" dirty="0"/>
              <a:t>DR POOJA VENU</a:t>
            </a:r>
          </a:p>
          <a:p>
            <a:r>
              <a:rPr lang="en-GB" sz="1600" dirty="0"/>
              <a:t> JUNIOR RESIDENT </a:t>
            </a:r>
          </a:p>
          <a:p>
            <a:r>
              <a:rPr lang="en-GB" sz="1600" dirty="0"/>
              <a:t>GTDMCH</a:t>
            </a:r>
            <a:endParaRPr lang="en-AE" sz="1600" dirty="0"/>
          </a:p>
        </p:txBody>
      </p:sp>
    </p:spTree>
    <p:extLst>
      <p:ext uri="{BB962C8B-B14F-4D97-AF65-F5344CB8AC3E}">
        <p14:creationId xmlns:p14="http://schemas.microsoft.com/office/powerpoint/2010/main" val="2893918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D9D26-64FF-43BB-8F31-CD92D1B39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244" y="685800"/>
            <a:ext cx="10140422" cy="531464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 37 years old male from </a:t>
            </a:r>
            <a:r>
              <a:rPr lang="en-GB" dirty="0" err="1"/>
              <a:t>punnapra,working</a:t>
            </a:r>
            <a:r>
              <a:rPr lang="en-GB" dirty="0"/>
              <a:t> as a fisherman came to the </a:t>
            </a:r>
            <a:r>
              <a:rPr lang="en-GB" dirty="0" err="1"/>
              <a:t>opd</a:t>
            </a:r>
            <a:r>
              <a:rPr lang="en-GB" dirty="0"/>
              <a:t> came with </a:t>
            </a:r>
            <a:r>
              <a:rPr lang="en-GB" dirty="0" err="1"/>
              <a:t>b/l</a:t>
            </a:r>
            <a:r>
              <a:rPr lang="en-GB" dirty="0"/>
              <a:t>  swelling of the legs since birth</a:t>
            </a:r>
          </a:p>
          <a:p>
            <a:r>
              <a:rPr lang="en-GB" dirty="0"/>
              <a:t>History of presenting illness : the patient gave a history of bilateral swelling of the legs since birth</a:t>
            </a:r>
          </a:p>
          <a:p>
            <a:r>
              <a:rPr lang="en-GB" dirty="0"/>
              <a:t>Not associated with pain</a:t>
            </a:r>
          </a:p>
          <a:p>
            <a:r>
              <a:rPr lang="en-GB" dirty="0"/>
              <a:t>No h/o exertional </a:t>
            </a:r>
            <a:r>
              <a:rPr lang="en-GB" dirty="0" err="1"/>
              <a:t>dyspnoea,palpitation</a:t>
            </a:r>
            <a:r>
              <a:rPr lang="en-GB" dirty="0"/>
              <a:t> or chest pain</a:t>
            </a:r>
          </a:p>
          <a:p>
            <a:r>
              <a:rPr lang="en-GB" dirty="0"/>
              <a:t>No variation with postural changes</a:t>
            </a:r>
          </a:p>
          <a:p>
            <a:r>
              <a:rPr lang="en-GB" dirty="0"/>
              <a:t>No history of reduced urine output</a:t>
            </a:r>
          </a:p>
          <a:p>
            <a:r>
              <a:rPr lang="en-GB" dirty="0"/>
              <a:t>No h/o puffiness of face</a:t>
            </a:r>
          </a:p>
          <a:p>
            <a:r>
              <a:rPr lang="en-GB" dirty="0"/>
              <a:t>N</a:t>
            </a:r>
            <a:r>
              <a:rPr lang="en-AE" dirty="0"/>
              <a:t>o h/o abdominal distension/yellowish discolouration of eyes and urine</a:t>
            </a:r>
          </a:p>
          <a:p>
            <a:r>
              <a:rPr lang="en-AE" dirty="0"/>
              <a:t>no </a:t>
            </a:r>
            <a:r>
              <a:rPr lang="en-AE" dirty="0" err="1"/>
              <a:t>histor</a:t>
            </a:r>
            <a:r>
              <a:rPr lang="en-GB" dirty="0"/>
              <a:t>y</a:t>
            </a:r>
            <a:r>
              <a:rPr lang="en-AE" dirty="0"/>
              <a:t> suggestive of filarial attacks</a:t>
            </a:r>
          </a:p>
          <a:p>
            <a:r>
              <a:rPr lang="en-AE" dirty="0"/>
              <a:t>no </a:t>
            </a:r>
            <a:r>
              <a:rPr lang="en-AE" dirty="0" err="1"/>
              <a:t>hlo</a:t>
            </a:r>
            <a:r>
              <a:rPr lang="en-AE" dirty="0"/>
              <a:t> prolonged drug intake</a:t>
            </a:r>
          </a:p>
          <a:p>
            <a:r>
              <a:rPr lang="en-GB" dirty="0"/>
              <a:t>N</a:t>
            </a:r>
            <a:r>
              <a:rPr lang="en-AE" dirty="0"/>
              <a:t>o h/o similar illness in family</a:t>
            </a:r>
          </a:p>
        </p:txBody>
      </p:sp>
    </p:spTree>
    <p:extLst>
      <p:ext uri="{BB962C8B-B14F-4D97-AF65-F5344CB8AC3E}">
        <p14:creationId xmlns:p14="http://schemas.microsoft.com/office/powerpoint/2010/main" val="358364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5019F-FA16-4CC6-8CE1-EBE3A2E6C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502" y="2506436"/>
            <a:ext cx="10018713" cy="3124201"/>
          </a:xfrm>
        </p:spPr>
        <p:txBody>
          <a:bodyPr>
            <a:noAutofit/>
          </a:bodyPr>
          <a:lstStyle/>
          <a:p>
            <a:r>
              <a:rPr lang="en-GB" dirty="0"/>
              <a:t>On </a:t>
            </a:r>
            <a:r>
              <a:rPr lang="en-GB" dirty="0" err="1"/>
              <a:t>examination,patient</a:t>
            </a:r>
            <a:r>
              <a:rPr lang="en-GB" dirty="0"/>
              <a:t> conscious </a:t>
            </a:r>
            <a:r>
              <a:rPr lang="en-AE" dirty="0"/>
              <a:t>oriented afebrile</a:t>
            </a:r>
          </a:p>
          <a:p>
            <a:r>
              <a:rPr lang="en-GB" dirty="0"/>
              <a:t>M</a:t>
            </a:r>
            <a:r>
              <a:rPr lang="en-AE" dirty="0" err="1"/>
              <a:t>oderately</a:t>
            </a:r>
            <a:r>
              <a:rPr lang="en-AE" dirty="0"/>
              <a:t> built and nourished </a:t>
            </a:r>
          </a:p>
          <a:p>
            <a:r>
              <a:rPr lang="en-GB" dirty="0"/>
              <a:t>N</a:t>
            </a:r>
            <a:r>
              <a:rPr lang="en-AE" dirty="0"/>
              <a:t>o pallor </a:t>
            </a:r>
          </a:p>
          <a:p>
            <a:r>
              <a:rPr lang="en-GB" dirty="0"/>
              <a:t>N</a:t>
            </a:r>
            <a:r>
              <a:rPr lang="en-AE" dirty="0"/>
              <a:t>o </a:t>
            </a:r>
            <a:r>
              <a:rPr lang="en-AE" dirty="0" err="1"/>
              <a:t>icteru</a:t>
            </a:r>
            <a:r>
              <a:rPr lang="en-GB" dirty="0"/>
              <a:t>s</a:t>
            </a:r>
            <a:r>
              <a:rPr lang="en-AE" dirty="0"/>
              <a:t> </a:t>
            </a:r>
          </a:p>
          <a:p>
            <a:r>
              <a:rPr lang="en-GB" dirty="0"/>
              <a:t>N</a:t>
            </a:r>
            <a:r>
              <a:rPr lang="en-AE" dirty="0"/>
              <a:t>o clubbing </a:t>
            </a:r>
          </a:p>
          <a:p>
            <a:r>
              <a:rPr lang="en-GB" dirty="0"/>
              <a:t>N</a:t>
            </a:r>
            <a:r>
              <a:rPr lang="en-AE" dirty="0"/>
              <a:t>o cyanosis </a:t>
            </a:r>
          </a:p>
          <a:p>
            <a:r>
              <a:rPr lang="en-GB" dirty="0"/>
              <a:t>N</a:t>
            </a:r>
            <a:r>
              <a:rPr lang="en-AE" dirty="0"/>
              <a:t>o generalised lymphadenopathy</a:t>
            </a:r>
          </a:p>
          <a:p>
            <a:r>
              <a:rPr lang="en-AE" dirty="0" err="1"/>
              <a:t>b/l</a:t>
            </a:r>
            <a:r>
              <a:rPr lang="en-AE" dirty="0"/>
              <a:t> pitting pedal </a:t>
            </a:r>
            <a:r>
              <a:rPr lang="en-AE" dirty="0" err="1"/>
              <a:t>edema</a:t>
            </a:r>
            <a:r>
              <a:rPr lang="en-AE" dirty="0"/>
              <a:t> +</a:t>
            </a:r>
          </a:p>
          <a:p>
            <a:pPr marL="0" indent="0">
              <a:buNone/>
            </a:pPr>
            <a:endParaRPr lang="en-AE" dirty="0"/>
          </a:p>
          <a:p>
            <a:pPr marL="0" indent="0">
              <a:buNone/>
            </a:pPr>
            <a:endParaRPr lang="en-A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026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C1B4-240D-4217-9FA3-F9487344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E72C4BB-D10E-4C37-8C70-F2994FE90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707" y="106136"/>
            <a:ext cx="10817679" cy="6572249"/>
          </a:xfrm>
        </p:spPr>
      </p:pic>
    </p:spTree>
    <p:extLst>
      <p:ext uri="{BB962C8B-B14F-4D97-AF65-F5344CB8AC3E}">
        <p14:creationId xmlns:p14="http://schemas.microsoft.com/office/powerpoint/2010/main" val="41987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E7842-3F42-4685-BBFC-FAECB26D9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E446D5-53B5-427D-9BF1-CDBCBC745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721" y="-161604"/>
            <a:ext cx="10597243" cy="701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3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8E94-3388-447B-AB8E-E1D3592E7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89D65-B935-4E95-BE13-358152F6A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685800"/>
            <a:ext cx="10018713" cy="5105401"/>
          </a:xfrm>
        </p:spPr>
        <p:txBody>
          <a:bodyPr/>
          <a:lstStyle/>
          <a:p>
            <a:r>
              <a:rPr lang="en-GB" dirty="0"/>
              <a:t>vitals : bp : 120/80 mm </a:t>
            </a:r>
            <a:r>
              <a:rPr lang="en-GB" dirty="0" err="1"/>
              <a:t>hg,pulse</a:t>
            </a:r>
            <a:r>
              <a:rPr lang="en-GB" dirty="0"/>
              <a:t> rate 80/</a:t>
            </a:r>
            <a:r>
              <a:rPr lang="en-GB" dirty="0" err="1"/>
              <a:t>min,regular</a:t>
            </a:r>
            <a:endParaRPr lang="en-GB" dirty="0"/>
          </a:p>
          <a:p>
            <a:r>
              <a:rPr lang="en-GB" dirty="0" err="1"/>
              <a:t>Cvs</a:t>
            </a:r>
            <a:r>
              <a:rPr lang="en-GB" dirty="0"/>
              <a:t> : s1 s2 </a:t>
            </a:r>
            <a:r>
              <a:rPr lang="en-GB" dirty="0" err="1"/>
              <a:t>heard,no</a:t>
            </a:r>
            <a:r>
              <a:rPr lang="en-GB" dirty="0"/>
              <a:t> added sounds</a:t>
            </a:r>
          </a:p>
          <a:p>
            <a:r>
              <a:rPr lang="en-GB" dirty="0"/>
              <a:t>Rs: bae +,chest clear</a:t>
            </a:r>
          </a:p>
          <a:p>
            <a:r>
              <a:rPr lang="en-GB" dirty="0" err="1"/>
              <a:t>Cns</a:t>
            </a:r>
            <a:r>
              <a:rPr lang="en-GB" dirty="0"/>
              <a:t> : </a:t>
            </a:r>
            <a:r>
              <a:rPr lang="en-GB" dirty="0" err="1"/>
              <a:t>nfnd</a:t>
            </a:r>
            <a:endParaRPr lang="en-GB" dirty="0"/>
          </a:p>
          <a:p>
            <a:r>
              <a:rPr lang="en-GB" dirty="0"/>
              <a:t>p/a : </a:t>
            </a:r>
            <a:r>
              <a:rPr lang="en-GB" dirty="0" err="1"/>
              <a:t>soft,no</a:t>
            </a:r>
            <a:r>
              <a:rPr lang="en-GB" dirty="0"/>
              <a:t> organomegaly</a:t>
            </a:r>
          </a:p>
          <a:p>
            <a:r>
              <a:rPr lang="en-GB" dirty="0"/>
              <a:t>LOCAL EXAMINATION : no warmth no tenderness observed</a:t>
            </a:r>
          </a:p>
          <a:p>
            <a:pPr marL="0" indent="0">
              <a:buNone/>
            </a:pPr>
            <a:r>
              <a:rPr lang="en-GB" dirty="0"/>
              <a:t>                                                         no local changes in skin </a:t>
            </a:r>
          </a:p>
          <a:p>
            <a:pPr marL="0" indent="0">
              <a:buNone/>
            </a:pPr>
            <a:r>
              <a:rPr lang="en-GB" dirty="0"/>
              <a:t>                                                         </a:t>
            </a:r>
            <a:r>
              <a:rPr lang="en-GB" b="1" dirty="0"/>
              <a:t>Kaposi stemmer sign: positive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09908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4D23B-846D-4C59-BD74-EF918133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-734786"/>
            <a:ext cx="10018713" cy="2103663"/>
          </a:xfrm>
        </p:spPr>
        <p:txBody>
          <a:bodyPr/>
          <a:lstStyle/>
          <a:p>
            <a:r>
              <a:rPr lang="en-GB" dirty="0"/>
              <a:t>INVESTIGATIONS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1B779-DF86-4E91-AEDC-64DB4A1E8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CBC : HB 14.5 g/dl</a:t>
            </a:r>
          </a:p>
          <a:p>
            <a:pPr marL="0" indent="0">
              <a:buNone/>
            </a:pPr>
            <a:r>
              <a:rPr lang="en-GB" sz="1800" dirty="0"/>
              <a:t>                 </a:t>
            </a:r>
            <a:r>
              <a:rPr lang="en-GB" sz="1800" dirty="0" err="1"/>
              <a:t>tc</a:t>
            </a:r>
            <a:r>
              <a:rPr lang="en-GB" sz="1800" dirty="0"/>
              <a:t> 7800 /cm3</a:t>
            </a:r>
          </a:p>
          <a:p>
            <a:pPr marL="0" indent="0">
              <a:buNone/>
            </a:pPr>
            <a:r>
              <a:rPr lang="en-GB" sz="1800" dirty="0"/>
              <a:t>                 </a:t>
            </a:r>
            <a:r>
              <a:rPr lang="en-GB" sz="1800" dirty="0" err="1"/>
              <a:t>neut</a:t>
            </a:r>
            <a:r>
              <a:rPr lang="en-GB" sz="1800" dirty="0"/>
              <a:t> 58% </a:t>
            </a:r>
            <a:r>
              <a:rPr lang="en-GB" sz="1800" dirty="0" err="1"/>
              <a:t>lymp</a:t>
            </a:r>
            <a:r>
              <a:rPr lang="en-GB" sz="1800" dirty="0"/>
              <a:t> 40 %platelets : 2.5 lakhs</a:t>
            </a:r>
          </a:p>
          <a:p>
            <a:pPr marL="0" indent="0">
              <a:buNone/>
            </a:pPr>
            <a:r>
              <a:rPr lang="en-GB" sz="1800" dirty="0"/>
              <a:t>                 </a:t>
            </a:r>
            <a:r>
              <a:rPr lang="en-GB" sz="1800" dirty="0" err="1"/>
              <a:t>esr</a:t>
            </a:r>
            <a:r>
              <a:rPr lang="en-GB" sz="1800" dirty="0"/>
              <a:t> : 20 mm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RFT : urea 21 creatinine 0.6 mg/dl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 err="1"/>
              <a:t>Lft</a:t>
            </a:r>
            <a:r>
              <a:rPr lang="en-GB" sz="1800" dirty="0"/>
              <a:t> : bilirubin 0.6</a:t>
            </a:r>
          </a:p>
          <a:p>
            <a:pPr marL="0" indent="0">
              <a:buNone/>
            </a:pPr>
            <a:r>
              <a:rPr lang="en-GB" sz="1800" dirty="0"/>
              <a:t>               total protein 6mg/dl albumin 3.8 mg/dl</a:t>
            </a:r>
          </a:p>
          <a:p>
            <a:pPr marL="0" indent="0">
              <a:buNone/>
            </a:pPr>
            <a:r>
              <a:rPr lang="en-GB" sz="1800" dirty="0"/>
              <a:t>               SGOT 20 SGPT 26 ALP 90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SERUM ELECTROLYTES : NA 138 K 3.7 </a:t>
            </a:r>
            <a:r>
              <a:rPr lang="en-GB" sz="1800" dirty="0" err="1"/>
              <a:t>Meq</a:t>
            </a:r>
            <a:r>
              <a:rPr lang="en-GB" sz="1800" dirty="0"/>
              <a:t>/l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Serum </a:t>
            </a:r>
            <a:r>
              <a:rPr lang="en-GB" sz="1800" dirty="0" err="1"/>
              <a:t>tsh</a:t>
            </a:r>
            <a:r>
              <a:rPr lang="en-GB" sz="1800" dirty="0"/>
              <a:t> free t3 free t4 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Urine R/E : albumin : </a:t>
            </a:r>
            <a:r>
              <a:rPr lang="en-GB" sz="1800" dirty="0" err="1"/>
              <a:t>nil,pus</a:t>
            </a:r>
            <a:r>
              <a:rPr lang="en-GB" sz="1800" dirty="0"/>
              <a:t> cells 1-2 per </a:t>
            </a:r>
            <a:r>
              <a:rPr lang="en-GB" sz="1800" dirty="0" err="1"/>
              <a:t>hpf</a:t>
            </a: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ECG : Sinus </a:t>
            </a:r>
            <a:r>
              <a:rPr lang="en-GB" sz="1800" dirty="0" err="1"/>
              <a:t>rhythm,VR</a:t>
            </a:r>
            <a:r>
              <a:rPr lang="en-GB" sz="1800" dirty="0"/>
              <a:t> 75 bpm, no significant ST T changes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Chest XRAY : within normal limits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/>
              <a:t>Peripheral </a:t>
            </a:r>
            <a:r>
              <a:rPr lang="en-GB" sz="1800" dirty="0" err="1"/>
              <a:t>ssmear</a:t>
            </a:r>
            <a:r>
              <a:rPr lang="en-GB" sz="1800" dirty="0"/>
              <a:t> for microfilaria at 10pm </a:t>
            </a:r>
            <a:r>
              <a:rPr lang="en-GB" sz="1800"/>
              <a:t>: negative</a:t>
            </a: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             </a:t>
            </a:r>
            <a:endParaRPr lang="en-AE" sz="1800" dirty="0"/>
          </a:p>
        </p:txBody>
      </p:sp>
    </p:spTree>
    <p:extLst>
      <p:ext uri="{BB962C8B-B14F-4D97-AF65-F5344CB8AC3E}">
        <p14:creationId xmlns:p14="http://schemas.microsoft.com/office/powerpoint/2010/main" val="3929448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8FB48-2251-43A8-974D-653419B6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E3553-2CC8-431B-92C3-034EBC4C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646463"/>
            <a:ext cx="10018713" cy="3124201"/>
          </a:xfrm>
        </p:spPr>
        <p:txBody>
          <a:bodyPr/>
          <a:lstStyle/>
          <a:p>
            <a:r>
              <a:rPr lang="en-GB" dirty="0"/>
              <a:t>ECHO : Good LV systolic function</a:t>
            </a:r>
          </a:p>
          <a:p>
            <a:r>
              <a:rPr lang="en-GB" dirty="0"/>
              <a:t>USG ABDOMEN AND PELVIS : no abnormal findings seen</a:t>
            </a:r>
          </a:p>
          <a:p>
            <a:r>
              <a:rPr lang="en-GB" dirty="0"/>
              <a:t>LOWER LIMB VENOUS DOPPLER STUDY : Normal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474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31CD-93C3-4C43-800C-D360A6D59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2676" y="1147568"/>
            <a:ext cx="10018713" cy="1752599"/>
          </a:xfrm>
        </p:spPr>
        <p:txBody>
          <a:bodyPr/>
          <a:lstStyle/>
          <a:p>
            <a:r>
              <a:rPr lang="en-GB" dirty="0"/>
              <a:t>APPROACH TO EDE</a:t>
            </a:r>
            <a:endParaRPr lang="en-AE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B40AEA5-89F1-4DB2-9C3B-8D876A6C22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97588"/>
              </p:ext>
            </p:extLst>
          </p:nvPr>
        </p:nvGraphicFramePr>
        <p:xfrm>
          <a:off x="1869621" y="365760"/>
          <a:ext cx="9593036" cy="6427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485">
                  <a:extLst>
                    <a:ext uri="{9D8B030D-6E8A-4147-A177-3AD203B41FA5}">
                      <a16:colId xmlns:a16="http://schemas.microsoft.com/office/drawing/2014/main" val="601134114"/>
                    </a:ext>
                  </a:extLst>
                </a:gridCol>
                <a:gridCol w="2374033">
                  <a:extLst>
                    <a:ext uri="{9D8B030D-6E8A-4147-A177-3AD203B41FA5}">
                      <a16:colId xmlns:a16="http://schemas.microsoft.com/office/drawing/2014/main" val="3457024142"/>
                    </a:ext>
                  </a:extLst>
                </a:gridCol>
                <a:gridCol w="2398259">
                  <a:extLst>
                    <a:ext uri="{9D8B030D-6E8A-4147-A177-3AD203B41FA5}">
                      <a16:colId xmlns:a16="http://schemas.microsoft.com/office/drawing/2014/main" val="39634205"/>
                    </a:ext>
                  </a:extLst>
                </a:gridCol>
                <a:gridCol w="2398259">
                  <a:extLst>
                    <a:ext uri="{9D8B030D-6E8A-4147-A177-3AD203B41FA5}">
                      <a16:colId xmlns:a16="http://schemas.microsoft.com/office/drawing/2014/main" val="22750352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600" dirty="0"/>
                        <a:t>acute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chronic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acute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chronic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61311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Unilateral </a:t>
                      </a:r>
                      <a:r>
                        <a:rPr lang="en-GB" sz="1600" dirty="0" err="1"/>
                        <a:t>dvt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Primary venous disease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b/l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dvt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Chronic venous disease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58481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Ruptured bakers cyst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Iliac vein compression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Acute </a:t>
                      </a:r>
                      <a:r>
                        <a:rPr lang="en-GB" sz="1600" dirty="0" err="1"/>
                        <a:t>heartfailure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Pulmonary hypertension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02978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Ruptured leg muscle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lymphedema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Acute renal/liver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Heart/renal/liver disease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533708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Compartment syndrome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Vascular malformation 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Ivc</a:t>
                      </a:r>
                      <a:r>
                        <a:rPr lang="en-GB" sz="1600" dirty="0"/>
                        <a:t> thrombosis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Chronic </a:t>
                      </a:r>
                      <a:r>
                        <a:rPr lang="en-GB" sz="1600" dirty="0" err="1"/>
                        <a:t>ivc</a:t>
                      </a:r>
                      <a:r>
                        <a:rPr lang="en-GB" sz="1600" dirty="0"/>
                        <a:t> occlusion /a </a:t>
                      </a:r>
                      <a:r>
                        <a:rPr lang="en-GB" sz="1600" dirty="0" err="1"/>
                        <a:t>ivc</a:t>
                      </a:r>
                      <a:r>
                        <a:rPr lang="en-GB" sz="1600" dirty="0"/>
                        <a:t> aplasia/</a:t>
                      </a:r>
                      <a:r>
                        <a:rPr lang="en-GB" sz="1600" dirty="0" err="1"/>
                        <a:t>hypoplasi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174160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Intramuscular hematoma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Reflux sympathetic dystrophy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Ivc</a:t>
                      </a:r>
                      <a:r>
                        <a:rPr lang="en-GB" sz="1600" dirty="0"/>
                        <a:t> tumours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lymphedema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467562"/>
                  </a:ext>
                </a:extLst>
              </a:tr>
              <a:tr h="363690">
                <a:tc>
                  <a:txBody>
                    <a:bodyPr/>
                    <a:lstStyle/>
                    <a:p>
                      <a:r>
                        <a:rPr lang="en-GB" sz="1600" dirty="0"/>
                        <a:t>infection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infection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Drugs 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lipedema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05874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 err="1"/>
                        <a:t>Supercficial</a:t>
                      </a:r>
                      <a:r>
                        <a:rPr lang="en-GB" sz="1600" dirty="0"/>
                        <a:t> venous thrombosis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Atrophy/hypertrophy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b/l</a:t>
                      </a:r>
                      <a:r>
                        <a:rPr lang="en-GB" sz="1600" dirty="0"/>
                        <a:t>  infection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obesity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570880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Mass/</a:t>
                      </a:r>
                      <a:r>
                        <a:rPr lang="en-GB" sz="1600" dirty="0" err="1"/>
                        <a:t>tumor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Overgrowth syndromes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Malabsorption/</a:t>
                      </a:r>
                      <a:r>
                        <a:rPr lang="en-GB" sz="1600" dirty="0" err="1"/>
                        <a:t>hypoalbunemia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224901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fracture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Post </a:t>
                      </a:r>
                      <a:r>
                        <a:rPr lang="en-GB" sz="1600" dirty="0" err="1"/>
                        <a:t>trombotic</a:t>
                      </a:r>
                      <a:r>
                        <a:rPr lang="en-GB" sz="1600" dirty="0"/>
                        <a:t> syndrome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Thyroid disorder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22301"/>
                  </a:ext>
                </a:extLst>
              </a:tr>
              <a:tr h="636458">
                <a:tc>
                  <a:txBody>
                    <a:bodyPr/>
                    <a:lstStyle/>
                    <a:p>
                      <a:r>
                        <a:rPr lang="en-GB" sz="1600" dirty="0"/>
                        <a:t>Insect bites</a:t>
                      </a:r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Obstructive sleep apnoea</a:t>
                      </a:r>
                      <a:endParaRPr lang="en-A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77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F138120-504B-4A23-AAE3-271663D42C30}"/>
              </a:ext>
            </a:extLst>
          </p:cNvPr>
          <p:cNvSpPr txBox="1"/>
          <p:nvPr/>
        </p:nvSpPr>
        <p:spPr>
          <a:xfrm>
            <a:off x="2277835" y="51282"/>
            <a:ext cx="381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Unilateral causes of pedal  </a:t>
            </a:r>
            <a:r>
              <a:rPr lang="en-GB" dirty="0" err="1"/>
              <a:t>edema</a:t>
            </a:r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8D996D-FCA6-4013-826E-023D43BE2B93}"/>
              </a:ext>
            </a:extLst>
          </p:cNvPr>
          <p:cNvSpPr txBox="1"/>
          <p:nvPr/>
        </p:nvSpPr>
        <p:spPr>
          <a:xfrm>
            <a:off x="6709683" y="75609"/>
            <a:ext cx="3967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Bilateral causes of pedal </a:t>
            </a:r>
            <a:r>
              <a:rPr lang="en-GB" dirty="0" err="1"/>
              <a:t>edema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576309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A1E72-3FA7-4CC0-A5C2-5BCE36F1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29E2CDC-BD85-448B-B84E-B0773B675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82" y="237067"/>
            <a:ext cx="11765418" cy="6510866"/>
          </a:xfrm>
        </p:spPr>
      </p:pic>
    </p:spTree>
    <p:extLst>
      <p:ext uri="{BB962C8B-B14F-4D97-AF65-F5344CB8AC3E}">
        <p14:creationId xmlns:p14="http://schemas.microsoft.com/office/powerpoint/2010/main" val="3161211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1A8E-72BB-428F-934A-7A56FB587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FA723-CDE5-4204-8715-0B5874283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103" y="1409699"/>
            <a:ext cx="10018713" cy="3124201"/>
          </a:xfrm>
        </p:spPr>
        <p:txBody>
          <a:bodyPr/>
          <a:lstStyle/>
          <a:p>
            <a:r>
              <a:rPr lang="en-GB" dirty="0"/>
              <a:t>Based on history </a:t>
            </a:r>
            <a:r>
              <a:rPr lang="en-GB" dirty="0" err="1"/>
              <a:t>taking,clinical</a:t>
            </a:r>
            <a:r>
              <a:rPr lang="en-GB" dirty="0"/>
              <a:t> </a:t>
            </a:r>
            <a:r>
              <a:rPr lang="en-GB" dirty="0" err="1"/>
              <a:t>examination,and</a:t>
            </a:r>
            <a:r>
              <a:rPr lang="en-GB" dirty="0"/>
              <a:t> investigations, a diagnosis of PRIMARY CONGENITAL LYMPHEDEMA –</a:t>
            </a:r>
            <a:r>
              <a:rPr lang="en-GB" u="sng" dirty="0"/>
              <a:t>MILROY DISEASE </a:t>
            </a:r>
            <a:r>
              <a:rPr lang="en-GB" dirty="0"/>
              <a:t>was made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678643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C2549-7ECF-4E8B-A1EE-ECD883572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99067"/>
          </a:xfrm>
        </p:spPr>
        <p:txBody>
          <a:bodyPr/>
          <a:lstStyle/>
          <a:p>
            <a:r>
              <a:rPr lang="en-GB" dirty="0"/>
              <a:t> LYMPHEDEMA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9BCA7-EF26-4BBC-8F4A-71BBC6EF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930401"/>
            <a:ext cx="10018713" cy="3860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Lymphedema can be divided into two types : primary and secondary lymphedema</a:t>
            </a:r>
          </a:p>
          <a:p>
            <a:pPr marL="0" indent="0">
              <a:buNone/>
            </a:pPr>
            <a:r>
              <a:rPr lang="en-GB" b="1" i="1" u="sng" dirty="0"/>
              <a:t>PRIMARY LYMPHEDEMA </a:t>
            </a:r>
            <a:r>
              <a:rPr lang="en-GB" dirty="0"/>
              <a:t>: 1)</a:t>
            </a:r>
            <a:r>
              <a:rPr lang="en-GB" dirty="0">
                <a:solidFill>
                  <a:srgbClr val="FF0000"/>
                </a:solidFill>
              </a:rPr>
              <a:t>Congenital lymphedema </a:t>
            </a:r>
            <a:r>
              <a:rPr lang="en-GB" dirty="0"/>
              <a:t>: present since </a:t>
            </a:r>
            <a:r>
              <a:rPr lang="en-GB" dirty="0" err="1"/>
              <a:t>birth;familial</a:t>
            </a:r>
            <a:r>
              <a:rPr lang="en-GB" dirty="0"/>
              <a:t> autosomal dominant form is known as Milroy disease</a:t>
            </a:r>
          </a:p>
          <a:p>
            <a:pPr marL="0" indent="0">
              <a:buNone/>
            </a:pPr>
            <a:r>
              <a:rPr lang="en-AE" dirty="0"/>
              <a:t>2)</a:t>
            </a:r>
            <a:r>
              <a:rPr lang="en-GB" dirty="0">
                <a:solidFill>
                  <a:srgbClr val="FF0000"/>
                </a:solidFill>
              </a:rPr>
              <a:t>L</a:t>
            </a:r>
            <a:r>
              <a:rPr lang="en-AE" dirty="0" err="1">
                <a:solidFill>
                  <a:srgbClr val="FF0000"/>
                </a:solidFill>
              </a:rPr>
              <a:t>ymphedema</a:t>
            </a:r>
            <a:r>
              <a:rPr lang="en-AE" dirty="0">
                <a:solidFill>
                  <a:srgbClr val="FF0000"/>
                </a:solidFill>
              </a:rPr>
              <a:t> praecox : </a:t>
            </a:r>
            <a:r>
              <a:rPr lang="en-AE" dirty="0"/>
              <a:t>most common </a:t>
            </a:r>
            <a:r>
              <a:rPr lang="en-AE" dirty="0" err="1"/>
              <a:t>form;onset</a:t>
            </a:r>
            <a:r>
              <a:rPr lang="en-AE" dirty="0"/>
              <a:t> 2-35 years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                                                      </a:t>
            </a:r>
            <a:r>
              <a:rPr lang="en-GB" dirty="0"/>
              <a:t>females&gt;males </a:t>
            </a:r>
            <a:r>
              <a:rPr lang="en-GB" dirty="0" err="1"/>
              <a:t>affected,usually</a:t>
            </a:r>
            <a:r>
              <a:rPr lang="en-GB" dirty="0"/>
              <a:t> unilateral</a:t>
            </a:r>
          </a:p>
          <a:p>
            <a:pPr marL="0" indent="0">
              <a:buNone/>
            </a:pPr>
            <a:r>
              <a:rPr lang="en-GB" dirty="0"/>
              <a:t>                                                      familial AD form is MEIGS DISEASE</a:t>
            </a:r>
          </a:p>
          <a:p>
            <a:pPr marL="0" indent="0">
              <a:buNone/>
            </a:pPr>
            <a:r>
              <a:rPr lang="en-GB" dirty="0"/>
              <a:t>3)</a:t>
            </a:r>
            <a:r>
              <a:rPr lang="en-GB" dirty="0">
                <a:solidFill>
                  <a:srgbClr val="FF0000"/>
                </a:solidFill>
              </a:rPr>
              <a:t>Lymphedema </a:t>
            </a:r>
            <a:r>
              <a:rPr lang="en-GB" dirty="0" err="1">
                <a:solidFill>
                  <a:srgbClr val="FF0000"/>
                </a:solidFill>
              </a:rPr>
              <a:t>Tarda</a:t>
            </a:r>
            <a:r>
              <a:rPr lang="en-GB" dirty="0">
                <a:solidFill>
                  <a:srgbClr val="FF0000"/>
                </a:solidFill>
              </a:rPr>
              <a:t> : </a:t>
            </a:r>
            <a:r>
              <a:rPr lang="en-GB" dirty="0"/>
              <a:t>onset after 35 years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487709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D264-9515-4F22-8EBE-F8E3A74EB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-97972"/>
            <a:ext cx="10018713" cy="1752599"/>
          </a:xfrm>
        </p:spPr>
        <p:txBody>
          <a:bodyPr/>
          <a:lstStyle/>
          <a:p>
            <a:r>
              <a:rPr lang="en-GB" dirty="0"/>
              <a:t>MILROY DISEASE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E835A-F683-4D31-BEFB-95C48ADCC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45079"/>
            <a:ext cx="10018713" cy="4346121"/>
          </a:xfrm>
        </p:spPr>
        <p:txBody>
          <a:bodyPr/>
          <a:lstStyle/>
          <a:p>
            <a:r>
              <a:rPr lang="en-GB" dirty="0"/>
              <a:t>Onset at birth</a:t>
            </a:r>
          </a:p>
          <a:p>
            <a:r>
              <a:rPr lang="en-GB" dirty="0"/>
              <a:t>Occurs due to autosomal dominant mutations in FLT4 (VEGFR3) gene</a:t>
            </a:r>
          </a:p>
          <a:p>
            <a:r>
              <a:rPr lang="en-GB" dirty="0" err="1"/>
              <a:t>b/l</a:t>
            </a:r>
            <a:r>
              <a:rPr lang="en-GB" dirty="0"/>
              <a:t> </a:t>
            </a:r>
            <a:r>
              <a:rPr lang="en-GB" dirty="0" err="1"/>
              <a:t>assymetric</a:t>
            </a:r>
            <a:r>
              <a:rPr lang="en-GB" dirty="0"/>
              <a:t> lower limb lymphedema: most typical</a:t>
            </a:r>
          </a:p>
          <a:p>
            <a:r>
              <a:rPr lang="en-GB" dirty="0"/>
              <a:t>Rare risk of complications :intestinal </a:t>
            </a:r>
            <a:r>
              <a:rPr lang="en-GB" dirty="0" err="1"/>
              <a:t>lymphangiectasia,pleural</a:t>
            </a:r>
            <a:r>
              <a:rPr lang="en-GB" dirty="0"/>
              <a:t> </a:t>
            </a:r>
            <a:r>
              <a:rPr lang="en-GB" dirty="0" err="1"/>
              <a:t>effusion,recurrent</a:t>
            </a:r>
            <a:r>
              <a:rPr lang="en-GB" dirty="0"/>
              <a:t> septic arthritis</a:t>
            </a:r>
          </a:p>
          <a:p>
            <a:r>
              <a:rPr lang="en-GB" dirty="0"/>
              <a:t>Atypical </a:t>
            </a:r>
            <a:r>
              <a:rPr lang="en-GB" dirty="0" err="1"/>
              <a:t>nonne</a:t>
            </a:r>
            <a:r>
              <a:rPr lang="en-GB" dirty="0"/>
              <a:t>-Milroy syndrome : when associated </a:t>
            </a:r>
            <a:r>
              <a:rPr lang="en-GB" dirty="0" err="1"/>
              <a:t>chylothorax,chylous</a:t>
            </a:r>
            <a:r>
              <a:rPr lang="en-GB" dirty="0"/>
              <a:t> </a:t>
            </a:r>
            <a:r>
              <a:rPr lang="en-GB" dirty="0" err="1"/>
              <a:t>ascites,chylopericardium</a:t>
            </a:r>
            <a:r>
              <a:rPr lang="en-GB" dirty="0"/>
              <a:t> occurs between 20 to 40 years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044349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0191-0BB9-4931-A501-D6548930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 OF LYMPHEDEMA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8AE38-E2F0-442F-B2B4-01D081388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Diagnosis of lymphedema is usually clinical</a:t>
            </a:r>
          </a:p>
          <a:p>
            <a:r>
              <a:rPr lang="en-GB" dirty="0"/>
              <a:t>Gold standard for diagnosis : LYMPHOSCINTIGRAPHY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It utilises tc99m colloid injected intradermally into 2</a:t>
            </a:r>
            <a:r>
              <a:rPr lang="en-GB" baseline="30000" dirty="0"/>
              <a:t>nd</a:t>
            </a:r>
            <a:r>
              <a:rPr lang="en-GB" dirty="0"/>
              <a:t> and 3</a:t>
            </a:r>
            <a:r>
              <a:rPr lang="en-GB" baseline="30000" dirty="0"/>
              <a:t>rd</a:t>
            </a:r>
            <a:r>
              <a:rPr lang="en-GB" dirty="0"/>
              <a:t> web spaces for assessment of lymph movement from feet to the chest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4250160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2154D-8293-4577-854F-C0A9C1F2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-97971"/>
            <a:ext cx="10018713" cy="1752599"/>
          </a:xfrm>
        </p:spPr>
        <p:txBody>
          <a:bodyPr/>
          <a:lstStyle/>
          <a:p>
            <a:r>
              <a:rPr lang="en-GB" dirty="0"/>
              <a:t>Management of lymphedema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C0F59-F661-455C-9BE0-B589002FF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124201"/>
          </a:xfrm>
        </p:spPr>
        <p:txBody>
          <a:bodyPr>
            <a:noAutofit/>
          </a:bodyPr>
          <a:lstStyle/>
          <a:p>
            <a:r>
              <a:rPr lang="en-GB" sz="2000" dirty="0"/>
              <a:t>Multicomponent /complex decongestive  physiotherapy</a:t>
            </a:r>
          </a:p>
          <a:p>
            <a:pPr marL="0" indent="0">
              <a:buNone/>
            </a:pPr>
            <a:r>
              <a:rPr lang="en-GB" sz="2000" dirty="0"/>
              <a:t>         :compression </a:t>
            </a:r>
            <a:r>
              <a:rPr lang="en-GB" sz="2000" dirty="0" err="1"/>
              <a:t>bandage,skin</a:t>
            </a:r>
            <a:r>
              <a:rPr lang="en-GB" sz="2000" dirty="0"/>
              <a:t> </a:t>
            </a:r>
            <a:r>
              <a:rPr lang="en-GB" sz="2000" dirty="0" err="1"/>
              <a:t>care,exercises,manual</a:t>
            </a:r>
            <a:r>
              <a:rPr lang="en-GB" sz="2000" dirty="0"/>
              <a:t> lymphatic drainage</a:t>
            </a:r>
          </a:p>
          <a:p>
            <a:r>
              <a:rPr lang="en-GB" sz="2000" dirty="0"/>
              <a:t>SURGERY : liposuction </a:t>
            </a:r>
          </a:p>
          <a:p>
            <a:pPr marL="0" indent="0">
              <a:buNone/>
            </a:pPr>
            <a:r>
              <a:rPr lang="en-GB" sz="2000" dirty="0"/>
              <a:t>                              Bypass procedures : lymphatic bypass</a:t>
            </a:r>
          </a:p>
          <a:p>
            <a:pPr marL="0" indent="0">
              <a:buNone/>
            </a:pPr>
            <a:r>
              <a:rPr lang="en-GB" sz="2000" dirty="0"/>
              <a:t>                                                                        lymphaticovenular anastomosis</a:t>
            </a:r>
          </a:p>
          <a:p>
            <a:pPr marL="0" indent="0">
              <a:buNone/>
            </a:pPr>
            <a:r>
              <a:rPr lang="en-GB" sz="2000" dirty="0"/>
              <a:t>                               Limb reduction procedures :Sistrunk</a:t>
            </a:r>
          </a:p>
          <a:p>
            <a:pPr marL="0" indent="0">
              <a:buNone/>
            </a:pPr>
            <a:r>
              <a:rPr lang="en-GB" sz="2000" dirty="0"/>
              <a:t>                                                                                          </a:t>
            </a:r>
            <a:r>
              <a:rPr lang="en-GB" sz="2000" dirty="0" err="1"/>
              <a:t>homans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                                                                                          Charles</a:t>
            </a:r>
          </a:p>
          <a:p>
            <a:pPr marL="0" indent="0">
              <a:buNone/>
            </a:pPr>
            <a:r>
              <a:rPr lang="en-GB" sz="2000" dirty="0"/>
              <a:t>                                                                                           </a:t>
            </a:r>
            <a:r>
              <a:rPr lang="en-GB" sz="2000" dirty="0" err="1"/>
              <a:t>thompson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                               </a:t>
            </a:r>
            <a:endParaRPr lang="en-AE" sz="2000" dirty="0"/>
          </a:p>
        </p:txBody>
      </p:sp>
    </p:spTree>
    <p:extLst>
      <p:ext uri="{BB962C8B-B14F-4D97-AF65-F5344CB8AC3E}">
        <p14:creationId xmlns:p14="http://schemas.microsoft.com/office/powerpoint/2010/main" val="795519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73DE2-C655-4915-91C1-B6927914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THANK   YOU</a:t>
            </a:r>
            <a:endParaRPr lang="en-AE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7E84A-1787-4BD0-995C-0478BC4D4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431868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2432</TotalTime>
  <Words>711</Words>
  <Application>Microsoft Office PowerPoint</Application>
  <PresentationFormat>Widescreen</PresentationFormat>
  <Paragraphs>130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Parallax</vt:lpstr>
      <vt:lpstr>CLINICAL SPOTTER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INVESTIGATIONS</vt:lpstr>
      <vt:lpstr>PowerPoint Presentation</vt:lpstr>
      <vt:lpstr>APPROACH TO EDE</vt:lpstr>
      <vt:lpstr>PowerPoint Presentation</vt:lpstr>
      <vt:lpstr>PowerPoint Presentation</vt:lpstr>
      <vt:lpstr> LYMPHEDEMA</vt:lpstr>
      <vt:lpstr>MILROY DISEASE</vt:lpstr>
      <vt:lpstr>DIAGNOSIS OF LYMPHEDEMA</vt:lpstr>
      <vt:lpstr>Management of lymphedema</vt:lpstr>
      <vt:lpstr>THANK  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SPOTTER</dc:title>
  <dc:creator>poojavenu97@outlook.com</dc:creator>
  <cp:lastModifiedBy>robins roy</cp:lastModifiedBy>
  <cp:revision>24</cp:revision>
  <dcterms:created xsi:type="dcterms:W3CDTF">2022-12-04T12:17:46Z</dcterms:created>
  <dcterms:modified xsi:type="dcterms:W3CDTF">2023-04-18T17:44:26Z</dcterms:modified>
</cp:coreProperties>
</file>