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3" r:id="rId5"/>
    <p:sldId id="259" r:id="rId6"/>
    <p:sldId id="260" r:id="rId7"/>
    <p:sldId id="274" r:id="rId8"/>
    <p:sldId id="262" r:id="rId9"/>
    <p:sldId id="263" r:id="rId10"/>
    <p:sldId id="264" r:id="rId11"/>
    <p:sldId id="265" r:id="rId12"/>
    <p:sldId id="271" r:id="rId13"/>
    <p:sldId id="266" r:id="rId14"/>
    <p:sldId id="267" r:id="rId15"/>
    <p:sldId id="268" r:id="rId16"/>
    <p:sldId id="269" r:id="rId17"/>
    <p:sldId id="270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83" autoAdjust="0"/>
    <p:restoredTop sz="94660"/>
  </p:normalViewPr>
  <p:slideViewPr>
    <p:cSldViewPr snapToGrid="0">
      <p:cViewPr varScale="1">
        <p:scale>
          <a:sx n="88" d="100"/>
          <a:sy n="88" d="100"/>
        </p:scale>
        <p:origin x="31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F0ABF-C2E4-4A1F-BE61-B2850FF41E64}" type="datetimeFigureOut">
              <a:rPr lang="en-IN" smtClean="0"/>
              <a:t>24-02-2023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65781-005B-4FA4-AAEE-BD20F1BD9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1071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F0ABF-C2E4-4A1F-BE61-B2850FF41E64}" type="datetimeFigureOut">
              <a:rPr lang="en-IN" smtClean="0"/>
              <a:t>24-02-2023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65781-005B-4FA4-AAEE-BD20F1BD9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5717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F0ABF-C2E4-4A1F-BE61-B2850FF41E64}" type="datetimeFigureOut">
              <a:rPr lang="en-IN" smtClean="0"/>
              <a:t>24-02-2023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65781-005B-4FA4-AAEE-BD20F1BD9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8941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F0ABF-C2E4-4A1F-BE61-B2850FF41E64}" type="datetimeFigureOut">
              <a:rPr lang="en-IN" smtClean="0"/>
              <a:t>24-02-2023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65781-005B-4FA4-AAEE-BD20F1BD9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6397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F0ABF-C2E4-4A1F-BE61-B2850FF41E64}" type="datetimeFigureOut">
              <a:rPr lang="en-IN" smtClean="0"/>
              <a:t>24-02-2023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65781-005B-4FA4-AAEE-BD20F1BD9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8205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F0ABF-C2E4-4A1F-BE61-B2850FF41E64}" type="datetimeFigureOut">
              <a:rPr lang="en-IN" smtClean="0"/>
              <a:t>24-02-2023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65781-005B-4FA4-AAEE-BD20F1BD9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3142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F0ABF-C2E4-4A1F-BE61-B2850FF41E64}" type="datetimeFigureOut">
              <a:rPr lang="en-IN" smtClean="0"/>
              <a:t>24-02-2023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65781-005B-4FA4-AAEE-BD20F1BD9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2034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F0ABF-C2E4-4A1F-BE61-B2850FF41E64}" type="datetimeFigureOut">
              <a:rPr lang="en-IN" smtClean="0"/>
              <a:t>24-02-2023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65781-005B-4FA4-AAEE-BD20F1BD9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2166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F0ABF-C2E4-4A1F-BE61-B2850FF41E64}" type="datetimeFigureOut">
              <a:rPr lang="en-IN" smtClean="0"/>
              <a:t>24-02-2023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65781-005B-4FA4-AAEE-BD20F1BD9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8069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F0ABF-C2E4-4A1F-BE61-B2850FF41E64}" type="datetimeFigureOut">
              <a:rPr lang="en-IN" smtClean="0"/>
              <a:t>24-02-2023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65781-005B-4FA4-AAEE-BD20F1BD9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8979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F0ABF-C2E4-4A1F-BE61-B2850FF41E64}" type="datetimeFigureOut">
              <a:rPr lang="en-IN" smtClean="0"/>
              <a:t>24-02-2023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65781-005B-4FA4-AAEE-BD20F1BD9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0312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F0ABF-C2E4-4A1F-BE61-B2850FF41E64}" type="datetimeFigureOut">
              <a:rPr lang="en-IN" smtClean="0"/>
              <a:t>24-02-2023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65781-005B-4FA4-AAEE-BD20F1BD9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3868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7404" y="1878676"/>
            <a:ext cx="9620596" cy="4039986"/>
          </a:xfrm>
        </p:spPr>
        <p:txBody>
          <a:bodyPr>
            <a:normAutofit/>
          </a:bodyPr>
          <a:lstStyle/>
          <a:p>
            <a:r>
              <a:rPr lang="en-IN" sz="4400" dirty="0" smtClean="0"/>
              <a:t>Mr P’ s Magic world</a:t>
            </a:r>
            <a:endParaRPr lang="en-IN" sz="4400" dirty="0"/>
          </a:p>
          <a:p>
            <a:r>
              <a:rPr lang="en-IN" dirty="0"/>
              <a:t>CLINICAL </a:t>
            </a:r>
            <a:r>
              <a:rPr lang="en-IN" dirty="0" smtClean="0"/>
              <a:t>CLUB</a:t>
            </a:r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r>
              <a:rPr lang="en-IN" dirty="0" smtClean="0"/>
              <a:t>                                         </a:t>
            </a:r>
            <a:r>
              <a:rPr lang="en-IN" dirty="0"/>
              <a:t>M</a:t>
            </a:r>
            <a:r>
              <a:rPr lang="en-IN" dirty="0" smtClean="0"/>
              <a:t>ohammed </a:t>
            </a:r>
            <a:r>
              <a:rPr lang="en-IN" dirty="0" err="1" smtClean="0"/>
              <a:t>fazil</a:t>
            </a:r>
            <a:r>
              <a:rPr lang="en-IN" dirty="0" smtClean="0"/>
              <a:t> k</a:t>
            </a:r>
          </a:p>
          <a:p>
            <a:r>
              <a:rPr lang="en-IN" dirty="0" smtClean="0"/>
              <a:t>                     M5 unit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1092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CLINICAL SCENARIO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67 / Male patient</a:t>
            </a:r>
          </a:p>
          <a:p>
            <a:r>
              <a:rPr lang="en-IN" dirty="0" smtClean="0"/>
              <a:t>No known past medical illness</a:t>
            </a:r>
          </a:p>
          <a:p>
            <a:r>
              <a:rPr lang="en-IN" dirty="0" smtClean="0"/>
              <a:t>Non – smoker , occasionally alcoholic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588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COMPLAINTS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Apparently normal four days back</a:t>
            </a:r>
          </a:p>
          <a:p>
            <a:r>
              <a:rPr lang="en-IN" dirty="0"/>
              <a:t>T</a:t>
            </a:r>
            <a:r>
              <a:rPr lang="en-IN" dirty="0" smtClean="0"/>
              <a:t>hen, according to bystander ….. In the morning , the patient was telling about seeing colourful flowers stacked on his left side. </a:t>
            </a:r>
          </a:p>
          <a:p>
            <a:r>
              <a:rPr lang="en-IN" dirty="0" smtClean="0"/>
              <a:t>Daughter noticed that the patient was persistently turning the head to the left side during the episode</a:t>
            </a:r>
          </a:p>
          <a:p>
            <a:r>
              <a:rPr lang="en-IN" dirty="0" smtClean="0"/>
              <a:t>Lasting for 3 to 5 minutes, occurring on multiple occasions.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4552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At times patient was seeing strange people standing in crowd</a:t>
            </a:r>
          </a:p>
          <a:p>
            <a:r>
              <a:rPr lang="en-IN" dirty="0" smtClean="0"/>
              <a:t>Occasionally he saw baskets of vegetables kept on the left side.</a:t>
            </a:r>
          </a:p>
          <a:p>
            <a:r>
              <a:rPr lang="en-IN" dirty="0" smtClean="0"/>
              <a:t>The daughter revealed that each episodes lasted for about 3 – 5 minutes and these things were totally imaginary which others may not seeing.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6222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No history fever , headache , vomiting, altered sensorium</a:t>
            </a:r>
          </a:p>
          <a:p>
            <a:r>
              <a:rPr lang="en-IN" dirty="0" smtClean="0"/>
              <a:t>No history of any motor weakness, altered sensation of body</a:t>
            </a:r>
          </a:p>
          <a:p>
            <a:r>
              <a:rPr lang="en-IN" dirty="0" smtClean="0"/>
              <a:t>No history of LOC, bower and bladder incontinences.</a:t>
            </a:r>
          </a:p>
        </p:txBody>
      </p:sp>
    </p:spTree>
    <p:extLst>
      <p:ext uri="{BB962C8B-B14F-4D97-AF65-F5344CB8AC3E}">
        <p14:creationId xmlns:p14="http://schemas.microsoft.com/office/powerpoint/2010/main" val="353342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ON EXAMINATION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Conscious cooperative</a:t>
            </a:r>
          </a:p>
          <a:p>
            <a:r>
              <a:rPr lang="en-IN" dirty="0" smtClean="0"/>
              <a:t>General examination </a:t>
            </a:r>
          </a:p>
          <a:p>
            <a:r>
              <a:rPr lang="en-IN" dirty="0" smtClean="0"/>
              <a:t>Nervous system - WNL</a:t>
            </a:r>
          </a:p>
        </p:txBody>
      </p:sp>
    </p:spTree>
    <p:extLst>
      <p:ext uri="{BB962C8B-B14F-4D97-AF65-F5344CB8AC3E}">
        <p14:creationId xmlns:p14="http://schemas.microsoft.com/office/powerpoint/2010/main" val="406922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CLINICAL DIAGNOSIS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OCCIPITAL LOBE SEIZURES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5814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INVESTIGATIONS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 smtClean="0"/>
              <a:t>Blood Routines - WNL</a:t>
            </a:r>
          </a:p>
          <a:p>
            <a:endParaRPr lang="en-IN" dirty="0" smtClean="0"/>
          </a:p>
          <a:p>
            <a:r>
              <a:rPr lang="en-IN" dirty="0" smtClean="0"/>
              <a:t>Imaging – occipital lobe infarct</a:t>
            </a:r>
          </a:p>
          <a:p>
            <a:endParaRPr lang="en-IN" dirty="0"/>
          </a:p>
          <a:p>
            <a:r>
              <a:rPr lang="en-IN" dirty="0" smtClean="0"/>
              <a:t>CSF study - </a:t>
            </a:r>
            <a:r>
              <a:rPr lang="en-IN" dirty="0" err="1" smtClean="0"/>
              <a:t>norml</a:t>
            </a:r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pPr marL="0" indent="0">
              <a:buNone/>
            </a:pPr>
            <a:endParaRPr lang="en-IN" dirty="0" smtClean="0"/>
          </a:p>
          <a:p>
            <a:endParaRPr lang="en-US" dirty="0" smtClean="0"/>
          </a:p>
          <a:p>
            <a:r>
              <a:rPr lang="en-US" dirty="0" smtClean="0"/>
              <a:t>Ophthalmology consultation – no visual field defect.</a:t>
            </a: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3344" t="53054" r="24619"/>
          <a:stretch/>
        </p:blipFill>
        <p:spPr>
          <a:xfrm>
            <a:off x="7215446" y="1823507"/>
            <a:ext cx="2443943" cy="325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35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FINAL DIAGNOSIS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Occipital lobe epilepsy – right occipital lobe infarct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0789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DISCUSSION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dirty="0" smtClean="0"/>
          </a:p>
          <a:p>
            <a:r>
              <a:rPr lang="en-IN" dirty="0"/>
              <a:t>F</a:t>
            </a:r>
            <a:r>
              <a:rPr lang="en-IN" dirty="0" smtClean="0"/>
              <a:t>or </a:t>
            </a:r>
            <a:r>
              <a:rPr lang="en-IN" b="1" dirty="0" smtClean="0"/>
              <a:t>localising</a:t>
            </a:r>
            <a:r>
              <a:rPr lang="en-IN" dirty="0" smtClean="0"/>
              <a:t> the site of ictal </a:t>
            </a:r>
            <a:r>
              <a:rPr lang="en-IN" dirty="0"/>
              <a:t>activity - </a:t>
            </a:r>
            <a:r>
              <a:rPr lang="en-IN" b="1" dirty="0"/>
              <a:t>Onset of seizure </a:t>
            </a:r>
            <a:endParaRPr lang="en-IN" b="1" dirty="0" smtClean="0"/>
          </a:p>
          <a:p>
            <a:endParaRPr lang="en-IN" b="1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103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According to ONSET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MOTOR            –    Tonic , </a:t>
            </a:r>
            <a:r>
              <a:rPr lang="en-IN" dirty="0" err="1" smtClean="0"/>
              <a:t>clonic</a:t>
            </a:r>
            <a:endParaRPr lang="en-IN" dirty="0" smtClean="0"/>
          </a:p>
          <a:p>
            <a:r>
              <a:rPr lang="en-IN" dirty="0" smtClean="0"/>
              <a:t>NON- MOTOR -     Sensory features, autonomic features,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                          hallucinations </a:t>
            </a:r>
          </a:p>
          <a:p>
            <a:r>
              <a:rPr lang="en-IN" dirty="0" smtClean="0"/>
              <a:t>UNKNOWN</a:t>
            </a:r>
          </a:p>
          <a:p>
            <a:endParaRPr lang="en-IN" dirty="0"/>
          </a:p>
          <a:p>
            <a:r>
              <a:rPr lang="en-IN" dirty="0" smtClean="0"/>
              <a:t>Focal              – with or without awareness</a:t>
            </a:r>
          </a:p>
          <a:p>
            <a:r>
              <a:rPr lang="en-IN" dirty="0" smtClean="0"/>
              <a:t>Generalised</a:t>
            </a:r>
          </a:p>
          <a:p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2699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OCCIPITAL </a:t>
            </a:r>
            <a:r>
              <a:rPr lang="en-IN" dirty="0"/>
              <a:t>L</a:t>
            </a:r>
            <a:r>
              <a:rPr lang="en-IN" dirty="0" smtClean="0"/>
              <a:t>OBE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07684"/>
          </a:xfrm>
        </p:spPr>
        <p:txBody>
          <a:bodyPr>
            <a:normAutofit fontScale="77500" lnSpcReduction="20000"/>
          </a:bodyPr>
          <a:lstStyle/>
          <a:p>
            <a:r>
              <a:rPr lang="en-IN" dirty="0" smtClean="0"/>
              <a:t>All of its functions concerned either directly or indirectly with vision</a:t>
            </a:r>
          </a:p>
          <a:p>
            <a:r>
              <a:rPr lang="en-IN" dirty="0" err="1" smtClean="0"/>
              <a:t>Broadmann’s</a:t>
            </a:r>
            <a:r>
              <a:rPr lang="en-IN" dirty="0" smtClean="0"/>
              <a:t> area – 17, 18 and 19</a:t>
            </a:r>
          </a:p>
          <a:p>
            <a:pPr marL="0" indent="0">
              <a:buNone/>
            </a:pPr>
            <a:endParaRPr lang="en-IN" dirty="0" smtClean="0"/>
          </a:p>
          <a:p>
            <a:r>
              <a:rPr lang="en-IN" dirty="0" smtClean="0"/>
              <a:t>Primary visual cortex (17)– </a:t>
            </a:r>
            <a:r>
              <a:rPr lang="en-IN" dirty="0" smtClean="0"/>
              <a:t>Elementary visual hallucinations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                                        -  </a:t>
            </a:r>
            <a:r>
              <a:rPr lang="en-IN" dirty="0" smtClean="0"/>
              <a:t>lines</a:t>
            </a:r>
            <a:r>
              <a:rPr lang="en-IN" dirty="0" smtClean="0"/>
              <a:t>/ cross / rings/dots  </a:t>
            </a:r>
          </a:p>
          <a:p>
            <a:endParaRPr lang="en-IN" dirty="0"/>
          </a:p>
          <a:p>
            <a:endParaRPr lang="en-IN" dirty="0" smtClean="0"/>
          </a:p>
          <a:p>
            <a:r>
              <a:rPr lang="en-IN" dirty="0" smtClean="0"/>
              <a:t>Visual association cortex (18 &amp; 19) 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        – Well formed images </a:t>
            </a:r>
            <a:r>
              <a:rPr lang="en-IN" dirty="0" smtClean="0"/>
              <a:t>( complex </a:t>
            </a:r>
            <a:r>
              <a:rPr lang="en-IN" dirty="0" smtClean="0"/>
              <a:t>visual hallucination)  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        -  </a:t>
            </a:r>
            <a:r>
              <a:rPr lang="en-IN" dirty="0" err="1" smtClean="0"/>
              <a:t>Polyopia</a:t>
            </a:r>
            <a:endParaRPr lang="en-IN" dirty="0" smtClean="0"/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        -  </a:t>
            </a:r>
            <a:r>
              <a:rPr lang="en-IN" dirty="0" err="1" smtClean="0"/>
              <a:t>Metamophopsia</a:t>
            </a:r>
            <a:endParaRPr lang="en-IN" dirty="0" smtClean="0"/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        -  Advancing visual field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        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6142" y="2909223"/>
            <a:ext cx="30099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75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FRONTAL LOBE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Motor manifestations </a:t>
            </a:r>
          </a:p>
          <a:p>
            <a:r>
              <a:rPr lang="en-IN" dirty="0" smtClean="0"/>
              <a:t>Opposite motor cortex</a:t>
            </a:r>
          </a:p>
          <a:p>
            <a:endParaRPr lang="en-IN" dirty="0"/>
          </a:p>
          <a:p>
            <a:r>
              <a:rPr lang="en-IN" dirty="0" smtClean="0"/>
              <a:t>Figure of 4 epilepsy/ Asymmetric tonic limb posturing (ATLP)</a:t>
            </a:r>
          </a:p>
          <a:p>
            <a:r>
              <a:rPr lang="en-IN" dirty="0" smtClean="0"/>
              <a:t>Flexion of  limb on the I/L side of lesion and extension of limb on the c/L side</a:t>
            </a:r>
          </a:p>
          <a:p>
            <a:r>
              <a:rPr lang="en-IN" dirty="0" smtClean="0"/>
              <a:t>Supplementary motor area      </a:t>
            </a:r>
          </a:p>
        </p:txBody>
      </p:sp>
      <p:sp>
        <p:nvSpPr>
          <p:cNvPr id="4" name="AutoShape 2" descr="figure of 4 epilepsy - YouTu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" name="AutoShape 4" descr="figure of 4 epilepsy - YouTub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3416" y="4258194"/>
            <a:ext cx="4390159" cy="245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54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Frontal lobe and head position( hyper motor manifestation)</a:t>
            </a:r>
          </a:p>
          <a:p>
            <a:endParaRPr lang="en-IN" dirty="0"/>
          </a:p>
          <a:p>
            <a:r>
              <a:rPr lang="en-IN" dirty="0" smtClean="0"/>
              <a:t>I/L SCM – </a:t>
            </a:r>
            <a:r>
              <a:rPr lang="en-IN" dirty="0" err="1" smtClean="0"/>
              <a:t>clonic</a:t>
            </a:r>
            <a:r>
              <a:rPr lang="en-IN" dirty="0" smtClean="0"/>
              <a:t> </a:t>
            </a:r>
            <a:r>
              <a:rPr lang="en-IN" dirty="0" err="1" smtClean="0"/>
              <a:t>movt</a:t>
            </a:r>
            <a:r>
              <a:rPr lang="en-IN" dirty="0" smtClean="0"/>
              <a:t> of head to opposite side</a:t>
            </a:r>
          </a:p>
          <a:p>
            <a:r>
              <a:rPr lang="en-IN" dirty="0" smtClean="0"/>
              <a:t>C/L PPRF – conjugate </a:t>
            </a:r>
            <a:r>
              <a:rPr lang="en-IN" dirty="0" err="1" smtClean="0"/>
              <a:t>movt</a:t>
            </a:r>
            <a:r>
              <a:rPr lang="en-IN" dirty="0" smtClean="0"/>
              <a:t> of eyes to opposite side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652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GYRATORY SEIZURE</a:t>
            </a:r>
          </a:p>
          <a:p>
            <a:endParaRPr lang="en-IN" dirty="0"/>
          </a:p>
          <a:p>
            <a:pPr marL="0" indent="0">
              <a:buNone/>
            </a:pPr>
            <a:r>
              <a:rPr lang="en-IN" dirty="0" smtClean="0"/>
              <a:t>       - Frontal lobe with ictal spread to B/L frontal lobe</a:t>
            </a:r>
            <a:endParaRPr lang="en-IN" dirty="0"/>
          </a:p>
          <a:p>
            <a:pPr marL="0" indent="0">
              <a:buNone/>
            </a:pPr>
            <a:r>
              <a:rPr lang="en-IN" dirty="0" smtClean="0"/>
              <a:t>          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175" y="3471500"/>
            <a:ext cx="3046044" cy="243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96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TEMPORAL LOBE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dirty="0" smtClean="0"/>
              <a:t>1 ]  MEDIAL TEMPORAL LOBE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 - Complex partial seizure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 - Sudden behavioural arrest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 - Automatism- lip smacking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 - Autonomic disturbances - SUDEP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 - De </a:t>
            </a:r>
            <a:r>
              <a:rPr lang="en-IN" dirty="0" err="1" smtClean="0"/>
              <a:t>javu</a:t>
            </a:r>
            <a:r>
              <a:rPr lang="en-IN" dirty="0" smtClean="0"/>
              <a:t> 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 - Dystonia ( adjacent to BG)</a:t>
            </a:r>
            <a:endParaRPr lang="en-IN" dirty="0"/>
          </a:p>
          <a:p>
            <a:endParaRPr lang="en-IN" dirty="0" smtClean="0"/>
          </a:p>
          <a:p>
            <a:r>
              <a:rPr lang="en-IN" dirty="0" smtClean="0"/>
              <a:t>2 ]  LATERAL TEMPORAL LOBE</a:t>
            </a:r>
            <a:endParaRPr lang="en-IN" dirty="0"/>
          </a:p>
          <a:p>
            <a:pPr marL="0" indent="0">
              <a:buNone/>
            </a:pPr>
            <a:r>
              <a:rPr lang="en-IN" dirty="0" smtClean="0"/>
              <a:t>         - auditory hallucinations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- sudden blocked ear sensation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7236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PARIETAL LOBE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Sensory -  </a:t>
            </a:r>
            <a:r>
              <a:rPr lang="en-IN" dirty="0" err="1" smtClean="0"/>
              <a:t>paresthesia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8916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600" dirty="0" smtClean="0"/>
              <a:t>THANK YOU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72657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1183</TotalTime>
  <Words>468</Words>
  <Application>Microsoft Office PowerPoint</Application>
  <PresentationFormat>Widescreen</PresentationFormat>
  <Paragraphs>97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CLINICAL SCENARIO</vt:lpstr>
      <vt:lpstr>COMPLAINTS</vt:lpstr>
      <vt:lpstr>PowerPoint Presentation</vt:lpstr>
      <vt:lpstr>PowerPoint Presentation</vt:lpstr>
      <vt:lpstr>ON EXAMINATION</vt:lpstr>
      <vt:lpstr>CLINICAL DIAGNOSIS</vt:lpstr>
      <vt:lpstr>INVESTIGATIONS</vt:lpstr>
      <vt:lpstr>FINAL DIAGNOSIS</vt:lpstr>
      <vt:lpstr>DISCUSSION</vt:lpstr>
      <vt:lpstr>According to ONSET</vt:lpstr>
      <vt:lpstr>OCCIPITAL LOBE</vt:lpstr>
      <vt:lpstr>FRONTAL LOBE</vt:lpstr>
      <vt:lpstr>PowerPoint Presentation</vt:lpstr>
      <vt:lpstr>PowerPoint Presentation</vt:lpstr>
      <vt:lpstr>TEMPORAL LOBE</vt:lpstr>
      <vt:lpstr>PARIETAL LOBE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CLUB</dc:title>
  <dc:creator>USER</dc:creator>
  <cp:lastModifiedBy>USER</cp:lastModifiedBy>
  <cp:revision>50</cp:revision>
  <dcterms:created xsi:type="dcterms:W3CDTF">2023-02-19T08:12:19Z</dcterms:created>
  <dcterms:modified xsi:type="dcterms:W3CDTF">2023-02-24T02:41:57Z</dcterms:modified>
</cp:coreProperties>
</file>