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4" r:id="rId11"/>
    <p:sldId id="277" r:id="rId12"/>
    <p:sldId id="287" r:id="rId13"/>
    <p:sldId id="265" r:id="rId14"/>
    <p:sldId id="266" r:id="rId15"/>
    <p:sldId id="278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9" r:id="rId26"/>
    <p:sldId id="280" r:id="rId27"/>
    <p:sldId id="281" r:id="rId28"/>
    <p:sldId id="282" r:id="rId29"/>
    <p:sldId id="286" r:id="rId30"/>
    <p:sldId id="283" r:id="rId31"/>
    <p:sldId id="284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00" r:id="rId42"/>
    <p:sldId id="296" r:id="rId43"/>
    <p:sldId id="297" r:id="rId44"/>
    <p:sldId id="301" r:id="rId45"/>
    <p:sldId id="298" r:id="rId46"/>
    <p:sldId id="299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08" r:id="rId55"/>
    <p:sldId id="310" r:id="rId56"/>
    <p:sldId id="311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27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3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6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8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1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7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6967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086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923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33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64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42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4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12C9-0E32-4611-A8C5-4D54025A75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CLINICAL CLUB</a:t>
            </a:r>
            <a:br>
              <a:rPr lang="en-US" dirty="0"/>
            </a:br>
            <a:r>
              <a:rPr lang="en-US" dirty="0"/>
              <a:t>01/10/2021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D1FE40-6064-4FFF-AEB0-343A10A3F3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 AMRITA KURIAN</a:t>
            </a:r>
          </a:p>
          <a:p>
            <a:r>
              <a:rPr lang="en-US" dirty="0"/>
              <a:t>JUNIOR RESIDENT</a:t>
            </a:r>
          </a:p>
          <a:p>
            <a:r>
              <a:rPr lang="en-US" dirty="0"/>
              <a:t>GENERAL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792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7AED7-ECCA-4219-BE74-9E959EB0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SEIZURES IN A MOODY SMOKER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204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F42C7-9E26-46CF-BAA0-0DA592B01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BENNY</a:t>
            </a:r>
          </a:p>
          <a:p>
            <a:r>
              <a:rPr lang="en-US" dirty="0"/>
              <a:t>60/MALE</a:t>
            </a:r>
          </a:p>
          <a:p>
            <a:r>
              <a:rPr lang="en-US" dirty="0"/>
              <a:t>GUARD</a:t>
            </a:r>
          </a:p>
          <a:p>
            <a:r>
              <a:rPr lang="en-US" dirty="0"/>
              <a:t>MARARIKULAM</a:t>
            </a:r>
          </a:p>
          <a:p>
            <a:r>
              <a:rPr lang="en-US" dirty="0"/>
              <a:t>DOA: 07/09/21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68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A53D-331C-4A22-A115-D96D626C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COMPLAINTS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AC0F3-398E-4999-B4D3-D59D56CBB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006993" cy="4087811"/>
          </a:xfrm>
        </p:spPr>
        <p:txBody>
          <a:bodyPr/>
          <a:lstStyle/>
          <a:p>
            <a:r>
              <a:rPr lang="en-US" dirty="0"/>
              <a:t>Acute onset confusion followed by an episode of convulsions at around 11:30 am on 07/09/21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05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37B7-F0E4-4E5F-A54E-6E472613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 ILLNESS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0FCD0-2B6B-4099-9708-B54C82B90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44256"/>
            <a:ext cx="9131684" cy="4110962"/>
          </a:xfrm>
        </p:spPr>
        <p:txBody>
          <a:bodyPr/>
          <a:lstStyle/>
          <a:p>
            <a:r>
              <a:rPr lang="en-US" dirty="0"/>
              <a:t>Apparently well patient woke up normally that day; did his chores.</a:t>
            </a:r>
          </a:p>
          <a:p>
            <a:r>
              <a:rPr lang="en-US" dirty="0"/>
              <a:t>Around 11am wife noticed an acute onset confusion in the patient.</a:t>
            </a:r>
          </a:p>
          <a:p>
            <a:r>
              <a:rPr lang="en-US" dirty="0"/>
              <a:t>Inability to recognize the people being referred to in their conversations, asking her to repeat the sentences.</a:t>
            </a:r>
          </a:p>
          <a:p>
            <a:r>
              <a:rPr lang="en-US" dirty="0"/>
              <a:t>Within 20 minutes, he developed an episode of convulsions – twitching of the corner of his mouth, </a:t>
            </a:r>
            <a:r>
              <a:rPr lang="en-US" dirty="0" err="1"/>
              <a:t>uprolling</a:t>
            </a:r>
            <a:r>
              <a:rPr lang="en-US" dirty="0"/>
              <a:t> of eyes and tonic </a:t>
            </a:r>
            <a:r>
              <a:rPr lang="en-US" dirty="0" err="1"/>
              <a:t>clonic</a:t>
            </a:r>
            <a:r>
              <a:rPr lang="en-US" dirty="0"/>
              <a:t> movements of right upper limb.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871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774A6-7C0B-430B-B80A-977DE86B4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 lasted for 10 minutes.</a:t>
            </a:r>
          </a:p>
          <a:p>
            <a:r>
              <a:rPr lang="en-US" dirty="0"/>
              <a:t>Post ictal drowsiness for 30 min.</a:t>
            </a:r>
          </a:p>
          <a:p>
            <a:r>
              <a:rPr lang="en-US" dirty="0"/>
              <a:t>No history of tongue bite, bowel or bladder incontinence or post convulsion weakness of limbs.</a:t>
            </a:r>
          </a:p>
          <a:p>
            <a:r>
              <a:rPr lang="en-US" dirty="0"/>
              <a:t>No history of fever, headache, vomiting, trauma to head or significant loss of weight.</a:t>
            </a:r>
          </a:p>
          <a:p>
            <a:r>
              <a:rPr lang="en-US" dirty="0"/>
              <a:t>Dysphagia to solids since 10 days.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446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BA06C-F3D8-4285-B792-9876850C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HISTORY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ED73D-6955-4002-8518-CB89F479D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Cough since 3 months with scanty mucoid sputum.</a:t>
            </a:r>
          </a:p>
          <a:p>
            <a:r>
              <a:rPr lang="en-US" dirty="0"/>
              <a:t>History of hospital admissions for alcohol intoxication and alcohol withdrawal symptoms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93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556B3-4370-419F-AEFB-FC1A1F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HISTORY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87106-0CCE-4B87-B9D5-CDB7B9F3A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Father died of an accident at 80yrs of age.</a:t>
            </a:r>
          </a:p>
          <a:p>
            <a:r>
              <a:rPr lang="en-US" dirty="0"/>
              <a:t>Mother died of old age related illness</a:t>
            </a:r>
          </a:p>
          <a:p>
            <a:r>
              <a:rPr lang="en-IN" dirty="0"/>
              <a:t>3 elder sisters and one elder brother; Brother expired due to complications of  Carcinoma bladder.</a:t>
            </a:r>
          </a:p>
          <a:p>
            <a:r>
              <a:rPr lang="en-IN" dirty="0"/>
              <a:t>Married with no children.</a:t>
            </a:r>
          </a:p>
        </p:txBody>
      </p:sp>
    </p:spTree>
    <p:extLst>
      <p:ext uri="{BB962C8B-B14F-4D97-AF65-F5344CB8AC3E}">
        <p14:creationId xmlns:p14="http://schemas.microsoft.com/office/powerpoint/2010/main" val="1104552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DF3E-AD7F-4D41-A4E0-15C4604A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PERSONAL,SOCIAL,OCCUPATIONAL HISTORY                                              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2B4E8-F689-4AFB-877F-F6F2A702A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Married</a:t>
            </a:r>
          </a:p>
          <a:p>
            <a:r>
              <a:rPr lang="en-US" dirty="0"/>
              <a:t>Follows non vegetarian diet</a:t>
            </a:r>
          </a:p>
          <a:p>
            <a:r>
              <a:rPr lang="en-US" dirty="0"/>
              <a:t>Decreased sleep and appetite.</a:t>
            </a:r>
          </a:p>
          <a:p>
            <a:r>
              <a:rPr lang="en-US" dirty="0"/>
              <a:t>Normal bowel and bladder habits.</a:t>
            </a:r>
          </a:p>
          <a:p>
            <a:r>
              <a:rPr lang="en-US" dirty="0"/>
              <a:t> </a:t>
            </a:r>
            <a:r>
              <a:rPr lang="en-US" b="1" dirty="0"/>
              <a:t>ADDICTIONS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Heavy alcoholic since 40 years. Consumes one pint beer or rum daily.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Following a period of abstinence, binge drinking for 5 days followed by abstinence the day prior to seizures.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7691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AD1D9-86AB-4543-8B83-7FDA92F30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Smoker since the age of 20.</a:t>
            </a:r>
          </a:p>
          <a:p>
            <a:r>
              <a:rPr lang="en-US" dirty="0"/>
              <a:t>Smokes 2 packets of beedi or 1 packet cigarette per day.</a:t>
            </a:r>
          </a:p>
          <a:p>
            <a:r>
              <a:rPr lang="en-US" dirty="0"/>
              <a:t>Pack years 40</a:t>
            </a:r>
          </a:p>
          <a:p>
            <a:endParaRPr lang="en-US" dirty="0"/>
          </a:p>
          <a:p>
            <a:r>
              <a:rPr lang="en-US" dirty="0"/>
              <a:t>Low income group </a:t>
            </a:r>
          </a:p>
          <a:p>
            <a:r>
              <a:rPr lang="en-US" dirty="0"/>
              <a:t>Works as a guard.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961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E110-3827-4518-A79F-9B8C34B71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18932-7DDE-4980-B625-5203AB6D8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Conscious, cooperative.</a:t>
            </a:r>
          </a:p>
          <a:p>
            <a:r>
              <a:rPr lang="en-US" dirty="0"/>
              <a:t>Looks well, well dressed.</a:t>
            </a:r>
          </a:p>
          <a:p>
            <a:r>
              <a:rPr lang="en-US" dirty="0"/>
              <a:t>Moderately built and well nourished</a:t>
            </a:r>
          </a:p>
          <a:p>
            <a:r>
              <a:rPr lang="en-US" dirty="0"/>
              <a:t>Height 168 cm, weight 78 kg BMI:27.5kg/m</a:t>
            </a:r>
            <a:r>
              <a:rPr lang="en-US" baseline="30000" dirty="0"/>
              <a:t>2</a:t>
            </a:r>
          </a:p>
          <a:p>
            <a:r>
              <a:rPr lang="en-US" dirty="0"/>
              <a:t>No pallor, conjunctival hyperemia +</a:t>
            </a:r>
          </a:p>
          <a:p>
            <a:r>
              <a:rPr lang="en-US" dirty="0"/>
              <a:t>Grade 2 clubbing +</a:t>
            </a:r>
          </a:p>
          <a:p>
            <a:r>
              <a:rPr lang="en-US" dirty="0"/>
              <a:t>Left supraclavicular lymph node felt – soft , mobile, non tender, approx. 1cm</a:t>
            </a:r>
          </a:p>
          <a:p>
            <a:r>
              <a:rPr lang="en-US" dirty="0"/>
              <a:t>No cyanosis, icterus or pedal oedema.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2132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25307-EABE-4204-B8EF-FB3EB099D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VITAL SIGNS</a:t>
            </a:r>
          </a:p>
          <a:p>
            <a:r>
              <a:rPr lang="en-US" dirty="0"/>
              <a:t>PR: 80/mt, regular, normal volume and character, vessel wall not palpable, No </a:t>
            </a:r>
            <a:r>
              <a:rPr lang="en-US" dirty="0" err="1"/>
              <a:t>radiofemoral</a:t>
            </a:r>
            <a:r>
              <a:rPr lang="en-US" dirty="0"/>
              <a:t> delay</a:t>
            </a:r>
          </a:p>
          <a:p>
            <a:r>
              <a:rPr lang="en-US" dirty="0"/>
              <a:t>BP: 180/100 (Right brachial artery in sitting position)</a:t>
            </a:r>
          </a:p>
          <a:p>
            <a:r>
              <a:rPr lang="en-US" dirty="0"/>
              <a:t>Resp Rate: 22/mt, SpO2:94 % in RA</a:t>
            </a:r>
          </a:p>
          <a:p>
            <a:r>
              <a:rPr lang="en-US" dirty="0"/>
              <a:t>Afebrile</a:t>
            </a:r>
          </a:p>
          <a:p>
            <a:r>
              <a:rPr lang="en-US" dirty="0"/>
              <a:t>GRBS:104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7535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D882-050B-4E46-8B7C-7AC85BBF2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Head to Foot Examination</a:t>
            </a:r>
          </a:p>
          <a:p>
            <a:r>
              <a:rPr lang="en-US" dirty="0"/>
              <a:t>Male type baldness, madarosis</a:t>
            </a:r>
          </a:p>
          <a:p>
            <a:r>
              <a:rPr lang="en-US" dirty="0"/>
              <a:t>Conjunctival hyperemia.no </a:t>
            </a:r>
            <a:r>
              <a:rPr lang="en-US" dirty="0" err="1"/>
              <a:t>Bitot’s</a:t>
            </a:r>
            <a:r>
              <a:rPr lang="en-US" dirty="0"/>
              <a:t> spots, No arcus senilis or KF ring.</a:t>
            </a:r>
          </a:p>
          <a:p>
            <a:r>
              <a:rPr lang="en-US" dirty="0"/>
              <a:t>Glossy tongue, no angular stomatitis.</a:t>
            </a:r>
          </a:p>
          <a:p>
            <a:r>
              <a:rPr lang="en-US" dirty="0"/>
              <a:t>Nails: normal. No ridges, subungual keratosis, whitening of nails, Nicotine staining of fingers +</a:t>
            </a:r>
          </a:p>
          <a:p>
            <a:r>
              <a:rPr lang="en-US" dirty="0"/>
              <a:t>No palpable neck swelling</a:t>
            </a:r>
          </a:p>
          <a:p>
            <a:r>
              <a:rPr lang="en-US" dirty="0" err="1"/>
              <a:t>Gynaecomastia</a:t>
            </a:r>
            <a:r>
              <a:rPr lang="en-US" dirty="0"/>
              <a:t> +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5668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D0CF8-BBDE-4485-8D5E-60B1A41AA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neurocutaneous markers</a:t>
            </a:r>
          </a:p>
          <a:p>
            <a:r>
              <a:rPr lang="en-US" dirty="0"/>
              <a:t>No features of atherosclerosis ( transverse ear lobe crease)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0530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C6AB3C-DCAF-4C6C-B024-A0E71308B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649901" y="1862914"/>
            <a:ext cx="4497913" cy="33734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64E7B3-A7F5-46AE-AE43-AE4C1232A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2984" y="908602"/>
            <a:ext cx="6420678" cy="481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82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AF850-30E3-4F16-880F-44D95C05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CNS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82D1-C9CB-4686-9CBB-6EEC1C107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56523"/>
            <a:ext cx="9288301" cy="4384840"/>
          </a:xfrm>
        </p:spPr>
        <p:txBody>
          <a:bodyPr/>
          <a:lstStyle/>
          <a:p>
            <a:r>
              <a:rPr lang="en-US" dirty="0"/>
              <a:t>HIGHER MENTAL FUNCTIONS</a:t>
            </a:r>
          </a:p>
          <a:p>
            <a:r>
              <a:rPr lang="en-US" dirty="0"/>
              <a:t>Conscious, GCS : 15/15, oriented in place time and person</a:t>
            </a:r>
          </a:p>
          <a:p>
            <a:r>
              <a:rPr lang="en-US" dirty="0"/>
              <a:t>Appears well dressed.</a:t>
            </a:r>
          </a:p>
          <a:p>
            <a:r>
              <a:rPr lang="en-US" dirty="0"/>
              <a:t>Labile affect</a:t>
            </a:r>
          </a:p>
          <a:p>
            <a:r>
              <a:rPr lang="en-US" dirty="0"/>
              <a:t>Patient is attentive</a:t>
            </a:r>
          </a:p>
          <a:p>
            <a:r>
              <a:rPr lang="en-US" dirty="0"/>
              <a:t>Memory: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Registration and immediate recall: Digit forward :5 digits, normal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Digit backward: 3 digits, but in the wrong order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622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413C-0BBC-4BC4-B5E9-CFEA2F4B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Short term, recent and remote memory intact.</a:t>
            </a:r>
          </a:p>
          <a:p>
            <a:r>
              <a:rPr lang="en-US" dirty="0"/>
              <a:t>No delusions or hallucinations.</a:t>
            </a:r>
          </a:p>
          <a:p>
            <a:r>
              <a:rPr lang="en-US" dirty="0"/>
              <a:t>Intelligence: studied till 10</a:t>
            </a:r>
            <a:r>
              <a:rPr lang="en-US" baseline="30000" dirty="0"/>
              <a:t>th</a:t>
            </a:r>
            <a:r>
              <a:rPr lang="en-US" dirty="0"/>
              <a:t> standard, Can perform simple calculations and interpret common proverbs.</a:t>
            </a:r>
          </a:p>
          <a:p>
            <a:r>
              <a:rPr lang="en-US" dirty="0"/>
              <a:t>He has insight. </a:t>
            </a:r>
          </a:p>
          <a:p>
            <a:r>
              <a:rPr lang="en-US" dirty="0"/>
              <a:t>Judgement: unimpaired.</a:t>
            </a:r>
          </a:p>
          <a:p>
            <a:r>
              <a:rPr lang="en-US" dirty="0"/>
              <a:t>Speech: Fluent – no hesitancy, normal expressivity, normal grammar, no </a:t>
            </a:r>
            <a:r>
              <a:rPr lang="en-US" dirty="0" err="1"/>
              <a:t>paraphasias</a:t>
            </a:r>
            <a:r>
              <a:rPr lang="en-US" dirty="0"/>
              <a:t> or neologisms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994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4A432-E068-4986-857A-7FC8775CC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Comprehension : normal</a:t>
            </a:r>
          </a:p>
          <a:p>
            <a:r>
              <a:rPr lang="en-US" dirty="0"/>
              <a:t>Repetition: normal</a:t>
            </a:r>
          </a:p>
          <a:p>
            <a:r>
              <a:rPr lang="en-US" dirty="0"/>
              <a:t>Naming and word finding: normal</a:t>
            </a:r>
          </a:p>
          <a:p>
            <a:r>
              <a:rPr lang="en-US" dirty="0"/>
              <a:t>Reading and writing: normal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6995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51BE4-FD9A-4BAF-BF84-B6844FFB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TESTS FOR FRONATL LOBE FUNCTION</a:t>
            </a:r>
          </a:p>
          <a:p>
            <a:r>
              <a:rPr lang="en-US" dirty="0"/>
              <a:t>Insight: +</a:t>
            </a:r>
          </a:p>
          <a:p>
            <a:r>
              <a:rPr lang="en-US" dirty="0"/>
              <a:t>Judgement: normal (Q: His room is on fire and there’s a kid in it)</a:t>
            </a:r>
          </a:p>
          <a:p>
            <a:r>
              <a:rPr lang="en-US" dirty="0"/>
              <a:t>Attentive. Could perform the serial subtraction test.</a:t>
            </a:r>
          </a:p>
          <a:p>
            <a:r>
              <a:rPr lang="en-US" dirty="0"/>
              <a:t>Abstraction : normal (can interpret the given proverb)</a:t>
            </a:r>
          </a:p>
          <a:p>
            <a:r>
              <a:rPr lang="en-US" dirty="0"/>
              <a:t>Estimation: normal</a:t>
            </a:r>
          </a:p>
          <a:p>
            <a:r>
              <a:rPr lang="en-US" dirty="0"/>
              <a:t>Conceptual series completion (completing the Malayalam alphabet series) </a:t>
            </a:r>
            <a:r>
              <a:rPr lang="en-US" u="sng" dirty="0"/>
              <a:t>impaired.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808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B7728-D914-4F1E-8BE6-8F4179B0D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 cued lists: (Q: some animals whose name begin with “pa” (in Malayalam))</a:t>
            </a:r>
          </a:p>
          <a:p>
            <a:pPr marL="0" indent="0">
              <a:buNone/>
            </a:pPr>
            <a:r>
              <a:rPr lang="en-US" dirty="0"/>
              <a:t>     Couldn’t name any. But could name 3 places starting with the same letter.</a:t>
            </a:r>
          </a:p>
          <a:p>
            <a:r>
              <a:rPr lang="en-US" dirty="0"/>
              <a:t>Word fluency : normal</a:t>
            </a:r>
          </a:p>
          <a:p>
            <a:r>
              <a:rPr lang="en-US" dirty="0"/>
              <a:t>Fund of knowledge: normal</a:t>
            </a:r>
          </a:p>
          <a:p>
            <a:r>
              <a:rPr lang="en-US" dirty="0"/>
              <a:t>Simultaneous simple motor tasks can be performed (keep one hand open and the other a fist and alternate the position): Slowness in following.</a:t>
            </a:r>
          </a:p>
          <a:p>
            <a:r>
              <a:rPr lang="en-US" dirty="0"/>
              <a:t>No primitive reflexes.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063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D6455-6201-4F2B-A371-286897874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PARIETAL LOBE:</a:t>
            </a:r>
          </a:p>
          <a:p>
            <a:r>
              <a:rPr lang="en-US" dirty="0"/>
              <a:t>Tests for apraxia: </a:t>
            </a:r>
          </a:p>
          <a:p>
            <a:r>
              <a:rPr lang="en-US" dirty="0"/>
              <a:t>Copying orientation of fingers: normal</a:t>
            </a:r>
          </a:p>
          <a:p>
            <a:r>
              <a:rPr lang="en-US" dirty="0"/>
              <a:t>No ideomotor apraxia (can cut an imaginary cake)</a:t>
            </a:r>
          </a:p>
          <a:p>
            <a:r>
              <a:rPr lang="en-US" u="sng" dirty="0"/>
              <a:t>? Ideational apraxia </a:t>
            </a:r>
          </a:p>
          <a:p>
            <a:pPr marL="0" indent="0">
              <a:buNone/>
            </a:pPr>
            <a:r>
              <a:rPr lang="en-US" dirty="0"/>
              <a:t>Q:  Draw a clock face, put the numbers inside, draw </a:t>
            </a:r>
          </a:p>
          <a:p>
            <a:pPr marL="0" indent="0">
              <a:buNone/>
            </a:pPr>
            <a:r>
              <a:rPr lang="en-US" dirty="0"/>
              <a:t>      hands on the clock to indicate 8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9A146-934D-4CC2-9667-0DBC9B690B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79" t="16865" r="26834" b="14602"/>
          <a:stretch/>
        </p:blipFill>
        <p:spPr>
          <a:xfrm rot="5400000">
            <a:off x="6210322" y="2592483"/>
            <a:ext cx="3975651" cy="366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99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61A54-DFAE-4957-A17E-F4E00A3C0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Stereognosis :normal</a:t>
            </a:r>
          </a:p>
          <a:p>
            <a:r>
              <a:rPr lang="en-US" dirty="0" err="1"/>
              <a:t>Graphaesthesia</a:t>
            </a:r>
            <a:r>
              <a:rPr lang="en-US" dirty="0"/>
              <a:t>: normal</a:t>
            </a:r>
          </a:p>
          <a:p>
            <a:r>
              <a:rPr lang="en-US" dirty="0"/>
              <a:t>No neglect, dyscalculia or finger agnosia</a:t>
            </a:r>
          </a:p>
          <a:p>
            <a:r>
              <a:rPr lang="en-US" dirty="0"/>
              <a:t>No left and right confusion</a:t>
            </a:r>
          </a:p>
          <a:p>
            <a:r>
              <a:rPr lang="en-US" dirty="0"/>
              <a:t>No dressing apraxia.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4476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E2A1B-B075-45BF-B1DE-90B08A66E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TEMPORAL LOBE:</a:t>
            </a:r>
          </a:p>
          <a:p>
            <a:r>
              <a:rPr lang="en-US" dirty="0"/>
              <a:t>Oriented</a:t>
            </a:r>
            <a:r>
              <a:rPr lang="en-IN" dirty="0"/>
              <a:t> in place, time, person</a:t>
            </a:r>
          </a:p>
          <a:p>
            <a:r>
              <a:rPr lang="en-IN" dirty="0"/>
              <a:t>Confrontation test for visual field defects normal</a:t>
            </a:r>
          </a:p>
          <a:p>
            <a:r>
              <a:rPr lang="en-IN" dirty="0"/>
              <a:t>Memory : immediate recall – digit backward is impaired. </a:t>
            </a:r>
          </a:p>
          <a:p>
            <a:pPr marL="0" indent="0">
              <a:buNone/>
            </a:pPr>
            <a:r>
              <a:rPr lang="en-IN" dirty="0"/>
              <a:t>                    short term, recent and remote memory :intact</a:t>
            </a:r>
          </a:p>
          <a:p>
            <a:r>
              <a:rPr lang="en-IN" dirty="0"/>
              <a:t>No hallucinations</a:t>
            </a:r>
          </a:p>
          <a:p>
            <a:r>
              <a:rPr lang="en-IN" dirty="0"/>
              <a:t>Comprehension : normal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52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07B29-363F-486A-A78C-58967CD31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OCCIPITAL LOBE:</a:t>
            </a:r>
          </a:p>
          <a:p>
            <a:r>
              <a:rPr lang="en-US" dirty="0"/>
              <a:t>Confrontation test : normal</a:t>
            </a:r>
          </a:p>
          <a:p>
            <a:r>
              <a:rPr lang="en-US" dirty="0"/>
              <a:t>No prosopagnosia or color agnosia.</a:t>
            </a:r>
          </a:p>
          <a:p>
            <a:r>
              <a:rPr lang="en-US" dirty="0"/>
              <a:t>No visual illusions or hallucinations</a:t>
            </a:r>
          </a:p>
          <a:p>
            <a:r>
              <a:rPr lang="en-US" dirty="0"/>
              <a:t>No evidence of visual anosognosia : patient takes a turn on nearing the wall.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5032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52F7-74C6-4650-B825-F731EDE8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Cranial Nerves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0A167-3ED8-4F3D-9452-83E9D3416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Olfactory (1): appreciates smell introduced in both nostrils</a:t>
            </a:r>
          </a:p>
          <a:p>
            <a:r>
              <a:rPr lang="en-US" dirty="0"/>
              <a:t>Optic(2):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B/l</a:t>
            </a:r>
            <a:r>
              <a:rPr lang="en-US" dirty="0"/>
              <a:t>  pupils equal and reactive to light.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Visual acuity :6/6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Color vision, field of vision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Direct and consensual light reflexes + accommodation reflex: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Fundus : bilateral </a:t>
            </a:r>
            <a:r>
              <a:rPr lang="en-US" dirty="0" err="1"/>
              <a:t>papilloedema</a:t>
            </a:r>
            <a:r>
              <a:rPr lang="en-US" dirty="0"/>
              <a:t> present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5398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EBAC5-535D-4C73-92AA-3BA21781A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CN 3,4,6: Ocular movements full, no nystagmus, saccades and pursuit normal, no ptosis</a:t>
            </a:r>
          </a:p>
          <a:p>
            <a:r>
              <a:rPr lang="en-US" dirty="0"/>
              <a:t>Trigeminal (5):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Touch, pain , temperature : normal bilaterally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Conjunctival reflex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Muscles of mastication :normal, no restriction of jaw opening, jaw jerk –</a:t>
            </a:r>
          </a:p>
          <a:p>
            <a:r>
              <a:rPr lang="en-US" dirty="0"/>
              <a:t>Facial (7)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wrinkling of forehead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Right nasolabial fold less prominent with deviation of angle of mouth to left on smiling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327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B2E6F-E680-4491-A4E3-BF51EE0BA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drooling of saliva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Taste sensation form anterior part of tongue normal</a:t>
            </a:r>
          </a:p>
          <a:p>
            <a:r>
              <a:rPr lang="en-US" dirty="0"/>
              <a:t>Vestibulocochlear  (8) : no tinnitus, vertigo, </a:t>
            </a:r>
            <a:r>
              <a:rPr lang="en-US" dirty="0" err="1"/>
              <a:t>Rinnes</a:t>
            </a:r>
            <a:r>
              <a:rPr lang="en-US" dirty="0"/>
              <a:t> test : positive b/l, Weber’s test  : central</a:t>
            </a:r>
          </a:p>
          <a:p>
            <a:r>
              <a:rPr lang="en-US" dirty="0"/>
              <a:t>Glossopharyngeal and </a:t>
            </a:r>
            <a:r>
              <a:rPr lang="en-US" dirty="0" err="1"/>
              <a:t>vagus</a:t>
            </a:r>
            <a:r>
              <a:rPr lang="en-US" dirty="0"/>
              <a:t> (9 + 10):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Nasal bleating of voice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nasal regurgitation, Palatal movements normal </a:t>
            </a:r>
            <a:r>
              <a:rPr lang="en-US" dirty="0" err="1"/>
              <a:t>b/l</a:t>
            </a:r>
            <a:r>
              <a:rPr lang="en-US" dirty="0"/>
              <a:t> with central uvula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Gag reflex : exaggerated</a:t>
            </a:r>
          </a:p>
          <a:p>
            <a:r>
              <a:rPr lang="en-US" dirty="0"/>
              <a:t>CN 11 and 12 ; normal functioning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5503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6C50-D702-4026-80AC-C8CCDCCA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Motor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18F86-043A-4891-88C1-9175E1F91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bulk, tone and grade V power of muscles of both upper and lower limbs</a:t>
            </a:r>
          </a:p>
          <a:p>
            <a:r>
              <a:rPr lang="en-IN" dirty="0"/>
              <a:t>Superficial reflexes: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Conjunctival reflex: normal </a:t>
            </a:r>
            <a:r>
              <a:rPr lang="en-IN" dirty="0" err="1"/>
              <a:t>b/l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Abdominal reflex: absent </a:t>
            </a:r>
            <a:r>
              <a:rPr lang="en-IN" dirty="0" err="1"/>
              <a:t>b/l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err="1"/>
              <a:t>Plantars</a:t>
            </a:r>
            <a:r>
              <a:rPr lang="en-IN" dirty="0"/>
              <a:t> : mute (patient in post ictal period )</a:t>
            </a:r>
          </a:p>
          <a:p>
            <a:r>
              <a:rPr lang="en-IN" dirty="0"/>
              <a:t>Deep tendon reflexes: 2+ bilaterally except right knee jerk :3+</a:t>
            </a:r>
          </a:p>
          <a:p>
            <a:r>
              <a:rPr lang="en-IN" dirty="0"/>
              <a:t>No primitive reflexes</a:t>
            </a:r>
          </a:p>
        </p:txBody>
      </p:sp>
    </p:spTree>
    <p:extLst>
      <p:ext uri="{BB962C8B-B14F-4D97-AF65-F5344CB8AC3E}">
        <p14:creationId xmlns:p14="http://schemas.microsoft.com/office/powerpoint/2010/main" val="3832591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335C-1B8B-4BAE-B5EF-E8658E4A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 of movements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1186C-9D5B-4507-92F9-74DCE53A0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Finger nose test : normal </a:t>
            </a:r>
            <a:r>
              <a:rPr lang="en-US" dirty="0" err="1"/>
              <a:t>b/l</a:t>
            </a:r>
            <a:endParaRPr lang="en-US" dirty="0"/>
          </a:p>
          <a:p>
            <a:r>
              <a:rPr lang="en-US" dirty="0"/>
              <a:t>No Dysdiadochokinesia</a:t>
            </a:r>
          </a:p>
          <a:p>
            <a:r>
              <a:rPr lang="en-US" dirty="0"/>
              <a:t>No rebound phenomena</a:t>
            </a:r>
          </a:p>
          <a:p>
            <a:r>
              <a:rPr lang="en-US" dirty="0"/>
              <a:t>No truncal ataxia</a:t>
            </a:r>
          </a:p>
          <a:p>
            <a:r>
              <a:rPr lang="en-US" dirty="0"/>
              <a:t>Wide based gait, swaying while changing direction rapidly.</a:t>
            </a:r>
          </a:p>
          <a:p>
            <a:r>
              <a:rPr lang="en-US" dirty="0"/>
              <a:t>Romberg’s: negative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7980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9712-AE9D-4C81-A072-9B2CA575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868448" cy="1550989"/>
          </a:xfrm>
        </p:spPr>
        <p:txBody>
          <a:bodyPr>
            <a:normAutofit/>
          </a:bodyPr>
          <a:lstStyle/>
          <a:p>
            <a:r>
              <a:rPr lang="en-US" dirty="0"/>
              <a:t>Examination of Sensory System, Skull and Spine and Tests for meningeal irritation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CBBCD-AB80-426F-A857-40497BF5A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Superficial, deep and cortical sensations normal </a:t>
            </a:r>
            <a:r>
              <a:rPr lang="en-US" dirty="0" err="1"/>
              <a:t>b/l</a:t>
            </a:r>
            <a:endParaRPr lang="en-US" dirty="0"/>
          </a:p>
          <a:p>
            <a:r>
              <a:rPr lang="en-US" dirty="0"/>
              <a:t>No involuntary movements</a:t>
            </a:r>
          </a:p>
          <a:p>
            <a:r>
              <a:rPr lang="en-US" dirty="0"/>
              <a:t>No signs of meningeal irritation</a:t>
            </a:r>
          </a:p>
          <a:p>
            <a:r>
              <a:rPr lang="en-US" dirty="0"/>
              <a:t>Skull and spine : normal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1001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23571-8A33-4008-B74C-0B846EB61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RESPIRATORY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3D28-1AB6-4406-B5F7-DA99E3508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upper respiratory tract:</a:t>
            </a:r>
          </a:p>
          <a:p>
            <a:r>
              <a:rPr lang="en-US" dirty="0"/>
              <a:t>No nasal discharge, no DNS, No PNS tenderness, no postnasal drip, Accessory muscles of respiration not used</a:t>
            </a:r>
          </a:p>
          <a:p>
            <a:r>
              <a:rPr lang="en-US" dirty="0"/>
              <a:t>Examination of Chest: INSPECTION</a:t>
            </a:r>
          </a:p>
          <a:p>
            <a:r>
              <a:rPr lang="en-US" dirty="0"/>
              <a:t>Trachea central</a:t>
            </a:r>
          </a:p>
          <a:p>
            <a:r>
              <a:rPr lang="en-US" dirty="0"/>
              <a:t>Shape of chest : bilaterally symmetrical, no drooping of shoulders, supra or infraclavicular hollowing , no kyphoscoliosis</a:t>
            </a:r>
          </a:p>
          <a:p>
            <a:r>
              <a:rPr lang="en-US" dirty="0"/>
              <a:t>No dilated veins , swellings or scars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5952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F243-A861-4D32-B305-B10FFBA8A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Respiratory rate:22/mt, abdominothoracic</a:t>
            </a:r>
          </a:p>
          <a:p>
            <a:r>
              <a:rPr lang="en-US" dirty="0"/>
              <a:t>Movements of chest: normal bilaterally, accessory muscles of respiration not used.</a:t>
            </a:r>
          </a:p>
          <a:p>
            <a:r>
              <a:rPr lang="en-US" dirty="0"/>
              <a:t>PALPATION:</a:t>
            </a:r>
          </a:p>
          <a:p>
            <a:r>
              <a:rPr lang="en-US" dirty="0"/>
              <a:t>Trachea: central</a:t>
            </a:r>
          </a:p>
          <a:p>
            <a:r>
              <a:rPr lang="en-US" dirty="0"/>
              <a:t>Apex beat felt in the 5</a:t>
            </a:r>
            <a:r>
              <a:rPr lang="en-US" baseline="30000" dirty="0"/>
              <a:t>th</a:t>
            </a:r>
            <a:r>
              <a:rPr lang="en-US" dirty="0"/>
              <a:t> left intercostal space 2cm medial to the left midclavicular line</a:t>
            </a:r>
          </a:p>
          <a:p>
            <a:r>
              <a:rPr lang="en-US" dirty="0"/>
              <a:t>Chest movements : equal bilaterally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8496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2E549-EC78-42F1-8409-A52DEFDF5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Tactile Vocal fremitus decreased in right infraclavicular, mammary and axillary areas.</a:t>
            </a:r>
          </a:p>
          <a:p>
            <a:r>
              <a:rPr lang="en-US" dirty="0"/>
              <a:t>No swelling or tenderness</a:t>
            </a:r>
          </a:p>
          <a:p>
            <a:r>
              <a:rPr lang="en-US" dirty="0"/>
              <a:t>PERCUSSION:</a:t>
            </a:r>
          </a:p>
          <a:p>
            <a:r>
              <a:rPr lang="en-US" dirty="0"/>
              <a:t>Impaired note over right infraclavicular area</a:t>
            </a:r>
          </a:p>
          <a:p>
            <a:r>
              <a:rPr lang="en-US" dirty="0"/>
              <a:t>Upper border of liver dullness in 5</a:t>
            </a:r>
            <a:r>
              <a:rPr lang="en-US" baseline="30000" dirty="0"/>
              <a:t>th</a:t>
            </a:r>
            <a:r>
              <a:rPr lang="en-US" dirty="0"/>
              <a:t> right ICS along the mid clavicular line.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5002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C839E-2D09-4446-87B3-432353A45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AUSCULTATION:</a:t>
            </a:r>
          </a:p>
          <a:p>
            <a:r>
              <a:rPr lang="en-US" dirty="0"/>
              <a:t>Vesicular breath sounds heard with decreased intensity in right infraclavicular, mammary and axillary areas.</a:t>
            </a:r>
          </a:p>
          <a:p>
            <a:r>
              <a:rPr lang="en-US" dirty="0"/>
              <a:t>No added sounds</a:t>
            </a:r>
          </a:p>
          <a:p>
            <a:r>
              <a:rPr lang="en-US" dirty="0"/>
              <a:t>Vocal Resonance decreased in the above areas.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9208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51776-D013-494A-B12A-94747371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GIT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4117E-3A4F-46EE-8984-F1ACEE14E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ORAL CAVITY: Few erosions seen on the hard palate and posterior pharyngeal wall</a:t>
            </a:r>
          </a:p>
          <a:p>
            <a:r>
              <a:rPr lang="en-US" dirty="0"/>
              <a:t>INSPECTION: No swellings, striae or dilated veins</a:t>
            </a:r>
          </a:p>
          <a:p>
            <a:r>
              <a:rPr lang="en-US" dirty="0"/>
              <a:t>PALPATION: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Soft, non tender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Liver and spleen not palpable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tympanic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shifting dullness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Bowel sounds heard normally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972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644DC-DA7E-4483-976A-EC0F88F4C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GENITOURINARY SYSTEM :No testicular atrophy</a:t>
            </a:r>
          </a:p>
          <a:p>
            <a:r>
              <a:rPr lang="en-US" dirty="0"/>
              <a:t>EXAMINATION OF CARDIOVASCULAR SYSTEM:</a:t>
            </a:r>
          </a:p>
          <a:p>
            <a:r>
              <a:rPr lang="en-US" dirty="0"/>
              <a:t>PR:80/mt, regular, normal volume and character, vessel wall not palpable, No </a:t>
            </a:r>
            <a:r>
              <a:rPr lang="en-US" dirty="0" err="1"/>
              <a:t>radiofemoral</a:t>
            </a:r>
            <a:r>
              <a:rPr lang="en-US" dirty="0"/>
              <a:t> delay</a:t>
            </a:r>
          </a:p>
          <a:p>
            <a:r>
              <a:rPr lang="en-US" dirty="0"/>
              <a:t>BP:180/100 mm Hg</a:t>
            </a:r>
          </a:p>
          <a:p>
            <a:r>
              <a:rPr lang="en-US" dirty="0"/>
              <a:t>No JVP</a:t>
            </a:r>
          </a:p>
          <a:p>
            <a:r>
              <a:rPr lang="en-US" dirty="0"/>
              <a:t>S1 S2 +</a:t>
            </a:r>
          </a:p>
          <a:p>
            <a:r>
              <a:rPr lang="en-US" dirty="0"/>
              <a:t>No S3/S4/clicks or murmurs</a:t>
            </a:r>
          </a:p>
          <a:p>
            <a:r>
              <a:rPr lang="en-US" dirty="0"/>
              <a:t>No carotid or vertebral artery bruit</a:t>
            </a:r>
          </a:p>
        </p:txBody>
      </p:sp>
    </p:spTree>
    <p:extLst>
      <p:ext uri="{BB962C8B-B14F-4D97-AF65-F5344CB8AC3E}">
        <p14:creationId xmlns:p14="http://schemas.microsoft.com/office/powerpoint/2010/main" val="3140730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D842-2A2F-43FC-A0E9-AD55DBFD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EBBC1-259B-49B9-B675-72A963401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60 year old chronic smoker and heavy alcoholic, with h/o chronic cough and a family history of malignancy, was brought to the ER with Right focal motor seizures.</a:t>
            </a:r>
          </a:p>
          <a:p>
            <a:r>
              <a:rPr lang="en-US" dirty="0"/>
              <a:t>On General Examination : newly detected hypertension, clubbing and left supraclavicular lymph node</a:t>
            </a:r>
          </a:p>
          <a:p>
            <a:r>
              <a:rPr lang="en-US" dirty="0"/>
              <a:t>Examination of CNS revealed mild impairment of higher mental functions       ( namely </a:t>
            </a:r>
            <a:r>
              <a:rPr lang="en-US" dirty="0" err="1"/>
              <a:t>frontoparietotemporal</a:t>
            </a:r>
            <a:r>
              <a:rPr lang="en-US" dirty="0"/>
              <a:t> lobe functions)</a:t>
            </a:r>
            <a:r>
              <a:rPr lang="en-IN" dirty="0"/>
              <a:t>, along with minimal pyramidal signs, wide based gait with mild ataxia and a labile affect.</a:t>
            </a:r>
          </a:p>
          <a:p>
            <a:r>
              <a:rPr lang="en-IN" dirty="0"/>
              <a:t>Respiratory system examination suggestive of right lung pathology characterised by decreased intensity of breath sounds and VR in areas corresponding to upper and  middle lobes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12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8D0D-8685-4AE3-9F67-E5B36B80C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56699-6EF1-47ED-9A85-AEC176AF6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was loaded with antiepileptic (phenytoin)</a:t>
            </a:r>
          </a:p>
          <a:p>
            <a:r>
              <a:rPr lang="en-US" dirty="0"/>
              <a:t>CT Brain was attempted multiple times but the patient continued to be restless in the CT Room despite giving sedatives.</a:t>
            </a:r>
          </a:p>
          <a:p>
            <a:r>
              <a:rPr lang="en-US" dirty="0"/>
              <a:t>Hence shifted to ward under the impression of probable alcohol withdrawal seizures.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1536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F7392-D811-437F-882A-3EBF2FAD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WARD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A8459-557E-4E9B-813C-6F95BFEA9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remained drowsy for 6-8 </a:t>
            </a:r>
            <a:r>
              <a:rPr lang="en-US" dirty="0" err="1"/>
              <a:t>hrs</a:t>
            </a:r>
            <a:r>
              <a:rPr lang="en-US" dirty="0"/>
              <a:t>, thereafter he was confused for another 6 hrs. No further episodes of seizures. </a:t>
            </a:r>
          </a:p>
          <a:p>
            <a:r>
              <a:rPr lang="en-US" dirty="0"/>
              <a:t>Routine investigations :</a:t>
            </a:r>
          </a:p>
          <a:p>
            <a:r>
              <a:rPr lang="en-US" b="1" dirty="0"/>
              <a:t>CBC</a:t>
            </a:r>
          </a:p>
          <a:p>
            <a:r>
              <a:rPr lang="en-US" dirty="0"/>
              <a:t>TC: 11400 (N50 L40)</a:t>
            </a:r>
          </a:p>
          <a:p>
            <a:r>
              <a:rPr lang="en-US" dirty="0"/>
              <a:t>Hb :14.8</a:t>
            </a:r>
          </a:p>
          <a:p>
            <a:r>
              <a:rPr lang="en-US" dirty="0"/>
              <a:t>PLT:2.73 L</a:t>
            </a:r>
          </a:p>
          <a:p>
            <a:r>
              <a:rPr lang="en-US" dirty="0"/>
              <a:t>ESR:25</a:t>
            </a:r>
          </a:p>
          <a:p>
            <a:r>
              <a:rPr lang="en-US" dirty="0"/>
              <a:t>MCV:77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10272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EA8A9-C28A-4AB0-9E78-6C3D8DECA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478048" cy="4378756"/>
          </a:xfrm>
        </p:spPr>
        <p:txBody>
          <a:bodyPr>
            <a:normAutofit/>
          </a:bodyPr>
          <a:lstStyle/>
          <a:p>
            <a:r>
              <a:rPr lang="en-US" b="1" dirty="0"/>
              <a:t>LFT</a:t>
            </a:r>
          </a:p>
          <a:p>
            <a:r>
              <a:rPr lang="en-US" dirty="0"/>
              <a:t>TP/ALBUMIN: 7.8/3.9</a:t>
            </a:r>
          </a:p>
          <a:p>
            <a:r>
              <a:rPr lang="en-US" dirty="0"/>
              <a:t>BIL:1.3</a:t>
            </a:r>
          </a:p>
          <a:p>
            <a:r>
              <a:rPr lang="en-US" dirty="0"/>
              <a:t>OT/PT/ALP:40/19/100</a:t>
            </a:r>
          </a:p>
          <a:p>
            <a:r>
              <a:rPr lang="en-US" b="1" dirty="0"/>
              <a:t>RFT</a:t>
            </a:r>
          </a:p>
          <a:p>
            <a:r>
              <a:rPr lang="en-US" dirty="0"/>
              <a:t>Urea/</a:t>
            </a:r>
            <a:r>
              <a:rPr lang="en-US" dirty="0" err="1"/>
              <a:t>creat</a:t>
            </a:r>
            <a:r>
              <a:rPr lang="en-US" dirty="0"/>
              <a:t> :19/0.9</a:t>
            </a:r>
          </a:p>
          <a:p>
            <a:r>
              <a:rPr lang="en-US" dirty="0"/>
              <a:t>RBS:107</a:t>
            </a:r>
          </a:p>
          <a:p>
            <a:r>
              <a:rPr lang="en-US" dirty="0" err="1"/>
              <a:t>s.Na</a:t>
            </a:r>
            <a:r>
              <a:rPr lang="en-US" dirty="0"/>
              <a:t> : 131  </a:t>
            </a:r>
          </a:p>
          <a:p>
            <a:r>
              <a:rPr lang="en-US" dirty="0"/>
              <a:t>s K+ : 3.7</a:t>
            </a:r>
          </a:p>
          <a:p>
            <a:r>
              <a:rPr lang="en-US" dirty="0"/>
              <a:t>S Calcium: 10.2</a:t>
            </a:r>
          </a:p>
          <a:p>
            <a:endParaRPr lang="en-US" dirty="0"/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8174692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373C1-B67B-4506-8999-8A03FE089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ECG: ventricular rate at 75 per minute, irregular, with absent p wave, normal axis with no ST-T changes</a:t>
            </a:r>
          </a:p>
          <a:p>
            <a:r>
              <a:rPr lang="en-US" dirty="0"/>
              <a:t>CXR : not taken on post admission day despite multiple requests since the only female bystander said she had no means of shifting the patient.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05B20-B65F-4A8D-A5D4-CA1AB19DB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CT Brain taken on the post admission day evening revealed </a:t>
            </a:r>
            <a:r>
              <a:rPr lang="en-IN" dirty="0"/>
              <a:t>a hyperdense area of HU 75 of size 1.4 x 1.1 cm in the right temporal lobe with minimal perilesional </a:t>
            </a:r>
            <a:r>
              <a:rPr lang="en-IN" dirty="0" err="1"/>
              <a:t>edema</a:t>
            </a:r>
            <a:r>
              <a:rPr lang="en-IN" dirty="0"/>
              <a:t>, likely </a:t>
            </a:r>
            <a:r>
              <a:rPr lang="en-IN" dirty="0" err="1"/>
              <a:t>hemorrhagic</a:t>
            </a:r>
            <a:r>
              <a:rPr lang="en-IN" dirty="0"/>
              <a:t>.</a:t>
            </a:r>
          </a:p>
          <a:p>
            <a:r>
              <a:rPr lang="en-IN" dirty="0"/>
              <a:t>Multiple well defined hyperdense areas of approximately  5mm, some of them showing cystic component within, in bilateral frontal, parietal, occipital and </a:t>
            </a:r>
            <a:r>
              <a:rPr lang="en-IN" dirty="0" err="1"/>
              <a:t>capsuloganglionic</a:t>
            </a:r>
            <a:r>
              <a:rPr lang="en-IN" dirty="0"/>
              <a:t> regions.</a:t>
            </a:r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501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04A0CAB-6F81-41EC-BDD1-7B9BB624B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6" y="609599"/>
            <a:ext cx="11679382" cy="5472545"/>
          </a:xfrm>
        </p:spPr>
        <p:txBody>
          <a:bodyPr>
            <a:normAutofit/>
          </a:bodyPr>
          <a:lstStyle/>
          <a:p>
            <a:r>
              <a:rPr lang="en-US" dirty="0"/>
              <a:t>Impression: Tuberculoma/other CNS Infections (Toxoplasmosis, </a:t>
            </a:r>
            <a:r>
              <a:rPr lang="en-US" dirty="0" err="1"/>
              <a:t>neurocysticercosis,cryptococcosis</a:t>
            </a:r>
            <a:r>
              <a:rPr lang="en-US" dirty="0"/>
              <a:t>) / Metastasis from Unknown primary </a:t>
            </a:r>
            <a:br>
              <a:rPr lang="en-US" dirty="0"/>
            </a:br>
            <a:r>
              <a:rPr lang="en-US" dirty="0"/>
              <a:t>(? Lung Primary)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64023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AA507-45BC-462D-8917-11468F449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antiepileptic, Thiamine and lorazepam, IV </a:t>
            </a:r>
            <a:r>
              <a:rPr lang="en-US" dirty="0" err="1"/>
              <a:t>Dexona</a:t>
            </a:r>
            <a:r>
              <a:rPr lang="en-US" dirty="0"/>
              <a:t> and IV Mannitol was added</a:t>
            </a:r>
          </a:p>
          <a:p>
            <a:r>
              <a:rPr lang="en-US" dirty="0"/>
              <a:t>MRI Brain with contrast + MRS was planned.</a:t>
            </a:r>
          </a:p>
          <a:p>
            <a:r>
              <a:rPr lang="en-US" dirty="0"/>
              <a:t>USG Abdomen taken :revealed </a:t>
            </a:r>
            <a:r>
              <a:rPr lang="en-US" dirty="0" err="1"/>
              <a:t>heteroechoic</a:t>
            </a:r>
            <a:r>
              <a:rPr lang="en-US" dirty="0"/>
              <a:t> liver parenchyma, size 15.6cm</a:t>
            </a:r>
          </a:p>
          <a:p>
            <a:r>
              <a:rPr lang="en-US" dirty="0"/>
              <a:t>Tumor markers assay revealed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elevated CA 19-9: &gt;1200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CEA:74.7 (high)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AFP and PSA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4521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04CA3-E824-4B7C-B955-DA3421EE5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Neuromedicine</a:t>
            </a:r>
            <a:r>
              <a:rPr lang="en-US" dirty="0"/>
              <a:t> opinion was sought : Advised MRI Brain with MRS and LP study (to look for </a:t>
            </a:r>
            <a:r>
              <a:rPr lang="en-US" dirty="0" err="1"/>
              <a:t>cryptocoocus</a:t>
            </a:r>
            <a:r>
              <a:rPr lang="en-US" dirty="0"/>
              <a:t>, TB and toxoplasma in CSF).</a:t>
            </a:r>
          </a:p>
          <a:p>
            <a:r>
              <a:rPr lang="en-US" dirty="0"/>
              <a:t>By post admission day evening, patient’s sensorium had returned to normal, he was oriented, but continued to have labile affect and wide based gait.</a:t>
            </a:r>
          </a:p>
          <a:p>
            <a:r>
              <a:rPr lang="en-US" dirty="0"/>
              <a:t>No events of aggressive </a:t>
            </a:r>
            <a:r>
              <a:rPr lang="en-US" dirty="0" err="1"/>
              <a:t>behaviour</a:t>
            </a:r>
            <a:r>
              <a:rPr lang="en-US" dirty="0"/>
              <a:t> or anger outbursts or hallucinations while in ward</a:t>
            </a:r>
          </a:p>
          <a:p>
            <a:r>
              <a:rPr lang="en-US" dirty="0"/>
              <a:t>Viral markers came out negative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56893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6B615-CEEA-441E-8715-BC2AE8C32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next day CXR and MRI Brain was taken and XRAY revealed……..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0660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5F450-CF6F-4A9D-BD2B-AD3C6E235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9942" t="1729" r="9942" b="-1729"/>
          <a:stretch/>
        </p:blipFill>
        <p:spPr>
          <a:xfrm rot="5400000">
            <a:off x="1263072" y="493834"/>
            <a:ext cx="6410035" cy="4807526"/>
          </a:xfrm>
        </p:spPr>
      </p:pic>
    </p:spTree>
    <p:extLst>
      <p:ext uri="{BB962C8B-B14F-4D97-AF65-F5344CB8AC3E}">
        <p14:creationId xmlns:p14="http://schemas.microsoft.com/office/powerpoint/2010/main" val="27781515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B4299-2BE7-44D4-8DD4-73A0A219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REAFFIRMED THE SUSPICION OF METASTATIC BRAIN LESIONS WITH POSSIBLE PRIMARY BRONCHOGENIC MALIGNANCY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5351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E550-442C-45A0-A206-884184A9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BRAIN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787BB8-A981-4366-ACA7-B8CF79290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931"/>
          <a:stretch/>
        </p:blipFill>
        <p:spPr>
          <a:xfrm rot="5400000">
            <a:off x="36606" y="2012326"/>
            <a:ext cx="5435776" cy="415432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367FEE-CCEC-4B21-AF61-A79F1460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1"/>
          <a:stretch/>
        </p:blipFill>
        <p:spPr>
          <a:xfrm rot="5400000">
            <a:off x="4805766" y="789395"/>
            <a:ext cx="6675131" cy="516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239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46DEFA1-BAFE-4063-A096-7247E3721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356090" y="1003703"/>
            <a:ext cx="6446312" cy="4834733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528A78-0A4C-484C-A57E-E9DD94FC6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8" r="9351" b="-808"/>
          <a:stretch/>
        </p:blipFill>
        <p:spPr>
          <a:xfrm rot="5400000">
            <a:off x="4959015" y="758203"/>
            <a:ext cx="6490948" cy="537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59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A3D354-5E05-479F-8D1E-E8C45EBA0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478274" y="913281"/>
            <a:ext cx="6793966" cy="50954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F4E118-B7C1-40EC-8258-7F068B710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538" t="26600" r="1538" b="-14951"/>
          <a:stretch/>
        </p:blipFill>
        <p:spPr>
          <a:xfrm rot="5400000">
            <a:off x="-775855" y="775854"/>
            <a:ext cx="6858000" cy="530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392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6FAF8-B930-48AC-B3C8-DBC75B3BE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well defined lesions of varying sizes noted in </a:t>
            </a:r>
            <a:r>
              <a:rPr lang="en-US" dirty="0" err="1"/>
              <a:t>b/l</a:t>
            </a:r>
            <a:r>
              <a:rPr lang="en-US" dirty="0"/>
              <a:t> frontal, parietal, occipital, temporal lobes, bilateral thalamic and CG region, bilateral cerebellar hemisphere and midbrain.</a:t>
            </a:r>
          </a:p>
          <a:p>
            <a:r>
              <a:rPr lang="en-US" dirty="0"/>
              <a:t>Largest of 2.4 x 2 x 1.8 cm in right temporal lobe</a:t>
            </a:r>
          </a:p>
          <a:p>
            <a:r>
              <a:rPr lang="en-US" dirty="0"/>
              <a:t>Lesions show heterogenous T2 and FLAIR hyperintensity ,variable T1 signals.</a:t>
            </a:r>
          </a:p>
          <a:p>
            <a:r>
              <a:rPr lang="en-US" dirty="0"/>
              <a:t>On spectroscopy, elevated choline levels.</a:t>
            </a:r>
          </a:p>
          <a:p>
            <a:r>
              <a:rPr lang="en-US" dirty="0"/>
              <a:t>Lesions show variable enhancement ranging from uniform ,punctate and ring shaped enhancement.</a:t>
            </a:r>
          </a:p>
          <a:p>
            <a:r>
              <a:rPr lang="en-US" dirty="0"/>
              <a:t>No midline shift or herniation.</a:t>
            </a:r>
          </a:p>
          <a:p>
            <a:r>
              <a:rPr lang="en-US" dirty="0"/>
              <a:t>Thoracic screening: right lung mass lesion of 12.5 x 7.2 x 6 cm involving the hilum with mediastinal extension (likely malignant)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18882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57E6-C615-4034-836F-8FC755F3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IMPRESSION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59F12-1065-4C4F-9795-A7D95BF2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Probable primary bronchogenic carcinoma with hemorrhagic brain metastasis presenting as right focal motor seizures.</a:t>
            </a:r>
          </a:p>
          <a:p>
            <a:r>
              <a:rPr lang="en-US" dirty="0"/>
              <a:t>Ethanol related CLD</a:t>
            </a:r>
          </a:p>
          <a:p>
            <a:r>
              <a:rPr lang="en-US" dirty="0"/>
              <a:t>Newly detected systemic hypertension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79259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8E448-522D-439A-941F-471A97D98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LP study was not done since patient and bystanders weren’t willing for the same</a:t>
            </a:r>
          </a:p>
          <a:p>
            <a:r>
              <a:rPr lang="en-US" dirty="0"/>
              <a:t>A Mantoux test was done along with sputum studies for TB. Mantoux was negative.</a:t>
            </a:r>
          </a:p>
          <a:p>
            <a:r>
              <a:rPr lang="en-US" dirty="0"/>
              <a:t>Patient was planned for a CECT Thorax plus Abdomen .</a:t>
            </a:r>
          </a:p>
          <a:p>
            <a:r>
              <a:rPr lang="en-US" dirty="0"/>
              <a:t>After reviewing with Neurosurgery and </a:t>
            </a:r>
            <a:r>
              <a:rPr lang="en-US" dirty="0" err="1"/>
              <a:t>Neuromedicine</a:t>
            </a:r>
            <a:r>
              <a:rPr lang="en-US" dirty="0"/>
              <a:t>, he was discharged at request with thiamine, antiepileptic, Acetazolamide. Hepatoprotective agents and laxatives added in view of CLD. He was advised to review with reports of CECT Thorax.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63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56B5-0019-4EF8-90A5-6F40C5F74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NOTES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DD631-FF42-424C-B3F8-884CCC207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Bronchogenic carcinoma went undetected in this patient due to his poor socioeconomic status and lack of awareness. So is the case for majority of the population.</a:t>
            </a:r>
          </a:p>
          <a:p>
            <a:r>
              <a:rPr lang="en-US" dirty="0"/>
              <a:t>The acute presentation in this case might be due to hemorrhage into the metastasis.</a:t>
            </a:r>
          </a:p>
          <a:p>
            <a:r>
              <a:rPr lang="en-US" dirty="0"/>
              <a:t>Late onset seizures should never be ignored.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2618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8DB89-1AE5-4AF3-8173-99C9D88D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5843" y="2646219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dirty="0"/>
              <a:t>THANK YOU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6647472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1807</TotalTime>
  <Words>2332</Words>
  <Application>Microsoft Office PowerPoint</Application>
  <PresentationFormat>Widescreen</PresentationFormat>
  <Paragraphs>277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Trebuchet MS</vt:lpstr>
      <vt:lpstr>Wingdings 3</vt:lpstr>
      <vt:lpstr>Facet</vt:lpstr>
      <vt:lpstr>CLINICAL CLUB 01/10/2021</vt:lpstr>
      <vt:lpstr> SEIZURES IN A MOODY SMOKER</vt:lpstr>
      <vt:lpstr>PowerPoint Presentation</vt:lpstr>
      <vt:lpstr>PRESENTING COMPLAINTS</vt:lpstr>
      <vt:lpstr>HISTORY OF PRESENT ILLNESS</vt:lpstr>
      <vt:lpstr>PowerPoint Presentation</vt:lpstr>
      <vt:lpstr>PAST HISTORY</vt:lpstr>
      <vt:lpstr>FAMILY HISTORY</vt:lpstr>
      <vt:lpstr>PERSONAL,SOCIAL,OCCUPATIONAL HISTORY                                               </vt:lpstr>
      <vt:lpstr>PowerPoint Presentation</vt:lpstr>
      <vt:lpstr>GENERAL EXAMINATION</vt:lpstr>
      <vt:lpstr>PowerPoint Presentation</vt:lpstr>
      <vt:lpstr>PowerPoint Presentation</vt:lpstr>
      <vt:lpstr>PowerPoint Presentation</vt:lpstr>
      <vt:lpstr>PowerPoint Presentation</vt:lpstr>
      <vt:lpstr>EXAMINATION OF CNS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Examination of Cranial Nerves</vt:lpstr>
      <vt:lpstr>PowerPoint Presentation</vt:lpstr>
      <vt:lpstr>PowerPoint Presentation</vt:lpstr>
      <vt:lpstr>Examination of Motor system</vt:lpstr>
      <vt:lpstr>Coordination of movements</vt:lpstr>
      <vt:lpstr>Examination of Sensory System, Skull and Spine and Tests for meningeal irritation</vt:lpstr>
      <vt:lpstr>EXAMINATION OF RESPIRATORY SYSTEM</vt:lpstr>
      <vt:lpstr>PowerPoint Presentation</vt:lpstr>
      <vt:lpstr>PowerPoint Presentation</vt:lpstr>
      <vt:lpstr>PowerPoint Presentation</vt:lpstr>
      <vt:lpstr>EXAMINATION OF GIT</vt:lpstr>
      <vt:lpstr>PowerPoint Presentation</vt:lpstr>
      <vt:lpstr>SUMMARY</vt:lpstr>
      <vt:lpstr>IN THE ER</vt:lpstr>
      <vt:lpstr>IN WARD</vt:lpstr>
      <vt:lpstr>PowerPoint Presentation</vt:lpstr>
      <vt:lpstr>PowerPoint Presentation</vt:lpstr>
      <vt:lpstr>PowerPoint Presentation</vt:lpstr>
      <vt:lpstr>Impression: Tuberculoma/other CNS Infections (Toxoplasmosis, neurocysticercosis,cryptococcosis) / Metastasis from Unknown primary  (? Lung Primary)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MRI BRAIN</vt:lpstr>
      <vt:lpstr>PowerPoint Presentation</vt:lpstr>
      <vt:lpstr>PowerPoint Presentation</vt:lpstr>
      <vt:lpstr>PowerPoint Presentation</vt:lpstr>
      <vt:lpstr>FINAL IMPRESSION</vt:lpstr>
      <vt:lpstr>PowerPoint Presentation</vt:lpstr>
      <vt:lpstr>TAKE HOME NOTES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 24/09/2021</dc:title>
  <dc:creator>Amrita Kurian</dc:creator>
  <cp:lastModifiedBy>Amrita Kurian</cp:lastModifiedBy>
  <cp:revision>17</cp:revision>
  <dcterms:created xsi:type="dcterms:W3CDTF">2021-09-23T15:58:11Z</dcterms:created>
  <dcterms:modified xsi:type="dcterms:W3CDTF">2021-10-14T13:50:44Z</dcterms:modified>
</cp:coreProperties>
</file>