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70" r:id="rId3"/>
    <p:sldId id="271" r:id="rId4"/>
    <p:sldId id="257" r:id="rId5"/>
    <p:sldId id="272" r:id="rId6"/>
    <p:sldId id="273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8" r:id="rId20"/>
    <p:sldId id="274" r:id="rId21"/>
    <p:sldId id="275" r:id="rId22"/>
    <p:sldId id="276" r:id="rId23"/>
    <p:sldId id="277" r:id="rId24"/>
    <p:sldId id="279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presProps" Target="presProps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slide" Target="slides/slide24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29" Type="http://schemas.openxmlformats.org/officeDocument/2006/relationships/tableStyles" Target="tableStyle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slide" Target="slides/slide23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28" Type="http://schemas.openxmlformats.org/officeDocument/2006/relationships/theme" Target="theme/theme1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viewProps" Target="viewProps.xml" 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4-16T11:11:41.510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0 126,'0'-25,"0"25,0 0,0 0,0 0,0 0,0 0,400-22,274 10,-422 12,-3-7,-124 4,-20 0,10 0,22-7,-11 4,-28 0,58-6,-101 8,84-1,-99 4,89-4,-100 3,126 8,-124-5,82 18,-97-16,82 8,-89-10,79 12,-85-13,70 6,-73-6,78 7,-74-7,58 12,-56-11,61 14,-60-14,39 11,-37-10,17 8,-19-7,-14-12,7 7,0 4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4-16T11:11:42.147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 0,'0'0,"1055"152,-925-144,-55-4,27 3,48-14,38-2,-112 6,139-16,-146 12,145-14,-151 14,159-8,-167 11,191 4,-208 0,151 6,-161-6,142 6,-157-5,92 10,-97-10,71 6,-77-7,62 22,-61-21,54 23,-53-22,23 21,-22-19,25 52,-24-45,-18-9,10 0,4-4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4-16T11:11:42.678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1 278,'0'0,"0"0,0 0,1046 6,-740-4,-294-10,91 6,168-18,-128 12,99-22,-81 14,46-21,-52 14,100 8,-52-4,-13-16,7 9,-38 18,19-10,-63 10,32-4,-51 18,25-9,-56 6,28-3,-63 19,75-5,-62-9,31 4,-148-18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4-16T11:11:43.238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 93,'0'0,"0"0,0 0,0 0,0 0,0 0,0 0,0 0,0 0,0 0,0 0,0 0,415 54,116-15,-375-28,83-11,-176 0,237-27,-250 22,330-38,-344 39,310-38,-330 40,249-38,-259 39,192-18,-195 19,105-12,-101 11,86 2,-84-1,55 12,-54-10,-1-10,-6 7,0-4,-2 3,-2 16,1-10,-6 58,4-42,4-40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4-16T11:11:43.746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1 448,'0'0,"0"0,0 0,1024-53,-567 29,-659 41,323-20,76 0,-38 0,-16-13,8 7,-65-4,32 2,-25 3,12-1,-6-13,4 6,53-22,24-18,-108 33,71-53,-97 52,65-22,-84 35,-27 11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4-16T11:11:44.197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0 407,'0'0,"0"0,0 0,363 9,238-9,-391 0,-161-9,49 5,46-11,-57 8,72 1,-42 0,15-13,-8 6,4-3,-2 2,-16 3,8-1,-19 5,10-2,-7-16,4 7,28-12,-15 7,-21-4,16-16,-71 26,26-18,-46 23,8-7,-21 13,-5-4,-4 7,-1 3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4-16T11:11:44.686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 16,'0'0,"0"0,0 0,412 45,-220-25,272 13,-137-6,-393-41,197 20,9-12,-5 6,-12 0,6 0,-34 0,17 0,-26-13,44 4,-74 6,50-18,-67 13,44-11,-56 13,34-9,-43 11,25-6,-33 7,27-5,-33 7,20-5,-22 6,16 0,-17 0,21 0,-22 0,6 0,-6 0,0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4-16T11:11:45.213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1 527,'434'25,"275"-6,-388-26,-297 7,289-37,-287 34,304-54,-292 50,280-71,-262 64,269-79,-232 66,164-50,-170 51,125-27,-128 31,37-10,-56 15,-14 6,-14 2,-20 12,6-6,-5 12,0-6,-36 3,18-3,-10 7,6-4,8-12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4-16T11:11:45.500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 0,'0'0,"0"0,0 0,0 0,0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4-16T11:11:45.859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 95,'0'0,"0"0,0 0,0 0,532-25,-411 19,306-16,-201 10,-273 11,137-5,-3-7,1 4,-176 18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4-16T11:11:46.358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0 529,'0'0,"0"0,0 0,0 0,0 0,0 0,0 0,0 0,554 66,-475-56,463 18,-377-18,-119-26,30 14,150-40,-115 26,49-22,-49 16,49-16,-39 12,60-7,-36 4,0-9,0 5,-19-6,10 3,-42 12,29-3,-47 10,75-24,-76 21,-37 9,23 2,-31 5,-2-20,-15 13,7-25,-14 25,-6 11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4-16T11:11:47.083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 0,'0'0,"1118"158,-999-152,-59-3,116-3,-109 0,140-7,-149 5,168-9,-169 9,180-20,-197 19,204-14,-211 15,205-19,-224 20,207-11,-212 11,187-11,-193 12,135-7,-129 7,93 0,-93 0,54 0,-53 0,34 7,-37-7,33 18,-30-13,11 19,-15-19,-12-10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4-16T11:11:48.669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0 1,'0'0,"0"0,211 54,153 15,-252-47,139 1,-231-21,260 13,-264-14,262 5,-273-6,279-6,-282 6,226-16,-225 16,221-13,-216 13,185-12,-171 11,148-11,-143 11,138-4,-126 4,80 2,-85-1,83 6,-79-4,56 9,-50-7,26 4,-33-3,-2 3,-8-3,-10 0,4-1,-13-2,5 1,-14-6,8 3,-7 0,3 0,0 0,16-16,-10 8,-18 16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4-16T11:11:49.403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 1,'0'0,"0"0,0 0,0 0,0 0,0 0,0 0,0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4-16T11:11:50.192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35 247,'0'0,"0"0,0 0,0 0,0 0,0 0,0 0,0 0,6-15,23-70,-27 78,21-65,-21 66,9-35,-10 35,4-1,-4 6,-2-4,1 4,-6 8,-1-1,5-3,-2 1,1-1,0 0,0 0,-13 60,6-30,-2-12,1 5,9-5,-4 3,-1-10,1 5,6-4,-3 3,0-4,0 2,6-10,-8-1,4-4,-3 2,8-6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4-16T11:11:50.883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 1,'0'0,"0"0,0 0,0 0,0 0,0 0,0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4-16T11:11:51.403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2464 802,'0'0,"-193"41,172-37,-575 36,467-31,-145-37,197 25,-117-25,103 17,-76-7,72 8,-34-11,42 8,-2-9,19 8,-12-63,23 41,5-73,-3 36,79-191,-39 95,34 338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4-16T11:11:52.106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1140 25,'-91'0,"-29"-4,42 2,-22-1,-11 0,-18-2,65 3,-32-1,-3 6,-15-3,61 0,-18-5,57 4,14 1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4-16T11:11:52.657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2381 89,'0'0,"0"0,0 0,0 0,0 0,0 0,0 0,-495 44,427-38,-547 35,460-30,58-9,24 1,-90-6,92 3,-92-26,87 18,-43-37,37 22,-34-33,28 21,176 70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4-16T11:11:53.331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3420 300,'0'0,"0"0,0 0,0 0,-369 0,-560-28,595 18,404 13,-166-5,-120-21,87 13,-57-14,28 6,-9 10,6-4,-12-35,7 17,49 6,-25-3,92 10,-46-5,192 44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4-16T11:11:54.130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0 49,'404'38,"161"9,-485-41,197-6,-270 0,275 0,-268 0,263-6,-259 6,241-6,31-1,-252 7,201-9,-204 8,207-11,-202 11,191-10,-191 9,144-9,-125 8,106-6,-104 5,76 1,-73 1,39-11,-41 7,-7 5,-9-1,-26-2,9 1,-5-13,-2 8,-44 16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4-16T11:11:54.664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1 146,'0'0,"0"0,658 132,-333-67,78-20,-39 10,-517-94,258 47,139-32,-69 16,-60 3,30-1,-6-25,21-7,-65 16,64-15,-85 20,115-23,-129 27,64-14,4-12,46-1,-125 29,143-18,-160 24,98-1,-109 5,53 7,-69-5,28-20,-31 19,-2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4-16T11:11:55.150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0 288,'0'0,"0"0,0 0,0 0,0 0,970-25,-703 7,-256 17,300-34,-304 34,308-29,9-5,-284 31,223-36,-237 36,225-27,-219 27,166-17,-174 18,156-16,-122 13,42 12,-52-6,58-13,-55 9,-102 8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4-16T11:11:57.982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1 341,'0'0,"116"12,202 4,-275-14,179-20,-149 14,103-23,-102 17,82-15,-87 15,126-5,-89 5,34-12,-27 8,23-6,-16 3,37-13,-21 6,5 16,-6-7,7-1,-3 0,6-3,-4 2,-59 9,20-3,-52 6,92 0,-86 4,43-2,-198 6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4-16T11:11:58.563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1 167,'0'0,"0"0,0 0,0 0,0 0,0 0,475-6,177 12,-621-6,171 16,-186-15,217 17,-208-16,202-4,-183 2,136 0,-129 0,102-13,-110 11,100-8,-97 7,37-10,-46 8,40-9,-39 8,44-13,-38 9,50-34,-30 20,-43 14,20-7,-16 15,8-8,-66 20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4-16T11:11:59.069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0 435,'0'0,"0"0,0 0,0 0,0 0,0 0,0 0,0 0,429-25,-240 14,217-25,-118 13,-365 27,182-14,-21-21,10 10,-21-12,35-4,-52 18,26-10,-38 4,19-2,-22 7,11-4,-32 10,19-6,-24 12,14-8,-24 13,7-3,-11 6,-1 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4-16T11:11:59.594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 0,'0'0,"0"0,0 0,0 0,0 0,0 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4-16T11:12:02.113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0 298,'0'0,"315"-38,147-30,-348 51,111-7,-188 20,164-19,-178 21,165-22,-178 22,151-25,-155 26,126-18,-129 19,92-19,-86 18,61-13,-59 11,50-1,-48 3,47-4,-45 4,17 2,-22-1,-1 0,-3 0,-12 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4-16T11:12:02.894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 0,'0'0,"0"0,126 35,134 17,-158-32,89 10,-136-22,111 20,-127-21,95 18,-105-19,85 24,-95-25,92 28,-96-28,52 27,-62-30,-5-2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4-16T11:12:03.397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0 1,'0'0,"0"0,0 0,10 415,21 1,-24-331,5-53,-7-4,3 10,-4-17,14 18,-12-21,13-14,-9 4,-1-26,-1 14,-16 8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4-16T11:12:04.640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19 0,'0'0,"0"0,0 0,0 0,0 0,0 0,0 0,0 7,-6-1,0 8,5-12,-4 15,4-15,1 16,0-17,0 5,0-6,6-19,-5 17,5-2,-6 3,0 2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4-16T11:12:05.187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 0,'0'0,"0"0,0 0,0 0,0 0,0 0,0 0,0 0,0 0,19 145,41 92,-30-119,-41-218,20 109,16-30,-7 15,-36 12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4-16T11:12:05.658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39 0,'0'0,"0"0,0 0,0 0,0 0,0 0,0 0,-13 85,8-53,-2 201,2-8,3-148,2 121,0-137,5 93,-3-116,-13-11,9-23,8 8,-6-11,0-1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4-16T11:12:06.169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916 1,'0'0,"0"0,0 0,0 0,-157 16,143-15,-369 23,317-20,-57-8,74 4,-3-7,26 6,-2-10,11 7,34 8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4-16T11:12:06.682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1321 67,'0'0,"0"0,0 0,0 0,0 0,0 0,0 0,-132 6,96-4,-312-4,156 2,88-6,-44 3,66-1,-33 1,44-6,-22 2,155-2,-74-14,8 15,4 8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4-16T11:12:07.213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1568 74,'0'0,"0"0,0 0,0 0,0 0,0 0,0 0,0 0,0 0,0 0,0 0,-252-6,242 5,-560-5,521 6,-173-6,194 5,-174 2,154-1,-36 0,62 0,-35-22,35 16,26-13,-10 12,12 14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4-16T11:12:07.677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1234 27,'0'0,"-126"19,103-16,-448 9,286-6,-40-53,22 27,406 40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BF126-73C6-440C-A053-654227CE63FB}" type="datetimeFigureOut">
              <a:rPr lang="en-US" smtClean="0"/>
              <a:pPr/>
              <a:t>4/16/2023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3658E758-4EB5-4F0F-890C-365581C81AE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BF126-73C6-440C-A053-654227CE63FB}" type="datetimeFigureOut">
              <a:rPr lang="en-US" smtClean="0"/>
              <a:pPr/>
              <a:t>4/16/2023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3658E758-4EB5-4F0F-890C-365581C81AE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BF126-73C6-440C-A053-654227CE63FB}" type="datetimeFigureOut">
              <a:rPr lang="en-US" smtClean="0"/>
              <a:pPr/>
              <a:t>4/16/2023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3658E758-4EB5-4F0F-890C-365581C81AE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778BF126-73C6-440C-A053-654227CE63FB}" type="datetimeFigureOut">
              <a:rPr lang="en-US" smtClean="0"/>
              <a:pPr/>
              <a:t>4/16/2023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8E758-4EB5-4F0F-890C-365581C81AE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BF126-73C6-440C-A053-654227CE63FB}" type="datetimeFigureOut">
              <a:rPr lang="en-US" smtClean="0"/>
              <a:pPr/>
              <a:t>4/16/2023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3658E758-4EB5-4F0F-890C-365581C81AE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BF126-73C6-440C-A053-654227CE63FB}" type="datetimeFigureOut">
              <a:rPr lang="en-US" smtClean="0"/>
              <a:pPr/>
              <a:t>4/16/2023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3658E758-4EB5-4F0F-890C-365581C81A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BF126-73C6-440C-A053-654227CE63FB}" type="datetimeFigureOut">
              <a:rPr lang="en-US" smtClean="0"/>
              <a:pPr/>
              <a:t>4/16/2023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3658E758-4EB5-4F0F-890C-365581C81A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3658E758-4EB5-4F0F-890C-365581C81AE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BF126-73C6-440C-A053-654227CE63FB}" type="datetimeFigureOut">
              <a:rPr lang="en-US" smtClean="0"/>
              <a:pPr/>
              <a:t>4/16/2023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3658E758-4EB5-4F0F-890C-365581C81AE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778BF126-73C6-440C-A053-654227CE63FB}" type="datetimeFigureOut">
              <a:rPr lang="en-US" smtClean="0"/>
              <a:pPr/>
              <a:t>4/16/2023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BF126-73C6-440C-A053-654227CE63FB}" type="datetimeFigureOut">
              <a:rPr lang="en-US" smtClean="0"/>
              <a:pPr/>
              <a:t>4/16/2023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8E758-4EB5-4F0F-890C-365581C81A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3658E758-4EB5-4F0F-890C-365581C81AE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BF126-73C6-440C-A053-654227CE63FB}" type="datetimeFigureOut">
              <a:rPr lang="en-US" smtClean="0"/>
              <a:pPr/>
              <a:t>4/16/2023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778BF126-73C6-440C-A053-654227CE63FB}" type="datetimeFigureOut">
              <a:rPr lang="en-US" smtClean="0"/>
              <a:pPr/>
              <a:t>4/16/2023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3658E758-4EB5-4F0F-890C-365581C81AE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customXml" Target="../ink/ink6.xml" /><Relationship Id="rId18" Type="http://schemas.openxmlformats.org/officeDocument/2006/relationships/image" Target="../media/image11.png" /><Relationship Id="rId26" Type="http://schemas.openxmlformats.org/officeDocument/2006/relationships/image" Target="../media/image15.png" /><Relationship Id="rId39" Type="http://schemas.openxmlformats.org/officeDocument/2006/relationships/customXml" Target="../ink/ink20.xml" /><Relationship Id="rId21" Type="http://schemas.openxmlformats.org/officeDocument/2006/relationships/customXml" Target="../ink/ink10.xml" /><Relationship Id="rId34" Type="http://schemas.openxmlformats.org/officeDocument/2006/relationships/image" Target="../media/image18.png" /><Relationship Id="rId42" Type="http://schemas.openxmlformats.org/officeDocument/2006/relationships/image" Target="../media/image22.png" /><Relationship Id="rId47" Type="http://schemas.openxmlformats.org/officeDocument/2006/relationships/customXml" Target="../ink/ink24.xml" /><Relationship Id="rId50" Type="http://schemas.openxmlformats.org/officeDocument/2006/relationships/image" Target="../media/image26.png" /><Relationship Id="rId55" Type="http://schemas.openxmlformats.org/officeDocument/2006/relationships/image" Target="../media/image28.png" /><Relationship Id="rId63" Type="http://schemas.openxmlformats.org/officeDocument/2006/relationships/image" Target="../media/image32.png" /><Relationship Id="rId68" Type="http://schemas.openxmlformats.org/officeDocument/2006/relationships/customXml" Target="../ink/ink35.xml" /><Relationship Id="rId7" Type="http://schemas.openxmlformats.org/officeDocument/2006/relationships/customXml" Target="../ink/ink3.xml" /><Relationship Id="rId71" Type="http://schemas.openxmlformats.org/officeDocument/2006/relationships/image" Target="../media/image36.png" /><Relationship Id="rId2" Type="http://schemas.openxmlformats.org/officeDocument/2006/relationships/image" Target="../media/image3.png" /><Relationship Id="rId16" Type="http://schemas.openxmlformats.org/officeDocument/2006/relationships/image" Target="../media/image10.png" /><Relationship Id="rId29" Type="http://schemas.openxmlformats.org/officeDocument/2006/relationships/customXml" Target="../ink/ink14.xml" /><Relationship Id="rId11" Type="http://schemas.openxmlformats.org/officeDocument/2006/relationships/customXml" Target="../ink/ink5.xml" /><Relationship Id="rId24" Type="http://schemas.openxmlformats.org/officeDocument/2006/relationships/image" Target="../media/image14.png" /><Relationship Id="rId32" Type="http://schemas.openxmlformats.org/officeDocument/2006/relationships/customXml" Target="../ink/ink16.xml" /><Relationship Id="rId37" Type="http://schemas.openxmlformats.org/officeDocument/2006/relationships/customXml" Target="../ink/ink19.xml" /><Relationship Id="rId40" Type="http://schemas.openxmlformats.org/officeDocument/2006/relationships/image" Target="../media/image21.png" /><Relationship Id="rId45" Type="http://schemas.openxmlformats.org/officeDocument/2006/relationships/customXml" Target="../ink/ink23.xml" /><Relationship Id="rId53" Type="http://schemas.openxmlformats.org/officeDocument/2006/relationships/customXml" Target="../ink/ink27.xml" /><Relationship Id="rId58" Type="http://schemas.openxmlformats.org/officeDocument/2006/relationships/customXml" Target="../ink/ink30.xml" /><Relationship Id="rId66" Type="http://schemas.openxmlformats.org/officeDocument/2006/relationships/customXml" Target="../ink/ink34.xml" /><Relationship Id="rId5" Type="http://schemas.openxmlformats.org/officeDocument/2006/relationships/customXml" Target="../ink/ink2.xml" /><Relationship Id="rId15" Type="http://schemas.openxmlformats.org/officeDocument/2006/relationships/customXml" Target="../ink/ink7.xml" /><Relationship Id="rId23" Type="http://schemas.openxmlformats.org/officeDocument/2006/relationships/customXml" Target="../ink/ink11.xml" /><Relationship Id="rId28" Type="http://schemas.openxmlformats.org/officeDocument/2006/relationships/image" Target="../media/image16.png" /><Relationship Id="rId36" Type="http://schemas.openxmlformats.org/officeDocument/2006/relationships/image" Target="../media/image19.png" /><Relationship Id="rId49" Type="http://schemas.openxmlformats.org/officeDocument/2006/relationships/customXml" Target="../ink/ink25.xml" /><Relationship Id="rId57" Type="http://schemas.openxmlformats.org/officeDocument/2006/relationships/image" Target="../media/image29.png" /><Relationship Id="rId61" Type="http://schemas.openxmlformats.org/officeDocument/2006/relationships/image" Target="../media/image31.png" /><Relationship Id="rId10" Type="http://schemas.openxmlformats.org/officeDocument/2006/relationships/image" Target="../media/image7.png" /><Relationship Id="rId19" Type="http://schemas.openxmlformats.org/officeDocument/2006/relationships/customXml" Target="../ink/ink9.xml" /><Relationship Id="rId31" Type="http://schemas.openxmlformats.org/officeDocument/2006/relationships/image" Target="../media/image17.png" /><Relationship Id="rId44" Type="http://schemas.openxmlformats.org/officeDocument/2006/relationships/image" Target="../media/image23.png" /><Relationship Id="rId52" Type="http://schemas.openxmlformats.org/officeDocument/2006/relationships/image" Target="../media/image27.png" /><Relationship Id="rId60" Type="http://schemas.openxmlformats.org/officeDocument/2006/relationships/customXml" Target="../ink/ink31.xml" /><Relationship Id="rId65" Type="http://schemas.openxmlformats.org/officeDocument/2006/relationships/image" Target="../media/image33.png" /><Relationship Id="rId73" Type="http://schemas.openxmlformats.org/officeDocument/2006/relationships/image" Target="../media/image37.png" /><Relationship Id="rId4" Type="http://schemas.openxmlformats.org/officeDocument/2006/relationships/image" Target="../media/image4.png" /><Relationship Id="rId9" Type="http://schemas.openxmlformats.org/officeDocument/2006/relationships/customXml" Target="../ink/ink4.xml" /><Relationship Id="rId14" Type="http://schemas.openxmlformats.org/officeDocument/2006/relationships/image" Target="../media/image9.png" /><Relationship Id="rId22" Type="http://schemas.openxmlformats.org/officeDocument/2006/relationships/image" Target="../media/image13.png" /><Relationship Id="rId27" Type="http://schemas.openxmlformats.org/officeDocument/2006/relationships/customXml" Target="../ink/ink13.xml" /><Relationship Id="rId30" Type="http://schemas.openxmlformats.org/officeDocument/2006/relationships/customXml" Target="../ink/ink15.xml" /><Relationship Id="rId35" Type="http://schemas.openxmlformats.org/officeDocument/2006/relationships/customXml" Target="../ink/ink18.xml" /><Relationship Id="rId43" Type="http://schemas.openxmlformats.org/officeDocument/2006/relationships/customXml" Target="../ink/ink22.xml" /><Relationship Id="rId48" Type="http://schemas.openxmlformats.org/officeDocument/2006/relationships/image" Target="../media/image25.png" /><Relationship Id="rId56" Type="http://schemas.openxmlformats.org/officeDocument/2006/relationships/customXml" Target="../ink/ink29.xml" /><Relationship Id="rId64" Type="http://schemas.openxmlformats.org/officeDocument/2006/relationships/customXml" Target="../ink/ink33.xml" /><Relationship Id="rId69" Type="http://schemas.openxmlformats.org/officeDocument/2006/relationships/image" Target="../media/image35.png" /><Relationship Id="rId8" Type="http://schemas.openxmlformats.org/officeDocument/2006/relationships/image" Target="../media/image6.png" /><Relationship Id="rId51" Type="http://schemas.openxmlformats.org/officeDocument/2006/relationships/customXml" Target="../ink/ink26.xml" /><Relationship Id="rId72" Type="http://schemas.openxmlformats.org/officeDocument/2006/relationships/customXml" Target="../ink/ink37.xml" /><Relationship Id="rId3" Type="http://schemas.openxmlformats.org/officeDocument/2006/relationships/customXml" Target="../ink/ink1.xml" /><Relationship Id="rId12" Type="http://schemas.openxmlformats.org/officeDocument/2006/relationships/image" Target="../media/image8.png" /><Relationship Id="rId17" Type="http://schemas.openxmlformats.org/officeDocument/2006/relationships/customXml" Target="../ink/ink8.xml" /><Relationship Id="rId25" Type="http://schemas.openxmlformats.org/officeDocument/2006/relationships/customXml" Target="../ink/ink12.xml" /><Relationship Id="rId33" Type="http://schemas.openxmlformats.org/officeDocument/2006/relationships/customXml" Target="../ink/ink17.xml" /><Relationship Id="rId38" Type="http://schemas.openxmlformats.org/officeDocument/2006/relationships/image" Target="../media/image20.png" /><Relationship Id="rId46" Type="http://schemas.openxmlformats.org/officeDocument/2006/relationships/image" Target="../media/image24.png" /><Relationship Id="rId59" Type="http://schemas.openxmlformats.org/officeDocument/2006/relationships/image" Target="../media/image30.png" /><Relationship Id="rId67" Type="http://schemas.openxmlformats.org/officeDocument/2006/relationships/image" Target="../media/image34.png" /><Relationship Id="rId20" Type="http://schemas.openxmlformats.org/officeDocument/2006/relationships/image" Target="../media/image12.png" /><Relationship Id="rId41" Type="http://schemas.openxmlformats.org/officeDocument/2006/relationships/customXml" Target="../ink/ink21.xml" /><Relationship Id="rId54" Type="http://schemas.openxmlformats.org/officeDocument/2006/relationships/customXml" Target="../ink/ink28.xml" /><Relationship Id="rId62" Type="http://schemas.openxmlformats.org/officeDocument/2006/relationships/customXml" Target="../ink/ink32.xml" /><Relationship Id="rId70" Type="http://schemas.openxmlformats.org/officeDocument/2006/relationships/customXml" Target="../ink/ink36.xml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5.png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 /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 /><Relationship Id="rId1" Type="http://schemas.openxmlformats.org/officeDocument/2006/relationships/slideLayout" Target="../slideLayouts/slideLayout4.xml" 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219200" y="2743200"/>
            <a:ext cx="6400800" cy="1752600"/>
          </a:xfrm>
        </p:spPr>
        <p:txBody>
          <a:bodyPr/>
          <a:lstStyle/>
          <a:p>
            <a:r>
              <a:rPr lang="en-US" cap="none" dirty="0"/>
              <a:t>                                                   DR.SHIFA.C</a:t>
            </a:r>
          </a:p>
          <a:p>
            <a:r>
              <a:rPr lang="en-US" cap="none" dirty="0"/>
              <a:t>                                      JR3</a:t>
            </a:r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3200" dirty="0"/>
              <a:t>Clinical Club M3</a:t>
            </a:r>
            <a:br>
              <a:rPr lang="en-US" dirty="0"/>
            </a:br>
            <a:r>
              <a:rPr lang="en-US" dirty="0">
                <a:solidFill>
                  <a:schemeClr val="tx1"/>
                </a:solidFill>
              </a:rPr>
              <a:t>Clinical</a:t>
            </a:r>
            <a:r>
              <a:rPr lang="en-US" dirty="0"/>
              <a:t> </a:t>
            </a:r>
            <a:r>
              <a:rPr lang="en-US" dirty="0">
                <a:solidFill>
                  <a:schemeClr val="tx1"/>
                </a:solidFill>
              </a:rPr>
              <a:t>Spotter 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A 47 years old male with congenitally short right lower limb, dyslipidemia, systemic hypertension, was admitted with recurrent episodes of chest pain.</a:t>
            </a:r>
          </a:p>
          <a:p>
            <a:endParaRPr lang="en-US" sz="2800" dirty="0"/>
          </a:p>
          <a:p>
            <a:r>
              <a:rPr lang="en-US" sz="2800" dirty="0"/>
              <a:t>H /o previous admission with atypical chest pain.</a:t>
            </a:r>
          </a:p>
          <a:p>
            <a:endParaRPr lang="en-US" sz="2800" dirty="0"/>
          </a:p>
          <a:p>
            <a:r>
              <a:rPr lang="en-US" sz="2800" dirty="0"/>
              <a:t>Evaluated, non-cardiac chest pain – musculoskeletal.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304800"/>
            <a:ext cx="8229600" cy="5821363"/>
          </a:xfrm>
        </p:spPr>
        <p:txBody>
          <a:bodyPr/>
          <a:lstStyle/>
          <a:p>
            <a:r>
              <a:rPr lang="en-US" dirty="0"/>
              <a:t>We noticed a characteristic </a:t>
            </a:r>
            <a:r>
              <a:rPr lang="en-US" dirty="0" err="1"/>
              <a:t>facies</a:t>
            </a:r>
            <a:r>
              <a:rPr lang="en-US" dirty="0"/>
              <a:t>.</a:t>
            </a:r>
          </a:p>
          <a:p>
            <a:pPr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21011" y="1066800"/>
            <a:ext cx="3101978" cy="5059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1714E3EB-D86A-3387-E435-C0449ABDD71C}"/>
                  </a:ext>
                </a:extLst>
              </p14:cNvPr>
              <p14:cNvContentPartPr/>
              <p14:nvPr/>
            </p14:nvContentPartPr>
            <p14:xfrm>
              <a:off x="3603549" y="3774700"/>
              <a:ext cx="1342080" cy="4572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1714E3EB-D86A-3387-E435-C0449ABDD71C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558549" y="3684700"/>
                <a:ext cx="1431720" cy="225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AEA73232-C921-6E6C-7233-2567EE0C9E0A}"/>
                  </a:ext>
                </a:extLst>
              </p14:cNvPr>
              <p14:cNvContentPartPr/>
              <p14:nvPr/>
            </p14:nvContentPartPr>
            <p14:xfrm>
              <a:off x="3645309" y="3661300"/>
              <a:ext cx="1328040" cy="93240"/>
            </p14:xfrm>
          </p:contentPart>
        </mc:Choice>
        <mc:Fallback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AEA73232-C921-6E6C-7233-2567EE0C9E0A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600669" y="3571300"/>
                <a:ext cx="1417680" cy="272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3757622A-A61E-AEF4-1BFC-DA37D976D7FD}"/>
                  </a:ext>
                </a:extLst>
              </p14:cNvPr>
              <p14:cNvContentPartPr/>
              <p14:nvPr/>
            </p14:nvContentPartPr>
            <p14:xfrm>
              <a:off x="3698589" y="3687220"/>
              <a:ext cx="1698480" cy="102960"/>
            </p14:xfrm>
          </p:contentPart>
        </mc:Choice>
        <mc:Fallback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3757622A-A61E-AEF4-1BFC-DA37D976D7FD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653949" y="3597580"/>
                <a:ext cx="1788120" cy="28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A543AEB2-98D6-AE84-CD17-EBD3FA827892}"/>
                  </a:ext>
                </a:extLst>
              </p14:cNvPr>
              <p14:cNvContentPartPr/>
              <p14:nvPr/>
            </p14:nvContentPartPr>
            <p14:xfrm>
              <a:off x="3681669" y="3881980"/>
              <a:ext cx="1192680" cy="71280"/>
            </p14:xfrm>
          </p:contentPart>
        </mc:Choice>
        <mc:Fallback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A543AEB2-98D6-AE84-CD17-EBD3FA827892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637029" y="3791980"/>
                <a:ext cx="1282320" cy="250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F0A60A9F-6C85-BBD9-BD37-461F1187EB71}"/>
                  </a:ext>
                </a:extLst>
              </p14:cNvPr>
              <p14:cNvContentPartPr/>
              <p14:nvPr/>
            </p14:nvContentPartPr>
            <p14:xfrm>
              <a:off x="3586269" y="3680380"/>
              <a:ext cx="1220400" cy="161280"/>
            </p14:xfrm>
          </p:contentPart>
        </mc:Choice>
        <mc:Fallback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F0A60A9F-6C85-BBD9-BD37-461F1187EB71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3541629" y="3590740"/>
                <a:ext cx="1310040" cy="340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76F268C3-8A80-12F1-5631-392E3BAE2F53}"/>
                  </a:ext>
                </a:extLst>
              </p14:cNvPr>
              <p14:cNvContentPartPr/>
              <p14:nvPr/>
            </p14:nvContentPartPr>
            <p14:xfrm>
              <a:off x="3439029" y="3530980"/>
              <a:ext cx="1306800" cy="150120"/>
            </p14:xfrm>
          </p:contentPart>
        </mc:Choice>
        <mc:Fallback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76F268C3-8A80-12F1-5631-392E3BAE2F53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3394029" y="3440980"/>
                <a:ext cx="1396440" cy="329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898A7DAE-F845-1C8A-1ECC-824B15611DE1}"/>
                  </a:ext>
                </a:extLst>
              </p14:cNvPr>
              <p14:cNvContentPartPr/>
              <p14:nvPr/>
            </p14:nvContentPartPr>
            <p14:xfrm>
              <a:off x="3622629" y="3572740"/>
              <a:ext cx="1068480" cy="50760"/>
            </p14:xfrm>
          </p:contentPart>
        </mc:Choice>
        <mc:Fallback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898A7DAE-F845-1C8A-1ECC-824B15611DE1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3577989" y="3483100"/>
                <a:ext cx="1158120" cy="230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AC687DA7-D846-4FA6-93A0-A357E2032574}"/>
                  </a:ext>
                </a:extLst>
              </p14:cNvPr>
              <p14:cNvContentPartPr/>
              <p14:nvPr/>
            </p14:nvContentPartPr>
            <p14:xfrm>
              <a:off x="3514989" y="3571660"/>
              <a:ext cx="1432440" cy="205560"/>
            </p14:xfrm>
          </p:contentPart>
        </mc:Choice>
        <mc:Fallback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AC687DA7-D846-4FA6-93A0-A357E2032574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3470349" y="3482020"/>
                <a:ext cx="1522080" cy="385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5D618CC3-F125-6D5C-6C0E-F9271BA20A02}"/>
                  </a:ext>
                </a:extLst>
              </p14:cNvPr>
              <p14:cNvContentPartPr/>
              <p14:nvPr/>
            </p14:nvContentPartPr>
            <p14:xfrm>
              <a:off x="3614709" y="3896020"/>
              <a:ext cx="360" cy="360"/>
            </p14:xfrm>
          </p:contentPart>
        </mc:Choice>
        <mc:Fallback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5D618CC3-F125-6D5C-6C0E-F9271BA20A02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3570069" y="3806020"/>
                <a:ext cx="90000" cy="18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0A4FEA19-1EFB-6C33-3C55-819433AE512F}"/>
                  </a:ext>
                </a:extLst>
              </p14:cNvPr>
              <p14:cNvContentPartPr/>
              <p14:nvPr/>
            </p14:nvContentPartPr>
            <p14:xfrm>
              <a:off x="4211229" y="3807460"/>
              <a:ext cx="549360" cy="34200"/>
            </p14:xfrm>
          </p:contentPart>
        </mc:Choice>
        <mc:Fallback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0A4FEA19-1EFB-6C33-3C55-819433AE512F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4166589" y="3717820"/>
                <a:ext cx="639000" cy="213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3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ACA341C4-6D3F-85E3-F3D4-AEA3DD71749F}"/>
                  </a:ext>
                </a:extLst>
              </p14:cNvPr>
              <p14:cNvContentPartPr/>
              <p14:nvPr/>
            </p14:nvContentPartPr>
            <p14:xfrm>
              <a:off x="3458469" y="3803140"/>
              <a:ext cx="1420200" cy="231840"/>
            </p14:xfrm>
          </p:contentPart>
        </mc:Choice>
        <mc:Fallback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ACA341C4-6D3F-85E3-F3D4-AEA3DD71749F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3413469" y="3713140"/>
                <a:ext cx="1509840" cy="411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5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BE4AE63C-6C10-AE38-0D8F-AA372980A5CE}"/>
                  </a:ext>
                </a:extLst>
              </p14:cNvPr>
              <p14:cNvContentPartPr/>
              <p14:nvPr/>
            </p14:nvContentPartPr>
            <p14:xfrm>
              <a:off x="3470709" y="3620620"/>
              <a:ext cx="1361880" cy="60480"/>
            </p14:xfrm>
          </p:contentPart>
        </mc:Choice>
        <mc:Fallback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BE4AE63C-6C10-AE38-0D8F-AA372980A5CE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3426069" y="3530620"/>
                <a:ext cx="1451520" cy="240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7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B9AF3661-D01F-0063-F90F-6AD852408E1F}"/>
                  </a:ext>
                </a:extLst>
              </p14:cNvPr>
              <p14:cNvContentPartPr/>
              <p14:nvPr/>
            </p14:nvContentPartPr>
            <p14:xfrm>
              <a:off x="3588789" y="3589660"/>
              <a:ext cx="1302120" cy="69480"/>
            </p14:xfrm>
          </p:contentPart>
        </mc:Choice>
        <mc:Fallback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B9AF3661-D01F-0063-F90F-6AD852408E1F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3543789" y="3500020"/>
                <a:ext cx="1391760" cy="249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9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12257A3F-E32F-008A-44D0-E212185B905F}"/>
                  </a:ext>
                </a:extLst>
              </p14:cNvPr>
              <p14:cNvContentPartPr/>
              <p14:nvPr/>
            </p14:nvContentPartPr>
            <p14:xfrm>
              <a:off x="5098989" y="3580660"/>
              <a:ext cx="360" cy="360"/>
            </p14:xfrm>
          </p:contentPart>
        </mc:Choice>
        <mc:Fallback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12257A3F-E32F-008A-44D0-E212185B905F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5054349" y="3491020"/>
                <a:ext cx="90000" cy="18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0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D39E3B76-3568-5ED4-C830-642C8BCC9D86}"/>
                  </a:ext>
                </a:extLst>
              </p14:cNvPr>
              <p14:cNvContentPartPr/>
              <p14:nvPr/>
            </p14:nvContentPartPr>
            <p14:xfrm>
              <a:off x="4967589" y="3769660"/>
              <a:ext cx="41400" cy="118800"/>
            </p14:xfrm>
          </p:contentPart>
        </mc:Choice>
        <mc:Fallback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D39E3B76-3568-5ED4-C830-642C8BCC9D86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4922589" y="3680020"/>
                <a:ext cx="131040" cy="298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2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2BA144DC-8ACF-2FDA-2689-542C15050490}"/>
                  </a:ext>
                </a:extLst>
              </p14:cNvPr>
              <p14:cNvContentPartPr/>
              <p14:nvPr/>
            </p14:nvContentPartPr>
            <p14:xfrm>
              <a:off x="5016189" y="3798460"/>
              <a:ext cx="360" cy="360"/>
            </p14:xfrm>
          </p:contentPart>
        </mc:Choice>
        <mc:Fallback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2BA144DC-8ACF-2FDA-2689-542C15050490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4971549" y="3708820"/>
                <a:ext cx="90000" cy="18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3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54511BFD-B7E9-90CE-351A-A0995953B766}"/>
                  </a:ext>
                </a:extLst>
              </p14:cNvPr>
              <p14:cNvContentPartPr/>
              <p14:nvPr/>
            </p14:nvContentPartPr>
            <p14:xfrm>
              <a:off x="4195389" y="3460060"/>
              <a:ext cx="887040" cy="322920"/>
            </p14:xfrm>
          </p:contentPart>
        </mc:Choice>
        <mc:Fallback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54511BFD-B7E9-90CE-351A-A0995953B766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4150389" y="3370060"/>
                <a:ext cx="976680" cy="502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5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5AF5F57C-E35C-17B3-C168-2C02EF1509AE}"/>
                  </a:ext>
                </a:extLst>
              </p14:cNvPr>
              <p14:cNvContentPartPr/>
              <p14:nvPr/>
            </p14:nvContentPartPr>
            <p14:xfrm>
              <a:off x="4647909" y="3741940"/>
              <a:ext cx="410760" cy="9360"/>
            </p14:xfrm>
          </p:contentPart>
        </mc:Choice>
        <mc:Fallback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5AF5F57C-E35C-17B3-C168-2C02EF1509AE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4602909" y="3651940"/>
                <a:ext cx="500400" cy="18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7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4FF19941-65FD-EEC8-77D3-7F194A5F5DB7}"/>
                  </a:ext>
                </a:extLst>
              </p14:cNvPr>
              <p14:cNvContentPartPr/>
              <p14:nvPr/>
            </p14:nvContentPartPr>
            <p14:xfrm>
              <a:off x="4030149" y="3774700"/>
              <a:ext cx="857160" cy="70920"/>
            </p14:xfrm>
          </p:contentPart>
        </mc:Choice>
        <mc:Fallback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4FF19941-65FD-EEC8-77D3-7F194A5F5DB7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3985149" y="3684700"/>
                <a:ext cx="946800" cy="250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9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49D16C96-71D6-5A77-9AA1-483A62918781}"/>
                  </a:ext>
                </a:extLst>
              </p14:cNvPr>
              <p14:cNvContentPartPr/>
              <p14:nvPr/>
            </p14:nvContentPartPr>
            <p14:xfrm>
              <a:off x="3974709" y="3800620"/>
              <a:ext cx="1231200" cy="108000"/>
            </p14:xfrm>
          </p:contentPart>
        </mc:Choice>
        <mc:Fallback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49D16C96-71D6-5A77-9AA1-483A62918781}"/>
                  </a:ext>
                </a:extLst>
              </p:cNvPr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3930069" y="3710980"/>
                <a:ext cx="1320840" cy="287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1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559D15A9-F608-EA97-609E-63A73B62B6F1}"/>
                  </a:ext>
                </a:extLst>
              </p14:cNvPr>
              <p14:cNvContentPartPr/>
              <p14:nvPr/>
            </p14:nvContentPartPr>
            <p14:xfrm>
              <a:off x="3158949" y="3663100"/>
              <a:ext cx="1573200" cy="50760"/>
            </p14:xfrm>
          </p:contentPart>
        </mc:Choice>
        <mc:Fallback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559D15A9-F608-EA97-609E-63A73B62B6F1}"/>
                  </a:ext>
                </a:extLst>
              </p:cNvPr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3113949" y="3573100"/>
                <a:ext cx="1662840" cy="230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3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FD244C6E-A47B-E357-78B8-12DCC0CE0BA8}"/>
                  </a:ext>
                </a:extLst>
              </p14:cNvPr>
              <p14:cNvContentPartPr/>
              <p14:nvPr/>
            </p14:nvContentPartPr>
            <p14:xfrm>
              <a:off x="3607869" y="3511540"/>
              <a:ext cx="1519920" cy="159840"/>
            </p14:xfrm>
          </p:contentPart>
        </mc:Choice>
        <mc:Fallback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FD244C6E-A47B-E357-78B8-12DCC0CE0BA8}"/>
                  </a:ext>
                </a:extLst>
              </p:cNvPr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3563229" y="3421900"/>
                <a:ext cx="1609560" cy="339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5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25D9FCEA-DAD8-1D8A-B17B-9804550C4CFF}"/>
                  </a:ext>
                </a:extLst>
              </p14:cNvPr>
              <p14:cNvContentPartPr/>
              <p14:nvPr/>
            </p14:nvContentPartPr>
            <p14:xfrm>
              <a:off x="3975429" y="3569140"/>
              <a:ext cx="1289520" cy="104040"/>
            </p14:xfrm>
          </p:contentPart>
        </mc:Choice>
        <mc:Fallback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25D9FCEA-DAD8-1D8A-B17B-9804550C4CFF}"/>
                  </a:ext>
                </a:extLst>
              </p:cNvPr>
              <p:cNvPicPr/>
              <p:nvPr/>
            </p:nvPicPr>
            <p:blipFill>
              <a:blip r:embed="rId46"/>
              <a:stretch>
                <a:fillRect/>
              </a:stretch>
            </p:blipFill>
            <p:spPr>
              <a:xfrm>
                <a:off x="3930429" y="3479140"/>
                <a:ext cx="1379160" cy="283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7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EACF2E0A-518F-754C-B29E-F7501DBED701}"/>
                  </a:ext>
                </a:extLst>
              </p14:cNvPr>
              <p14:cNvContentPartPr/>
              <p14:nvPr/>
            </p14:nvContentPartPr>
            <p14:xfrm>
              <a:off x="3446949" y="3699820"/>
              <a:ext cx="1341360" cy="133920"/>
            </p14:xfrm>
          </p:contentPart>
        </mc:Choice>
        <mc:Fallback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EACF2E0A-518F-754C-B29E-F7501DBED701}"/>
                  </a:ext>
                </a:extLst>
              </p:cNvPr>
              <p:cNvPicPr/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3402309" y="3610180"/>
                <a:ext cx="1431000" cy="313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9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6E9C5421-F63D-F140-A6E0-2183EBE08CED}"/>
                  </a:ext>
                </a:extLst>
              </p14:cNvPr>
              <p14:cNvContentPartPr/>
              <p14:nvPr/>
            </p14:nvContentPartPr>
            <p14:xfrm>
              <a:off x="3871029" y="3818980"/>
              <a:ext cx="1138320" cy="73440"/>
            </p14:xfrm>
          </p:contentPart>
        </mc:Choice>
        <mc:Fallback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6E9C5421-F63D-F140-A6E0-2183EBE08CED}"/>
                  </a:ext>
                </a:extLst>
              </p:cNvPr>
              <p:cNvPicPr/>
              <p:nvPr/>
            </p:nvPicPr>
            <p:blipFill>
              <a:blip r:embed="rId50"/>
              <a:stretch>
                <a:fillRect/>
              </a:stretch>
            </p:blipFill>
            <p:spPr>
              <a:xfrm>
                <a:off x="3826389" y="3728980"/>
                <a:ext cx="1227960" cy="253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1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7951FC39-9710-3312-946B-BA5DD41885E4}"/>
                  </a:ext>
                </a:extLst>
              </p14:cNvPr>
              <p14:cNvContentPartPr/>
              <p14:nvPr/>
            </p14:nvContentPartPr>
            <p14:xfrm>
              <a:off x="4398429" y="3813220"/>
              <a:ext cx="777240" cy="156960"/>
            </p14:xfrm>
          </p:contentPart>
        </mc:Choice>
        <mc:Fallback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7951FC39-9710-3312-946B-BA5DD41885E4}"/>
                  </a:ext>
                </a:extLst>
              </p:cNvPr>
              <p:cNvPicPr/>
              <p:nvPr/>
            </p:nvPicPr>
            <p:blipFill>
              <a:blip r:embed="rId52"/>
              <a:stretch>
                <a:fillRect/>
              </a:stretch>
            </p:blipFill>
            <p:spPr>
              <a:xfrm>
                <a:off x="4353429" y="3723580"/>
                <a:ext cx="866880" cy="336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3">
            <p14:nvContentPartPr>
              <p14:cNvPr id="30" name="Ink 29">
                <a:extLst>
                  <a:ext uri="{FF2B5EF4-FFF2-40B4-BE49-F238E27FC236}">
                    <a16:creationId xmlns:a16="http://schemas.microsoft.com/office/drawing/2014/main" id="{BC7AC6A5-6CAC-F3DC-2F96-6AD5CC7F65FA}"/>
                  </a:ext>
                </a:extLst>
              </p14:cNvPr>
              <p14:cNvContentPartPr/>
              <p14:nvPr/>
            </p14:nvContentPartPr>
            <p14:xfrm>
              <a:off x="4773549" y="3896020"/>
              <a:ext cx="360" cy="360"/>
            </p14:xfrm>
          </p:contentPart>
        </mc:Choice>
        <mc:Fallback>
          <p:pic>
            <p:nvPicPr>
              <p:cNvPr id="30" name="Ink 29">
                <a:extLst>
                  <a:ext uri="{FF2B5EF4-FFF2-40B4-BE49-F238E27FC236}">
                    <a16:creationId xmlns:a16="http://schemas.microsoft.com/office/drawing/2014/main" id="{BC7AC6A5-6CAC-F3DC-2F96-6AD5CC7F65FA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4728909" y="3806020"/>
                <a:ext cx="90000" cy="18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4">
            <p14:nvContentPartPr>
              <p14:cNvPr id="31" name="Ink 30">
                <a:extLst>
                  <a:ext uri="{FF2B5EF4-FFF2-40B4-BE49-F238E27FC236}">
                    <a16:creationId xmlns:a16="http://schemas.microsoft.com/office/drawing/2014/main" id="{9D87B589-36A8-C851-06CB-E8E18BF883E2}"/>
                  </a:ext>
                </a:extLst>
              </p14:cNvPr>
              <p14:cNvContentPartPr/>
              <p14:nvPr/>
            </p14:nvContentPartPr>
            <p14:xfrm>
              <a:off x="3935829" y="3543940"/>
              <a:ext cx="816840" cy="107280"/>
            </p14:xfrm>
          </p:contentPart>
        </mc:Choice>
        <mc:Fallback>
          <p:pic>
            <p:nvPicPr>
              <p:cNvPr id="31" name="Ink 30">
                <a:extLst>
                  <a:ext uri="{FF2B5EF4-FFF2-40B4-BE49-F238E27FC236}">
                    <a16:creationId xmlns:a16="http://schemas.microsoft.com/office/drawing/2014/main" id="{9D87B589-36A8-C851-06CB-E8E18BF883E2}"/>
                  </a:ext>
                </a:extLst>
              </p:cNvPr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3890829" y="3454300"/>
                <a:ext cx="906480" cy="286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6">
            <p14:nvContentPartPr>
              <p14:cNvPr id="32" name="Ink 31">
                <a:extLst>
                  <a:ext uri="{FF2B5EF4-FFF2-40B4-BE49-F238E27FC236}">
                    <a16:creationId xmlns:a16="http://schemas.microsoft.com/office/drawing/2014/main" id="{052E3E31-D81A-6EAD-0E77-5145F09AC9D7}"/>
                  </a:ext>
                </a:extLst>
              </p14:cNvPr>
              <p14:cNvContentPartPr/>
              <p14:nvPr/>
            </p14:nvContentPartPr>
            <p14:xfrm>
              <a:off x="3388989" y="3575260"/>
              <a:ext cx="516240" cy="114840"/>
            </p14:xfrm>
          </p:contentPart>
        </mc:Choice>
        <mc:Fallback>
          <p:pic>
            <p:nvPicPr>
              <p:cNvPr id="32" name="Ink 31">
                <a:extLst>
                  <a:ext uri="{FF2B5EF4-FFF2-40B4-BE49-F238E27FC236}">
                    <a16:creationId xmlns:a16="http://schemas.microsoft.com/office/drawing/2014/main" id="{052E3E31-D81A-6EAD-0E77-5145F09AC9D7}"/>
                  </a:ext>
                </a:extLst>
              </p:cNvPr>
              <p:cNvPicPr/>
              <p:nvPr/>
            </p:nvPicPr>
            <p:blipFill>
              <a:blip r:embed="rId57"/>
              <a:stretch>
                <a:fillRect/>
              </a:stretch>
            </p:blipFill>
            <p:spPr>
              <a:xfrm>
                <a:off x="3344349" y="3485260"/>
                <a:ext cx="605880" cy="29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8">
            <p14:nvContentPartPr>
              <p14:cNvPr id="33" name="Ink 32">
                <a:extLst>
                  <a:ext uri="{FF2B5EF4-FFF2-40B4-BE49-F238E27FC236}">
                    <a16:creationId xmlns:a16="http://schemas.microsoft.com/office/drawing/2014/main" id="{8AFF33E2-1C5A-05F9-B575-D7EDC1EA6F40}"/>
                  </a:ext>
                </a:extLst>
              </p14:cNvPr>
              <p14:cNvContentPartPr/>
              <p14:nvPr/>
            </p14:nvContentPartPr>
            <p14:xfrm>
              <a:off x="3315549" y="3715660"/>
              <a:ext cx="52920" cy="398160"/>
            </p14:xfrm>
          </p:contentPart>
        </mc:Choice>
        <mc:Fallback>
          <p:pic>
            <p:nvPicPr>
              <p:cNvPr id="33" name="Ink 32">
                <a:extLst>
                  <a:ext uri="{FF2B5EF4-FFF2-40B4-BE49-F238E27FC236}">
                    <a16:creationId xmlns:a16="http://schemas.microsoft.com/office/drawing/2014/main" id="{8AFF33E2-1C5A-05F9-B575-D7EDC1EA6F40}"/>
                  </a:ext>
                </a:extLst>
              </p:cNvPr>
              <p:cNvPicPr/>
              <p:nvPr/>
            </p:nvPicPr>
            <p:blipFill>
              <a:blip r:embed="rId59"/>
              <a:stretch>
                <a:fillRect/>
              </a:stretch>
            </p:blipFill>
            <p:spPr>
              <a:xfrm>
                <a:off x="3270549" y="3626020"/>
                <a:ext cx="142560" cy="577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0">
            <p14:nvContentPartPr>
              <p14:cNvPr id="34" name="Ink 33">
                <a:extLst>
                  <a:ext uri="{FF2B5EF4-FFF2-40B4-BE49-F238E27FC236}">
                    <a16:creationId xmlns:a16="http://schemas.microsoft.com/office/drawing/2014/main" id="{895856FF-218E-A980-C55C-A9C900432A0B}"/>
                  </a:ext>
                </a:extLst>
              </p14:cNvPr>
              <p14:cNvContentPartPr/>
              <p14:nvPr/>
            </p14:nvContentPartPr>
            <p14:xfrm>
              <a:off x="5488149" y="3646540"/>
              <a:ext cx="7200" cy="26280"/>
            </p14:xfrm>
          </p:contentPart>
        </mc:Choice>
        <mc:Fallback>
          <p:pic>
            <p:nvPicPr>
              <p:cNvPr id="34" name="Ink 33">
                <a:extLst>
                  <a:ext uri="{FF2B5EF4-FFF2-40B4-BE49-F238E27FC236}">
                    <a16:creationId xmlns:a16="http://schemas.microsoft.com/office/drawing/2014/main" id="{895856FF-218E-A980-C55C-A9C900432A0B}"/>
                  </a:ext>
                </a:extLst>
              </p:cNvPr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5443149" y="3556540"/>
                <a:ext cx="96840" cy="205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2">
            <p14:nvContentPartPr>
              <p14:cNvPr id="35" name="Ink 34">
                <a:extLst>
                  <a:ext uri="{FF2B5EF4-FFF2-40B4-BE49-F238E27FC236}">
                    <a16:creationId xmlns:a16="http://schemas.microsoft.com/office/drawing/2014/main" id="{E1F014AA-015E-557C-452E-4576C864347B}"/>
                  </a:ext>
                </a:extLst>
              </p14:cNvPr>
              <p14:cNvContentPartPr/>
              <p14:nvPr/>
            </p14:nvContentPartPr>
            <p14:xfrm>
              <a:off x="5402829" y="3630700"/>
              <a:ext cx="54360" cy="180000"/>
            </p14:xfrm>
          </p:contentPart>
        </mc:Choice>
        <mc:Fallback>
          <p:pic>
            <p:nvPicPr>
              <p:cNvPr id="35" name="Ink 34">
                <a:extLst>
                  <a:ext uri="{FF2B5EF4-FFF2-40B4-BE49-F238E27FC236}">
                    <a16:creationId xmlns:a16="http://schemas.microsoft.com/office/drawing/2014/main" id="{E1F014AA-015E-557C-452E-4576C864347B}"/>
                  </a:ext>
                </a:extLst>
              </p:cNvPr>
              <p:cNvPicPr/>
              <p:nvPr/>
            </p:nvPicPr>
            <p:blipFill>
              <a:blip r:embed="rId63"/>
              <a:stretch>
                <a:fillRect/>
              </a:stretch>
            </p:blipFill>
            <p:spPr>
              <a:xfrm>
                <a:off x="5358189" y="3540700"/>
                <a:ext cx="144000" cy="359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4">
            <p14:nvContentPartPr>
              <p14:cNvPr id="36" name="Ink 35">
                <a:extLst>
                  <a:ext uri="{FF2B5EF4-FFF2-40B4-BE49-F238E27FC236}">
                    <a16:creationId xmlns:a16="http://schemas.microsoft.com/office/drawing/2014/main" id="{C6B5A764-3E92-188B-9290-51EBD56490E1}"/>
                  </a:ext>
                </a:extLst>
              </p14:cNvPr>
              <p14:cNvContentPartPr/>
              <p14:nvPr/>
            </p14:nvContentPartPr>
            <p14:xfrm>
              <a:off x="5448189" y="3464020"/>
              <a:ext cx="14040" cy="413280"/>
            </p14:xfrm>
          </p:contentPart>
        </mc:Choice>
        <mc:Fallback>
          <p:pic>
            <p:nvPicPr>
              <p:cNvPr id="36" name="Ink 35">
                <a:extLst>
                  <a:ext uri="{FF2B5EF4-FFF2-40B4-BE49-F238E27FC236}">
                    <a16:creationId xmlns:a16="http://schemas.microsoft.com/office/drawing/2014/main" id="{C6B5A764-3E92-188B-9290-51EBD56490E1}"/>
                  </a:ext>
                </a:extLst>
              </p:cNvPr>
              <p:cNvPicPr/>
              <p:nvPr/>
            </p:nvPicPr>
            <p:blipFill>
              <a:blip r:embed="rId65"/>
              <a:stretch>
                <a:fillRect/>
              </a:stretch>
            </p:blipFill>
            <p:spPr>
              <a:xfrm>
                <a:off x="5403549" y="3374020"/>
                <a:ext cx="103680" cy="592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6">
            <p14:nvContentPartPr>
              <p14:cNvPr id="37" name="Ink 36">
                <a:extLst>
                  <a:ext uri="{FF2B5EF4-FFF2-40B4-BE49-F238E27FC236}">
                    <a16:creationId xmlns:a16="http://schemas.microsoft.com/office/drawing/2014/main" id="{2E5364CE-166C-7533-F9AB-2F42213745F9}"/>
                  </a:ext>
                </a:extLst>
              </p14:cNvPr>
              <p14:cNvContentPartPr/>
              <p14:nvPr/>
            </p14:nvContentPartPr>
            <p14:xfrm>
              <a:off x="5082429" y="3724660"/>
              <a:ext cx="329760" cy="16560"/>
            </p14:xfrm>
          </p:contentPart>
        </mc:Choice>
        <mc:Fallback>
          <p:pic>
            <p:nvPicPr>
              <p:cNvPr id="37" name="Ink 36">
                <a:extLst>
                  <a:ext uri="{FF2B5EF4-FFF2-40B4-BE49-F238E27FC236}">
                    <a16:creationId xmlns:a16="http://schemas.microsoft.com/office/drawing/2014/main" id="{2E5364CE-166C-7533-F9AB-2F42213745F9}"/>
                  </a:ext>
                </a:extLst>
              </p:cNvPr>
              <p:cNvPicPr/>
              <p:nvPr/>
            </p:nvPicPr>
            <p:blipFill>
              <a:blip r:embed="rId67"/>
              <a:stretch>
                <a:fillRect/>
              </a:stretch>
            </p:blipFill>
            <p:spPr>
              <a:xfrm>
                <a:off x="5037789" y="3635020"/>
                <a:ext cx="419400" cy="196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8">
            <p14:nvContentPartPr>
              <p14:cNvPr id="38" name="Ink 37">
                <a:extLst>
                  <a:ext uri="{FF2B5EF4-FFF2-40B4-BE49-F238E27FC236}">
                    <a16:creationId xmlns:a16="http://schemas.microsoft.com/office/drawing/2014/main" id="{1EB4D830-F925-32E7-BC9E-0F76A1C266AE}"/>
                  </a:ext>
                </a:extLst>
              </p14:cNvPr>
              <p14:cNvContentPartPr/>
              <p14:nvPr/>
            </p14:nvContentPartPr>
            <p14:xfrm>
              <a:off x="4946709" y="3767860"/>
              <a:ext cx="475920" cy="27000"/>
            </p14:xfrm>
          </p:contentPart>
        </mc:Choice>
        <mc:Fallback>
          <p:pic>
            <p:nvPicPr>
              <p:cNvPr id="38" name="Ink 37">
                <a:extLst>
                  <a:ext uri="{FF2B5EF4-FFF2-40B4-BE49-F238E27FC236}">
                    <a16:creationId xmlns:a16="http://schemas.microsoft.com/office/drawing/2014/main" id="{1EB4D830-F925-32E7-BC9E-0F76A1C266AE}"/>
                  </a:ext>
                </a:extLst>
              </p:cNvPr>
              <p:cNvPicPr/>
              <p:nvPr/>
            </p:nvPicPr>
            <p:blipFill>
              <a:blip r:embed="rId69"/>
              <a:stretch>
                <a:fillRect/>
              </a:stretch>
            </p:blipFill>
            <p:spPr>
              <a:xfrm>
                <a:off x="4901709" y="3678220"/>
                <a:ext cx="565560" cy="206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0">
            <p14:nvContentPartPr>
              <p14:cNvPr id="39" name="Ink 38">
                <a:extLst>
                  <a:ext uri="{FF2B5EF4-FFF2-40B4-BE49-F238E27FC236}">
                    <a16:creationId xmlns:a16="http://schemas.microsoft.com/office/drawing/2014/main" id="{698E0D1B-4E1B-5EFC-42FD-B1D4DA670219}"/>
                  </a:ext>
                </a:extLst>
              </p14:cNvPr>
              <p14:cNvContentPartPr/>
              <p14:nvPr/>
            </p14:nvContentPartPr>
            <p14:xfrm>
              <a:off x="4814949" y="3919420"/>
              <a:ext cx="564840" cy="26640"/>
            </p14:xfrm>
          </p:contentPart>
        </mc:Choice>
        <mc:Fallback>
          <p:pic>
            <p:nvPicPr>
              <p:cNvPr id="39" name="Ink 38">
                <a:extLst>
                  <a:ext uri="{FF2B5EF4-FFF2-40B4-BE49-F238E27FC236}">
                    <a16:creationId xmlns:a16="http://schemas.microsoft.com/office/drawing/2014/main" id="{698E0D1B-4E1B-5EFC-42FD-B1D4DA670219}"/>
                  </a:ext>
                </a:extLst>
              </p:cNvPr>
              <p:cNvPicPr/>
              <p:nvPr/>
            </p:nvPicPr>
            <p:blipFill>
              <a:blip r:embed="rId71"/>
              <a:stretch>
                <a:fillRect/>
              </a:stretch>
            </p:blipFill>
            <p:spPr>
              <a:xfrm>
                <a:off x="4769949" y="3829780"/>
                <a:ext cx="654480" cy="206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2">
            <p14:nvContentPartPr>
              <p14:cNvPr id="40" name="Ink 39">
                <a:extLst>
                  <a:ext uri="{FF2B5EF4-FFF2-40B4-BE49-F238E27FC236}">
                    <a16:creationId xmlns:a16="http://schemas.microsoft.com/office/drawing/2014/main" id="{70E1E587-8A71-4BDD-00AB-1818F9F9E1E5}"/>
                  </a:ext>
                </a:extLst>
              </p14:cNvPr>
              <p14:cNvContentPartPr/>
              <p14:nvPr/>
            </p14:nvContentPartPr>
            <p14:xfrm>
              <a:off x="5030229" y="3608740"/>
              <a:ext cx="444240" cy="24480"/>
            </p14:xfrm>
          </p:contentPart>
        </mc:Choice>
        <mc:Fallback>
          <p:pic>
            <p:nvPicPr>
              <p:cNvPr id="40" name="Ink 39">
                <a:extLst>
                  <a:ext uri="{FF2B5EF4-FFF2-40B4-BE49-F238E27FC236}">
                    <a16:creationId xmlns:a16="http://schemas.microsoft.com/office/drawing/2014/main" id="{70E1E587-8A71-4BDD-00AB-1818F9F9E1E5}"/>
                  </a:ext>
                </a:extLst>
              </p:cNvPr>
              <p:cNvPicPr/>
              <p:nvPr/>
            </p:nvPicPr>
            <p:blipFill>
              <a:blip r:embed="rId73"/>
              <a:stretch>
                <a:fillRect/>
              </a:stretch>
            </p:blipFill>
            <p:spPr>
              <a:xfrm>
                <a:off x="4985589" y="3518740"/>
                <a:ext cx="533880" cy="20412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1143000"/>
          </a:xfrm>
        </p:spPr>
        <p:txBody>
          <a:bodyPr/>
          <a:lstStyle/>
          <a:p>
            <a:r>
              <a:rPr lang="en-US" dirty="0"/>
              <a:t>Spot diagnosis?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Long and narrow face</a:t>
            </a:r>
          </a:p>
          <a:p>
            <a:r>
              <a:rPr lang="en-US" dirty="0"/>
              <a:t>Temporal wasting</a:t>
            </a:r>
          </a:p>
          <a:p>
            <a:r>
              <a:rPr lang="en-US" dirty="0"/>
              <a:t>Hollow cheeks</a:t>
            </a:r>
          </a:p>
          <a:p>
            <a:r>
              <a:rPr lang="en-US" dirty="0"/>
              <a:t>Frontal balding</a:t>
            </a:r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n-US" dirty="0"/>
              <a:t>He also had,</a:t>
            </a:r>
          </a:p>
          <a:p>
            <a:r>
              <a:rPr lang="en-US" dirty="0"/>
              <a:t>Grip </a:t>
            </a:r>
            <a:r>
              <a:rPr lang="en-US" dirty="0" err="1"/>
              <a:t>myotonia</a:t>
            </a:r>
            <a:endParaRPr lang="en-US" dirty="0"/>
          </a:p>
          <a:p>
            <a:r>
              <a:rPr lang="en-US" dirty="0"/>
              <a:t>Wasting of distal muscles of upper limb, especially small muscles of hand.</a:t>
            </a:r>
          </a:p>
          <a:p>
            <a:r>
              <a:rPr lang="en-US" dirty="0"/>
              <a:t>Tongue </a:t>
            </a:r>
            <a:r>
              <a:rPr lang="en-US" dirty="0" err="1"/>
              <a:t>myotonia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1143000"/>
          </a:xfrm>
        </p:spPr>
        <p:txBody>
          <a:bodyPr/>
          <a:lstStyle/>
          <a:p>
            <a:r>
              <a:rPr lang="en-US" dirty="0"/>
              <a:t>Family history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251170" y="1527175"/>
            <a:ext cx="6605147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Myotonic</a:t>
            </a:r>
            <a:r>
              <a:rPr lang="en-US" dirty="0"/>
              <a:t> dystrophy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The most common forms of adult onset muscular dystrophy.</a:t>
            </a:r>
          </a:p>
          <a:p>
            <a:endParaRPr lang="en-US" sz="2800" dirty="0"/>
          </a:p>
          <a:p>
            <a:r>
              <a:rPr lang="en-US" sz="2800" dirty="0"/>
              <a:t>Skeletal muscle weakness and </a:t>
            </a:r>
            <a:r>
              <a:rPr lang="en-US" sz="2800" dirty="0" err="1"/>
              <a:t>myotonia</a:t>
            </a:r>
            <a:r>
              <a:rPr lang="en-US" sz="2800" dirty="0"/>
              <a:t>, cardiac conduction abnormalities, cataracts</a:t>
            </a:r>
          </a:p>
          <a:p>
            <a:endParaRPr lang="en-US" sz="2800" dirty="0"/>
          </a:p>
          <a:p>
            <a:r>
              <a:rPr lang="en-US" sz="2800" dirty="0"/>
              <a:t>The 2 major forms are:</a:t>
            </a:r>
          </a:p>
          <a:p>
            <a:pPr marL="514350" indent="-514350">
              <a:buAutoNum type="arabicPeriod"/>
            </a:pPr>
            <a:r>
              <a:rPr lang="en-US" sz="2800" dirty="0"/>
              <a:t>DM1 (</a:t>
            </a:r>
            <a:r>
              <a:rPr lang="en-US" sz="2800" dirty="0" err="1"/>
              <a:t>dystrophia</a:t>
            </a:r>
            <a:r>
              <a:rPr lang="en-US" sz="2800" dirty="0"/>
              <a:t> </a:t>
            </a:r>
            <a:r>
              <a:rPr lang="en-US" sz="2800" dirty="0" err="1"/>
              <a:t>myotonica</a:t>
            </a:r>
            <a:r>
              <a:rPr lang="en-US" sz="2800" dirty="0"/>
              <a:t> type 1)</a:t>
            </a:r>
          </a:p>
          <a:p>
            <a:pPr marL="514350" indent="-514350">
              <a:buAutoNum type="arabicPeriod"/>
            </a:pPr>
            <a:r>
              <a:rPr lang="en-US" sz="2800" dirty="0"/>
              <a:t>DM2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MYOTONIC DYSTROPHY TYPE 1(DM1)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en-US" sz="2800" dirty="0"/>
              <a:t>Genetics -  expansion of CTG repeat in the </a:t>
            </a:r>
            <a:r>
              <a:rPr lang="en-US" sz="2800" dirty="0" err="1"/>
              <a:t>untranslated</a:t>
            </a:r>
            <a:r>
              <a:rPr lang="en-US" sz="2800" dirty="0"/>
              <a:t> region of DMPK gene.</a:t>
            </a:r>
          </a:p>
          <a:p>
            <a:endParaRPr lang="en-US" sz="2800" dirty="0"/>
          </a:p>
          <a:p>
            <a:r>
              <a:rPr lang="en-US" sz="2800" dirty="0" err="1"/>
              <a:t>Autosomal</a:t>
            </a:r>
            <a:r>
              <a:rPr lang="en-US" sz="2800" dirty="0"/>
              <a:t> dominant</a:t>
            </a:r>
          </a:p>
          <a:p>
            <a:endParaRPr lang="en-US" sz="2800" dirty="0"/>
          </a:p>
          <a:p>
            <a:r>
              <a:rPr lang="en-US" sz="2800" dirty="0"/>
              <a:t>The length of CTG repeat expansion and somatic </a:t>
            </a:r>
            <a:r>
              <a:rPr lang="en-US" sz="2800" dirty="0" err="1"/>
              <a:t>mosaicism</a:t>
            </a:r>
            <a:r>
              <a:rPr lang="en-US" sz="2800" dirty="0"/>
              <a:t>-  variable disease severity &amp; age of onset. </a:t>
            </a:r>
          </a:p>
          <a:p>
            <a:endParaRPr lang="en-US" sz="2800" dirty="0"/>
          </a:p>
          <a:p>
            <a:r>
              <a:rPr lang="en-US" sz="2800" dirty="0"/>
              <a:t>Pathophysiology –RNA toxicity from the expanded repeat in the transcripts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Phenotypes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2800" dirty="0"/>
              <a:t>Congenital  DM1 – </a:t>
            </a:r>
            <a:r>
              <a:rPr lang="en-US" sz="2800" dirty="0" err="1"/>
              <a:t>hypotonia</a:t>
            </a:r>
            <a:r>
              <a:rPr lang="en-US" sz="2800" dirty="0"/>
              <a:t>, poor feeding, respiratory failure, death in neonatal period.</a:t>
            </a:r>
          </a:p>
          <a:p>
            <a:endParaRPr lang="en-US" sz="2800" dirty="0"/>
          </a:p>
          <a:p>
            <a:r>
              <a:rPr lang="en-US" sz="2800" dirty="0"/>
              <a:t>Childhood  DM1- onset before 10 years. Cognitive &amp; </a:t>
            </a:r>
            <a:r>
              <a:rPr lang="en-US" sz="2800" dirty="0" err="1"/>
              <a:t>behavioural</a:t>
            </a:r>
            <a:r>
              <a:rPr lang="en-US" sz="2800" dirty="0"/>
              <a:t> problems.</a:t>
            </a:r>
          </a:p>
          <a:p>
            <a:endParaRPr lang="en-US" sz="2800" dirty="0"/>
          </a:p>
          <a:p>
            <a:r>
              <a:rPr lang="en-US" sz="2800" dirty="0"/>
              <a:t>Mild DM1</a:t>
            </a:r>
          </a:p>
          <a:p>
            <a:endParaRPr lang="en-US" sz="2800" dirty="0"/>
          </a:p>
          <a:p>
            <a:r>
              <a:rPr lang="en-US" sz="2800" dirty="0"/>
              <a:t>Classic DM1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2800" dirty="0"/>
              <a:t>Classic DM1- 2</a:t>
            </a:r>
            <a:r>
              <a:rPr lang="en-US" sz="2800" baseline="30000" dirty="0"/>
              <a:t>nd</a:t>
            </a:r>
            <a:r>
              <a:rPr lang="en-US" sz="2800" dirty="0"/>
              <a:t> to 4</a:t>
            </a:r>
            <a:r>
              <a:rPr lang="en-US" sz="2800" baseline="30000" dirty="0"/>
              <a:t>th</a:t>
            </a:r>
            <a:r>
              <a:rPr lang="en-US" sz="2800" dirty="0"/>
              <a:t>  decade of life</a:t>
            </a:r>
          </a:p>
          <a:p>
            <a:endParaRPr lang="en-US" sz="2800" dirty="0"/>
          </a:p>
          <a:p>
            <a:r>
              <a:rPr lang="en-US" sz="2800" dirty="0"/>
              <a:t>Skeletal and respiratory muscle weakness, </a:t>
            </a:r>
            <a:r>
              <a:rPr lang="en-US" sz="2800" dirty="0" err="1"/>
              <a:t>myotonia</a:t>
            </a:r>
            <a:r>
              <a:rPr lang="en-US" sz="2800" dirty="0"/>
              <a:t>, muscle pain, cataracts, cardiac arrhythmias, excessive daytime somnolence.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Mild DM1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The mild form</a:t>
            </a:r>
          </a:p>
          <a:p>
            <a:endParaRPr lang="en-US" sz="2800" dirty="0"/>
          </a:p>
          <a:p>
            <a:r>
              <a:rPr lang="en-US" sz="2800" dirty="0"/>
              <a:t>Mild weakness, </a:t>
            </a:r>
            <a:r>
              <a:rPr lang="en-US" sz="2800" dirty="0" err="1"/>
              <a:t>myotonia</a:t>
            </a:r>
            <a:r>
              <a:rPr lang="en-US" sz="2800" dirty="0"/>
              <a:t> and cataracts.</a:t>
            </a:r>
          </a:p>
          <a:p>
            <a:endParaRPr lang="en-US" sz="2800" dirty="0"/>
          </a:p>
          <a:p>
            <a:r>
              <a:rPr lang="en-US" sz="2800" dirty="0"/>
              <a:t>Onset between 20-40 years, typically after 40 years.</a:t>
            </a:r>
          </a:p>
          <a:p>
            <a:endParaRPr lang="en-US" sz="2800" dirty="0"/>
          </a:p>
          <a:p>
            <a:r>
              <a:rPr lang="en-US" sz="2800" dirty="0"/>
              <a:t>Normal life expectancy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Hatchet </a:t>
            </a:r>
            <a:r>
              <a:rPr lang="en-US" dirty="0" err="1"/>
              <a:t>facies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sz="2400" dirty="0"/>
              <a:t>Skeletal muscle weakness</a:t>
            </a:r>
          </a:p>
          <a:p>
            <a:r>
              <a:rPr lang="en-US" sz="2400" dirty="0"/>
              <a:t>Facial muscles(</a:t>
            </a:r>
            <a:r>
              <a:rPr lang="en-US" sz="2400" dirty="0" err="1"/>
              <a:t>levator</a:t>
            </a:r>
            <a:r>
              <a:rPr lang="en-US" sz="2400" dirty="0"/>
              <a:t> </a:t>
            </a:r>
            <a:r>
              <a:rPr lang="en-US" sz="2400" dirty="0" err="1"/>
              <a:t>palpebrae</a:t>
            </a:r>
            <a:r>
              <a:rPr lang="en-US" sz="2400" dirty="0"/>
              <a:t>, </a:t>
            </a:r>
            <a:r>
              <a:rPr lang="en-US" sz="2400" dirty="0" err="1"/>
              <a:t>temporalis</a:t>
            </a:r>
            <a:r>
              <a:rPr lang="en-US" sz="2400" dirty="0"/>
              <a:t>, </a:t>
            </a:r>
            <a:r>
              <a:rPr lang="en-US" sz="2400" dirty="0" err="1"/>
              <a:t>sternocleidomastoids</a:t>
            </a:r>
            <a:r>
              <a:rPr lang="en-US" sz="2400" dirty="0"/>
              <a:t>), distal muscles of forearm, intrinsic hand muscles, ankle </a:t>
            </a:r>
            <a:r>
              <a:rPr lang="en-US" sz="2400" dirty="0" err="1"/>
              <a:t>dorsiflexors</a:t>
            </a:r>
            <a:r>
              <a:rPr lang="en-US" sz="2400" dirty="0"/>
              <a:t>.</a:t>
            </a:r>
          </a:p>
          <a:p>
            <a:endParaRPr lang="en-US" sz="2400" dirty="0"/>
          </a:p>
          <a:p>
            <a:r>
              <a:rPr lang="en-US" sz="2400" dirty="0"/>
              <a:t>Long &amp; narrow face, high arched palate, hollow cheeks, saggy jaw, </a:t>
            </a:r>
            <a:r>
              <a:rPr lang="en-US" sz="2400" dirty="0" err="1"/>
              <a:t>ptosis</a:t>
            </a:r>
            <a:r>
              <a:rPr lang="en-US" sz="2400" dirty="0"/>
              <a:t>.</a:t>
            </a:r>
          </a:p>
          <a:p>
            <a:endParaRPr lang="en-US" dirty="0"/>
          </a:p>
          <a:p>
            <a:pPr>
              <a:buNone/>
            </a:pPr>
            <a:r>
              <a:rPr lang="en-US" dirty="0"/>
              <a:t>   </a:t>
            </a: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4921979" y="1371600"/>
            <a:ext cx="3795842" cy="4681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sz="2800" dirty="0"/>
              <a:t>Involvement of quadriceps, respiratory muscles, palatal &amp; pharyngeal muscles, tongue, EOM –less common</a:t>
            </a:r>
          </a:p>
          <a:p>
            <a:endParaRPr lang="en-US" sz="2800" dirty="0"/>
          </a:p>
          <a:p>
            <a:r>
              <a:rPr lang="en-US" sz="2800" dirty="0"/>
              <a:t>Pelvic girdle, hamstrings, ankle plantar flexors are spared.</a:t>
            </a:r>
          </a:p>
          <a:p>
            <a:endParaRPr lang="en-US" sz="2800" dirty="0"/>
          </a:p>
          <a:p>
            <a:r>
              <a:rPr lang="en-US" sz="2800" dirty="0"/>
              <a:t>Over time, weakness progresses – proximal muscles are also involved- abnormal gait. Frequent falls.</a:t>
            </a:r>
          </a:p>
          <a:p>
            <a:endParaRPr lang="en-US" sz="2800" dirty="0"/>
          </a:p>
          <a:p>
            <a:r>
              <a:rPr lang="en-US" sz="2800" dirty="0"/>
              <a:t>In  DM2, neck flexors, finger flexors, muscles of hip girdle are involved first; facial weakness is less prominent and late.</a:t>
            </a:r>
          </a:p>
          <a:p>
            <a:endParaRPr lang="en-US" sz="2400" dirty="0">
              <a:latin typeface="Arial Narrow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dirty="0"/>
              <a:t>Myalgia </a:t>
            </a:r>
          </a:p>
          <a:p>
            <a:r>
              <a:rPr lang="en-US" sz="2800" dirty="0"/>
              <a:t>Muscles pain, stiffness and fatigue- common.</a:t>
            </a:r>
          </a:p>
          <a:p>
            <a:endParaRPr lang="en-US" sz="2800" dirty="0"/>
          </a:p>
          <a:p>
            <a:r>
              <a:rPr lang="en-US" sz="2800" dirty="0"/>
              <a:t>Usually in proximal muscles; and in legs &gt; arms.</a:t>
            </a:r>
          </a:p>
          <a:p>
            <a:endParaRPr lang="en-US" sz="2800" dirty="0"/>
          </a:p>
          <a:p>
            <a:r>
              <a:rPr lang="en-US" sz="2800" dirty="0"/>
              <a:t>Unrelated to </a:t>
            </a:r>
            <a:r>
              <a:rPr lang="en-US" sz="2800" dirty="0" err="1"/>
              <a:t>myotonia</a:t>
            </a:r>
            <a:r>
              <a:rPr lang="en-US" sz="2800" dirty="0"/>
              <a:t>, day-to-day variability, even at rest.</a:t>
            </a:r>
          </a:p>
          <a:p>
            <a:endParaRPr lang="en-US" sz="2800" dirty="0"/>
          </a:p>
          <a:p>
            <a:r>
              <a:rPr lang="en-US" sz="2800" dirty="0"/>
              <a:t>Chest pain – often worked up for cardiac disease.</a:t>
            </a:r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err="1"/>
              <a:t>Myotonia</a:t>
            </a:r>
            <a:endParaRPr lang="en-US" dirty="0"/>
          </a:p>
          <a:p>
            <a:r>
              <a:rPr lang="en-US" dirty="0"/>
              <a:t>Slowed relaxation following a normal muscle contraction</a:t>
            </a:r>
          </a:p>
          <a:p>
            <a:r>
              <a:rPr lang="en-US" dirty="0"/>
              <a:t>Most prominent in early stages; aggravated by cold and stress.</a:t>
            </a:r>
          </a:p>
          <a:p>
            <a:r>
              <a:rPr lang="en-US" dirty="0"/>
              <a:t>in facial, jaw, tongue, and hand intrinsic muscles.</a:t>
            </a:r>
          </a:p>
          <a:p>
            <a:r>
              <a:rPr lang="en-US" dirty="0"/>
              <a:t> As weakness progresses, clinical </a:t>
            </a:r>
            <a:r>
              <a:rPr lang="en-US" dirty="0" err="1"/>
              <a:t>myotonia</a:t>
            </a:r>
            <a:r>
              <a:rPr lang="en-US" dirty="0"/>
              <a:t> becomes less evident.</a:t>
            </a:r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Cardiac abnormalities-cardiomyopathy, heart failure, conduction disorders, arrhythmia.  </a:t>
            </a:r>
          </a:p>
          <a:p>
            <a:endParaRPr lang="en-US" dirty="0"/>
          </a:p>
          <a:p>
            <a:r>
              <a:rPr lang="en-US" dirty="0"/>
              <a:t>Respiratory complications –</a:t>
            </a:r>
            <a:r>
              <a:rPr lang="en-US" dirty="0" err="1"/>
              <a:t>pharyngo-oesophageal</a:t>
            </a:r>
            <a:r>
              <a:rPr lang="en-US" dirty="0"/>
              <a:t> weakness, weakness and </a:t>
            </a:r>
            <a:r>
              <a:rPr lang="en-US" dirty="0" err="1"/>
              <a:t>myotonia</a:t>
            </a:r>
            <a:r>
              <a:rPr lang="en-US" dirty="0"/>
              <a:t> of respiratory muscles.</a:t>
            </a:r>
          </a:p>
          <a:p>
            <a:endParaRPr lang="en-US" dirty="0"/>
          </a:p>
          <a:p>
            <a:r>
              <a:rPr lang="en-US" dirty="0" err="1"/>
              <a:t>Hypersomnia</a:t>
            </a:r>
            <a:r>
              <a:rPr lang="en-US" dirty="0"/>
              <a:t> and excessive daytime sleepiness.</a:t>
            </a:r>
          </a:p>
          <a:p>
            <a:endParaRPr lang="en-US" dirty="0"/>
          </a:p>
          <a:p>
            <a:r>
              <a:rPr lang="en-US" dirty="0"/>
              <a:t>primary </a:t>
            </a:r>
            <a:r>
              <a:rPr lang="en-US" dirty="0" err="1"/>
              <a:t>hypogonadism</a:t>
            </a:r>
            <a:r>
              <a:rPr lang="en-US" dirty="0"/>
              <a:t>, testicular atrophy, low sperm count, infertility.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2800" dirty="0"/>
              <a:t>Smooth muscle involvement in GI tract – </a:t>
            </a:r>
            <a:r>
              <a:rPr lang="en-US" sz="2800" dirty="0" err="1"/>
              <a:t>dysphagia</a:t>
            </a:r>
            <a:r>
              <a:rPr lang="en-US" sz="2800" dirty="0"/>
              <a:t>, abdominal pain, constipation, diarrhoea, pseudo-obstruction; gall stones; IBS.</a:t>
            </a:r>
          </a:p>
          <a:p>
            <a:endParaRPr lang="en-US" sz="2800" dirty="0"/>
          </a:p>
          <a:p>
            <a:r>
              <a:rPr lang="en-US" sz="2800" dirty="0"/>
              <a:t>Cognitive dysfunction</a:t>
            </a:r>
          </a:p>
          <a:p>
            <a:endParaRPr lang="en-US" sz="2800" dirty="0"/>
          </a:p>
          <a:p>
            <a:r>
              <a:rPr lang="en-US" sz="2800" dirty="0"/>
              <a:t>Cataracts – early onset posterior </a:t>
            </a:r>
            <a:r>
              <a:rPr lang="en-US" sz="2800" dirty="0" err="1"/>
              <a:t>subcapsular</a:t>
            </a:r>
            <a:r>
              <a:rPr lang="en-US" sz="2800" dirty="0"/>
              <a:t> cataract; </a:t>
            </a:r>
            <a:r>
              <a:rPr lang="en-US" sz="2800" dirty="0" err="1"/>
              <a:t>christmas</a:t>
            </a:r>
            <a:r>
              <a:rPr lang="en-US" sz="2800" dirty="0"/>
              <a:t> tree or snowflake cataract.</a:t>
            </a:r>
          </a:p>
          <a:p>
            <a:endParaRPr lang="en-US" sz="2800" dirty="0"/>
          </a:p>
          <a:p>
            <a:r>
              <a:rPr lang="en-US" sz="2800" dirty="0"/>
              <a:t>Mild-moderate </a:t>
            </a:r>
            <a:r>
              <a:rPr lang="en-US" sz="2800" dirty="0" err="1"/>
              <a:t>sensorineural</a:t>
            </a:r>
            <a:r>
              <a:rPr lang="en-US" sz="2800" dirty="0"/>
              <a:t> hearing loss.</a:t>
            </a:r>
          </a:p>
          <a:p>
            <a:endParaRPr lang="en-US" sz="2800" dirty="0"/>
          </a:p>
          <a:p>
            <a:r>
              <a:rPr lang="en-US" sz="2800" dirty="0"/>
              <a:t>Premature frontal balding.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Increased risk of </a:t>
            </a:r>
            <a:r>
              <a:rPr lang="en-US" dirty="0" err="1"/>
              <a:t>neoplasms</a:t>
            </a:r>
            <a:r>
              <a:rPr lang="en-US" dirty="0"/>
              <a:t>- </a:t>
            </a:r>
            <a:r>
              <a:rPr lang="en-US" dirty="0" err="1"/>
              <a:t>endometrium</a:t>
            </a:r>
            <a:r>
              <a:rPr lang="en-US" dirty="0"/>
              <a:t>, brain, ovary and colon.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DM2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Less severe than classic DM1</a:t>
            </a:r>
          </a:p>
          <a:p>
            <a:r>
              <a:rPr lang="en-US" dirty="0"/>
              <a:t>Onset between 2</a:t>
            </a:r>
            <a:r>
              <a:rPr lang="en-US" baseline="30000" dirty="0"/>
              <a:t>nd</a:t>
            </a:r>
            <a:r>
              <a:rPr lang="en-US" dirty="0"/>
              <a:t> to 7</a:t>
            </a:r>
            <a:r>
              <a:rPr lang="en-US" baseline="30000" dirty="0"/>
              <a:t>th</a:t>
            </a:r>
            <a:r>
              <a:rPr lang="en-US" dirty="0"/>
              <a:t>  decades</a:t>
            </a:r>
          </a:p>
          <a:p>
            <a:r>
              <a:rPr lang="en-US" dirty="0"/>
              <a:t>Proximal muscle weakness predominates –hip girdle.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Management</a:t>
            </a:r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No disease modifying therapy</a:t>
            </a:r>
          </a:p>
          <a:p>
            <a:endParaRPr lang="en-US" dirty="0"/>
          </a:p>
          <a:p>
            <a:r>
              <a:rPr lang="en-US" dirty="0"/>
              <a:t>Muscle involvement – exercise training</a:t>
            </a:r>
          </a:p>
          <a:p>
            <a:endParaRPr lang="en-US" dirty="0"/>
          </a:p>
          <a:p>
            <a:r>
              <a:rPr lang="en-US" dirty="0"/>
              <a:t>NSAIDs, </a:t>
            </a:r>
            <a:r>
              <a:rPr lang="en-US" dirty="0" err="1"/>
              <a:t>gabapentin</a:t>
            </a:r>
            <a:r>
              <a:rPr lang="en-US" dirty="0"/>
              <a:t>, TCA, </a:t>
            </a:r>
            <a:r>
              <a:rPr lang="en-US" dirty="0" err="1"/>
              <a:t>mexiletene</a:t>
            </a:r>
            <a:r>
              <a:rPr lang="en-US" dirty="0"/>
              <a:t>, low dose </a:t>
            </a:r>
            <a:r>
              <a:rPr lang="en-US" dirty="0" err="1"/>
              <a:t>glucocorticoids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 err="1"/>
              <a:t>Myotonia</a:t>
            </a:r>
            <a:r>
              <a:rPr lang="en-US" dirty="0"/>
              <a:t> – </a:t>
            </a:r>
            <a:r>
              <a:rPr lang="en-US" dirty="0" err="1"/>
              <a:t>mexiletene</a:t>
            </a:r>
            <a:r>
              <a:rPr lang="en-US" dirty="0"/>
              <a:t> 450 mg daily (in 3divided doses) &amp; other Na channel blockers like </a:t>
            </a:r>
            <a:r>
              <a:rPr lang="en-US" dirty="0" err="1"/>
              <a:t>phenytoin</a:t>
            </a:r>
            <a:r>
              <a:rPr lang="en-US" dirty="0"/>
              <a:t>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Cardiac evaluation and follow up.</a:t>
            </a:r>
          </a:p>
          <a:p>
            <a:endParaRPr lang="en-US" dirty="0"/>
          </a:p>
          <a:p>
            <a:r>
              <a:rPr lang="en-US" dirty="0"/>
              <a:t>Respiratory function – monitor FVC annually in the asymptomatic; more frequent in others.</a:t>
            </a:r>
          </a:p>
          <a:p>
            <a:pPr>
              <a:buNone/>
            </a:pPr>
            <a:r>
              <a:rPr lang="en-US" dirty="0"/>
              <a:t>-Incentive </a:t>
            </a:r>
            <a:r>
              <a:rPr lang="en-US" dirty="0" err="1"/>
              <a:t>spirometry</a:t>
            </a:r>
            <a:r>
              <a:rPr lang="en-US" dirty="0"/>
              <a:t>, cough assist devices</a:t>
            </a:r>
          </a:p>
          <a:p>
            <a:pPr>
              <a:buNone/>
            </a:pPr>
            <a:r>
              <a:rPr lang="en-US" dirty="0"/>
              <a:t>-NIV –</a:t>
            </a:r>
            <a:r>
              <a:rPr lang="en-US" dirty="0" err="1"/>
              <a:t>BiPAP</a:t>
            </a:r>
            <a:endParaRPr lang="en-US" dirty="0"/>
          </a:p>
          <a:p>
            <a:pPr>
              <a:buNone/>
            </a:pPr>
            <a:r>
              <a:rPr lang="en-US" dirty="0"/>
              <a:t>-Pneumonia &amp; </a:t>
            </a:r>
            <a:r>
              <a:rPr lang="en-US" dirty="0" err="1"/>
              <a:t>influenzavaccinations</a:t>
            </a:r>
            <a:r>
              <a:rPr lang="en-US" dirty="0"/>
              <a:t>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/>
              <a:t>Hypersomnolence</a:t>
            </a:r>
            <a:r>
              <a:rPr lang="en-US" dirty="0"/>
              <a:t> – </a:t>
            </a:r>
            <a:r>
              <a:rPr lang="en-US" dirty="0" err="1"/>
              <a:t>modafinil</a:t>
            </a:r>
            <a:r>
              <a:rPr lang="en-US" dirty="0"/>
              <a:t>, methylphenidate</a:t>
            </a:r>
          </a:p>
          <a:p>
            <a:endParaRPr lang="en-US" dirty="0"/>
          </a:p>
          <a:p>
            <a:r>
              <a:rPr lang="en-US" dirty="0"/>
              <a:t>Cataract – corrective surgery</a:t>
            </a:r>
          </a:p>
          <a:p>
            <a:endParaRPr lang="en-US" dirty="0"/>
          </a:p>
          <a:p>
            <a:r>
              <a:rPr lang="en-US" dirty="0"/>
              <a:t>Speech &amp; swallow therapy; </a:t>
            </a:r>
            <a:r>
              <a:rPr lang="en-US" dirty="0" err="1"/>
              <a:t>metocloprmide</a:t>
            </a:r>
            <a:r>
              <a:rPr lang="en-US" dirty="0"/>
              <a:t> to aid GI motility. Small frequent meals.</a:t>
            </a:r>
          </a:p>
          <a:p>
            <a:endParaRPr lang="en-US" dirty="0"/>
          </a:p>
          <a:p>
            <a:r>
              <a:rPr lang="en-US" dirty="0"/>
              <a:t>Screen for diabetes, hypothyroidism.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When </a:t>
            </a:r>
            <a:r>
              <a:rPr lang="en-US" dirty="0" err="1"/>
              <a:t>statins</a:t>
            </a:r>
            <a:r>
              <a:rPr lang="en-US" dirty="0"/>
              <a:t> are given- monitor the dose; watch for </a:t>
            </a:r>
            <a:r>
              <a:rPr lang="en-US" dirty="0" err="1"/>
              <a:t>myopathic</a:t>
            </a:r>
            <a:r>
              <a:rPr lang="en-US" dirty="0"/>
              <a:t> symptoms, monitor serum CPK.</a:t>
            </a:r>
          </a:p>
          <a:p>
            <a:endParaRPr lang="en-US" dirty="0"/>
          </a:p>
          <a:p>
            <a:r>
              <a:rPr lang="en-US" dirty="0"/>
              <a:t>Genetic </a:t>
            </a:r>
            <a:r>
              <a:rPr lang="en-US" dirty="0" err="1"/>
              <a:t>counselling</a:t>
            </a:r>
            <a:r>
              <a:rPr lang="en-US" dirty="0"/>
              <a:t>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>
              <a:buNone/>
            </a:pPr>
            <a:r>
              <a:rPr lang="en-US" dirty="0"/>
              <a:t>                         </a:t>
            </a:r>
            <a:r>
              <a:rPr lang="en-US" b="1" dirty="0"/>
              <a:t>Thank you !</a:t>
            </a:r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image" Target="../media/image1.jpeg" 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493</TotalTime>
  <Words>718</Words>
  <Application>Microsoft Office PowerPoint</Application>
  <PresentationFormat>On-screen Show (4:3)</PresentationFormat>
  <Paragraphs>135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Civic</vt:lpstr>
      <vt:lpstr>Clinical Club M3 Clinical Spotter </vt:lpstr>
      <vt:lpstr>PowerPoint Presentation</vt:lpstr>
      <vt:lpstr>PowerPoint Presentation</vt:lpstr>
      <vt:lpstr>Spot diagnosis?</vt:lpstr>
      <vt:lpstr>PowerPoint Presentation</vt:lpstr>
      <vt:lpstr>Family history</vt:lpstr>
      <vt:lpstr>Myotonic dystrophy</vt:lpstr>
      <vt:lpstr>MYOTONIC DYSTROPHY TYPE 1(DM1)</vt:lpstr>
      <vt:lpstr>Phenotypes </vt:lpstr>
      <vt:lpstr>PowerPoint Presentation</vt:lpstr>
      <vt:lpstr>Mild DM1</vt:lpstr>
      <vt:lpstr>Hatchet facies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DM2</vt:lpstr>
      <vt:lpstr>Management 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Windows User</dc:creator>
  <cp:lastModifiedBy>Shifa C</cp:lastModifiedBy>
  <cp:revision>5</cp:revision>
  <dcterms:created xsi:type="dcterms:W3CDTF">2023-02-07T23:34:06Z</dcterms:created>
  <dcterms:modified xsi:type="dcterms:W3CDTF">2023-04-16T11:12:42Z</dcterms:modified>
</cp:coreProperties>
</file>