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8" r:id="rId4"/>
    <p:sldId id="282" r:id="rId5"/>
    <p:sldId id="259" r:id="rId6"/>
    <p:sldId id="260" r:id="rId7"/>
    <p:sldId id="261" r:id="rId8"/>
    <p:sldId id="262" r:id="rId9"/>
    <p:sldId id="268" r:id="rId10"/>
    <p:sldId id="263" r:id="rId11"/>
    <p:sldId id="264" r:id="rId12"/>
    <p:sldId id="266" r:id="rId13"/>
    <p:sldId id="267" r:id="rId14"/>
    <p:sldId id="284" r:id="rId15"/>
    <p:sldId id="28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6" r:id="rId26"/>
    <p:sldId id="269" r:id="rId27"/>
    <p:sldId id="270" r:id="rId28"/>
    <p:sldId id="271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C2C8F-3FFA-4596-AD20-B6D48C2A4478}" type="datetimeFigureOut">
              <a:rPr lang="en-US" smtClean="0"/>
              <a:pPr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782B5-CC19-4337-81DC-D1C7C71EF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latin typeface="Algerian" pitchFamily="82" charset="0"/>
              </a:rPr>
              <a:t>THE BEAR’S PAW! </a:t>
            </a:r>
            <a:endParaRPr lang="en-US" sz="66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             Dr.Shifa,JR3</a:t>
            </a:r>
          </a:p>
          <a:p>
            <a:r>
              <a:rPr lang="en-US" dirty="0" smtClean="0"/>
              <a:t>         M5 unit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980728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    Clinical Club –M5</a:t>
            </a:r>
            <a:endParaRPr lang="en-US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    </a:t>
            </a:r>
            <a:r>
              <a:rPr lang="en-US" sz="4000" dirty="0" smtClean="0">
                <a:latin typeface="Aparajita" pitchFamily="34" charset="0"/>
                <a:cs typeface="Aparajita" pitchFamily="34" charset="0"/>
              </a:rPr>
              <a:t>This is the story of a 45 yr old </a:t>
            </a:r>
            <a:r>
              <a:rPr lang="en-US" sz="4000" dirty="0" err="1" smtClean="0">
                <a:latin typeface="Aparajita" pitchFamily="34" charset="0"/>
                <a:cs typeface="Aparajita" pitchFamily="34" charset="0"/>
              </a:rPr>
              <a:t>lady,a</a:t>
            </a:r>
            <a:r>
              <a:rPr lang="en-US" sz="40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4000" smtClean="0">
                <a:latin typeface="Aparajita" pitchFamily="34" charset="0"/>
                <a:cs typeface="Aparajita" pitchFamily="34" charset="0"/>
              </a:rPr>
              <a:t>home maker.</a:t>
            </a:r>
            <a:endParaRPr lang="en-US" sz="40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Aparajita" pitchFamily="34" charset="0"/>
                <a:cs typeface="Aparajita" pitchFamily="34" charset="0"/>
              </a:rPr>
              <a:t>She presented with</a:t>
            </a:r>
            <a:endParaRPr lang="en-US" sz="54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 loin pain * 2 months</a:t>
            </a:r>
          </a:p>
          <a:p>
            <a:r>
              <a:rPr lang="en-US" dirty="0"/>
              <a:t>Dull, persistent, from loin to groin, increasing with coughing &amp; with leg movements.</a:t>
            </a:r>
          </a:p>
          <a:p>
            <a:r>
              <a:rPr lang="en-US" dirty="0"/>
              <a:t>No fever /chills /vomiting/ decreased urine output.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Looking back</a:t>
            </a:r>
            <a:endParaRPr lang="en-US" sz="6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Hypothyroidism, </a:t>
            </a:r>
            <a:r>
              <a:rPr lang="en-US" dirty="0" smtClean="0"/>
              <a:t> </a:t>
            </a:r>
            <a:r>
              <a:rPr lang="en-US" dirty="0"/>
              <a:t>hypertension, </a:t>
            </a:r>
            <a:r>
              <a:rPr lang="en-US" dirty="0" err="1"/>
              <a:t>dyslipidemia</a:t>
            </a:r>
            <a:endParaRPr lang="en-US" dirty="0"/>
          </a:p>
          <a:p>
            <a:r>
              <a:rPr lang="en-US" dirty="0"/>
              <a:t>Recurrent episodes of UTI, </a:t>
            </a:r>
            <a:r>
              <a:rPr lang="en-US" dirty="0" err="1"/>
              <a:t>urolithiasis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Family history</a:t>
            </a:r>
            <a:endParaRPr lang="en-US" sz="6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H/o </a:t>
            </a:r>
            <a:r>
              <a:rPr lang="en-US" dirty="0"/>
              <a:t>Pulmonary tuberculosis in brother</a:t>
            </a:r>
          </a:p>
          <a:p>
            <a:r>
              <a:rPr lang="en-US" dirty="0"/>
              <a:t>T2DM in parents and siblings</a:t>
            </a:r>
          </a:p>
          <a:p>
            <a:r>
              <a:rPr lang="en-US" dirty="0"/>
              <a:t>Husband has </a:t>
            </a:r>
            <a:r>
              <a:rPr lang="en-US" dirty="0" smtClean="0"/>
              <a:t>Hepatitis </a:t>
            </a:r>
            <a:r>
              <a:rPr lang="en-US" dirty="0"/>
              <a:t>B, on treatment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Personal history</a:t>
            </a:r>
            <a:endParaRPr lang="en-US" sz="6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r>
              <a:rPr lang="en-US" dirty="0"/>
              <a:t>Married * 18 years</a:t>
            </a:r>
          </a:p>
          <a:p>
            <a:r>
              <a:rPr lang="en-US" dirty="0" err="1"/>
              <a:t>Nullipara</a:t>
            </a:r>
            <a:r>
              <a:rPr lang="en-US" dirty="0"/>
              <a:t>, h/o a first trimester abortion 10 years back, h/o infertility treatment more than 5 years back.</a:t>
            </a:r>
          </a:p>
          <a:p>
            <a:r>
              <a:rPr lang="en-US" dirty="0"/>
              <a:t>Urine output good</a:t>
            </a:r>
          </a:p>
          <a:p>
            <a:r>
              <a:rPr lang="en-US" dirty="0"/>
              <a:t>Bowels regular, </a:t>
            </a:r>
            <a:r>
              <a:rPr lang="en-US" dirty="0" smtClean="0"/>
              <a:t>no </a:t>
            </a:r>
            <a:r>
              <a:rPr lang="en-US" dirty="0" err="1" smtClean="0"/>
              <a:t>malena</a:t>
            </a:r>
            <a:r>
              <a:rPr lang="en-US" dirty="0" smtClean="0"/>
              <a:t>/bleeding </a:t>
            </a:r>
            <a:r>
              <a:rPr lang="en-US" dirty="0"/>
              <a:t>PR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/>
            </a:r>
            <a:br>
              <a:rPr lang="en-US" sz="6000" dirty="0" smtClean="0">
                <a:latin typeface="Aparajita" pitchFamily="34" charset="0"/>
                <a:cs typeface="Aparajita" pitchFamily="34" charset="0"/>
              </a:rPr>
            </a:br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On examination</a:t>
            </a:r>
            <a:br>
              <a:rPr lang="en-US" sz="6000" dirty="0" smtClean="0">
                <a:latin typeface="Aparajita" pitchFamily="34" charset="0"/>
                <a:cs typeface="Aparajita" pitchFamily="34" charset="0"/>
              </a:rPr>
            </a:br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 </a:t>
            </a:r>
            <a:endParaRPr lang="en-US" sz="6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Pallor</a:t>
            </a:r>
            <a:endParaRPr lang="en-US" dirty="0"/>
          </a:p>
          <a:p>
            <a:r>
              <a:rPr lang="en-US" dirty="0"/>
              <a:t>PR-90 </a:t>
            </a:r>
            <a:r>
              <a:rPr lang="en-US" dirty="0" err="1"/>
              <a:t>bpm</a:t>
            </a:r>
            <a:r>
              <a:rPr lang="en-US" dirty="0"/>
              <a:t>, regular</a:t>
            </a:r>
          </a:p>
          <a:p>
            <a:r>
              <a:rPr lang="en-US" dirty="0"/>
              <a:t>BP- 110/70</a:t>
            </a:r>
          </a:p>
          <a:p>
            <a:pPr>
              <a:buNone/>
            </a:pPr>
            <a:r>
              <a:rPr lang="en-US" dirty="0"/>
              <a:t>P/A – </a:t>
            </a:r>
            <a:r>
              <a:rPr lang="en-US" dirty="0" smtClean="0">
                <a:latin typeface="Franklin Gothic Book" pitchFamily="34" charset="0"/>
              </a:rPr>
              <a:t>Tenderness </a:t>
            </a:r>
            <a:r>
              <a:rPr lang="en-US" dirty="0">
                <a:latin typeface="Franklin Gothic Book" pitchFamily="34" charset="0"/>
              </a:rPr>
              <a:t>with a palpable mass in the right side of abdomen- globular, involving right </a:t>
            </a:r>
            <a:r>
              <a:rPr lang="en-US" dirty="0" err="1">
                <a:latin typeface="Franklin Gothic Book" pitchFamily="34" charset="0"/>
              </a:rPr>
              <a:t>hypochondrium</a:t>
            </a:r>
            <a:r>
              <a:rPr lang="en-US" dirty="0">
                <a:latin typeface="Franklin Gothic Book" pitchFamily="34" charset="0"/>
              </a:rPr>
              <a:t>, lumbar and iliac areas ; around 5*4 cm ,lower border not well defined, not moving with respiration.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systems –within normal limits.</a:t>
            </a:r>
          </a:p>
          <a:p>
            <a:r>
              <a:rPr lang="en-US" dirty="0"/>
              <a:t>Right lower limb movements were restricted due to pain.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parajita" pitchFamily="34" charset="0"/>
                <a:cs typeface="Aparajita" pitchFamily="34" charset="0"/>
              </a:rPr>
              <a:t>What is it??</a:t>
            </a:r>
            <a:endParaRPr lang="en-US" sz="6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Retroperitoneal sarcoma?</a:t>
            </a:r>
          </a:p>
          <a:p>
            <a:pPr>
              <a:buNone/>
            </a:pPr>
            <a:r>
              <a:rPr lang="en-US" dirty="0" smtClean="0"/>
              <a:t>Renal mass?</a:t>
            </a:r>
          </a:p>
          <a:p>
            <a:pPr>
              <a:buNone/>
            </a:pPr>
            <a:r>
              <a:rPr lang="en-US" dirty="0" smtClean="0"/>
              <a:t>Huge </a:t>
            </a:r>
            <a:r>
              <a:rPr lang="en-US" dirty="0" err="1" smtClean="0"/>
              <a:t>psoas</a:t>
            </a:r>
            <a:r>
              <a:rPr lang="en-US" dirty="0" smtClean="0"/>
              <a:t> abscess (cold abscess)?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Aparajita" pitchFamily="34" charset="0"/>
                <a:cs typeface="Aparajita" pitchFamily="34" charset="0"/>
              </a:rPr>
              <a:t>Initial Investigations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/>
              <a:t>28/10/22</a:t>
            </a:r>
          </a:p>
          <a:p>
            <a:r>
              <a:rPr lang="en-US" dirty="0" err="1"/>
              <a:t>Hb</a:t>
            </a:r>
            <a:r>
              <a:rPr lang="en-US" dirty="0"/>
              <a:t> –</a:t>
            </a:r>
            <a:r>
              <a:rPr lang="en-US" dirty="0">
                <a:solidFill>
                  <a:srgbClr val="C00000"/>
                </a:solidFill>
              </a:rPr>
              <a:t> 7.4</a:t>
            </a:r>
          </a:p>
          <a:p>
            <a:r>
              <a:rPr lang="en-US" dirty="0"/>
              <a:t>MCV-83.2</a:t>
            </a:r>
          </a:p>
          <a:p>
            <a:r>
              <a:rPr lang="en-US" dirty="0"/>
              <a:t>WBC – 9800</a:t>
            </a:r>
          </a:p>
          <a:p>
            <a:r>
              <a:rPr lang="en-US" dirty="0"/>
              <a:t>N74L18.6</a:t>
            </a:r>
          </a:p>
          <a:p>
            <a:r>
              <a:rPr lang="en-US" dirty="0"/>
              <a:t>Platelet – 4.61 L</a:t>
            </a:r>
          </a:p>
          <a:p>
            <a:r>
              <a:rPr lang="en-US" dirty="0"/>
              <a:t>ESR-</a:t>
            </a:r>
            <a:r>
              <a:rPr lang="en-US" dirty="0">
                <a:solidFill>
                  <a:srgbClr val="C00000"/>
                </a:solidFill>
              </a:rPr>
              <a:t>80</a:t>
            </a:r>
          </a:p>
          <a:p>
            <a:r>
              <a:rPr lang="en-US" dirty="0"/>
              <a:t>CRP-</a:t>
            </a:r>
            <a:r>
              <a:rPr lang="en-US" dirty="0">
                <a:solidFill>
                  <a:srgbClr val="C00000"/>
                </a:solidFill>
              </a:rPr>
              <a:t>83.1</a:t>
            </a:r>
          </a:p>
          <a:p>
            <a:r>
              <a:rPr lang="en-US" dirty="0"/>
              <a:t>INR-1.12</a:t>
            </a:r>
          </a:p>
          <a:p>
            <a:r>
              <a:rPr lang="en-US" dirty="0"/>
              <a:t>TFT -normal</a:t>
            </a:r>
          </a:p>
          <a:p>
            <a:pPr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B.Ur</a:t>
            </a:r>
            <a:r>
              <a:rPr lang="en-US" dirty="0"/>
              <a:t>/Cr – 22/0.9</a:t>
            </a:r>
          </a:p>
          <a:p>
            <a:r>
              <a:rPr lang="en-US" dirty="0"/>
              <a:t>Na/K- 136/ 3.7</a:t>
            </a:r>
          </a:p>
          <a:p>
            <a:r>
              <a:rPr lang="en-US" dirty="0"/>
              <a:t>RBS- 178</a:t>
            </a:r>
          </a:p>
          <a:p>
            <a:r>
              <a:rPr lang="en-US" dirty="0" err="1"/>
              <a:t>S.Bil</a:t>
            </a:r>
            <a:r>
              <a:rPr lang="en-US" dirty="0"/>
              <a:t> – 0.8</a:t>
            </a:r>
          </a:p>
          <a:p>
            <a:r>
              <a:rPr lang="en-US" dirty="0"/>
              <a:t>Protein/ Alb – 8.3/</a:t>
            </a:r>
            <a:r>
              <a:rPr lang="en-US" dirty="0">
                <a:solidFill>
                  <a:srgbClr val="C00000"/>
                </a:solidFill>
              </a:rPr>
              <a:t>2.7</a:t>
            </a:r>
          </a:p>
          <a:p>
            <a:r>
              <a:rPr lang="en-US" dirty="0"/>
              <a:t>OT/PT – 31/16</a:t>
            </a:r>
          </a:p>
          <a:p>
            <a:r>
              <a:rPr lang="en-US" dirty="0"/>
              <a:t>ALP – 148</a:t>
            </a:r>
          </a:p>
          <a:p>
            <a:r>
              <a:rPr lang="en-US" dirty="0"/>
              <a:t>Ca - 8.1 (10.4)</a:t>
            </a:r>
          </a:p>
          <a:p>
            <a:r>
              <a:rPr lang="en-US" dirty="0" err="1"/>
              <a:t>Phos</a:t>
            </a:r>
            <a:r>
              <a:rPr lang="en-US" dirty="0"/>
              <a:t> – 3.2</a:t>
            </a:r>
          </a:p>
          <a:p>
            <a:r>
              <a:rPr lang="en-US" dirty="0"/>
              <a:t>Uric acid -3.7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P.smear</a:t>
            </a:r>
            <a:r>
              <a:rPr lang="en-US" dirty="0"/>
              <a:t> – severe </a:t>
            </a:r>
            <a:r>
              <a:rPr lang="en-US" dirty="0" err="1"/>
              <a:t>microcytic</a:t>
            </a:r>
            <a:r>
              <a:rPr lang="en-US" dirty="0"/>
              <a:t> </a:t>
            </a:r>
            <a:r>
              <a:rPr lang="en-US" dirty="0" err="1"/>
              <a:t>hypochromic</a:t>
            </a:r>
            <a:r>
              <a:rPr lang="en-US" dirty="0"/>
              <a:t> anemia</a:t>
            </a:r>
          </a:p>
          <a:p>
            <a:r>
              <a:rPr lang="en-US" dirty="0"/>
              <a:t>TSAT – </a:t>
            </a:r>
            <a:r>
              <a:rPr lang="en-US" dirty="0">
                <a:solidFill>
                  <a:srgbClr val="C00000"/>
                </a:solidFill>
              </a:rPr>
              <a:t>17% </a:t>
            </a:r>
          </a:p>
          <a:p>
            <a:r>
              <a:rPr lang="en-US" dirty="0"/>
              <a:t>S. </a:t>
            </a:r>
            <a:r>
              <a:rPr lang="en-US" dirty="0" err="1"/>
              <a:t>Ferritin</a:t>
            </a:r>
            <a:r>
              <a:rPr lang="en-US" dirty="0"/>
              <a:t> –</a:t>
            </a:r>
            <a:r>
              <a:rPr lang="en-US" dirty="0">
                <a:solidFill>
                  <a:srgbClr val="C00000"/>
                </a:solidFill>
              </a:rPr>
              <a:t> 147.4</a:t>
            </a:r>
          </a:p>
          <a:p>
            <a:r>
              <a:rPr lang="en-US" dirty="0"/>
              <a:t>FBS -168</a:t>
            </a:r>
          </a:p>
          <a:p>
            <a:r>
              <a:rPr lang="en-US" dirty="0"/>
              <a:t>HbA1C –</a:t>
            </a:r>
            <a:r>
              <a:rPr lang="en-US" dirty="0">
                <a:solidFill>
                  <a:srgbClr val="C00000"/>
                </a:solidFill>
              </a:rPr>
              <a:t> 7.2</a:t>
            </a:r>
          </a:p>
          <a:p>
            <a:r>
              <a:rPr lang="en-US" dirty="0"/>
              <a:t>Chest X-ray &amp; ECG –normal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HIV –</a:t>
            </a:r>
            <a:r>
              <a:rPr lang="en-US" dirty="0" err="1"/>
              <a:t>neg</a:t>
            </a:r>
            <a:endParaRPr lang="en-US" dirty="0"/>
          </a:p>
          <a:p>
            <a:r>
              <a:rPr lang="en-US" dirty="0" err="1"/>
              <a:t>HBSAg</a:t>
            </a:r>
            <a:r>
              <a:rPr lang="en-US" dirty="0"/>
              <a:t>- </a:t>
            </a:r>
            <a:r>
              <a:rPr lang="en-US" dirty="0" err="1"/>
              <a:t>neg</a:t>
            </a:r>
            <a:endParaRPr lang="en-US" dirty="0"/>
          </a:p>
          <a:p>
            <a:r>
              <a:rPr lang="en-US" dirty="0"/>
              <a:t>Anti-HCV –</a:t>
            </a:r>
            <a:r>
              <a:rPr lang="en-US" dirty="0" err="1"/>
              <a:t>neg</a:t>
            </a:r>
            <a:endParaRPr lang="en-US" dirty="0"/>
          </a:p>
          <a:p>
            <a:r>
              <a:rPr lang="en-US" dirty="0"/>
              <a:t>FLP</a:t>
            </a:r>
          </a:p>
          <a:p>
            <a:pPr>
              <a:buNone/>
            </a:pPr>
            <a:r>
              <a:rPr lang="en-US" dirty="0" err="1"/>
              <a:t>T.Chol</a:t>
            </a:r>
            <a:r>
              <a:rPr lang="en-US" dirty="0"/>
              <a:t> – 221</a:t>
            </a:r>
          </a:p>
          <a:p>
            <a:pPr>
              <a:buNone/>
            </a:pPr>
            <a:r>
              <a:rPr lang="en-US" dirty="0"/>
              <a:t>TG – 217</a:t>
            </a:r>
          </a:p>
          <a:p>
            <a:pPr>
              <a:buNone/>
            </a:pPr>
            <a:r>
              <a:rPr lang="en-US" dirty="0"/>
              <a:t>HDL-26</a:t>
            </a:r>
          </a:p>
          <a:p>
            <a:pPr>
              <a:buNone/>
            </a:pPr>
            <a:r>
              <a:rPr lang="en-US" dirty="0"/>
              <a:t>LDL - 152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Blood C &amp; S – sterile</a:t>
            </a:r>
          </a:p>
          <a:p>
            <a:r>
              <a:rPr lang="en-US" dirty="0"/>
              <a:t>Urine C &amp;S – mixed growth</a:t>
            </a:r>
          </a:p>
          <a:p>
            <a:r>
              <a:rPr lang="en-US" dirty="0"/>
              <a:t>Sputum CBNAAT –</a:t>
            </a:r>
            <a:r>
              <a:rPr lang="en-US" dirty="0" err="1"/>
              <a:t>neg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USG abdomen (2/11/22) – well defined </a:t>
            </a:r>
            <a:r>
              <a:rPr lang="en-US" dirty="0" err="1"/>
              <a:t>hypoechoic</a:t>
            </a:r>
            <a:r>
              <a:rPr lang="en-US" dirty="0"/>
              <a:t> lesion in liver- early forming abscess / mass lesion.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CECT abdomen (2/11/22)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r>
              <a:rPr lang="en-US" dirty="0"/>
              <a:t>R acute </a:t>
            </a:r>
            <a:r>
              <a:rPr lang="en-US" dirty="0" err="1"/>
              <a:t>pyelonephritis</a:t>
            </a:r>
            <a:r>
              <a:rPr lang="en-US" dirty="0"/>
              <a:t> with renal abscess which appears continuous with an abscess within right psoas.</a:t>
            </a:r>
          </a:p>
          <a:p>
            <a:r>
              <a:rPr lang="en-US" dirty="0"/>
              <a:t>R renal &amp; pelvic calculi with </a:t>
            </a:r>
            <a:r>
              <a:rPr lang="en-US" dirty="0" err="1"/>
              <a:t>pyonephrosis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on-functioning </a:t>
            </a:r>
            <a:r>
              <a:rPr lang="en-US" dirty="0"/>
              <a:t>right kidney – it did not excrete </a:t>
            </a:r>
            <a:r>
              <a:rPr lang="en-US" dirty="0" smtClean="0"/>
              <a:t>contrast </a:t>
            </a:r>
            <a:r>
              <a:rPr lang="en-US" dirty="0"/>
              <a:t>even after 16 hours.</a:t>
            </a:r>
          </a:p>
          <a:p>
            <a:pPr>
              <a:buFont typeface="Arial" charset="0"/>
              <a:buChar char="•"/>
            </a:pPr>
            <a:r>
              <a:rPr lang="en-US" dirty="0" err="1"/>
              <a:t>Hemangioma</a:t>
            </a:r>
            <a:r>
              <a:rPr lang="en-US" dirty="0"/>
              <a:t> in segment II of liver.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4800" dirty="0" smtClean="0">
                <a:latin typeface="Aparajita" pitchFamily="34" charset="0"/>
                <a:cs typeface="Aparajita" pitchFamily="34" charset="0"/>
              </a:rPr>
              <a:t>Here comes the BEAR PAW!</a:t>
            </a:r>
            <a:endParaRPr lang="en-US" sz="48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XGP CT JAYASRE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18" y="0"/>
            <a:ext cx="9116482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Owing </a:t>
            </a:r>
            <a:r>
              <a:rPr lang="en-US" dirty="0"/>
              <a:t>to the </a:t>
            </a:r>
            <a:r>
              <a:rPr lang="en-US" dirty="0" smtClean="0"/>
              <a:t>characteristic </a:t>
            </a:r>
            <a:r>
              <a:rPr lang="en-US" dirty="0"/>
              <a:t>CT findings- </a:t>
            </a:r>
            <a:r>
              <a:rPr lang="en-US" sz="4800" dirty="0">
                <a:latin typeface="Aparajita" pitchFamily="34" charset="0"/>
                <a:cs typeface="Aparajita" pitchFamily="34" charset="0"/>
              </a:rPr>
              <a:t>bear-paw sign</a:t>
            </a:r>
            <a:r>
              <a:rPr lang="en-US" sz="4800" dirty="0"/>
              <a:t>- </a:t>
            </a:r>
            <a:r>
              <a:rPr lang="en-US" dirty="0"/>
              <a:t>a diagnosis of </a:t>
            </a:r>
            <a:r>
              <a:rPr lang="en-US" sz="3600" dirty="0" err="1">
                <a:latin typeface="Aparajita" pitchFamily="34" charset="0"/>
                <a:cs typeface="Aparajita" pitchFamily="34" charset="0"/>
              </a:rPr>
              <a:t>Xanthogranulomatous</a:t>
            </a:r>
            <a:r>
              <a:rPr lang="en-US" sz="3600" dirty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3600" dirty="0" err="1">
                <a:latin typeface="Aparajita" pitchFamily="34" charset="0"/>
                <a:cs typeface="Aparajita" pitchFamily="34" charset="0"/>
              </a:rPr>
              <a:t>pyelonephritis</a:t>
            </a:r>
            <a:r>
              <a:rPr lang="en-US" sz="3600" dirty="0">
                <a:latin typeface="Aparajita" pitchFamily="34" charset="0"/>
                <a:cs typeface="Aparajita" pitchFamily="34" charset="0"/>
              </a:rPr>
              <a:t> </a:t>
            </a:r>
            <a:r>
              <a:rPr lang="en-US" dirty="0"/>
              <a:t>was made.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XANTHOGRANULOMATOUS PYELONEPHRITIS (XGP)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rare &amp; aggressive chronic </a:t>
            </a:r>
            <a:r>
              <a:rPr lang="en-US" dirty="0" err="1"/>
              <a:t>pyelonephritis</a:t>
            </a:r>
            <a:r>
              <a:rPr lang="en-US" dirty="0"/>
              <a:t> which can result in a non-functioning kidney.</a:t>
            </a:r>
          </a:p>
          <a:p>
            <a:r>
              <a:rPr lang="en-US" dirty="0"/>
              <a:t>aka </a:t>
            </a:r>
            <a:r>
              <a:rPr lang="en-US" b="1" dirty="0" err="1"/>
              <a:t>Pseudotumor</a:t>
            </a:r>
            <a:r>
              <a:rPr lang="en-US" dirty="0"/>
              <a:t> – ability for local invasion &amp; destruction.</a:t>
            </a:r>
          </a:p>
          <a:p>
            <a:r>
              <a:rPr lang="en-US" dirty="0"/>
              <a:t>Destruction of renal/</a:t>
            </a:r>
            <a:r>
              <a:rPr lang="en-US" dirty="0" err="1"/>
              <a:t>para</a:t>
            </a:r>
            <a:r>
              <a:rPr lang="en-US" dirty="0"/>
              <a:t> renal tissue with </a:t>
            </a:r>
            <a:r>
              <a:rPr lang="en-US" dirty="0" err="1" smtClean="0"/>
              <a:t>granulomatous</a:t>
            </a:r>
            <a:r>
              <a:rPr lang="en-US" dirty="0" smtClean="0"/>
              <a:t> </a:t>
            </a:r>
            <a:r>
              <a:rPr lang="en-US" dirty="0"/>
              <a:t>tissue containing lipid-laden </a:t>
            </a:r>
            <a:r>
              <a:rPr lang="en-US" dirty="0" smtClean="0"/>
              <a:t>macrophages</a:t>
            </a:r>
            <a:r>
              <a:rPr lang="en-US" dirty="0"/>
              <a:t>.</a:t>
            </a:r>
          </a:p>
          <a:p>
            <a:r>
              <a:rPr lang="en-US" dirty="0"/>
              <a:t>D/D – RCC - differentiated by CT findings&amp; biopsy.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ETIOLOGY</a:t>
            </a:r>
          </a:p>
          <a:p>
            <a:r>
              <a:rPr lang="en-US" dirty="0"/>
              <a:t>In patients with chronic urinary obstruction, </a:t>
            </a:r>
            <a:r>
              <a:rPr lang="en-US" dirty="0" err="1"/>
              <a:t>nephrolithiasis</a:t>
            </a:r>
            <a:r>
              <a:rPr lang="en-US" dirty="0"/>
              <a:t> &amp; </a:t>
            </a:r>
            <a:r>
              <a:rPr lang="en-US" dirty="0" smtClean="0"/>
              <a:t>infection</a:t>
            </a:r>
            <a:endParaRPr lang="en-US" dirty="0"/>
          </a:p>
          <a:p>
            <a:r>
              <a:rPr lang="en-US" i="1" dirty="0" err="1"/>
              <a:t>E.coli</a:t>
            </a:r>
            <a:r>
              <a:rPr lang="en-US" i="1" dirty="0"/>
              <a:t>, Proteus mirabilis, Pseudomonas , </a:t>
            </a:r>
            <a:r>
              <a:rPr lang="en-US" i="1" dirty="0" err="1"/>
              <a:t>Enterococcus</a:t>
            </a:r>
            <a:r>
              <a:rPr lang="en-US" i="1" dirty="0"/>
              <a:t> </a:t>
            </a:r>
            <a:r>
              <a:rPr lang="en-US" i="1" dirty="0" err="1"/>
              <a:t>faecalis</a:t>
            </a:r>
            <a:r>
              <a:rPr lang="en-US" i="1" dirty="0"/>
              <a:t>, </a:t>
            </a:r>
            <a:r>
              <a:rPr lang="en-US" i="1" dirty="0" err="1"/>
              <a:t>Klebsiella</a:t>
            </a:r>
            <a:endParaRPr lang="en-US" i="1" dirty="0"/>
          </a:p>
          <a:p>
            <a:r>
              <a:rPr lang="en-US" dirty="0" err="1"/>
              <a:t>Staghorn</a:t>
            </a:r>
            <a:r>
              <a:rPr lang="en-US" dirty="0"/>
              <a:t> calculi  in 80%, in children-congenital anomalies of urinary tract.</a:t>
            </a:r>
          </a:p>
          <a:p>
            <a:endParaRPr lang="en-US" u="sn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Risk factors</a:t>
            </a:r>
          </a:p>
          <a:p>
            <a:r>
              <a:rPr lang="en-US" dirty="0"/>
              <a:t>Diabetes</a:t>
            </a:r>
          </a:p>
          <a:p>
            <a:r>
              <a:rPr lang="en-US" dirty="0"/>
              <a:t>Hypertension</a:t>
            </a:r>
          </a:p>
          <a:p>
            <a:r>
              <a:rPr lang="en-US" dirty="0" err="1"/>
              <a:t>Immunocompromised</a:t>
            </a:r>
            <a:r>
              <a:rPr lang="en-US" dirty="0"/>
              <a:t> state</a:t>
            </a:r>
          </a:p>
          <a:p>
            <a:r>
              <a:rPr lang="en-US" dirty="0" err="1"/>
              <a:t>Dyslipidemia</a:t>
            </a:r>
            <a:endParaRPr lang="en-US" dirty="0"/>
          </a:p>
          <a:p>
            <a:r>
              <a:rPr lang="en-US" dirty="0"/>
              <a:t>Renal transplantation</a:t>
            </a:r>
          </a:p>
          <a:p>
            <a:endParaRPr lang="en-US"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Epidemiology </a:t>
            </a:r>
          </a:p>
          <a:p>
            <a:r>
              <a:rPr lang="en-US" dirty="0"/>
              <a:t>0.6 – 1% of all renal infections</a:t>
            </a:r>
          </a:p>
          <a:p>
            <a:r>
              <a:rPr lang="en-US" dirty="0"/>
              <a:t>Females &gt; males ; 5</a:t>
            </a:r>
            <a:r>
              <a:rPr lang="en-US" baseline="30000" dirty="0"/>
              <a:t>th</a:t>
            </a:r>
            <a:r>
              <a:rPr lang="en-US" dirty="0"/>
              <a:t>/6</a:t>
            </a:r>
            <a:r>
              <a:rPr lang="en-US" baseline="30000" dirty="0"/>
              <a:t>th</a:t>
            </a:r>
            <a:r>
              <a:rPr lang="en-US" dirty="0"/>
              <a:t> decade</a:t>
            </a:r>
          </a:p>
          <a:p>
            <a:r>
              <a:rPr lang="en-US" dirty="0"/>
              <a:t>Usually unilateral</a:t>
            </a:r>
          </a:p>
          <a:p>
            <a:endParaRPr lang="en-US" u="sn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err="1"/>
              <a:t>Pathophysiology</a:t>
            </a:r>
            <a:endParaRPr lang="en-US" u="sng" dirty="0"/>
          </a:p>
          <a:p>
            <a:pPr>
              <a:buNone/>
            </a:pPr>
            <a:endParaRPr lang="en-US" u="sng" dirty="0"/>
          </a:p>
          <a:p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inflammatory disorder – defect in degradation of bacteria by macrophages.</a:t>
            </a:r>
          </a:p>
          <a:p>
            <a:r>
              <a:rPr lang="en-US" dirty="0"/>
              <a:t>Destruction &amp; replacement of renal tissue with lipid laden foamy macrophages.</a:t>
            </a:r>
          </a:p>
          <a:p>
            <a:r>
              <a:rPr lang="en-US" dirty="0"/>
              <a:t>Starts from renal pelvis&amp; calyces –spreads to renal parenchyma &amp; adjacent organs- liver, spleen, pancreas, duodenum</a:t>
            </a:r>
            <a:r>
              <a:rPr lang="en-US" dirty="0" smtClean="0"/>
              <a:t>, great </a:t>
            </a:r>
            <a:r>
              <a:rPr lang="en-US" dirty="0"/>
              <a:t>vessels, psoas.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history – a middle – aged female with recurrent UTI –most commonly with </a:t>
            </a:r>
            <a:r>
              <a:rPr lang="en-US" dirty="0" err="1"/>
              <a:t>E.coli</a:t>
            </a:r>
            <a:r>
              <a:rPr lang="en-US" dirty="0"/>
              <a:t> /Proteus.</a:t>
            </a:r>
          </a:p>
          <a:p>
            <a:r>
              <a:rPr lang="en-US" dirty="0"/>
              <a:t>Presents similar to renal tuberculosis/RCC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b="1" dirty="0"/>
              <a:t>Diagnosis</a:t>
            </a:r>
          </a:p>
          <a:p>
            <a:pPr>
              <a:buNone/>
            </a:pPr>
            <a:endParaRPr lang="en-US" b="1" dirty="0"/>
          </a:p>
          <a:p>
            <a:r>
              <a:rPr lang="en-US" dirty="0"/>
              <a:t>CECT – replacement of normal renal tissue with multiple, </a:t>
            </a:r>
            <a:r>
              <a:rPr lang="en-US" dirty="0" err="1"/>
              <a:t>hypoechoic</a:t>
            </a:r>
            <a:r>
              <a:rPr lang="en-US" dirty="0"/>
              <a:t> areas of dilated collecting system surrounded by an enhanced rim of contrast medium – </a:t>
            </a:r>
            <a:r>
              <a:rPr lang="en-US" dirty="0" err="1"/>
              <a:t>multiloculated</a:t>
            </a:r>
            <a:r>
              <a:rPr lang="en-US" dirty="0"/>
              <a:t> appearance – </a:t>
            </a:r>
            <a:r>
              <a:rPr lang="en-US" b="1" dirty="0"/>
              <a:t>Bear paw sign, </a:t>
            </a:r>
            <a:r>
              <a:rPr lang="en-US" dirty="0"/>
              <a:t>Renal stones</a:t>
            </a:r>
          </a:p>
          <a:p>
            <a:r>
              <a:rPr lang="en-US" dirty="0"/>
              <a:t>Biopsy – lipid-laden foamy macrophages (difficult to differentiate from clear cell RCC)</a:t>
            </a:r>
          </a:p>
          <a:p>
            <a:r>
              <a:rPr lang="en-US" dirty="0"/>
              <a:t>IHC-XGP stains positive for PAS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None/>
            </a:pPr>
            <a:r>
              <a:rPr lang="en-US" u="sng" dirty="0"/>
              <a:t>Management</a:t>
            </a:r>
          </a:p>
          <a:p>
            <a:r>
              <a:rPr lang="en-US" dirty="0" smtClean="0"/>
              <a:t>I .V. </a:t>
            </a:r>
            <a:r>
              <a:rPr lang="en-US" dirty="0"/>
              <a:t>antibiotics &amp; </a:t>
            </a:r>
            <a:r>
              <a:rPr lang="en-US" dirty="0" err="1" smtClean="0"/>
              <a:t>percutaneous</a:t>
            </a:r>
            <a:r>
              <a:rPr lang="en-US" dirty="0" smtClean="0"/>
              <a:t> drainage </a:t>
            </a:r>
            <a:r>
              <a:rPr lang="en-US" dirty="0"/>
              <a:t>– if not resolving – partial/total </a:t>
            </a:r>
            <a:r>
              <a:rPr lang="en-US" dirty="0" err="1"/>
              <a:t>nephrectomy</a:t>
            </a:r>
            <a:r>
              <a:rPr lang="en-US" dirty="0"/>
              <a:t>.</a:t>
            </a:r>
          </a:p>
          <a:p>
            <a:r>
              <a:rPr lang="en-US" dirty="0"/>
              <a:t>B/L XGP –B/L </a:t>
            </a:r>
            <a:r>
              <a:rPr lang="en-US" dirty="0" err="1"/>
              <a:t>nephrectomy</a:t>
            </a:r>
            <a:r>
              <a:rPr lang="en-US" dirty="0"/>
              <a:t> &amp; RRT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 Education &amp; Follow-up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Evaluate the other kidney annually with imaging.</a:t>
            </a:r>
          </a:p>
          <a:p>
            <a:r>
              <a:rPr lang="en-US" dirty="0" smtClean="0"/>
              <a:t>Relieve </a:t>
            </a:r>
            <a:r>
              <a:rPr lang="en-US" dirty="0" smtClean="0"/>
              <a:t>any obstructions &amp; treat UTI episodes aggressively.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 hospital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Initially started on </a:t>
            </a:r>
            <a:r>
              <a:rPr lang="en-US" dirty="0" smtClean="0"/>
              <a:t>Iv </a:t>
            </a:r>
            <a:r>
              <a:rPr lang="en-US" dirty="0" err="1"/>
              <a:t>C</a:t>
            </a:r>
            <a:r>
              <a:rPr lang="en-US" dirty="0" err="1" smtClean="0"/>
              <a:t>eftriaxone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/>
              <a:t>M</a:t>
            </a:r>
            <a:r>
              <a:rPr lang="en-US" dirty="0" err="1" smtClean="0"/>
              <a:t>etronidazole</a:t>
            </a:r>
            <a:r>
              <a:rPr lang="en-US" dirty="0" smtClean="0"/>
              <a:t> </a:t>
            </a:r>
            <a:r>
              <a:rPr lang="en-US" dirty="0"/>
              <a:t>suspecting liver abscess.</a:t>
            </a:r>
          </a:p>
          <a:p>
            <a:r>
              <a:rPr lang="en-US" dirty="0"/>
              <a:t>She was not toxic/ febrile initially.</a:t>
            </a:r>
          </a:p>
          <a:p>
            <a:r>
              <a:rPr lang="en-US" dirty="0"/>
              <a:t>Urology consultation – R. </a:t>
            </a:r>
            <a:r>
              <a:rPr lang="en-US" dirty="0" err="1"/>
              <a:t>percutaneous</a:t>
            </a:r>
            <a:r>
              <a:rPr lang="en-US" dirty="0"/>
              <a:t> </a:t>
            </a:r>
            <a:r>
              <a:rPr lang="en-US" dirty="0" err="1"/>
              <a:t>nephrostomy</a:t>
            </a:r>
            <a:r>
              <a:rPr lang="en-US" dirty="0"/>
              <a:t> done under LA on 5/11/22 after anemia </a:t>
            </a:r>
            <a:r>
              <a:rPr lang="en-US" dirty="0" err="1" smtClean="0"/>
              <a:t>corretion</a:t>
            </a:r>
            <a:r>
              <a:rPr lang="en-US" dirty="0" smtClean="0"/>
              <a:t> </a:t>
            </a:r>
            <a:r>
              <a:rPr lang="en-US" dirty="0"/>
              <a:t>with 2 pint PRC.</a:t>
            </a:r>
          </a:p>
          <a:p>
            <a:r>
              <a:rPr lang="en-US" dirty="0"/>
              <a:t>Drained pus -Pus C&amp;S, TB PCR sent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procedure, patient became febrile.</a:t>
            </a:r>
          </a:p>
          <a:p>
            <a:r>
              <a:rPr lang="en-US" dirty="0"/>
              <a:t>Her counts  &amp; CRP –rising trend.</a:t>
            </a:r>
          </a:p>
          <a:p>
            <a:r>
              <a:rPr lang="en-US" dirty="0"/>
              <a:t>Changed over to </a:t>
            </a:r>
            <a:r>
              <a:rPr lang="en-US" dirty="0" smtClean="0"/>
              <a:t>Iv </a:t>
            </a:r>
            <a:r>
              <a:rPr lang="en-US" dirty="0" err="1"/>
              <a:t>P</a:t>
            </a:r>
            <a:r>
              <a:rPr lang="en-US" dirty="0" err="1" smtClean="0"/>
              <a:t>iperacillin</a:t>
            </a:r>
            <a:r>
              <a:rPr lang="en-US" dirty="0" smtClean="0"/>
              <a:t>- </a:t>
            </a:r>
            <a:r>
              <a:rPr lang="en-US" dirty="0" err="1"/>
              <a:t>T</a:t>
            </a:r>
            <a:r>
              <a:rPr lang="en-US" dirty="0" err="1" smtClean="0"/>
              <a:t>azobactam</a:t>
            </a:r>
            <a:r>
              <a:rPr lang="en-US" dirty="0" smtClean="0"/>
              <a:t> </a:t>
            </a:r>
            <a:r>
              <a:rPr lang="en-US" dirty="0"/>
              <a:t>on 5/11.</a:t>
            </a:r>
          </a:p>
          <a:p>
            <a:r>
              <a:rPr lang="en-US" dirty="0"/>
              <a:t>Pus C&amp;S yielded </a:t>
            </a:r>
            <a:r>
              <a:rPr lang="en-US" dirty="0" err="1"/>
              <a:t>E.coli</a:t>
            </a:r>
            <a:r>
              <a:rPr lang="en-US" dirty="0"/>
              <a:t> resistant to </a:t>
            </a:r>
            <a:r>
              <a:rPr lang="en-US" dirty="0" err="1"/>
              <a:t>P</a:t>
            </a:r>
            <a:r>
              <a:rPr lang="en-US" dirty="0" err="1" smtClean="0"/>
              <a:t>iptaz</a:t>
            </a:r>
            <a:r>
              <a:rPr lang="en-US" dirty="0"/>
              <a:t>– started on </a:t>
            </a:r>
            <a:r>
              <a:rPr lang="en-US" dirty="0" err="1"/>
              <a:t>Meropenem</a:t>
            </a:r>
            <a:r>
              <a:rPr lang="en-US" dirty="0"/>
              <a:t> after discussion with </a:t>
            </a:r>
            <a:r>
              <a:rPr lang="en-US" dirty="0" smtClean="0"/>
              <a:t>Microbiologist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She was shifted to </a:t>
            </a:r>
            <a:r>
              <a:rPr lang="en-US" dirty="0" err="1"/>
              <a:t>Kottayam</a:t>
            </a:r>
            <a:r>
              <a:rPr lang="en-US" dirty="0"/>
              <a:t> MCH at request citing personal convenience.</a:t>
            </a:r>
          </a:p>
          <a:p>
            <a:r>
              <a:rPr lang="en-US" dirty="0"/>
              <a:t>She was under Urology follow up there.</a:t>
            </a:r>
          </a:p>
          <a:p>
            <a:r>
              <a:rPr lang="en-US" dirty="0"/>
              <a:t>Clinically better.</a:t>
            </a:r>
          </a:p>
          <a:p>
            <a:r>
              <a:rPr lang="en-US" dirty="0"/>
              <a:t>PCN tube removed after 6 weeks.</a:t>
            </a:r>
          </a:p>
          <a:p>
            <a:r>
              <a:rPr lang="en-US" dirty="0"/>
              <a:t>Repeat USG showed </a:t>
            </a:r>
            <a:r>
              <a:rPr lang="en-US" dirty="0" err="1"/>
              <a:t>heteroechoic</a:t>
            </a:r>
            <a:r>
              <a:rPr lang="en-US" dirty="0"/>
              <a:t> collection right side, planned for </a:t>
            </a:r>
            <a:r>
              <a:rPr lang="en-US" dirty="0" err="1"/>
              <a:t>nephrectomy</a:t>
            </a:r>
            <a:r>
              <a:rPr lang="en-US" dirty="0"/>
              <a:t> in January 2023.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</a:t>
            </a:r>
            <a:r>
              <a:rPr lang="en-US" sz="6000" b="1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853</Words>
  <Application>Microsoft Office PowerPoint</Application>
  <PresentationFormat>On-screen Show (4:3)</PresentationFormat>
  <Paragraphs>138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THE BEAR’S PAW! </vt:lpstr>
      <vt:lpstr>Slide 2</vt:lpstr>
      <vt:lpstr>She presented with</vt:lpstr>
      <vt:lpstr>Looking back</vt:lpstr>
      <vt:lpstr>Family history</vt:lpstr>
      <vt:lpstr>Personal history</vt:lpstr>
      <vt:lpstr> On examination  </vt:lpstr>
      <vt:lpstr>Slide 8</vt:lpstr>
      <vt:lpstr>What is it??</vt:lpstr>
      <vt:lpstr>Initial Investigations </vt:lpstr>
      <vt:lpstr>Slide 11</vt:lpstr>
      <vt:lpstr>Slide 12</vt:lpstr>
      <vt:lpstr>CECT abdomen (2/11/22)</vt:lpstr>
      <vt:lpstr>Slide 14</vt:lpstr>
      <vt:lpstr>Slide 15</vt:lpstr>
      <vt:lpstr>Slide 16</vt:lpstr>
      <vt:lpstr>XANTHOGRANULOMATOUS PYELONEPHRITIS (XGP)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Patient Education &amp; Follow-up</vt:lpstr>
      <vt:lpstr>Course in hospital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BEAR’S PAW – ACASE OF ABDOMINAL PAIN</dc:title>
  <dc:creator>Windows User</dc:creator>
  <cp:lastModifiedBy>Windows User</cp:lastModifiedBy>
  <cp:revision>18</cp:revision>
  <dcterms:created xsi:type="dcterms:W3CDTF">2023-01-01T11:33:56Z</dcterms:created>
  <dcterms:modified xsi:type="dcterms:W3CDTF">2023-04-15T17:35:51Z</dcterms:modified>
</cp:coreProperties>
</file>