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0" r:id="rId14"/>
    <p:sldId id="271" r:id="rId15"/>
    <p:sldId id="272" r:id="rId16"/>
    <p:sldId id="274" r:id="rId17"/>
    <p:sldId id="273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8" r:id="rId27"/>
    <p:sldId id="283" r:id="rId28"/>
    <p:sldId id="284" r:id="rId29"/>
    <p:sldId id="286" r:id="rId30"/>
    <p:sldId id="287" r:id="rId31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Perpetua"/>
        <a:ea typeface="Perpetua"/>
        <a:cs typeface="Perpetua"/>
        <a:sym typeface="Perpetua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Perpetua"/>
        <a:ea typeface="Perpetua"/>
        <a:cs typeface="Perpetua"/>
        <a:sym typeface="Perpetua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Perpetua"/>
        <a:ea typeface="Perpetua"/>
        <a:cs typeface="Perpetua"/>
        <a:sym typeface="Perpetua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Perpetua"/>
        <a:ea typeface="Perpetua"/>
        <a:cs typeface="Perpetua"/>
        <a:sym typeface="Perpetua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Perpetua"/>
        <a:ea typeface="Perpetua"/>
        <a:cs typeface="Perpetua"/>
        <a:sym typeface="Perpetua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Perpetua"/>
        <a:ea typeface="Perpetua"/>
        <a:cs typeface="Perpetua"/>
        <a:sym typeface="Perpetua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Perpetua"/>
        <a:ea typeface="Perpetua"/>
        <a:cs typeface="Perpetua"/>
        <a:sym typeface="Perpetua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Perpetua"/>
        <a:ea typeface="Perpetua"/>
        <a:cs typeface="Perpetua"/>
        <a:sym typeface="Perpetua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Perpetua"/>
        <a:ea typeface="Perpetua"/>
        <a:cs typeface="Perpetua"/>
        <a:sym typeface="Perpetua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Perpetua"/>
          <a:ea typeface="Perpetua"/>
          <a:cs typeface="Perpetua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FCECA"/>
          </a:solidFill>
        </a:fill>
      </a:tcStyle>
    </a:wholeTbl>
    <a:band2H>
      <a:tcTxStyle/>
      <a:tcStyle>
        <a:tcBdr/>
        <a:fill>
          <a:solidFill>
            <a:srgbClr val="F7E8E7"/>
          </a:solidFill>
        </a:fill>
      </a:tcStyle>
    </a:band2H>
    <a:firstCol>
      <a:tcTxStyle b="on" i="off">
        <a:font>
          <a:latin typeface="Perpetua"/>
          <a:ea typeface="Perpetua"/>
          <a:cs typeface="Perpetu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Perpetua"/>
          <a:ea typeface="Perpetua"/>
          <a:cs typeface="Perpetu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Perpetua"/>
          <a:ea typeface="Perpetua"/>
          <a:cs typeface="Perpetu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Perpetua"/>
          <a:ea typeface="Perpetua"/>
          <a:cs typeface="Perpetua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FDAD3"/>
          </a:solidFill>
        </a:fill>
      </a:tcStyle>
    </a:wholeTbl>
    <a:band2H>
      <a:tcTxStyle/>
      <a:tcStyle>
        <a:tcBdr/>
        <a:fill>
          <a:solidFill>
            <a:srgbClr val="F0EDEA"/>
          </a:solidFill>
        </a:fill>
      </a:tcStyle>
    </a:band2H>
    <a:firstCol>
      <a:tcTxStyle b="on" i="off">
        <a:font>
          <a:latin typeface="Perpetua"/>
          <a:ea typeface="Perpetua"/>
          <a:cs typeface="Perpetu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Perpetua"/>
          <a:ea typeface="Perpetua"/>
          <a:cs typeface="Perpetu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Perpetua"/>
          <a:ea typeface="Perpetua"/>
          <a:cs typeface="Perpetu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Perpetua"/>
          <a:ea typeface="Perpetua"/>
          <a:cs typeface="Perpetua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8D1D1"/>
          </a:solidFill>
        </a:fill>
      </a:tcStyle>
    </a:wholeTbl>
    <a:band2H>
      <a:tcTxStyle/>
      <a:tcStyle>
        <a:tcBdr/>
        <a:fill>
          <a:solidFill>
            <a:srgbClr val="EDE9E9"/>
          </a:solidFill>
        </a:fill>
      </a:tcStyle>
    </a:band2H>
    <a:firstCol>
      <a:tcTxStyle b="on" i="off">
        <a:font>
          <a:latin typeface="Perpetua"/>
          <a:ea typeface="Perpetua"/>
          <a:cs typeface="Perpetu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Perpetua"/>
          <a:ea typeface="Perpetua"/>
          <a:cs typeface="Perpetu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Perpetua"/>
          <a:ea typeface="Perpetua"/>
          <a:cs typeface="Perpetu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Perpetua"/>
          <a:ea typeface="Perpetua"/>
          <a:cs typeface="Perpetu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Perpetua"/>
          <a:ea typeface="Perpetua"/>
          <a:cs typeface="Perpetu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Perpetua"/>
          <a:ea typeface="Perpetua"/>
          <a:cs typeface="Perpetu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Perpetua"/>
          <a:ea typeface="Perpetua"/>
          <a:cs typeface="Perpetu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Perpetua"/>
          <a:ea typeface="Perpetua"/>
          <a:cs typeface="Perpetua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Perpetua"/>
          <a:ea typeface="Perpetua"/>
          <a:cs typeface="Perpetu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Perpetua"/>
          <a:ea typeface="Perpetua"/>
          <a:cs typeface="Perpetu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Perpetua"/>
          <a:ea typeface="Perpetua"/>
          <a:cs typeface="Perpetu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Perpetua"/>
          <a:ea typeface="Perpetua"/>
          <a:cs typeface="Perpetu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Perpetua"/>
          <a:ea typeface="Perpetua"/>
          <a:cs typeface="Perpetu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Perpetua"/>
          <a:ea typeface="Perpetua"/>
          <a:cs typeface="Perpetu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Perpetua"/>
          <a:ea typeface="Perpetua"/>
          <a:cs typeface="Perpetu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38" d="100"/>
          <a:sy n="38" d="100"/>
        </p:scale>
        <p:origin x="-141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34" Type="http://schemas.openxmlformats.org/officeDocument/2006/relationships/viewProps" Target="viewProp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presProps" Target="presProps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slide" Target="slides/slide28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notesMaster" Target="notesMasters/notesMaster1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36" Type="http://schemas.openxmlformats.org/officeDocument/2006/relationships/tableStyles" Target="tableStyle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slide" Target="slides/slide30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slide" Target="slides/slide29.xml" /><Relationship Id="rId35" Type="http://schemas.openxmlformats.org/officeDocument/2006/relationships/theme" Target="theme/theme1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08" name="Shape 108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bg>
      <p:bgPr>
        <a:blipFill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Rounded Rectangle 12"/>
          <p:cNvSpPr/>
          <p:nvPr/>
        </p:nvSpPr>
        <p:spPr>
          <a:xfrm>
            <a:off x="65313" y="69755"/>
            <a:ext cx="9013373" cy="6692201"/>
          </a:xfrm>
          <a:prstGeom prst="roundRect">
            <a:avLst>
              <a:gd name="adj" fmla="val 4929"/>
            </a:avLst>
          </a:prstGeom>
          <a:blipFill>
            <a:blip r:embed="rId2"/>
          </a:blipFill>
          <a:ln w="6350" cap="sq">
            <a:solidFill>
              <a:srgbClr val="00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295400" y="3200400"/>
            <a:ext cx="6400800" cy="1600200"/>
          </a:xfrm>
          <a:prstGeom prst="rect">
            <a:avLst/>
          </a:prstGeom>
        </p:spPr>
        <p:txBody>
          <a:bodyPr/>
          <a:lstStyle>
            <a:lvl1pPr marL="0" indent="0" algn="ctr">
              <a:buClrTx/>
              <a:buSzTx/>
              <a:buNone/>
              <a:defRPr>
                <a:solidFill>
                  <a:srgbClr val="696464"/>
                </a:solidFill>
              </a:defRPr>
            </a:lvl1pPr>
            <a:lvl2pPr marL="0" indent="457200" algn="ctr">
              <a:buClrTx/>
              <a:buSzTx/>
              <a:buNone/>
              <a:defRPr>
                <a:solidFill>
                  <a:srgbClr val="696464"/>
                </a:solidFill>
              </a:defRPr>
            </a:lvl2pPr>
            <a:lvl3pPr marL="0" indent="914400" algn="ctr">
              <a:buClrTx/>
              <a:buSzTx/>
              <a:buNone/>
              <a:defRPr>
                <a:solidFill>
                  <a:srgbClr val="696464"/>
                </a:solidFill>
              </a:defRPr>
            </a:lvl3pPr>
            <a:lvl4pPr marL="0" indent="1371600" algn="ctr">
              <a:buClrTx/>
              <a:buSzTx/>
              <a:buNone/>
              <a:defRPr>
                <a:solidFill>
                  <a:srgbClr val="696464"/>
                </a:solidFill>
              </a:defRPr>
            </a:lvl4pPr>
            <a:lvl5pPr marL="0" indent="1828800" algn="ctr">
              <a:buClrTx/>
              <a:buSzTx/>
              <a:buNone/>
              <a:defRPr>
                <a:solidFill>
                  <a:srgbClr val="696464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" name="Rectangle 6"/>
          <p:cNvSpPr/>
          <p:nvPr/>
        </p:nvSpPr>
        <p:spPr>
          <a:xfrm>
            <a:off x="62931" y="1449303"/>
            <a:ext cx="9021537" cy="1527350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Rectangle 9"/>
          <p:cNvSpPr/>
          <p:nvPr/>
        </p:nvSpPr>
        <p:spPr>
          <a:xfrm>
            <a:off x="62931" y="1396719"/>
            <a:ext cx="9021537" cy="120580"/>
          </a:xfrm>
          <a:prstGeom prst="rect">
            <a:avLst/>
          </a:prstGeom>
          <a:solidFill>
            <a:srgbClr val="E6AFA9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" name="Rectangle 10"/>
          <p:cNvSpPr/>
          <p:nvPr/>
        </p:nvSpPr>
        <p:spPr>
          <a:xfrm>
            <a:off x="62931" y="2976648"/>
            <a:ext cx="9021537" cy="110533"/>
          </a:xfrm>
          <a:prstGeom prst="rect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9" name="Title Text"/>
          <p:cNvSpPr txBox="1">
            <a:spLocks noGrp="1"/>
          </p:cNvSpPr>
          <p:nvPr>
            <p:ph type="title"/>
          </p:nvPr>
        </p:nvSpPr>
        <p:spPr>
          <a:xfrm>
            <a:off x="457200" y="1505929"/>
            <a:ext cx="8229600" cy="1470026"/>
          </a:xfrm>
          <a:prstGeom prst="rect">
            <a:avLst/>
          </a:prstGeom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2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8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ection Header">
    <p:bg>
      <p:bgPr>
        <a:blipFill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7" name="Rounded Rectangle 9"/>
          <p:cNvSpPr/>
          <p:nvPr/>
        </p:nvSpPr>
        <p:spPr>
          <a:xfrm>
            <a:off x="65313" y="69755"/>
            <a:ext cx="9013373" cy="6692201"/>
          </a:xfrm>
          <a:prstGeom prst="roundRect">
            <a:avLst>
              <a:gd name="adj" fmla="val 4929"/>
            </a:avLst>
          </a:prstGeom>
          <a:blipFill>
            <a:blip r:embed="rId2"/>
          </a:blipFill>
          <a:ln w="6350" cap="sq">
            <a:solidFill>
              <a:srgbClr val="00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8" name="Title Text"/>
          <p:cNvSpPr txBox="1">
            <a:spLocks noGrp="1"/>
          </p:cNvSpPr>
          <p:nvPr>
            <p:ph type="title"/>
          </p:nvPr>
        </p:nvSpPr>
        <p:spPr>
          <a:xfrm>
            <a:off x="722312" y="952500"/>
            <a:ext cx="7772401" cy="1362075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722312" y="2547938"/>
            <a:ext cx="7772401" cy="1338263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None/>
              <a:defRPr sz="2400">
                <a:solidFill>
                  <a:srgbClr val="888888"/>
                </a:solidFill>
              </a:defRPr>
            </a:lvl1pPr>
            <a:lvl2pPr marL="0" indent="320040">
              <a:buClrTx/>
              <a:buSzTx/>
              <a:buNone/>
              <a:defRPr sz="2400">
                <a:solidFill>
                  <a:srgbClr val="888888"/>
                </a:solidFill>
              </a:defRPr>
            </a:lvl2pPr>
            <a:lvl3pPr marL="0" indent="594360">
              <a:buClrTx/>
              <a:buSzTx/>
              <a:buNone/>
              <a:defRPr sz="2400">
                <a:solidFill>
                  <a:srgbClr val="888888"/>
                </a:solidFill>
              </a:defRPr>
            </a:lvl3pPr>
            <a:lvl4pPr marL="0" indent="868680">
              <a:buClrTx/>
              <a:buSzTx/>
              <a:buNone/>
              <a:defRPr sz="2400">
                <a:solidFill>
                  <a:srgbClr val="888888"/>
                </a:solidFill>
              </a:defRPr>
            </a:lvl4pPr>
            <a:lvl5pPr marL="0" indent="1143000">
              <a:buClrTx/>
              <a:buSz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Rectangle 6"/>
          <p:cNvSpPr/>
          <p:nvPr/>
        </p:nvSpPr>
        <p:spPr>
          <a:xfrm flipV="1">
            <a:off x="69412" y="2376829"/>
            <a:ext cx="9013515" cy="91441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1" name="Rectangle 7"/>
          <p:cNvSpPr/>
          <p:nvPr/>
        </p:nvSpPr>
        <p:spPr>
          <a:xfrm>
            <a:off x="69146" y="2341474"/>
            <a:ext cx="9013781" cy="45720"/>
          </a:xfrm>
          <a:prstGeom prst="rect">
            <a:avLst/>
          </a:prstGeom>
          <a:solidFill>
            <a:srgbClr val="E6AFA9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2" name="Rectangle 8"/>
          <p:cNvSpPr/>
          <p:nvPr/>
        </p:nvSpPr>
        <p:spPr>
          <a:xfrm>
            <a:off x="68305" y="2468879"/>
            <a:ext cx="9014623" cy="45721"/>
          </a:xfrm>
          <a:prstGeom prst="rect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46304" y="6338265"/>
            <a:ext cx="457201" cy="19822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1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914400" y="1447800"/>
            <a:ext cx="3749041" cy="4572000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itle Text"/>
          <p:cNvSpPr txBox="1"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914400" y="1447800"/>
            <a:ext cx="3733800" cy="762000"/>
          </a:xfrm>
          <a:prstGeom prst="rect">
            <a:avLst/>
          </a:prstGeom>
        </p:spPr>
        <p:txBody>
          <a:bodyPr anchor="b"/>
          <a:lstStyle>
            <a:lvl1pPr marL="0" indent="0">
              <a:buClrTx/>
              <a:buSzTx/>
              <a:buNone/>
              <a:defRPr sz="2400" b="1">
                <a:solidFill>
                  <a:schemeClr val="accent1"/>
                </a:solidFill>
                <a:latin typeface="Franklin Gothic Book"/>
                <a:ea typeface="Franklin Gothic Book"/>
                <a:cs typeface="Franklin Gothic Book"/>
                <a:sym typeface="Franklin Gothic Book"/>
              </a:defRPr>
            </a:lvl1pPr>
            <a:lvl2pPr marL="0" indent="320040">
              <a:buClrTx/>
              <a:buSzTx/>
              <a:buNone/>
              <a:defRPr sz="2400" b="1">
                <a:solidFill>
                  <a:schemeClr val="accent1"/>
                </a:solidFill>
                <a:latin typeface="Franklin Gothic Book"/>
                <a:ea typeface="Franklin Gothic Book"/>
                <a:cs typeface="Franklin Gothic Book"/>
                <a:sym typeface="Franklin Gothic Book"/>
              </a:defRPr>
            </a:lvl2pPr>
            <a:lvl3pPr marL="0" indent="594360">
              <a:buClrTx/>
              <a:buSzTx/>
              <a:buNone/>
              <a:defRPr sz="2400" b="1">
                <a:solidFill>
                  <a:schemeClr val="accent1"/>
                </a:solidFill>
                <a:latin typeface="Franklin Gothic Book"/>
                <a:ea typeface="Franklin Gothic Book"/>
                <a:cs typeface="Franklin Gothic Book"/>
                <a:sym typeface="Franklin Gothic Book"/>
              </a:defRPr>
            </a:lvl3pPr>
            <a:lvl4pPr marL="0" indent="868680">
              <a:buClrTx/>
              <a:buSzTx/>
              <a:buNone/>
              <a:defRPr sz="2400" b="1">
                <a:solidFill>
                  <a:schemeClr val="accent1"/>
                </a:solidFill>
                <a:latin typeface="Franklin Gothic Book"/>
                <a:ea typeface="Franklin Gothic Book"/>
                <a:cs typeface="Franklin Gothic Book"/>
                <a:sym typeface="Franklin Gothic Book"/>
              </a:defRPr>
            </a:lvl4pPr>
            <a:lvl5pPr marL="0" indent="1143000">
              <a:buClrTx/>
              <a:buSzTx/>
              <a:buNone/>
              <a:defRPr sz="2400" b="1">
                <a:solidFill>
                  <a:schemeClr val="accent1"/>
                </a:solidFill>
                <a:latin typeface="Franklin Gothic Book"/>
                <a:ea typeface="Franklin Gothic Book"/>
                <a:cs typeface="Franklin Gothic Book"/>
                <a:sym typeface="Franklin Gothic Book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1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4953000" y="1447800"/>
            <a:ext cx="3733800" cy="762000"/>
          </a:xfrm>
          <a:prstGeom prst="rect">
            <a:avLst/>
          </a:prstGeom>
        </p:spPr>
        <p:txBody>
          <a:bodyPr anchor="b"/>
          <a:lstStyle/>
          <a:p>
            <a:pPr marL="0" indent="0">
              <a:buClrTx/>
              <a:buSzTx/>
              <a:buNone/>
              <a:defRPr sz="2400" b="1">
                <a:solidFill>
                  <a:schemeClr val="accent1"/>
                </a:solidFill>
                <a:latin typeface="Franklin Gothic Book"/>
                <a:ea typeface="Franklin Gothic Book"/>
                <a:cs typeface="Franklin Gothic Book"/>
                <a:sym typeface="Franklin Gothic Book"/>
              </a:defRPr>
            </a:pPr>
            <a:endParaRPr/>
          </a:p>
        </p:txBody>
      </p:sp>
      <p:sp>
        <p:nvSpPr>
          <p:cNvPr id="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7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5" name="Rounded Rectangle 8"/>
          <p:cNvSpPr/>
          <p:nvPr/>
        </p:nvSpPr>
        <p:spPr>
          <a:xfrm>
            <a:off x="64007" y="69755"/>
            <a:ext cx="9013374" cy="6693408"/>
          </a:xfrm>
          <a:prstGeom prst="roundRect">
            <a:avLst>
              <a:gd name="adj" fmla="val 4929"/>
            </a:avLst>
          </a:prstGeom>
          <a:solidFill>
            <a:srgbClr val="FFFFFF"/>
          </a:solidFill>
          <a:ln w="6350" cap="sq">
            <a:solidFill>
              <a:srgbClr val="00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6" name="Title Text"/>
          <p:cNvSpPr txBox="1"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8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914400" y="1600200"/>
            <a:ext cx="1905000" cy="4495800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None/>
              <a:defRPr sz="1800"/>
            </a:lvl1pPr>
            <a:lvl2pPr marL="0" indent="320040">
              <a:buClrTx/>
              <a:buSzTx/>
              <a:buNone/>
              <a:defRPr sz="1800"/>
            </a:lvl2pPr>
            <a:lvl3pPr marL="0" indent="594360">
              <a:buClrTx/>
              <a:buSzTx/>
              <a:buNone/>
              <a:defRPr sz="1800"/>
            </a:lvl3pPr>
            <a:lvl4pPr marL="0" indent="868680">
              <a:buClrTx/>
              <a:buSzTx/>
              <a:buNone/>
              <a:defRPr sz="1800"/>
            </a:lvl4pPr>
            <a:lvl5pPr marL="0" indent="1143000">
              <a:buClrTx/>
              <a:buSzTx/>
              <a:buNone/>
              <a:defRPr sz="1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Title Text"/>
          <p:cNvSpPr txBox="1">
            <a:spLocks noGrp="1"/>
          </p:cNvSpPr>
          <p:nvPr>
            <p:ph type="title"/>
          </p:nvPr>
        </p:nvSpPr>
        <p:spPr>
          <a:xfrm>
            <a:off x="914400" y="4900550"/>
            <a:ext cx="7315200" cy="522289"/>
          </a:xfrm>
          <a:prstGeom prst="rect">
            <a:avLst/>
          </a:prstGeom>
        </p:spPr>
        <p:txBody>
          <a:bodyPr anchor="ctr"/>
          <a:lstStyle>
            <a:lvl1pPr>
              <a:defRPr sz="2800"/>
            </a:lvl1pPr>
          </a:lstStyle>
          <a:p>
            <a:r>
              <a:t>Title Text</a:t>
            </a:r>
          </a:p>
        </p:txBody>
      </p:sp>
      <p:sp>
        <p:nvSpPr>
          <p:cNvPr id="9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914400" y="5445824"/>
            <a:ext cx="7315200" cy="685801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None/>
              <a:defRPr sz="1600"/>
            </a:lvl1pPr>
            <a:lvl2pPr marL="624840" indent="-304800">
              <a:buClrTx/>
              <a:defRPr sz="1600"/>
            </a:lvl2pPr>
            <a:lvl3pPr marL="960120" indent="-365760">
              <a:buClrTx/>
              <a:defRPr sz="1600"/>
            </a:lvl3pPr>
            <a:lvl4pPr marL="1275080" indent="-406400">
              <a:buClrTx/>
              <a:defRPr sz="1600"/>
            </a:lvl4pPr>
            <a:lvl5pPr marL="1549400" indent="-406400">
              <a:buClrTx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7" name="Rectangle 10"/>
          <p:cNvSpPr/>
          <p:nvPr/>
        </p:nvSpPr>
        <p:spPr>
          <a:xfrm flipV="1">
            <a:off x="68306" y="4683554"/>
            <a:ext cx="9006842" cy="91441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8" name="Rectangle 11"/>
          <p:cNvSpPr/>
          <p:nvPr/>
        </p:nvSpPr>
        <p:spPr>
          <a:xfrm>
            <a:off x="68508" y="4650473"/>
            <a:ext cx="9006639" cy="45720"/>
          </a:xfrm>
          <a:prstGeom prst="rect">
            <a:avLst/>
          </a:prstGeom>
          <a:solidFill>
            <a:srgbClr val="E6AFA9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9" name="Rectangle 12"/>
          <p:cNvSpPr/>
          <p:nvPr/>
        </p:nvSpPr>
        <p:spPr>
          <a:xfrm>
            <a:off x="68509" y="4773224"/>
            <a:ext cx="9006639" cy="48808"/>
          </a:xfrm>
          <a:prstGeom prst="rect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0" name="Picture Placeholder 2"/>
          <p:cNvSpPr>
            <a:spLocks noGrp="1"/>
          </p:cNvSpPr>
          <p:nvPr>
            <p:ph type="pic" idx="21"/>
          </p:nvPr>
        </p:nvSpPr>
        <p:spPr>
          <a:xfrm>
            <a:off x="68307" y="66675"/>
            <a:ext cx="9001875" cy="4581525"/>
          </a:xfrm>
          <a:prstGeom prst="rect">
            <a:avLst/>
          </a:prstGeom>
          <a:ln w="6350">
            <a:solidFill>
              <a:srgbClr val="000000"/>
            </a:solidFill>
            <a:round/>
          </a:ln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0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46304" y="6338265"/>
            <a:ext cx="457201" cy="19822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5" Type="http://schemas.openxmlformats.org/officeDocument/2006/relationships/slideLayout" Target="../slideLayouts/slideLayout5.xml" /><Relationship Id="rId10" Type="http://schemas.openxmlformats.org/officeDocument/2006/relationships/theme" Target="../theme/theme1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" name="Rounded Rectangle 7"/>
          <p:cNvSpPr/>
          <p:nvPr/>
        </p:nvSpPr>
        <p:spPr>
          <a:xfrm>
            <a:off x="64007" y="69755"/>
            <a:ext cx="9013374" cy="6693408"/>
          </a:xfrm>
          <a:prstGeom prst="roundRect">
            <a:avLst>
              <a:gd name="adj" fmla="val 4929"/>
            </a:avLst>
          </a:prstGeom>
          <a:solidFill>
            <a:srgbClr val="FFFFFF"/>
          </a:solidFill>
          <a:ln w="6350" cap="sq">
            <a:solidFill>
              <a:srgbClr val="00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Title Text"/>
          <p:cNvSpPr txBox="1">
            <a:spLocks noGrp="1"/>
          </p:cNvSpPr>
          <p:nvPr>
            <p:ph type="title"/>
          </p:nvPr>
        </p:nvSpPr>
        <p:spPr>
          <a:xfrm>
            <a:off x="914400" y="274638"/>
            <a:ext cx="77724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b">
            <a:normAutofit/>
          </a:bodyPr>
          <a:lstStyle/>
          <a:p>
            <a:r>
              <a:t>Title Text</a:t>
            </a:r>
          </a:p>
        </p:txBody>
      </p:sp>
      <p:sp>
        <p:nvSpPr>
          <p:cNvPr id="5" name="Body Level One…"/>
          <p:cNvSpPr txBox="1"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46304" y="6339789"/>
            <a:ext cx="457201" cy="198222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0" tIns="0" rIns="0" bIns="0" anchor="ctr">
            <a:spAutoFit/>
          </a:bodyPr>
          <a:lstStyle>
            <a:lvl1pPr algn="ctr">
              <a:defRPr sz="1400">
                <a:solidFill>
                  <a:srgbClr val="FFFFFF"/>
                </a:solidFill>
                <a:latin typeface="Franklin Gothic Book"/>
                <a:ea typeface="Franklin Gothic Book"/>
                <a:cs typeface="Franklin Gothic Book"/>
                <a:sym typeface="Franklin Gothic Book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696464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696464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696464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696464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696464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696464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696464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696464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696464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9pPr>
    </p:titleStyle>
    <p:bodyStyle>
      <a:lvl1pPr marL="274320" marR="0" indent="-274320" algn="l" defTabSz="914400" rtl="0" latinLnBrk="0">
        <a:lnSpc>
          <a:spcPct val="100000"/>
        </a:lnSpc>
        <a:spcBef>
          <a:spcPts val="500"/>
        </a:spcBef>
        <a:spcAft>
          <a:spcPts val="0"/>
        </a:spcAft>
        <a:buClr>
          <a:schemeClr val="accent1"/>
        </a:buClr>
        <a:buSzPct val="85000"/>
        <a:buFontTx/>
        <a:buChar char="●"/>
        <a:tabLst/>
        <a:defRPr sz="2600" b="0" i="0" u="none" strike="noStrike" cap="none" spc="0" baseline="0">
          <a:solidFill>
            <a:srgbClr val="000000"/>
          </a:solidFill>
          <a:uFillTx/>
          <a:latin typeface="Perpetua"/>
          <a:ea typeface="Perpetua"/>
          <a:cs typeface="Perpetua"/>
          <a:sym typeface="Perpetua"/>
        </a:defRPr>
      </a:lvl1pPr>
      <a:lvl2pPr marL="567690" marR="0" indent="-247650" algn="l" defTabSz="914400" rtl="0" latinLnBrk="0">
        <a:lnSpc>
          <a:spcPct val="100000"/>
        </a:lnSpc>
        <a:spcBef>
          <a:spcPts val="500"/>
        </a:spcBef>
        <a:spcAft>
          <a:spcPts val="0"/>
        </a:spcAft>
        <a:buClr>
          <a:schemeClr val="accent1"/>
        </a:buClr>
        <a:buSzPct val="85000"/>
        <a:buFontTx/>
        <a:buChar char="●"/>
        <a:tabLst/>
        <a:defRPr sz="2600" b="0" i="0" u="none" strike="noStrike" cap="none" spc="0" baseline="0">
          <a:solidFill>
            <a:srgbClr val="000000"/>
          </a:solidFill>
          <a:uFillTx/>
          <a:latin typeface="Perpetua"/>
          <a:ea typeface="Perpetua"/>
          <a:cs typeface="Perpetua"/>
          <a:sym typeface="Perpetua"/>
        </a:defRPr>
      </a:lvl2pPr>
      <a:lvl3pPr marL="891540" marR="0" indent="-297180" algn="l" defTabSz="914400" rtl="0" latinLnBrk="0">
        <a:lnSpc>
          <a:spcPct val="100000"/>
        </a:lnSpc>
        <a:spcBef>
          <a:spcPts val="500"/>
        </a:spcBef>
        <a:spcAft>
          <a:spcPts val="0"/>
        </a:spcAft>
        <a:buClr>
          <a:schemeClr val="accent1"/>
        </a:buClr>
        <a:buSzPct val="85000"/>
        <a:buFontTx/>
        <a:buChar char="●"/>
        <a:tabLst/>
        <a:defRPr sz="2600" b="0" i="0" u="none" strike="noStrike" cap="none" spc="0" baseline="0">
          <a:solidFill>
            <a:srgbClr val="000000"/>
          </a:solidFill>
          <a:uFillTx/>
          <a:latin typeface="Perpetua"/>
          <a:ea typeface="Perpetua"/>
          <a:cs typeface="Perpetua"/>
          <a:sym typeface="Perpetua"/>
        </a:defRPr>
      </a:lvl3pPr>
      <a:lvl4pPr marL="1165860" marR="0" indent="-297180" algn="l" defTabSz="914400" rtl="0" latinLnBrk="0">
        <a:lnSpc>
          <a:spcPct val="100000"/>
        </a:lnSpc>
        <a:spcBef>
          <a:spcPts val="500"/>
        </a:spcBef>
        <a:spcAft>
          <a:spcPts val="0"/>
        </a:spcAft>
        <a:buClr>
          <a:schemeClr val="accent1"/>
        </a:buClr>
        <a:buSzPct val="80000"/>
        <a:buFontTx/>
        <a:buChar char="●"/>
        <a:tabLst/>
        <a:defRPr sz="2600" b="0" i="0" u="none" strike="noStrike" cap="none" spc="0" baseline="0">
          <a:solidFill>
            <a:srgbClr val="000000"/>
          </a:solidFill>
          <a:uFillTx/>
          <a:latin typeface="Perpetua"/>
          <a:ea typeface="Perpetua"/>
          <a:cs typeface="Perpetua"/>
          <a:sym typeface="Perpetua"/>
        </a:defRPr>
      </a:lvl4pPr>
      <a:lvl5pPr marL="1440180" marR="0" indent="-297180" algn="l" defTabSz="914400" rtl="0" latinLnBrk="0">
        <a:lnSpc>
          <a:spcPct val="100000"/>
        </a:lnSpc>
        <a:spcBef>
          <a:spcPts val="500"/>
        </a:spcBef>
        <a:spcAft>
          <a:spcPts val="0"/>
        </a:spcAft>
        <a:buClr>
          <a:schemeClr val="accent1"/>
        </a:buClr>
        <a:buSzPct val="100000"/>
        <a:buFontTx/>
        <a:buChar char="o"/>
        <a:tabLst/>
        <a:defRPr sz="2600" b="0" i="0" u="none" strike="noStrike" cap="none" spc="0" baseline="0">
          <a:solidFill>
            <a:srgbClr val="000000"/>
          </a:solidFill>
          <a:uFillTx/>
          <a:latin typeface="Perpetua"/>
          <a:ea typeface="Perpetua"/>
          <a:cs typeface="Perpetua"/>
          <a:sym typeface="Perpetua"/>
        </a:defRPr>
      </a:lvl5pPr>
      <a:lvl6pPr marL="1747520" marR="0" indent="-330200" algn="l" defTabSz="914400" rtl="0" latinLnBrk="0">
        <a:lnSpc>
          <a:spcPct val="100000"/>
        </a:lnSpc>
        <a:spcBef>
          <a:spcPts val="500"/>
        </a:spcBef>
        <a:spcAft>
          <a:spcPts val="0"/>
        </a:spcAft>
        <a:buClr>
          <a:schemeClr val="accent1"/>
        </a:buClr>
        <a:buSzPct val="100000"/>
        <a:buFontTx/>
        <a:buChar char="•"/>
        <a:tabLst/>
        <a:defRPr sz="2600" b="0" i="0" u="none" strike="noStrike" cap="none" spc="0" baseline="0">
          <a:solidFill>
            <a:srgbClr val="000000"/>
          </a:solidFill>
          <a:uFillTx/>
          <a:latin typeface="Perpetua"/>
          <a:ea typeface="Perpetua"/>
          <a:cs typeface="Perpetua"/>
          <a:sym typeface="Perpetua"/>
        </a:defRPr>
      </a:lvl6pPr>
      <a:lvl7pPr marL="2021839" marR="0" indent="-330200" algn="l" defTabSz="914400" rtl="0" latinLnBrk="0">
        <a:lnSpc>
          <a:spcPct val="100000"/>
        </a:lnSpc>
        <a:spcBef>
          <a:spcPts val="500"/>
        </a:spcBef>
        <a:spcAft>
          <a:spcPts val="0"/>
        </a:spcAft>
        <a:buClr>
          <a:schemeClr val="accent1"/>
        </a:buClr>
        <a:buSzPct val="100000"/>
        <a:buFontTx/>
        <a:buChar char="•"/>
        <a:tabLst/>
        <a:defRPr sz="2600" b="0" i="0" u="none" strike="noStrike" cap="none" spc="0" baseline="0">
          <a:solidFill>
            <a:srgbClr val="000000"/>
          </a:solidFill>
          <a:uFillTx/>
          <a:latin typeface="Perpetua"/>
          <a:ea typeface="Perpetua"/>
          <a:cs typeface="Perpetua"/>
          <a:sym typeface="Perpetua"/>
        </a:defRPr>
      </a:lvl7pPr>
      <a:lvl8pPr marL="2296160" marR="0" indent="-330200" algn="l" defTabSz="914400" rtl="0" latinLnBrk="0">
        <a:lnSpc>
          <a:spcPct val="100000"/>
        </a:lnSpc>
        <a:spcBef>
          <a:spcPts val="500"/>
        </a:spcBef>
        <a:spcAft>
          <a:spcPts val="0"/>
        </a:spcAft>
        <a:buClr>
          <a:schemeClr val="accent1"/>
        </a:buClr>
        <a:buSzPct val="100000"/>
        <a:buFontTx/>
        <a:buChar char="•"/>
        <a:tabLst/>
        <a:defRPr sz="2600" b="0" i="0" u="none" strike="noStrike" cap="none" spc="0" baseline="0">
          <a:solidFill>
            <a:srgbClr val="000000"/>
          </a:solidFill>
          <a:uFillTx/>
          <a:latin typeface="Perpetua"/>
          <a:ea typeface="Perpetua"/>
          <a:cs typeface="Perpetua"/>
          <a:sym typeface="Perpetua"/>
        </a:defRPr>
      </a:lvl8pPr>
      <a:lvl9pPr marL="2570479" marR="0" indent="-330200" algn="l" defTabSz="914400" rtl="0" latinLnBrk="0">
        <a:lnSpc>
          <a:spcPct val="100000"/>
        </a:lnSpc>
        <a:spcBef>
          <a:spcPts val="500"/>
        </a:spcBef>
        <a:spcAft>
          <a:spcPts val="0"/>
        </a:spcAft>
        <a:buClr>
          <a:schemeClr val="accent1"/>
        </a:buClr>
        <a:buSzPct val="100000"/>
        <a:buFontTx/>
        <a:buChar char="•"/>
        <a:tabLst/>
        <a:defRPr sz="2600" b="0" i="0" u="none" strike="noStrike" cap="none" spc="0" baseline="0">
          <a:solidFill>
            <a:srgbClr val="000000"/>
          </a:solidFill>
          <a:uFillTx/>
          <a:latin typeface="Perpetua"/>
          <a:ea typeface="Perpetua"/>
          <a:cs typeface="Perpetua"/>
          <a:sym typeface="Perpetua"/>
        </a:defRPr>
      </a:lvl9pPr>
    </p:bodyStyle>
    <p:other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Franklin Gothic Book"/>
        </a:defRPr>
      </a:lvl1pPr>
      <a:lvl2pPr marL="0" marR="0" indent="4572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Franklin Gothic Book"/>
        </a:defRPr>
      </a:lvl2pPr>
      <a:lvl3pPr marL="0" marR="0" indent="9144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Franklin Gothic Book"/>
        </a:defRPr>
      </a:lvl3pPr>
      <a:lvl4pPr marL="0" marR="0" indent="13716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Franklin Gothic Book"/>
        </a:defRPr>
      </a:lvl4pPr>
      <a:lvl5pPr marL="0" marR="0" indent="18288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Franklin Gothic Book"/>
        </a:defRPr>
      </a:lvl5pPr>
      <a:lvl6pPr marL="0" marR="0" indent="22860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Franklin Gothic Book"/>
        </a:defRPr>
      </a:lvl6pPr>
      <a:lvl7pPr marL="0" marR="0" indent="27432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Franklin Gothic Book"/>
        </a:defRPr>
      </a:lvl7pPr>
      <a:lvl8pPr marL="0" marR="0" indent="32004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Franklin Gothic Book"/>
        </a:defRPr>
      </a:lvl8pPr>
      <a:lvl9pPr marL="0" marR="0" indent="36576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Franklin Gothic Book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4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4.xml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4.xml" 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 /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4.xml" 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 /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 /><Relationship Id="rId1" Type="http://schemas.openxmlformats.org/officeDocument/2006/relationships/slideLayout" Target="../slideLayouts/slideLayout2.xml" 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2.xml" 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 /><Relationship Id="rId1" Type="http://schemas.openxmlformats.org/officeDocument/2006/relationships/slideLayout" Target="../slideLayouts/slideLayout2.xml" 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 /><Relationship Id="rId1" Type="http://schemas.openxmlformats.org/officeDocument/2006/relationships/slideLayout" Target="../slideLayouts/slideLayout2.xml" 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 /><Relationship Id="rId1" Type="http://schemas.openxmlformats.org/officeDocument/2006/relationships/slideLayout" Target="../slideLayouts/slideLayout2.xml" 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ubtitle 2"/>
          <p:cNvSpPr txBox="1">
            <a:spLocks noGrp="1"/>
          </p:cNvSpPr>
          <p:nvPr>
            <p:ph type="subTitle" sz="quarter" idx="1"/>
          </p:nvPr>
        </p:nvSpPr>
        <p:spPr>
          <a:xfrm>
            <a:off x="1587229" y="3270925"/>
            <a:ext cx="6400801" cy="1600201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defRPr sz="3300"/>
            </a:pPr>
            <a:r>
              <a:rPr dirty="0"/>
              <a:t>                                   Dr </a:t>
            </a:r>
            <a:r>
              <a:rPr dirty="0" err="1"/>
              <a:t>Shifa</a:t>
            </a:r>
            <a:r>
              <a:rPr lang="en-US" dirty="0"/>
              <a:t> C </a:t>
            </a:r>
            <a:endParaRPr sz="3600" dirty="0"/>
          </a:p>
          <a:p>
            <a:pPr>
              <a:lnSpc>
                <a:spcPct val="90000"/>
              </a:lnSpc>
              <a:defRPr sz="3300"/>
            </a:pPr>
            <a:r>
              <a:rPr dirty="0"/>
              <a:t>                                </a:t>
            </a:r>
            <a:r>
              <a:rPr sz="2900" dirty="0"/>
              <a:t>    JR3, M5</a:t>
            </a:r>
            <a:endParaRPr sz="2400" dirty="0"/>
          </a:p>
          <a:p>
            <a:pPr>
              <a:lnSpc>
                <a:spcPct val="90000"/>
              </a:lnSpc>
              <a:defRPr sz="2900"/>
            </a:pPr>
            <a:r>
              <a:rPr dirty="0"/>
              <a:t>                </a:t>
            </a:r>
          </a:p>
        </p:txBody>
      </p:sp>
      <p:sp>
        <p:nvSpPr>
          <p:cNvPr id="111" name="Title 1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defTabSz="841247">
              <a:defRPr sz="3680"/>
            </a:pPr>
            <a:r>
              <a:t>CLINICAL CLUB</a:t>
            </a:r>
            <a:br/>
            <a:r>
              <a:t>The 2nd story :A Case of Frozen Joints  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4" name="Content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lnSpc>
                <a:spcPct val="80000"/>
              </a:lnSpc>
              <a:defRPr sz="2400"/>
            </a:pPr>
            <a:r>
              <a:rPr dirty="0"/>
              <a:t>54/male, no </a:t>
            </a:r>
            <a:r>
              <a:rPr dirty="0" err="1"/>
              <a:t>comorbidities</a:t>
            </a:r>
            <a:r>
              <a:rPr dirty="0"/>
              <a:t>, </a:t>
            </a:r>
            <a:r>
              <a:rPr lang="en-US" dirty="0"/>
              <a:t>H</a:t>
            </a:r>
            <a:r>
              <a:rPr dirty="0"/>
              <a:t>/o occasional alcohol use</a:t>
            </a:r>
            <a:endParaRPr lang="en-US" dirty="0"/>
          </a:p>
          <a:p>
            <a:pPr>
              <a:lnSpc>
                <a:spcPct val="80000"/>
              </a:lnSpc>
              <a:defRPr sz="2400"/>
            </a:pPr>
            <a:endParaRPr dirty="0"/>
          </a:p>
          <a:p>
            <a:pPr>
              <a:lnSpc>
                <a:spcPct val="80000"/>
              </a:lnSpc>
              <a:defRPr sz="2400"/>
            </a:pPr>
            <a:r>
              <a:rPr dirty="0"/>
              <a:t>Gave </a:t>
            </a:r>
            <a:r>
              <a:rPr lang="en-US" dirty="0"/>
              <a:t>H</a:t>
            </a:r>
            <a:r>
              <a:rPr dirty="0"/>
              <a:t>/o insidious onset gradually progressive multiple large joints pain and stiffness(B/L shoulders, knee, hip, upper back) which almost coincided with a </a:t>
            </a:r>
            <a:r>
              <a:rPr dirty="0" err="1"/>
              <a:t>chikungunya</a:t>
            </a:r>
            <a:r>
              <a:rPr dirty="0"/>
              <a:t> infection 1</a:t>
            </a:r>
            <a:r>
              <a:rPr lang="en-US" dirty="0"/>
              <a:t>6</a:t>
            </a:r>
            <a:r>
              <a:rPr dirty="0"/>
              <a:t> years back.</a:t>
            </a:r>
            <a:endParaRPr lang="en-US" dirty="0"/>
          </a:p>
          <a:p>
            <a:pPr>
              <a:lnSpc>
                <a:spcPct val="80000"/>
              </a:lnSpc>
              <a:defRPr sz="2400"/>
            </a:pPr>
            <a:endParaRPr dirty="0"/>
          </a:p>
          <a:p>
            <a:pPr>
              <a:lnSpc>
                <a:spcPct val="80000"/>
              </a:lnSpc>
              <a:defRPr sz="2400"/>
            </a:pPr>
            <a:r>
              <a:rPr dirty="0"/>
              <a:t>Around 15 years back he was evaluated for symptoms suggestive of lumbar </a:t>
            </a:r>
            <a:r>
              <a:rPr dirty="0" err="1"/>
              <a:t>radiculopathy</a:t>
            </a:r>
            <a:r>
              <a:rPr dirty="0"/>
              <a:t>.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Double-tap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He had a history RTA  around the same time and left knee d injury which was repaired surgically with a wire, and evaluation with MRI was not done citing this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lnSpc>
                <a:spcPct val="80000"/>
              </a:lnSpc>
              <a:defRPr sz="2400"/>
            </a:pPr>
            <a:r>
              <a:rPr dirty="0"/>
              <a:t>He had a history RTA  around the same time and left knee  injury which was repaired surgically with a wire, and evaluation with MRI was not done citing this.</a:t>
            </a:r>
            <a:endParaRPr lang="en-US" dirty="0"/>
          </a:p>
          <a:p>
            <a:pPr>
              <a:lnSpc>
                <a:spcPct val="80000"/>
              </a:lnSpc>
              <a:buNone/>
              <a:defRPr sz="2400"/>
            </a:pPr>
            <a:endParaRPr dirty="0"/>
          </a:p>
          <a:p>
            <a:pPr>
              <a:lnSpc>
                <a:spcPct val="80000"/>
              </a:lnSpc>
              <a:defRPr sz="2400"/>
            </a:pPr>
            <a:r>
              <a:rPr dirty="0"/>
              <a:t>Now presented with worsening of pain and joint stiffness to an extent that he has difficulty moving and carrying out his daily activities for the past 3-4 months.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0" name="Content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He was initially admitted under </a:t>
            </a:r>
            <a:r>
              <a:rPr dirty="0" err="1"/>
              <a:t>Neuromedicine</a:t>
            </a:r>
            <a:r>
              <a:rPr dirty="0"/>
              <a:t> for evaluation of hip girdle pain and difficulty walking.</a:t>
            </a:r>
            <a:endParaRPr lang="en-US" dirty="0"/>
          </a:p>
          <a:p>
            <a:endParaRPr dirty="0"/>
          </a:p>
          <a:p>
            <a:r>
              <a:rPr dirty="0"/>
              <a:t>He was taken over to M5 as a case of suspected post </a:t>
            </a:r>
            <a:r>
              <a:rPr dirty="0" err="1"/>
              <a:t>chikungunya</a:t>
            </a:r>
            <a:r>
              <a:rPr dirty="0"/>
              <a:t> arthritis.</a:t>
            </a:r>
            <a:endParaRPr lang="en-US" dirty="0"/>
          </a:p>
          <a:p>
            <a:endParaRPr dirty="0"/>
          </a:p>
          <a:p>
            <a:r>
              <a:rPr dirty="0"/>
              <a:t>The patient had pain and stiffness of upper back, B/L shoulder, knee , hip joints ; there was no morning stiffness or much small joint  involvement.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Double-tap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3" name="Double-tap to edit"/>
          <p:cNvSpPr txBox="1">
            <a:spLocks noGrp="1"/>
          </p:cNvSpPr>
          <p:nvPr>
            <p:ph type="body" idx="1"/>
          </p:nvPr>
        </p:nvSpPr>
        <p:spPr>
          <a:xfrm>
            <a:off x="672861" y="1558359"/>
            <a:ext cx="6955263" cy="4572001"/>
          </a:xfrm>
          <a:prstGeom prst="rect">
            <a:avLst/>
          </a:prstGeom>
        </p:spPr>
        <p:txBody>
          <a:bodyPr/>
          <a:lstStyle/>
          <a:p>
            <a:pPr marL="109728" indent="-109728" defTabSz="365760">
              <a:spcBef>
                <a:spcPts val="200"/>
              </a:spcBef>
              <a:defRPr sz="1040"/>
            </a:pPr>
            <a:endParaRPr/>
          </a:p>
        </p:txBody>
      </p:sp>
      <p:pic>
        <p:nvPicPr>
          <p:cNvPr id="124" name="Image" descr="Imag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2861" y="0"/>
            <a:ext cx="7709139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Differential diagnose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Differential diagnoses</a:t>
            </a:r>
          </a:p>
        </p:txBody>
      </p:sp>
      <p:sp>
        <p:nvSpPr>
          <p:cNvPr id="127" name="CHIKUN…"/>
          <p:cNvSpPr txBox="1">
            <a:spLocks noGrp="1"/>
          </p:cNvSpPr>
          <p:nvPr>
            <p:ph type="body" idx="1"/>
          </p:nvPr>
        </p:nvSpPr>
        <p:spPr>
          <a:xfrm>
            <a:off x="914400" y="1389434"/>
            <a:ext cx="7772400" cy="4572001"/>
          </a:xfrm>
          <a:prstGeom prst="rect">
            <a:avLst/>
          </a:prstGeo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b="1" u="sng" dirty="0" err="1"/>
              <a:t>Chikungunya</a:t>
            </a:r>
            <a:r>
              <a:rPr lang="en-US" b="1" u="sng" dirty="0"/>
              <a:t> arthritis-  </a:t>
            </a:r>
            <a:r>
              <a:rPr dirty="0"/>
              <a:t>Resembles inflammatory arthritis- pattern similar to RA, peripheral </a:t>
            </a:r>
            <a:r>
              <a:rPr dirty="0" err="1"/>
              <a:t>spondyloarthritis</a:t>
            </a:r>
            <a:r>
              <a:rPr dirty="0"/>
              <a:t>, fibromyalgia.</a:t>
            </a:r>
          </a:p>
          <a:p>
            <a:r>
              <a:rPr dirty="0"/>
              <a:t>Symmetrical </a:t>
            </a:r>
            <a:r>
              <a:rPr dirty="0" err="1"/>
              <a:t>polyarthritis</a:t>
            </a:r>
            <a:r>
              <a:rPr dirty="0"/>
              <a:t> affecting hands &amp; feet,  non- specific </a:t>
            </a:r>
            <a:r>
              <a:rPr dirty="0" err="1"/>
              <a:t>arthralgias</a:t>
            </a:r>
            <a:r>
              <a:rPr dirty="0"/>
              <a:t>,</a:t>
            </a:r>
            <a:r>
              <a:rPr lang="en-US" dirty="0"/>
              <a:t> </a:t>
            </a:r>
            <a:r>
              <a:rPr dirty="0"/>
              <a:t>or asymmetric </a:t>
            </a:r>
            <a:r>
              <a:rPr dirty="0" err="1"/>
              <a:t>oligo</a:t>
            </a:r>
            <a:r>
              <a:rPr dirty="0"/>
              <a:t>/mono arthritis similar to </a:t>
            </a:r>
            <a:r>
              <a:rPr dirty="0" err="1"/>
              <a:t>seronegati</a:t>
            </a:r>
            <a:r>
              <a:rPr lang="en-US" dirty="0" err="1"/>
              <a:t>v</a:t>
            </a:r>
            <a:r>
              <a:rPr dirty="0" err="1"/>
              <a:t>e</a:t>
            </a:r>
            <a:r>
              <a:rPr dirty="0"/>
              <a:t> </a:t>
            </a:r>
            <a:r>
              <a:rPr dirty="0" err="1"/>
              <a:t>spondylarthropathies</a:t>
            </a:r>
            <a:r>
              <a:rPr dirty="0"/>
              <a:t>.</a:t>
            </a:r>
          </a:p>
          <a:p>
            <a:pPr>
              <a:buNone/>
            </a:pPr>
            <a:r>
              <a:rPr dirty="0"/>
              <a:t> </a:t>
            </a:r>
          </a:p>
          <a:p>
            <a:r>
              <a:rPr dirty="0"/>
              <a:t>Meta analysis of post- CHIKV infection- C/C inflammatory  rheumatism in 25% and chronic arthritis in 14% cases.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Double-tap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0" name="But here, a non- inflammatory arthritis- not associated with morning stiffness, pain increasing with movements."/>
          <p:cNvSpPr txBox="1">
            <a:spLocks noGrp="1"/>
          </p:cNvSpPr>
          <p:nvPr>
            <p:ph type="body" sz="half" idx="1"/>
          </p:nvPr>
        </p:nvSpPr>
        <p:spPr>
          <a:xfrm>
            <a:off x="914400" y="1447800"/>
            <a:ext cx="7467600" cy="4572000"/>
          </a:xfrm>
          <a:prstGeom prst="rect">
            <a:avLst/>
          </a:prstGeom>
        </p:spPr>
        <p:txBody>
          <a:bodyPr/>
          <a:lstStyle/>
          <a:p>
            <a:r>
              <a:rPr dirty="0"/>
              <a:t>But here, a non- inflammatory arthritis- not associated with morning stiffness, pain increasing with movements.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Double-tap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3" name="Osteoarthritis…"/>
          <p:cNvSpPr txBox="1">
            <a:spLocks noGrp="1"/>
          </p:cNvSpPr>
          <p:nvPr>
            <p:ph type="body" idx="1"/>
          </p:nvPr>
        </p:nvSpPr>
        <p:spPr>
          <a:xfrm>
            <a:off x="914400" y="1447800"/>
            <a:ext cx="7878432" cy="4572000"/>
          </a:xfrm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en-US" dirty="0"/>
              <a:t>2. </a:t>
            </a:r>
            <a:r>
              <a:rPr b="1" u="sng" dirty="0"/>
              <a:t>Osteoarthritis</a:t>
            </a:r>
          </a:p>
          <a:p>
            <a:r>
              <a:rPr dirty="0"/>
              <a:t>Patient had a early onset disease, at less than 40 years of age.</a:t>
            </a:r>
          </a:p>
          <a:p>
            <a:r>
              <a:rPr dirty="0"/>
              <a:t>Post- traumatic arthritis? - h/</a:t>
            </a:r>
            <a:r>
              <a:rPr dirty="0" err="1"/>
              <a:t>onRTA</a:t>
            </a:r>
            <a:r>
              <a:rPr dirty="0"/>
              <a:t> and trauma to </a:t>
            </a:r>
            <a:r>
              <a:rPr dirty="0" err="1"/>
              <a:t>Rightshoulder</a:t>
            </a:r>
            <a:r>
              <a:rPr dirty="0"/>
              <a:t> and left knee present, </a:t>
            </a:r>
          </a:p>
          <a:p>
            <a:r>
              <a:rPr dirty="0"/>
              <a:t>But here other joints are also involved, </a:t>
            </a:r>
            <a:r>
              <a:rPr dirty="0" err="1"/>
              <a:t>symmetrical,including</a:t>
            </a:r>
            <a:r>
              <a:rPr dirty="0"/>
              <a:t> axial skeleton.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Double-tap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Was it something else?</a:t>
            </a:r>
            <a:endParaRPr dirty="0"/>
          </a:p>
        </p:txBody>
      </p:sp>
      <p:sp>
        <p:nvSpPr>
          <p:cNvPr id="136" name="Since the patient had joint stiffness, stiff back and restricted range of motion, PMR opinion was sought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Since the patient had joint stiffness, stiff back and restricted range of motion, PMR opinion was sought.</a:t>
            </a:r>
          </a:p>
          <a:p>
            <a:endParaRPr dirty="0"/>
          </a:p>
          <a:p>
            <a:r>
              <a:rPr dirty="0"/>
              <a:t>Something clicked for them after seeing the X-ray spine</a:t>
            </a:r>
            <a:r>
              <a:rPr lang="en-US" dirty="0"/>
              <a:t>!</a:t>
            </a:r>
            <a:endParaRPr dirty="0"/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Your thoughts?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Your thoughts?</a:t>
            </a:r>
          </a:p>
        </p:txBody>
      </p:sp>
      <p:sp>
        <p:nvSpPr>
          <p:cNvPr id="139" name="Double-tap to edit"/>
          <p:cNvSpPr txBox="1">
            <a:spLocks noGrp="1"/>
          </p:cNvSpPr>
          <p:nvPr>
            <p:ph type="body" idx="1"/>
          </p:nvPr>
        </p:nvSpPr>
        <p:spPr>
          <a:xfrm>
            <a:off x="839156" y="882231"/>
            <a:ext cx="6670706" cy="5827341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40" name="Image" descr="Imag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90600" y="381000"/>
            <a:ext cx="7467600" cy="6172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Differential diagnoses for intervertebral disc calicificatio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>
            <a:lvl1pPr defTabSz="804672">
              <a:defRPr sz="3520"/>
            </a:lvl1pPr>
          </a:lstStyle>
          <a:p>
            <a:r>
              <a:t>Differential diagnoses for intervertebral disc calicification</a:t>
            </a:r>
          </a:p>
        </p:txBody>
      </p:sp>
      <p:sp>
        <p:nvSpPr>
          <p:cNvPr id="143" name="Degenerativ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233172" indent="-233172" defTabSz="777240">
              <a:spcBef>
                <a:spcPts val="400"/>
              </a:spcBef>
              <a:defRPr sz="2210"/>
            </a:pPr>
            <a:r>
              <a:t>Degenerative</a:t>
            </a:r>
          </a:p>
          <a:p>
            <a:pPr marL="233172" indent="-233172" defTabSz="777240">
              <a:spcBef>
                <a:spcPts val="400"/>
              </a:spcBef>
              <a:defRPr sz="2210"/>
            </a:pPr>
            <a:r>
              <a:t>Post-op/ Traumatic</a:t>
            </a:r>
          </a:p>
          <a:p>
            <a:pPr marL="233172" indent="-233172" defTabSz="777240">
              <a:spcBef>
                <a:spcPts val="400"/>
              </a:spcBef>
              <a:defRPr sz="2210"/>
            </a:pPr>
            <a:r>
              <a:t>Ochronosis - very dense central ( nucleus pulposus) calcification with osteopenia, begins in lumbar spine &amp; ascends.</a:t>
            </a:r>
          </a:p>
          <a:p>
            <a:pPr marL="233172" indent="-233172" defTabSz="777240">
              <a:spcBef>
                <a:spcPts val="400"/>
              </a:spcBef>
              <a:defRPr sz="2210"/>
            </a:pPr>
            <a:r>
              <a:t>Ankylosis spondylitis</a:t>
            </a:r>
          </a:p>
          <a:p>
            <a:pPr marL="233172" indent="-233172" defTabSz="777240">
              <a:spcBef>
                <a:spcPts val="400"/>
              </a:spcBef>
              <a:defRPr sz="2210"/>
            </a:pPr>
            <a:r>
              <a:t>Pseudogout - annulus fibrosus calcification</a:t>
            </a:r>
          </a:p>
          <a:p>
            <a:pPr marL="233172" indent="-233172" defTabSz="777240">
              <a:spcBef>
                <a:spcPts val="400"/>
              </a:spcBef>
              <a:defRPr sz="2210"/>
            </a:pPr>
            <a:r>
              <a:t>Hemochromatosis - annulus fibrosus calcification</a:t>
            </a:r>
          </a:p>
          <a:p>
            <a:pPr marL="233172" indent="-233172" defTabSz="777240">
              <a:spcBef>
                <a:spcPts val="400"/>
              </a:spcBef>
              <a:defRPr sz="2210"/>
            </a:pPr>
            <a:r>
              <a:t>Hypervitaminosis  D- annulus fibrosus calcification, uncommon</a:t>
            </a:r>
          </a:p>
          <a:p>
            <a:pPr marL="233172" indent="-233172" defTabSz="777240">
              <a:spcBef>
                <a:spcPts val="400"/>
              </a:spcBef>
              <a:defRPr sz="2210"/>
            </a:pPr>
            <a:r>
              <a:t>Hyperparathyroidism</a:t>
            </a:r>
          </a:p>
          <a:p>
            <a:pPr marL="233172" indent="-233172" defTabSz="777240">
              <a:spcBef>
                <a:spcPts val="400"/>
              </a:spcBef>
              <a:defRPr sz="2210"/>
            </a:pPr>
            <a:r>
              <a:t>Amyloidosis</a:t>
            </a:r>
          </a:p>
          <a:p>
            <a:pPr marL="233172" indent="-233172" defTabSz="777240">
              <a:spcBef>
                <a:spcPts val="400"/>
              </a:spcBef>
              <a:defRPr sz="2210"/>
            </a:pPr>
            <a:r>
              <a:t>Poliomyelitis</a:t>
            </a:r>
          </a:p>
          <a:p>
            <a:pPr marL="233172" indent="-233172" defTabSz="777240">
              <a:spcBef>
                <a:spcPts val="400"/>
              </a:spcBef>
              <a:defRPr sz="2210"/>
            </a:pPr>
            <a:r>
              <a:t>Acromegaly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Content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255117" indent="-255117" defTabSz="850391">
              <a:spcBef>
                <a:spcPts val="400"/>
              </a:spcBef>
              <a:defRPr sz="2418"/>
            </a:pPr>
            <a:r>
              <a:t>In this new light, suspecting something other than post-chicken gunya polyarthritis and post traumatic osteoarthritis,  </a:t>
            </a:r>
          </a:p>
          <a:p>
            <a:pPr marL="255117" indent="-255117" defTabSz="850391">
              <a:spcBef>
                <a:spcPts val="400"/>
              </a:spcBef>
              <a:defRPr sz="2418"/>
            </a:pPr>
            <a:r>
              <a:t>when asked further, patient and bystanders gave a history of dark urine which would stain his undergarments when spilled, and which used to leave a blackish colour on his bathroom tiles and toilet seats, for as long as the patient could remember.</a:t>
            </a:r>
          </a:p>
          <a:p>
            <a:pPr marL="255117" indent="-255117" defTabSz="850391">
              <a:spcBef>
                <a:spcPts val="400"/>
              </a:spcBef>
              <a:defRPr sz="2418"/>
            </a:pPr>
            <a:r>
              <a:t>Was evaluated for this complaint in his childhood, records were not available, not followed up, not on any medications.</a:t>
            </a:r>
          </a:p>
          <a:p>
            <a:pPr marL="255117" indent="-255117" defTabSz="850391">
              <a:spcBef>
                <a:spcPts val="400"/>
              </a:spcBef>
              <a:defRPr sz="2418"/>
            </a:pPr>
            <a:r>
              <a:t>No similar complaints in his parents/siblings/children/cousins/nieces/nephews. 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Not Coke! </a:t>
            </a:r>
          </a:p>
        </p:txBody>
      </p:sp>
      <p:sp>
        <p:nvSpPr>
          <p:cNvPr id="155" name="Content Placeholder 3"/>
          <p:cNvSpPr txBox="1">
            <a:spLocks noGrp="1"/>
          </p:cNvSpPr>
          <p:nvPr>
            <p:ph type="body" sz="half" idx="1"/>
          </p:nvPr>
        </p:nvSpPr>
        <p:spPr>
          <a:xfrm>
            <a:off x="4933950" y="1447800"/>
            <a:ext cx="3749041" cy="4572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56" name="Picture 2" descr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83056" y="1342461"/>
            <a:ext cx="6035088" cy="532204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Title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59" name="Picture 2" descr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6200000">
            <a:off x="4433779" y="1728051"/>
            <a:ext cx="5195650" cy="3896738"/>
          </a:xfrm>
          <a:prstGeom prst="rect">
            <a:avLst/>
          </a:prstGeom>
          <a:ln w="12700">
            <a:miter lim="400000"/>
          </a:ln>
        </p:spPr>
      </p:pic>
      <p:pic>
        <p:nvPicPr>
          <p:cNvPr id="160" name="Picture 3" descr="Picture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599891" y="1762308"/>
            <a:ext cx="5181602" cy="379058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Title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What do you see</a:t>
            </a:r>
          </a:p>
        </p:txBody>
      </p:sp>
      <p:pic>
        <p:nvPicPr>
          <p:cNvPr id="163" name="Picture 2" descr="Picture 2"/>
          <p:cNvPicPr>
            <a:picLocks noChangeAspect="1"/>
          </p:cNvPicPr>
          <p:nvPr/>
        </p:nvPicPr>
        <p:blipFill>
          <a:blip r:embed="rId2" cstate="print"/>
          <a:srcRect t="39641"/>
          <a:stretch>
            <a:fillRect/>
          </a:stretch>
        </p:blipFill>
        <p:spPr>
          <a:xfrm>
            <a:off x="-78485" y="1672471"/>
            <a:ext cx="5500040" cy="4426338"/>
          </a:xfrm>
          <a:prstGeom prst="rect">
            <a:avLst/>
          </a:prstGeom>
          <a:ln w="12700">
            <a:miter lim="400000"/>
          </a:ln>
        </p:spPr>
      </p:pic>
      <p:pic>
        <p:nvPicPr>
          <p:cNvPr id="164" name="Picture 3" descr="Picture 3"/>
          <p:cNvPicPr>
            <a:picLocks noChangeAspect="1"/>
          </p:cNvPicPr>
          <p:nvPr/>
        </p:nvPicPr>
        <p:blipFill>
          <a:blip r:embed="rId3" cstate="print"/>
          <a:srcRect r="27835" b="5977"/>
          <a:stretch>
            <a:fillRect/>
          </a:stretch>
        </p:blipFill>
        <p:spPr>
          <a:xfrm>
            <a:off x="5223211" y="2056010"/>
            <a:ext cx="3560038" cy="394622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Title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Radiography findings </a:t>
            </a:r>
          </a:p>
        </p:txBody>
      </p:sp>
      <p:sp>
        <p:nvSpPr>
          <p:cNvPr id="170" name="Content Placeholder 5"/>
          <p:cNvSpPr txBox="1">
            <a:spLocks noGrp="1"/>
          </p:cNvSpPr>
          <p:nvPr>
            <p:ph type="body" idx="1"/>
          </p:nvPr>
        </p:nvSpPr>
        <p:spPr>
          <a:xfrm>
            <a:off x="918209" y="1447800"/>
            <a:ext cx="7764782" cy="4557409"/>
          </a:xfrm>
          <a:prstGeom prst="rect">
            <a:avLst/>
          </a:prstGeom>
        </p:spPr>
        <p:txBody>
          <a:bodyPr/>
          <a:lstStyle/>
          <a:p>
            <a:r>
              <a:rPr dirty="0"/>
              <a:t>Severe osteoporosis </a:t>
            </a:r>
          </a:p>
          <a:p>
            <a:r>
              <a:rPr dirty="0"/>
              <a:t>Multilevel </a:t>
            </a:r>
            <a:r>
              <a:rPr dirty="0" err="1"/>
              <a:t>intervertebral</a:t>
            </a:r>
            <a:r>
              <a:rPr dirty="0"/>
              <a:t> calcification- widespread</a:t>
            </a:r>
            <a:r>
              <a:rPr lang="en-US" dirty="0"/>
              <a:t> </a:t>
            </a:r>
            <a:r>
              <a:rPr dirty="0"/>
              <a:t>&amp; involves nucleus </a:t>
            </a:r>
            <a:r>
              <a:rPr dirty="0" err="1"/>
              <a:t>pulposus</a:t>
            </a:r>
            <a:endParaRPr dirty="0"/>
          </a:p>
          <a:p>
            <a:r>
              <a:rPr dirty="0" err="1"/>
              <a:t>Syndesmophyte</a:t>
            </a:r>
            <a:r>
              <a:rPr dirty="0"/>
              <a:t> formation</a:t>
            </a:r>
          </a:p>
          <a:p>
            <a:r>
              <a:rPr dirty="0"/>
              <a:t>Multilevel vacuum phenomenon</a:t>
            </a:r>
          </a:p>
          <a:p>
            <a:r>
              <a:rPr dirty="0"/>
              <a:t>Multilevel disc space narrowing</a:t>
            </a:r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Title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Spot diagnosis?</a:t>
            </a:r>
          </a:p>
        </p:txBody>
      </p:sp>
      <p:sp>
        <p:nvSpPr>
          <p:cNvPr id="167" name="Content Placeholder 5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With the earlobe ,eye pigmentation , along with the dark urine and polyarthritis, a provisional diagnosis of ochronosis due to alkaptonuria was made.</a:t>
            </a:r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Title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73" name="Picture 2" descr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9599" y="457200"/>
            <a:ext cx="8229601" cy="587746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76" name="Picture 2" descr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1813" y="774142"/>
            <a:ext cx="8149427" cy="615541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79" name="Picture 2" descr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28765" y="552673"/>
            <a:ext cx="8343670" cy="620159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82" name="Picture 2" descr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57864" y="101538"/>
            <a:ext cx="5028272" cy="662984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85" name="Picture 2" descr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8374" y="-150120"/>
            <a:ext cx="5270616" cy="682680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Alkaptonuria </a:t>
            </a:r>
          </a:p>
        </p:txBody>
      </p:sp>
      <p:sp>
        <p:nvSpPr>
          <p:cNvPr id="188" name="Content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R</a:t>
            </a:r>
            <a:r>
              <a:rPr dirty="0"/>
              <a:t>are</a:t>
            </a:r>
            <a:r>
              <a:rPr lang="en-US" dirty="0"/>
              <a:t>,</a:t>
            </a:r>
            <a:r>
              <a:rPr dirty="0"/>
              <a:t> AR</a:t>
            </a:r>
          </a:p>
          <a:p>
            <a:r>
              <a:rPr dirty="0" err="1"/>
              <a:t>Endogeneous</a:t>
            </a:r>
            <a:r>
              <a:rPr dirty="0"/>
              <a:t> </a:t>
            </a:r>
            <a:r>
              <a:rPr dirty="0" err="1"/>
              <a:t>ochronosis</a:t>
            </a:r>
            <a:r>
              <a:rPr dirty="0"/>
              <a:t> – lack of renal &amp; hepatic </a:t>
            </a:r>
            <a:r>
              <a:rPr dirty="0" err="1"/>
              <a:t>homogentisic</a:t>
            </a:r>
            <a:r>
              <a:rPr dirty="0"/>
              <a:t> acid </a:t>
            </a:r>
            <a:r>
              <a:rPr dirty="0" err="1"/>
              <a:t>oxidase</a:t>
            </a:r>
            <a:r>
              <a:rPr dirty="0"/>
              <a:t> –accumulation of </a:t>
            </a:r>
            <a:r>
              <a:rPr dirty="0" err="1"/>
              <a:t>homogentisic</a:t>
            </a:r>
            <a:r>
              <a:rPr dirty="0"/>
              <a:t> acid– a product of tyrosine and phenylalanine catabolism.</a:t>
            </a:r>
          </a:p>
          <a:p>
            <a:r>
              <a:rPr dirty="0"/>
              <a:t>Excess HGA – excreted in urine &amp; deposited in connective tissues, esp. cartilage.</a:t>
            </a:r>
          </a:p>
          <a:p>
            <a:r>
              <a:rPr dirty="0"/>
              <a:t>Dark urine-blackens on standing.</a:t>
            </a:r>
          </a:p>
          <a:p>
            <a:r>
              <a:rPr dirty="0"/>
              <a:t>Men : women 2:1</a:t>
            </a:r>
          </a:p>
        </p:txBody>
      </p:sp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Title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91" name="Picture 2" descr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71600" y="457200"/>
            <a:ext cx="6629400" cy="60198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4" name="Content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Pigmentation becomes apparent by 3</a:t>
            </a:r>
            <a:r>
              <a:rPr baseline="30000" dirty="0"/>
              <a:t>rd</a:t>
            </a:r>
            <a:r>
              <a:rPr dirty="0"/>
              <a:t> decade.</a:t>
            </a:r>
          </a:p>
          <a:p>
            <a:r>
              <a:rPr dirty="0"/>
              <a:t>Pigmentation of sclera (Osler sign) and ear cartilage- early signs.</a:t>
            </a:r>
          </a:p>
          <a:p>
            <a:r>
              <a:rPr dirty="0" err="1"/>
              <a:t>Ochronotic</a:t>
            </a:r>
            <a:r>
              <a:rPr dirty="0"/>
              <a:t> </a:t>
            </a:r>
            <a:r>
              <a:rPr dirty="0" err="1"/>
              <a:t>arthropathy</a:t>
            </a:r>
            <a:r>
              <a:rPr dirty="0"/>
              <a:t> – axial spine, followed by knees, shoulder &amp; hips.</a:t>
            </a:r>
          </a:p>
          <a:p>
            <a:r>
              <a:rPr dirty="0"/>
              <a:t>Radiographs – early calcification of </a:t>
            </a:r>
            <a:r>
              <a:rPr dirty="0" err="1"/>
              <a:t>intervertebral</a:t>
            </a:r>
            <a:r>
              <a:rPr dirty="0"/>
              <a:t> disc- later narrowing of space and eventual disc collapse.</a:t>
            </a:r>
          </a:p>
          <a:p>
            <a:r>
              <a:rPr dirty="0"/>
              <a:t>Tendon rupture</a:t>
            </a:r>
          </a:p>
          <a:p>
            <a:r>
              <a:rPr dirty="0"/>
              <a:t>HGA deposition in aortic </a:t>
            </a:r>
            <a:r>
              <a:rPr dirty="0" err="1"/>
              <a:t>andmitral</a:t>
            </a:r>
            <a:r>
              <a:rPr dirty="0"/>
              <a:t> valves</a:t>
            </a:r>
          </a:p>
          <a:p>
            <a:r>
              <a:rPr dirty="0"/>
              <a:t>Renal disease – HGA stones</a:t>
            </a:r>
          </a:p>
        </p:txBody>
      </p:sp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Exogeneus ochronosis</a:t>
            </a:r>
          </a:p>
        </p:txBody>
      </p:sp>
      <p:sp>
        <p:nvSpPr>
          <p:cNvPr id="203" name="Content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From topically applied phenolic intermediates – hydroxyquinone, carbolic acid(phenol), picricacid , resorcinol. </a:t>
            </a:r>
          </a:p>
        </p:txBody>
      </p:sp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Management </a:t>
            </a:r>
          </a:p>
        </p:txBody>
      </p:sp>
      <p:sp>
        <p:nvSpPr>
          <p:cNvPr id="197" name="Content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No effective treatment.</a:t>
            </a:r>
          </a:p>
          <a:p>
            <a:r>
              <a:rPr dirty="0"/>
              <a:t>Dietary restriction of tyrosine and phenylalanine</a:t>
            </a:r>
          </a:p>
          <a:p>
            <a:r>
              <a:rPr dirty="0"/>
              <a:t>Might need joint and cardiac valve replacement.</a:t>
            </a:r>
          </a:p>
          <a:p>
            <a:r>
              <a:rPr dirty="0" err="1"/>
              <a:t>Nitisinone</a:t>
            </a:r>
            <a:r>
              <a:rPr dirty="0"/>
              <a:t> – inhibitor of 4-hydroxyphenylpyruvatedioxygenase – 10 mg daily- can reduce formation of HGA (SONIA-2 study)</a:t>
            </a:r>
          </a:p>
          <a:p>
            <a:r>
              <a:rPr dirty="0"/>
              <a:t>Not useful once </a:t>
            </a:r>
            <a:r>
              <a:rPr dirty="0" err="1"/>
              <a:t>arthropathy</a:t>
            </a:r>
            <a:r>
              <a:rPr dirty="0"/>
              <a:t> sets in.</a:t>
            </a:r>
          </a:p>
          <a:p>
            <a:r>
              <a:rPr dirty="0"/>
              <a:t>Adverse events- </a:t>
            </a:r>
            <a:r>
              <a:rPr dirty="0" err="1"/>
              <a:t>keratopathy</a:t>
            </a:r>
            <a:r>
              <a:rPr dirty="0"/>
              <a:t> due to tyrosine, increased infections.</a:t>
            </a:r>
          </a:p>
        </p:txBody>
      </p:sp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0" name="Content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Our patient – too late.</a:t>
            </a:r>
          </a:p>
          <a:p>
            <a:r>
              <a:rPr dirty="0"/>
              <a:t>Was advised </a:t>
            </a:r>
            <a:r>
              <a:rPr dirty="0" err="1"/>
              <a:t>Cardiological</a:t>
            </a:r>
            <a:r>
              <a:rPr dirty="0"/>
              <a:t> evaluation, MRI spine.</a:t>
            </a:r>
          </a:p>
          <a:p>
            <a:r>
              <a:rPr dirty="0"/>
              <a:t>PMR – physiotherapy.</a:t>
            </a:r>
          </a:p>
        </p:txBody>
      </p:sp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2D ECHO – Aortic sclerosis</a:t>
            </a:r>
          </a:p>
          <a:p>
            <a:r>
              <a:rPr lang="en-US" dirty="0"/>
              <a:t>MRI could not be done</a:t>
            </a:r>
          </a:p>
          <a:p>
            <a:r>
              <a:rPr lang="en-US" dirty="0"/>
              <a:t>Urine </a:t>
            </a:r>
            <a:r>
              <a:rPr lang="en-US" dirty="0" err="1"/>
              <a:t>Homogentisic</a:t>
            </a:r>
            <a:r>
              <a:rPr lang="en-US" dirty="0"/>
              <a:t> acid awaited.</a:t>
            </a:r>
          </a:p>
          <a:p>
            <a:endParaRPr lang="en-US" dirty="0"/>
          </a:p>
        </p:txBody>
      </p:sp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Eras Bold ITC" pitchFamily="34" charset="0"/>
              </a:rPr>
              <a:t>Thank you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Equity">
  <a:themeElements>
    <a:clrScheme name="Equity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0000FF"/>
      </a:hlink>
      <a:folHlink>
        <a:srgbClr val="FF00FF"/>
      </a:folHlink>
    </a:clrScheme>
    <a:fontScheme name="Equity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Equ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round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Perpetua"/>
            <a:ea typeface="Perpetua"/>
            <a:cs typeface="Perpetua"/>
            <a:sym typeface="Perpetu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round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Perpetua"/>
            <a:ea typeface="Perpetua"/>
            <a:cs typeface="Perpetua"/>
            <a:sym typeface="Perpetu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Equity">
  <a:themeElements>
    <a:clrScheme name="Equity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0000FF"/>
      </a:hlink>
      <a:folHlink>
        <a:srgbClr val="FF00FF"/>
      </a:folHlink>
    </a:clrScheme>
    <a:fontScheme name="Equity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Equ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round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Perpetua"/>
            <a:ea typeface="Perpetua"/>
            <a:cs typeface="Perpetua"/>
            <a:sym typeface="Perpetu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round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Perpetua"/>
            <a:ea typeface="Perpetua"/>
            <a:cs typeface="Perpetua"/>
            <a:sym typeface="Perpetu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879</TotalTime>
  <Words>771</Words>
  <Application>Microsoft Office PowerPoint</Application>
  <PresentationFormat>On-screen Show (4:3)</PresentationFormat>
  <Paragraphs>87</Paragraphs>
  <Slides>30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Equity</vt:lpstr>
      <vt:lpstr>CLINICAL CLUB The 2nd story :A Case of Frozen Joints  </vt:lpstr>
      <vt:lpstr>PowerPoint Presentation</vt:lpstr>
      <vt:lpstr>PowerPoint Presentation</vt:lpstr>
      <vt:lpstr>PowerPoint Presentation</vt:lpstr>
      <vt:lpstr>PowerPoint Presentation</vt:lpstr>
      <vt:lpstr>Differential diagnoses</vt:lpstr>
      <vt:lpstr>PowerPoint Presentation</vt:lpstr>
      <vt:lpstr>PowerPoint Presentation</vt:lpstr>
      <vt:lpstr>Was it something else?</vt:lpstr>
      <vt:lpstr>Your thoughts?</vt:lpstr>
      <vt:lpstr>Differential diagnoses for intervertebral disc calicification</vt:lpstr>
      <vt:lpstr>PowerPoint Presentation</vt:lpstr>
      <vt:lpstr>Not Coke! </vt:lpstr>
      <vt:lpstr>PowerPoint Presentation</vt:lpstr>
      <vt:lpstr>What do you see</vt:lpstr>
      <vt:lpstr>Radiography findings </vt:lpstr>
      <vt:lpstr>Spot diagnosis?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Alkaptonuria </vt:lpstr>
      <vt:lpstr>PowerPoint Presentation</vt:lpstr>
      <vt:lpstr>PowerPoint Presentation</vt:lpstr>
      <vt:lpstr>Exogeneus ochronosis</vt:lpstr>
      <vt:lpstr>Management </vt:lpstr>
      <vt:lpstr>PowerPoint Presentation</vt:lpstr>
      <vt:lpstr>PowerPoint Presentation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CLINICAL CLUB The 2nd story :A Case of Frozen Joints  </dc:title>
  <cp:lastModifiedBy>Shifa C</cp:lastModifiedBy>
  <cp:revision>14</cp:revision>
  <dcterms:modified xsi:type="dcterms:W3CDTF">2023-04-15T17:54:55Z</dcterms:modified>
</cp:coreProperties>
</file>