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kumimoji="0" sz="58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kumimoji="0" sz="58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kumimoji="0" sz="58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kumimoji="0" sz="58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kumimoji="0" sz="58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kumimoji="0" sz="58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kumimoji="0" sz="58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kumimoji="0" sz="58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kumimoji="0" sz="58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7C7C7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CDEE0"/>
              </a:solidFill>
              <a:prstDash val="solid"/>
              <a:miter lim="400000"/>
            </a:ln>
          </a:top>
          <a:bottom>
            <a:ln w="12700" cap="flat">
              <a:solidFill>
                <a:srgbClr val="DCDEE0"/>
              </a:solidFill>
              <a:prstDash val="solid"/>
              <a:miter lim="400000"/>
            </a:ln>
          </a:bottom>
          <a:insideH>
            <a:ln w="12700" cap="flat">
              <a:solidFill>
                <a:srgbClr val="DCDEE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DCDEE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2A1A6"/>
              </a:solidFill>
              <a:prstDash val="solid"/>
              <a:miter lim="400000"/>
            </a:ln>
          </a:top>
          <a:bottom>
            <a:ln w="12700" cap="flat">
              <a:solidFill>
                <a:srgbClr val="A2A1A6"/>
              </a:solidFill>
              <a:prstDash val="solid"/>
              <a:miter lim="400000"/>
            </a:ln>
          </a:bottom>
          <a:insideH>
            <a:ln w="12700" cap="flat">
              <a:solidFill>
                <a:srgbClr val="A2A1A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7C7C7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18181"/>
              </a:solidFill>
              <a:prstDash val="solid"/>
              <a:miter lim="400000"/>
            </a:ln>
          </a:top>
          <a:bottom>
            <a:ln w="12700" cap="flat">
              <a:solidFill>
                <a:srgbClr val="818181"/>
              </a:solidFill>
              <a:prstDash val="solid"/>
              <a:miter lim="400000"/>
            </a:ln>
          </a:bottom>
          <a:insideH>
            <a:ln w="12700" cap="flat">
              <a:solidFill>
                <a:srgbClr val="818181"/>
              </a:solidFill>
              <a:prstDash val="solid"/>
              <a:miter lim="400000"/>
            </a:ln>
          </a:insideH>
          <a:insideV>
            <a:ln w="12700" cap="flat">
              <a:solidFill>
                <a:srgbClr val="818181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18181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18181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6AAA9">
              <a:alpha val="11000"/>
            </a:srgbClr>
          </a:solidFill>
        </a:fill>
      </a:tcStyle>
    </a:band2H>
    <a:firstCo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6AAA9"/>
              </a:solidFill>
              <a:custDash>
                <a:ds d="100000" sp="200000"/>
              </a:custDash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-2410"/>
              <a:lumOff val="-16942"/>
              <a:alpha val="60000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A6AAA9"/>
              </a:solidFill>
              <a:custDash>
                <a:ds d="100000" sp="200000"/>
              </a:custDash>
              <a:miter lim="400000"/>
            </a:ln>
          </a:bottom>
          <a:insideH>
            <a:ln w="12700" cap="flat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-2410"/>
              <a:lumOff val="-16942"/>
              <a:alpha val="50000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6AAA9">
              <a:alpha val="25000"/>
            </a:srgbClr>
          </a:solidFill>
        </a:fill>
      </a:tcStyle>
    </a:band2H>
    <a:firstCo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2">
              <a:satOff val="1875"/>
              <a:lumOff val="16453"/>
              <a:alpha val="30000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85000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64999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7C7C7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3585F">
              <a:alpha val="57000"/>
            </a:srgbClr>
          </a:solidFill>
        </a:fill>
      </a:tcStyle>
    </a:firstCol>
    <a:lastRow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Ref idx="minor">
          <a:srgbClr val="53585F"/>
        </a:fontRef>
        <a:srgbClr val="53585F"/>
      </a:tcTxStyle>
      <a:tcStyle>
        <a:tcBdr>
          <a:left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/>
          </a:solidFill>
        </a:fill>
      </a:tcStyle>
    </a:band2H>
    <a:firstCol>
      <a:tcTxStyle b="off" i="off">
        <a:fontRef idx="minor">
          <a:srgbClr val="818181"/>
        </a:fontRef>
        <a:srgbClr val="81818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right>
          <a:top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H>
          <a:insideV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818181"/>
        </a:fontRef>
        <a:srgbClr val="818181"/>
      </a:tcTxStyle>
      <a:tcStyle>
        <a:tcBdr>
          <a:left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left>
          <a:right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insideH>
          <a:insideV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chemeClr val="accent1"/>
        </a:fontRef>
        <a:schemeClr val="accent1"/>
      </a:tcTxStyle>
      <a:tcStyle>
        <a:tcBdr>
          <a:left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left>
          <a:right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insideH>
          <a:insideV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2895600"/>
            <a:ext cx="21336000" cy="4470400"/>
          </a:xfrm>
          <a:prstGeom prst="rect">
            <a:avLst/>
          </a:prstGeom>
        </p:spPr>
        <p:txBody>
          <a:bodyPr anchor="b"/>
          <a:lstStyle>
            <a:lvl1pPr>
              <a:defRPr sz="14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7505700"/>
            <a:ext cx="21336000" cy="2146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A29A85"/>
              </a:buClr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1pPr>
            <a:lvl2pPr marL="0" indent="0" algn="ctr">
              <a:spcBef>
                <a:spcPts val="0"/>
              </a:spcBef>
              <a:buClr>
                <a:srgbClr val="A29A85"/>
              </a:buClr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2pPr>
            <a:lvl3pPr marL="0" indent="0" algn="ctr">
              <a:spcBef>
                <a:spcPts val="0"/>
              </a:spcBef>
              <a:buClr>
                <a:srgbClr val="A29A85"/>
              </a:buClr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3pPr>
            <a:lvl4pPr marL="0" indent="0" algn="ctr">
              <a:spcBef>
                <a:spcPts val="0"/>
              </a:spcBef>
              <a:buClr>
                <a:srgbClr val="A29A85"/>
              </a:buClr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4pPr>
            <a:lvl5pPr marL="0" indent="0" algn="ctr">
              <a:spcBef>
                <a:spcPts val="0"/>
              </a:spcBef>
              <a:buClr>
                <a:srgbClr val="A29A85"/>
              </a:buClr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3272155" y="-654227"/>
            <a:ext cx="18923001" cy="1261145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473200" y="9550400"/>
            <a:ext cx="21336000" cy="2286000"/>
          </a:xfrm>
          <a:prstGeom prst="rect">
            <a:avLst/>
          </a:prstGeom>
        </p:spPr>
        <p:txBody>
          <a:bodyPr/>
          <a:lstStyle>
            <a:lvl1pPr>
              <a:defRPr sz="14000"/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73200" y="11823700"/>
            <a:ext cx="21336000" cy="952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A29A85"/>
              </a:buClr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1pPr>
            <a:lvl2pPr marL="0" indent="0" algn="ctr">
              <a:spcBef>
                <a:spcPts val="0"/>
              </a:spcBef>
              <a:buClr>
                <a:srgbClr val="A29A85"/>
              </a:buClr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2pPr>
            <a:lvl3pPr marL="0" indent="0" algn="ctr">
              <a:spcBef>
                <a:spcPts val="0"/>
              </a:spcBef>
              <a:buClr>
                <a:srgbClr val="A29A85"/>
              </a:buClr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3pPr>
            <a:lvl4pPr marL="0" indent="0" algn="ctr">
              <a:spcBef>
                <a:spcPts val="0"/>
              </a:spcBef>
              <a:buClr>
                <a:srgbClr val="A29A85"/>
              </a:buClr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4pPr>
            <a:lvl5pPr marL="0" indent="0" algn="ctr">
              <a:spcBef>
                <a:spcPts val="0"/>
              </a:spcBef>
              <a:buClr>
                <a:srgbClr val="A29A85"/>
              </a:buClr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524000" y="4622800"/>
            <a:ext cx="21336000" cy="4445000"/>
          </a:xfrm>
          <a:prstGeom prst="rect">
            <a:avLst/>
          </a:prstGeom>
        </p:spPr>
        <p:txBody>
          <a:bodyPr/>
          <a:lstStyle>
            <a:lvl1pPr>
              <a:defRPr sz="14000"/>
            </a:lvl1pPr>
          </a:lstStyle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21"/>
          </p:nvPr>
        </p:nvSpPr>
        <p:spPr>
          <a:xfrm>
            <a:off x="12883594" y="197160"/>
            <a:ext cx="8712201" cy="1301769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2057400" y="2006600"/>
            <a:ext cx="10160000" cy="5207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057400" y="7467600"/>
            <a:ext cx="10160000" cy="457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58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1524000" y="3937000"/>
            <a:ext cx="21336000" cy="80010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12661900" y="2044700"/>
            <a:ext cx="8984061" cy="13423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524000" y="3937000"/>
            <a:ext cx="10731500" cy="80645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4600"/>
              </a:spcBef>
              <a:buClrTx/>
              <a:defRPr sz="4600"/>
            </a:lvl1pPr>
            <a:lvl2pPr marL="1016000" indent="-508000">
              <a:spcBef>
                <a:spcPts val="4600"/>
              </a:spcBef>
              <a:buClrTx/>
              <a:defRPr sz="4600"/>
            </a:lvl2pPr>
            <a:lvl3pPr marL="1524000" indent="-508000">
              <a:spcBef>
                <a:spcPts val="4600"/>
              </a:spcBef>
              <a:buClrTx/>
              <a:defRPr sz="4600"/>
            </a:lvl3pPr>
            <a:lvl4pPr marL="2032000" indent="-508000">
              <a:spcBef>
                <a:spcPts val="4600"/>
              </a:spcBef>
              <a:buClrTx/>
              <a:defRPr sz="4600"/>
            </a:lvl4pPr>
            <a:lvl5pPr marL="2540000" indent="-508000">
              <a:spcBef>
                <a:spcPts val="4600"/>
              </a:spcBef>
              <a:buClrTx/>
              <a:defRPr sz="4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4541500" y="5892800"/>
            <a:ext cx="7035800" cy="6565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4655800" y="889000"/>
            <a:ext cx="6616700" cy="439627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2969310" y="-762000"/>
            <a:ext cx="10479990" cy="156591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78900"/>
            <a:ext cx="19621500" cy="698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tabLst>
                <a:tab pos="1282700" algn="l"/>
              </a:tabLst>
              <a:defRPr sz="4200" i="1"/>
            </a:lvl1pPr>
          </a:lstStyle>
          <a:p>
            <a:pPr defTabSz="914400"/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32500"/>
            <a:ext cx="19621500" cy="9144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Clr>
                <a:srgbClr val="A29A85"/>
              </a:buClr>
              <a:buSzTx/>
              <a:buNone/>
              <a:tabLst>
                <a:tab pos="1282700" algn="l"/>
              </a:tabLst>
            </a:lvl1pPr>
          </a:lstStyle>
          <a:p>
            <a:pPr defTabSz="914400"/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-25400" y="-744681"/>
            <a:ext cx="24447500" cy="16294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2.jpe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1524000" y="1778000"/>
            <a:ext cx="21336000" cy="1016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524000" y="762000"/>
            <a:ext cx="21336000" cy="266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44350" y="13017500"/>
            <a:ext cx="4699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buClrTx/>
              <a:defRPr sz="2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6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5600" b="0" i="0" u="none" strike="noStrike" cap="none" spc="0" baseline="0"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1pPr>
      <a:lvl2pPr marL="1270000" marR="0" indent="-635000" algn="l" defTabSz="825500" rtl="0" latinLnBrk="0">
        <a:lnSpc>
          <a:spcPct val="100000"/>
        </a:lnSpc>
        <a:spcBef>
          <a:spcPts val="56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5600" b="0" i="0" u="none" strike="noStrike" cap="none" spc="0" baseline="0"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2pPr>
      <a:lvl3pPr marL="1905000" marR="0" indent="-635000" algn="l" defTabSz="825500" rtl="0" latinLnBrk="0">
        <a:lnSpc>
          <a:spcPct val="100000"/>
        </a:lnSpc>
        <a:spcBef>
          <a:spcPts val="56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5600" b="0" i="0" u="none" strike="noStrike" cap="none" spc="0" baseline="0"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3pPr>
      <a:lvl4pPr marL="2540000" marR="0" indent="-635000" algn="l" defTabSz="825500" rtl="0" latinLnBrk="0">
        <a:lnSpc>
          <a:spcPct val="100000"/>
        </a:lnSpc>
        <a:spcBef>
          <a:spcPts val="56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5600" b="0" i="0" u="none" strike="noStrike" cap="none" spc="0" baseline="0"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4pPr>
      <a:lvl5pPr marL="3175000" marR="0" indent="-635000" algn="l" defTabSz="825500" rtl="0" latinLnBrk="0">
        <a:lnSpc>
          <a:spcPct val="100000"/>
        </a:lnSpc>
        <a:spcBef>
          <a:spcPts val="56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5600" b="0" i="0" u="none" strike="noStrike" cap="none" spc="0" baseline="0"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5pPr>
      <a:lvl6pPr marL="3810000" marR="0" indent="-635000" algn="l" defTabSz="825500" rtl="0" latinLnBrk="0">
        <a:lnSpc>
          <a:spcPct val="100000"/>
        </a:lnSpc>
        <a:spcBef>
          <a:spcPts val="56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5600" b="0" i="0" u="none" strike="noStrike" cap="none" spc="0" baseline="0"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6pPr>
      <a:lvl7pPr marL="4445000" marR="0" indent="-635000" algn="l" defTabSz="825500" rtl="0" latinLnBrk="0">
        <a:lnSpc>
          <a:spcPct val="100000"/>
        </a:lnSpc>
        <a:spcBef>
          <a:spcPts val="56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5600" b="0" i="0" u="none" strike="noStrike" cap="none" spc="0" baseline="0"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7pPr>
      <a:lvl8pPr marL="5080000" marR="0" indent="-635000" algn="l" defTabSz="825500" rtl="0" latinLnBrk="0">
        <a:lnSpc>
          <a:spcPct val="100000"/>
        </a:lnSpc>
        <a:spcBef>
          <a:spcPts val="56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5600" b="0" i="0" u="none" strike="noStrike" cap="none" spc="0" baseline="0"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8pPr>
      <a:lvl9pPr marL="5715000" marR="0" indent="-635000" algn="l" defTabSz="825500" rtl="0" latinLnBrk="0">
        <a:lnSpc>
          <a:spcPct val="100000"/>
        </a:lnSpc>
        <a:spcBef>
          <a:spcPts val="56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5600" b="0" i="0" u="none" strike="noStrike" cap="none" spc="0" baseline="0"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re these Wellen’s Waves?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>
                <a:solidFill>
                  <a:srgbClr val="000000"/>
                </a:solidFill>
              </a:rPr>
              <a:t>Are</a:t>
            </a:r>
            <a:r>
              <a:t> </a:t>
            </a:r>
            <a:r>
              <a:rPr>
                <a:solidFill>
                  <a:srgbClr val="000000"/>
                </a:solidFill>
              </a:rPr>
              <a:t>these</a:t>
            </a:r>
            <a:r>
              <a:t> </a:t>
            </a:r>
            <a:r>
              <a:rPr>
                <a:solidFill>
                  <a:srgbClr val="000000"/>
                </a:solidFill>
              </a:rPr>
              <a:t>Wellen’s Waves?</a:t>
            </a:r>
          </a:p>
        </p:txBody>
      </p:sp>
      <p:sp>
        <p:nvSpPr>
          <p:cNvPr id="120" name="Double-tap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IN" dirty="0"/>
              <a:t>Clinical Club</a:t>
            </a:r>
          </a:p>
          <a:p>
            <a:r>
              <a:rPr lang="en-IN" dirty="0"/>
              <a:t>Dr </a:t>
            </a:r>
            <a:r>
              <a:rPr lang="en-IN" dirty="0" err="1"/>
              <a:t>Shifa</a:t>
            </a:r>
            <a:r>
              <a:rPr lang="en-IN" dirty="0"/>
              <a:t> C</a:t>
            </a:r>
          </a:p>
          <a:p>
            <a:r>
              <a:rPr lang="en-IN" dirty="0"/>
              <a:t>Jr3 ,M2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3" name="49 year old female, k/c/o CLD- NASH of more than 10 year duration presented in hepatic encephalopathy, on diuretic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49 year old female, k/c/o CLD- NASH of more than 10 year duration presented in hepatic encephalopathy, on diuretics.</a:t>
            </a:r>
          </a:p>
          <a:p>
            <a:r>
              <a:t>ECG was taken as a part of routine evalation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IMG_0117.jpeg" descr="IMG_0117.jpeg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378155" y="378808"/>
            <a:ext cx="23826038" cy="13033830"/>
          </a:xfrm>
          <a:prstGeom prst="rect">
            <a:avLst/>
          </a:prstGeom>
        </p:spPr>
      </p:pic>
      <p:sp>
        <p:nvSpPr>
          <p:cNvPr id="126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Double-tap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IMG_0128.jpeg" descr="IMG_0128.jpeg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778822" y="424228"/>
            <a:ext cx="22826358" cy="12492336"/>
          </a:xfrm>
          <a:prstGeom prst="rect">
            <a:avLst/>
          </a:prstGeom>
        </p:spPr>
      </p:pic>
      <p:sp>
        <p:nvSpPr>
          <p:cNvPr id="130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Double-tap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G_0127.jpeg" descr="IMG_0127.jpeg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2395734" y="187540"/>
            <a:ext cx="19596005" cy="13340920"/>
          </a:xfrm>
          <a:prstGeom prst="rect">
            <a:avLst/>
          </a:prstGeom>
        </p:spPr>
      </p:pic>
      <p:sp>
        <p:nvSpPr>
          <p:cNvPr id="134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Double-tap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IMG_0119.png" descr="IMG_0119.png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1748757" y="262364"/>
            <a:ext cx="21568509" cy="11811000"/>
          </a:xfrm>
          <a:prstGeom prst="rect">
            <a:avLst/>
          </a:prstGeom>
        </p:spPr>
      </p:pic>
      <p:sp>
        <p:nvSpPr>
          <p:cNvPr id="138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Double-tap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G_0121.png" descr="IMG_0121.png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2880778" y="1489709"/>
            <a:ext cx="18622444" cy="10215217"/>
          </a:xfrm>
          <a:prstGeom prst="rect">
            <a:avLst/>
          </a:prstGeom>
        </p:spPr>
      </p:pic>
      <p:sp>
        <p:nvSpPr>
          <p:cNvPr id="142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3" name="WELLEN’S PATTERN A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817244">
              <a:defRPr sz="5742" b="1">
                <a:solidFill>
                  <a:srgbClr val="371A94"/>
                </a:solidFill>
                <a:effectLst>
                  <a:outerShdw blurRad="37719" dist="50292" dir="3000000" rotWithShape="0">
                    <a:srgbClr val="FFFFFF">
                      <a:alpha val="60000"/>
                    </a:srgbClr>
                  </a:outerShdw>
                </a:effectLst>
              </a:defRPr>
            </a:lvl1pPr>
          </a:lstStyle>
          <a:p>
            <a:r>
              <a:t>WELLEN’S PATTERN A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G_0120.png" descr="IMG_0120.png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2854682" y="-278321"/>
            <a:ext cx="19204731" cy="10530619"/>
          </a:xfrm>
          <a:prstGeom prst="rect">
            <a:avLst/>
          </a:prstGeom>
        </p:spPr>
      </p:pic>
      <p:sp>
        <p:nvSpPr>
          <p:cNvPr id="146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" name="Double-tap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Hypokalemi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Hypokalemia</a:t>
            </a:r>
          </a:p>
        </p:txBody>
      </p:sp>
      <p:sp>
        <p:nvSpPr>
          <p:cNvPr id="150" name="K + less than 3.5 mmoI/L…"/>
          <p:cNvSpPr txBox="1">
            <a:spLocks noGrp="1"/>
          </p:cNvSpPr>
          <p:nvPr>
            <p:ph type="body" idx="1"/>
          </p:nvPr>
        </p:nvSpPr>
        <p:spPr>
          <a:xfrm>
            <a:off x="1524000" y="4374308"/>
            <a:ext cx="21336000" cy="8001001"/>
          </a:xfrm>
          <a:prstGeom prst="rect">
            <a:avLst/>
          </a:prstGeom>
        </p:spPr>
        <p:txBody>
          <a:bodyPr/>
          <a:lstStyle/>
          <a:p>
            <a:r>
              <a:t>K + less than 3.5 mmoI/L </a:t>
            </a:r>
          </a:p>
          <a:p>
            <a:r>
              <a:t>Most common causes - diarrhoea, diuretic therapy</a:t>
            </a:r>
          </a:p>
          <a:p>
            <a:r>
              <a:t>In upto 20% of hospitalised patients, upto 40% of patients on diuretics 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IMG_0130.jpeg" descr="IMG_0130.jpeg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1195565" y="1002516"/>
            <a:ext cx="21996343" cy="12042744"/>
          </a:xfrm>
          <a:prstGeom prst="rect">
            <a:avLst/>
          </a:prstGeom>
        </p:spPr>
      </p:pic>
      <p:sp>
        <p:nvSpPr>
          <p:cNvPr id="153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" name="Double-tap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Hypokalemia- ECG chang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Hypokalemia- ECG changes</a:t>
            </a:r>
          </a:p>
        </p:txBody>
      </p:sp>
      <p:sp>
        <p:nvSpPr>
          <p:cNvPr id="157" name="The earliest ECG change - decreased T wave amplitud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15950" indent="-615950" defTabSz="800735">
              <a:spcBef>
                <a:spcPts val="5400"/>
              </a:spcBef>
              <a:defRPr sz="5432"/>
            </a:pPr>
            <a:r>
              <a:t>The earliest ECG change - decreased T wave amplitude</a:t>
            </a:r>
          </a:p>
          <a:p>
            <a:pPr marL="615950" indent="-615950" defTabSz="800735">
              <a:spcBef>
                <a:spcPts val="5400"/>
              </a:spcBef>
              <a:defRPr sz="5432"/>
            </a:pPr>
            <a:r>
              <a:t>ST segment depression, PR prolongation, increase in P wave amplitude.</a:t>
            </a:r>
          </a:p>
          <a:p>
            <a:pPr marL="615950" indent="-615950" defTabSz="800735">
              <a:spcBef>
                <a:spcPts val="5400"/>
              </a:spcBef>
              <a:defRPr sz="5432"/>
            </a:pPr>
            <a:r>
              <a:t>Appearance of U wave</a:t>
            </a:r>
          </a:p>
          <a:p>
            <a:pPr marL="615950" indent="-615950" defTabSz="800735">
              <a:spcBef>
                <a:spcPts val="5400"/>
              </a:spcBef>
              <a:defRPr sz="5432"/>
            </a:pPr>
            <a:r>
              <a:t>U wave amplitude exceeding T wave - &lt; 3 mEq/L</a:t>
            </a:r>
          </a:p>
          <a:p>
            <a:pPr marL="615950" indent="-615950" defTabSz="800735">
              <a:spcBef>
                <a:spcPts val="5400"/>
              </a:spcBef>
              <a:defRPr sz="5432"/>
            </a:pPr>
            <a:r>
              <a:t>Severe hypokalemia - T and U wave fusion - pseudoprolonged QT interval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Severe hypokalemia- tachyarrhythmias - VT, VF, AV block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Severe hypokalemia- tachyarrhythmias - VT, VF, AV block</a:t>
            </a:r>
          </a:p>
          <a:p>
            <a:r>
              <a:t>Torsades de pointes, Ventricular tachycardia, Ventricular fibrillation 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G_0129.jpeg" descr="IMG_0129.jpeg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5067780" y="204275"/>
            <a:ext cx="14248441" cy="12932405"/>
          </a:xfrm>
          <a:prstGeom prst="rect">
            <a:avLst/>
          </a:prstGeom>
        </p:spPr>
      </p:pic>
      <p:sp>
        <p:nvSpPr>
          <p:cNvPr id="163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Double-tap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G_0129.jpeg" descr="IMG_0129.jpeg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3419431" y="1248702"/>
            <a:ext cx="18750355" cy="11218596"/>
          </a:xfrm>
          <a:prstGeom prst="rect">
            <a:avLst/>
          </a:prstGeom>
        </p:spPr>
      </p:pic>
      <p:sp>
        <p:nvSpPr>
          <p:cNvPr id="167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Double-tap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Electrophysiology of ECG Chang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Electrophysiology of ECG Changes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G_0125.png" descr="IMG_0125.png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6184359" y="228814"/>
            <a:ext cx="14987157" cy="12649382"/>
          </a:xfrm>
          <a:prstGeom prst="rect">
            <a:avLst/>
          </a:prstGeom>
        </p:spPr>
      </p:pic>
      <p:sp>
        <p:nvSpPr>
          <p:cNvPr id="173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4" name="Double-tap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IMG_0122.jpeg" descr="IMG_0122.jpeg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1801458" y="466604"/>
            <a:ext cx="20781084" cy="11591123"/>
          </a:xfrm>
          <a:prstGeom prst="rect">
            <a:avLst/>
          </a:prstGeom>
        </p:spPr>
      </p:pic>
      <p:sp>
        <p:nvSpPr>
          <p:cNvPr id="177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Double-tap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K + is mainly an intracellular cation…"/>
          <p:cNvSpPr txBox="1">
            <a:spLocks noGrp="1"/>
          </p:cNvSpPr>
          <p:nvPr>
            <p:ph type="body" idx="1"/>
          </p:nvPr>
        </p:nvSpPr>
        <p:spPr>
          <a:xfrm>
            <a:off x="1524000" y="2045955"/>
            <a:ext cx="21336000" cy="11572861"/>
          </a:xfrm>
          <a:prstGeom prst="rect">
            <a:avLst/>
          </a:prstGeom>
        </p:spPr>
        <p:txBody>
          <a:bodyPr/>
          <a:lstStyle/>
          <a:p>
            <a:r>
              <a:t>K + is mainly an intracellular cation</a:t>
            </a:r>
          </a:p>
          <a:p>
            <a:r>
              <a:t>Determines the resting membrane potential (RMP) </a:t>
            </a:r>
          </a:p>
          <a:p>
            <a:r>
              <a:t>RMP -90 mV     - due to constant outward leak of K+ through inward rectifier channels.</a:t>
            </a:r>
          </a:p>
          <a:p>
            <a:r>
              <a:t>Hypokalemia - more negative RMP -resting membrane hyperpolarization - widening between the threshold potential and RMP leads- slowed conduction. </a:t>
            </a:r>
          </a:p>
          <a:p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Low extracellular K+  - a delayed rectifier current - increase in action potential duration and a delay in repolarization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71500" indent="-571500" defTabSz="742950">
              <a:spcBef>
                <a:spcPts val="5000"/>
              </a:spcBef>
              <a:defRPr sz="5040"/>
            </a:pPr>
            <a:r>
              <a:t>Low extracellular K+  - a delayed rectifier current - increase in action potential duration and a delay in repolarization.</a:t>
            </a:r>
          </a:p>
          <a:p>
            <a:pPr marL="571500" indent="-571500" defTabSz="742950">
              <a:spcBef>
                <a:spcPts val="5000"/>
              </a:spcBef>
              <a:defRPr sz="5040"/>
            </a:pPr>
            <a:r>
              <a:t>Extracellular K+ ions are required to open the delayed rectifier channel.</a:t>
            </a:r>
          </a:p>
          <a:p>
            <a:pPr marL="571500" indent="-571500" defTabSz="742950">
              <a:spcBef>
                <a:spcPts val="5000"/>
              </a:spcBef>
              <a:defRPr sz="5040"/>
            </a:pPr>
            <a:r>
              <a:t>The action potential configuration changes- the slope of phase 2 first increases , then decreases; phase 3 duration increases with a decreased slope .</a:t>
            </a:r>
          </a:p>
          <a:p>
            <a:pPr marL="571500" indent="-571500" defTabSz="742950">
              <a:spcBef>
                <a:spcPts val="5000"/>
              </a:spcBef>
              <a:defRPr sz="5040"/>
            </a:pPr>
            <a:r>
              <a:t>AP duration increases;  room for ectopic during the terminal phase of AP , and RRP increases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lowed conduction, delayed repolarization, shortened refractory period and increased automaticity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Slowed conduction, delayed repolarization, shortened refractory period and increased automaticity.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Delayed phase 3 repolarization of the ventricular muscle fibre - phase3 slope is attenuated- small,opposing voltage gradientsthat cross over - T WAVE abnormaliti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Delayed phase 3 repolarization of the ventricular muscle fibre - phase3 slope is attenuated- small,opposing voltage gradientsthat cross over - T WAVE abnormalities</a:t>
            </a:r>
          </a:p>
          <a:p>
            <a:r>
              <a:t>Reduction in the rate of phase 3 repolarization - increased action potential duration- BRADYCARDIA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1" name="U wave - a physiologic U wave is a small deflection following T wave, height is usually less than 1/4 of T wav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 wave - a physiologic U wave is a small deflection following T wave, height is usually less than 1/4 of T wave</a:t>
            </a:r>
          </a:p>
          <a:p>
            <a:r>
              <a:t>Genesis of U WAVE :</a:t>
            </a:r>
          </a:p>
          <a:p>
            <a:r>
              <a:t>?delayed repolarization of Purkinje network</a:t>
            </a:r>
          </a:p>
          <a:p>
            <a:r>
              <a:t>?EAD of the ventricular myocardium.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4" name="Large U wave in  hypokalemia - genesis- complex !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Large U wave in  hypokalemia - genesis- complex !</a:t>
            </a:r>
          </a:p>
          <a:p>
            <a:r>
              <a:t>Full repolarization of epicardium- the peak of pathological U, repolarization of endo and M cells - descending limb.</a:t>
            </a:r>
          </a:p>
          <a:p>
            <a:r>
              <a:t>The apparent T- U complex  - is a T wave with ascending limb interrupted.</a:t>
            </a:r>
          </a:p>
          <a:p>
            <a:r>
              <a:t>The pathologicU wave is likely a second component of a bifid T wave.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IMG_0126.jpeg" descr="IMG_0126.jpeg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4434036" y="174288"/>
            <a:ext cx="15519401" cy="10994726"/>
          </a:xfrm>
          <a:prstGeom prst="rect">
            <a:avLst/>
          </a:prstGeom>
        </p:spPr>
      </p:pic>
      <p:sp>
        <p:nvSpPr>
          <p:cNvPr id="197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Double-tap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Mechanism of arrhythmia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Mechanism of arrhythmias </a:t>
            </a:r>
          </a:p>
        </p:txBody>
      </p:sp>
      <p:sp>
        <p:nvSpPr>
          <p:cNvPr id="201" name="Afterdepolarizations are abnormal depolarisations of cardiac myocytes that interrupt phase 2, phase 3 or phase 4 of the cardiac AP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Afterdepolarizations are abnormal depolarisations of cardiac myocytes that interrupt phase 2, phase 3 or phase 4 of the cardiac AP</a:t>
            </a:r>
          </a:p>
          <a:p>
            <a:r>
              <a:t>Early AD and delayed AD</a:t>
            </a:r>
          </a:p>
          <a:p>
            <a:r>
              <a:t>AfterDepolarisations can lead to arrhythmias</a:t>
            </a:r>
          </a:p>
          <a:p>
            <a:r>
              <a:t>EAD- torsades de pointes, tachycardia </a:t>
            </a:r>
          </a:p>
          <a:p>
            <a:r>
              <a:t>DAD - ventricular tachycardia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Double-tap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Cardiac repolarization reserve include the mechanisms that protect against arrhythmia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Cardiac repolarization reserve include the mechanisms that protect against arrhythmias</a:t>
            </a:r>
          </a:p>
          <a:p>
            <a:r>
              <a:t>Suppression of K+ channel conductances, Na+- K+ ATPase inhibition - increased APduration , reduced repolarization reserve, EAD, DADs, and automaticity.</a:t>
            </a:r>
          </a:p>
          <a:p>
            <a:r>
              <a:t>Hypokalemia potentiates the pro-arrhythmogenic effects of class III anti arrhythmic drugs.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 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 /></Relationships>
</file>

<file path=ppt/theme/theme1.xml><?xml version="1.0" encoding="utf-8"?>
<a:theme xmlns:a="http://schemas.openxmlformats.org/drawingml/2006/main" name="Formal">
  <a:themeElements>
    <a:clrScheme name="Formal">
      <a:dk1>
        <a:srgbClr val="515151"/>
      </a:dk1>
      <a:lt1>
        <a:srgbClr val="002951"/>
      </a:lt1>
      <a:dk2>
        <a:srgbClr val="53585F"/>
      </a:dk2>
      <a:lt2>
        <a:srgbClr val="DCDEE0"/>
      </a:lt2>
      <a:accent1>
        <a:srgbClr val="6789BA"/>
      </a:accent1>
      <a:accent2>
        <a:srgbClr val="77965C"/>
      </a:accent2>
      <a:accent3>
        <a:srgbClr val="E3B43D"/>
      </a:accent3>
      <a:accent4>
        <a:srgbClr val="D77B43"/>
      </a:accent4>
      <a:accent5>
        <a:srgbClr val="C25756"/>
      </a:accent5>
      <a:accent6>
        <a:srgbClr val="876390"/>
      </a:accent6>
      <a:hlink>
        <a:srgbClr val="0000FF"/>
      </a:hlink>
      <a:folHlink>
        <a:srgbClr val="FF00FF"/>
      </a:folHlink>
    </a:clrScheme>
    <a:fontScheme name="Formal">
      <a:majorFont>
        <a:latin typeface="Cochin"/>
        <a:ea typeface="Cochin"/>
        <a:cs typeface="Cochin"/>
      </a:majorFont>
      <a:minorFont>
        <a:latin typeface="Cochin"/>
        <a:ea typeface="Cochin"/>
        <a:cs typeface="Cochin"/>
      </a:minorFont>
    </a:fontScheme>
    <a:fmtScheme name="Fo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ochi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kumimoji="0" sz="5800" b="0" i="0" u="none" strike="noStrike" cap="none" spc="0" normalizeH="0" baseline="0">
            <a:ln>
              <a:noFill/>
            </a:ln>
            <a:solidFill>
              <a:srgbClr val="515151"/>
            </a:solidFill>
            <a:effectLst/>
            <a:uFillTx/>
            <a:latin typeface="+mn-lt"/>
            <a:ea typeface="+mn-ea"/>
            <a:cs typeface="+mn-cs"/>
            <a:sym typeface="Cochi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Formal">
  <a:themeElements>
    <a:clrScheme name="Formal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6789BA"/>
      </a:accent1>
      <a:accent2>
        <a:srgbClr val="77965C"/>
      </a:accent2>
      <a:accent3>
        <a:srgbClr val="E3B43D"/>
      </a:accent3>
      <a:accent4>
        <a:srgbClr val="D77B43"/>
      </a:accent4>
      <a:accent5>
        <a:srgbClr val="C25756"/>
      </a:accent5>
      <a:accent6>
        <a:srgbClr val="876390"/>
      </a:accent6>
      <a:hlink>
        <a:srgbClr val="0000FF"/>
      </a:hlink>
      <a:folHlink>
        <a:srgbClr val="FF00FF"/>
      </a:folHlink>
    </a:clrScheme>
    <a:fontScheme name="Formal">
      <a:majorFont>
        <a:latin typeface="Cochin"/>
        <a:ea typeface="Cochin"/>
        <a:cs typeface="Cochin"/>
      </a:majorFont>
      <a:minorFont>
        <a:latin typeface="Cochin"/>
        <a:ea typeface="Cochin"/>
        <a:cs typeface="Cochin"/>
      </a:minorFont>
    </a:fontScheme>
    <a:fmtScheme name="Fo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ochi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kumimoji="0" sz="5800" b="0" i="0" u="none" strike="noStrike" cap="none" spc="0" normalizeH="0" baseline="0">
            <a:ln>
              <a:noFill/>
            </a:ln>
            <a:solidFill>
              <a:srgbClr val="515151"/>
            </a:solidFill>
            <a:effectLst/>
            <a:uFillTx/>
            <a:latin typeface="+mn-lt"/>
            <a:ea typeface="+mn-ea"/>
            <a:cs typeface="+mn-cs"/>
            <a:sym typeface="Cochi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26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Formal</vt:lpstr>
      <vt:lpstr>Are these Wellen’s Waves?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Hypokalemia</vt:lpstr>
      <vt:lpstr>PowerPoint Presentation</vt:lpstr>
      <vt:lpstr>Hypokalemia- ECG changes</vt:lpstr>
      <vt:lpstr>PowerPoint Presentation</vt:lpstr>
      <vt:lpstr>PowerPoint Presentation</vt:lpstr>
      <vt:lpstr>PowerPoint Presentation</vt:lpstr>
      <vt:lpstr>Electrophysiology of ECG Changes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Mechanism of arrhythmias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these Wellen’s Waves?</dc:title>
  <cp:lastModifiedBy>Shifa C</cp:lastModifiedBy>
  <cp:revision>2</cp:revision>
  <dcterms:modified xsi:type="dcterms:W3CDTF">2023-04-16T09:13:45Z</dcterms:modified>
</cp:coreProperties>
</file>