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56"/>
  </p:notesMasterIdLst>
  <p:sldIdLst>
    <p:sldId id="264" r:id="rId5"/>
    <p:sldId id="313" r:id="rId6"/>
    <p:sldId id="314" r:id="rId7"/>
    <p:sldId id="315" r:id="rId8"/>
    <p:sldId id="331" r:id="rId9"/>
    <p:sldId id="332" r:id="rId10"/>
    <p:sldId id="333" r:id="rId11"/>
    <p:sldId id="334" r:id="rId12"/>
    <p:sldId id="267" r:id="rId13"/>
    <p:sldId id="291" r:id="rId14"/>
    <p:sldId id="293" r:id="rId15"/>
    <p:sldId id="292" r:id="rId16"/>
    <p:sldId id="361" r:id="rId17"/>
    <p:sldId id="316" r:id="rId18"/>
    <p:sldId id="326" r:id="rId19"/>
    <p:sldId id="338" r:id="rId20"/>
    <p:sldId id="317" r:id="rId21"/>
    <p:sldId id="339" r:id="rId22"/>
    <p:sldId id="320" r:id="rId23"/>
    <p:sldId id="323" r:id="rId24"/>
    <p:sldId id="319" r:id="rId25"/>
    <p:sldId id="329" r:id="rId26"/>
    <p:sldId id="330" r:id="rId27"/>
    <p:sldId id="318" r:id="rId28"/>
    <p:sldId id="325" r:id="rId29"/>
    <p:sldId id="335" r:id="rId30"/>
    <p:sldId id="336" r:id="rId31"/>
    <p:sldId id="337" r:id="rId32"/>
    <p:sldId id="321" r:id="rId33"/>
    <p:sldId id="322" r:id="rId34"/>
    <p:sldId id="353" r:id="rId35"/>
    <p:sldId id="357" r:id="rId36"/>
    <p:sldId id="358" r:id="rId37"/>
    <p:sldId id="354" r:id="rId38"/>
    <p:sldId id="355" r:id="rId39"/>
    <p:sldId id="356" r:id="rId40"/>
    <p:sldId id="359" r:id="rId41"/>
    <p:sldId id="324" r:id="rId42"/>
    <p:sldId id="341" r:id="rId43"/>
    <p:sldId id="340" r:id="rId44"/>
    <p:sldId id="342" r:id="rId45"/>
    <p:sldId id="343" r:id="rId46"/>
    <p:sldId id="344" r:id="rId47"/>
    <p:sldId id="345" r:id="rId48"/>
    <p:sldId id="346" r:id="rId49"/>
    <p:sldId id="349" r:id="rId50"/>
    <p:sldId id="350" r:id="rId51"/>
    <p:sldId id="351" r:id="rId52"/>
    <p:sldId id="352" r:id="rId53"/>
    <p:sldId id="347" r:id="rId54"/>
    <p:sldId id="360" r:id="rId5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3741" autoAdjust="0"/>
  </p:normalViewPr>
  <p:slideViewPr>
    <p:cSldViewPr snapToGrid="0">
      <p:cViewPr varScale="1">
        <p:scale>
          <a:sx n="62" d="100"/>
          <a:sy n="62" d="100"/>
        </p:scale>
        <p:origin x="828" y="44"/>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viewProps" Target="viewProp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presProps" Target="presProp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6DBDFE-DD3D-4291-A404-1B97A83A6EA8}" type="datetimeFigureOut">
              <a:rPr lang="en-US" smtClean="0"/>
              <a:t>2/3/2023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6456DE3-4E01-4AFD-AD42-42312842ED89}" type="slidenum">
              <a:rPr lang="en-US" smtClean="0"/>
              <a:t>‹#›</a:t>
            </a:fld>
            <a:endParaRPr lang="en-US" dirty="0"/>
          </a:p>
        </p:txBody>
      </p:sp>
    </p:spTree>
    <p:extLst>
      <p:ext uri="{BB962C8B-B14F-4D97-AF65-F5344CB8AC3E}">
        <p14:creationId xmlns:p14="http://schemas.microsoft.com/office/powerpoint/2010/main" val="7029615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AEA074-24A7-4657-AE02-A51F68EA6AA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98700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 name="Rectangle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oup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629103" y="2244830"/>
            <a:ext cx="8933796" cy="2437232"/>
          </a:xfrm>
        </p:spPr>
        <p:txBody>
          <a:bodyPr tIns="45720" bIns="45720" anchor="ctr">
            <a:normAutofit/>
          </a:bodyPr>
          <a:lstStyle>
            <a:lvl1pPr algn="ctr">
              <a:lnSpc>
                <a:spcPct val="83000"/>
              </a:lnSpc>
              <a:defRPr lang="en-US" sz="68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629101" y="4682062"/>
            <a:ext cx="8936846" cy="457201"/>
          </a:xfrm>
        </p:spPr>
        <p:txBody>
          <a:bodyPr>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6"/>
            <a:ext cx="1554480" cy="485546"/>
          </a:xfrm>
        </p:spPr>
        <p:txBody>
          <a:bodyPr/>
          <a:lstStyle>
            <a:lvl1pPr algn="ctr">
              <a:defRPr sz="1300" spc="0" baseline="0">
                <a:solidFill>
                  <a:srgbClr val="FFFFFF"/>
                </a:solidFill>
                <a:latin typeface="+mn-lt"/>
              </a:defRPr>
            </a:lvl1pPr>
          </a:lstStyle>
          <a:p>
            <a:fld id="{EA0C0817-A112-4847-8014-A94B7D2A4EA3}" type="datetime1">
              <a:rPr lang="en-US" smtClean="0"/>
              <a:t>2/3/2023</a:t>
            </a:fld>
            <a:endParaRPr lang="en-US" dirty="0"/>
          </a:p>
        </p:txBody>
      </p:sp>
      <p:sp>
        <p:nvSpPr>
          <p:cNvPr id="21" name="Footer Placeholder 20"/>
          <p:cNvSpPr>
            <a:spLocks noGrp="1"/>
          </p:cNvSpPr>
          <p:nvPr>
            <p:ph type="ftr" sz="quarter" idx="11"/>
          </p:nvPr>
        </p:nvSpPr>
        <p:spPr>
          <a:xfrm>
            <a:off x="1629100" y="5177408"/>
            <a:ext cx="5730295" cy="228600"/>
          </a:xfrm>
        </p:spPr>
        <p:txBody>
          <a:bodyPr/>
          <a:lstStyle>
            <a:lvl1pPr algn="l">
              <a:defRPr>
                <a:solidFill>
                  <a:schemeClr val="tx1">
                    <a:lumMod val="85000"/>
                    <a:lumOff val="15000"/>
                  </a:schemeClr>
                </a:solidFill>
              </a:defRPr>
            </a:lvl1pPr>
          </a:lstStyle>
          <a:p>
            <a:endParaRPr lang="en-US" dirty="0"/>
          </a:p>
        </p:txBody>
      </p:sp>
      <p:sp>
        <p:nvSpPr>
          <p:cNvPr id="22" name="Slide Number Placeholder 21"/>
          <p:cNvSpPr>
            <a:spLocks noGrp="1"/>
          </p:cNvSpPr>
          <p:nvPr>
            <p:ph type="sldNum" sz="quarter" idx="12"/>
          </p:nvPr>
        </p:nvSpPr>
        <p:spPr>
          <a:xfrm>
            <a:off x="8606920" y="5177408"/>
            <a:ext cx="1955980"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11847017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32B432-ACDA-4023-A761-2BAB76577B62}" type="datetime1">
              <a:rPr lang="en-US" smtClean="0"/>
              <a:t>2/3/2023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5758817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23" name="Rectangle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9156" y="2275165"/>
            <a:ext cx="8933688" cy="2406895"/>
          </a:xfrm>
        </p:spPr>
        <p:txBody>
          <a:bodyPr anchor="ctr">
            <a:normAutofit/>
          </a:bodyPr>
          <a:lstStyle>
            <a:lvl1pPr algn="ctr">
              <a:lnSpc>
                <a:spcPct val="83000"/>
              </a:lnSpc>
              <a:defRPr lang="en-US" sz="68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grpSp>
        <p:nvGrpSpPr>
          <p:cNvPr id="16" name="Group 15">
            <a:extLst>
              <a:ext uri="{FF2B5EF4-FFF2-40B4-BE49-F238E27FC236}">
                <a16:creationId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Straight Connector 16">
              <a:extLst>
                <a:ext uri="{FF2B5EF4-FFF2-40B4-BE49-F238E27FC236}">
                  <a16:creationId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Text Placeholder 2"/>
          <p:cNvSpPr>
            <a:spLocks noGrp="1"/>
          </p:cNvSpPr>
          <p:nvPr>
            <p:ph type="body" idx="1"/>
          </p:nvPr>
        </p:nvSpPr>
        <p:spPr>
          <a:xfrm>
            <a:off x="1629156" y="4682062"/>
            <a:ext cx="8939784" cy="457200"/>
          </a:xfrm>
        </p:spPr>
        <p:txBody>
          <a:bodyPr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18760" y="1344502"/>
            <a:ext cx="1554480" cy="498781"/>
          </a:xfrm>
        </p:spPr>
        <p:txBody>
          <a:bodyPr/>
          <a:lstStyle>
            <a:lvl1pPr algn="ctr">
              <a:defRPr lang="en-US" sz="1300" kern="1200" spc="0" baseline="0">
                <a:solidFill>
                  <a:srgbClr val="FFFFFF"/>
                </a:solidFill>
                <a:latin typeface="+mn-lt"/>
                <a:ea typeface="+mn-ea"/>
                <a:cs typeface="+mn-cs"/>
              </a:defRPr>
            </a:lvl1pPr>
          </a:lstStyle>
          <a:p>
            <a:fld id="{D9C646AA-F36E-4540-911D-FFFC0A0EF24A}" type="datetime1">
              <a:rPr lang="en-US" smtClean="0"/>
              <a:t>2/3/2023</a:t>
            </a:fld>
            <a:endParaRPr lang="en-US" dirty="0"/>
          </a:p>
        </p:txBody>
      </p:sp>
      <p:sp>
        <p:nvSpPr>
          <p:cNvPr id="5" name="Footer Placeholder 4"/>
          <p:cNvSpPr>
            <a:spLocks noGrp="1"/>
          </p:cNvSpPr>
          <p:nvPr>
            <p:ph type="ftr" sz="quarter" idx="11"/>
          </p:nvPr>
        </p:nvSpPr>
        <p:spPr>
          <a:xfrm>
            <a:off x="1629157" y="5177408"/>
            <a:ext cx="5660134" cy="228600"/>
          </a:xfrm>
        </p:spPr>
        <p:txBody>
          <a:bodyPr/>
          <a:lstStyle>
            <a:lvl1pPr algn="l">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a:xfrm>
            <a:off x="8604504" y="5177408"/>
            <a:ext cx="1958339"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21697321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6176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186D26-FA5F-4637-B602-B7C2DC34CFD4}" type="datetime1">
              <a:rPr lang="en-US" smtClean="0"/>
              <a:t>2/3/2023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35005825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663440" cy="640080"/>
          </a:xfrm>
        </p:spPr>
        <p:txBody>
          <a:bodyPr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92472"/>
            <a:ext cx="4663440" cy="3163825"/>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58712" y="2074334"/>
            <a:ext cx="4663440" cy="640080"/>
          </a:xfrm>
        </p:spPr>
        <p:txBody>
          <a:bodyPr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58712" y="2792471"/>
            <a:ext cx="4663440" cy="3164509"/>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A7F15D8-96D1-4781-BC50-CA8A088B2FE4}" type="datetime1">
              <a:rPr lang="en-US" smtClean="0"/>
              <a:t>2/3/2023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0207325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A96C99-B8F8-4528-BD05-0E16E943DC09}" type="datetime1">
              <a:rPr lang="en-US" smtClean="0"/>
              <a:t>2/3/2023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0735875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t>2/3/2023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3753279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58200" y="607392"/>
            <a:ext cx="3161963" cy="1645920"/>
          </a:xfrm>
        </p:spPr>
        <p:txBody>
          <a:bodyPr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68580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58200" y="2336800"/>
            <a:ext cx="3161963" cy="3606800"/>
          </a:xfrm>
        </p:spPr>
        <p:txBody>
          <a:bodyPr>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a:xfrm>
            <a:off x="5588000" y="6035040"/>
            <a:ext cx="1955800" cy="365760"/>
          </a:xfrm>
        </p:spPr>
        <p:txBody>
          <a:bodyPr/>
          <a:lstStyle>
            <a:lvl1pPr>
              <a:defRPr>
                <a:solidFill>
                  <a:schemeClr val="tx1">
                    <a:lumMod val="85000"/>
                    <a:lumOff val="15000"/>
                  </a:schemeClr>
                </a:solidFill>
              </a:defRPr>
            </a:lvl1pPr>
          </a:lstStyle>
          <a:p>
            <a:fld id="{7E8D12A6-918A-48BD-8CB9-CA713993B0EA}" type="datetime1">
              <a:rPr lang="en-US" smtClean="0"/>
              <a:t>2/3/2023</a:t>
            </a:fld>
            <a:endParaRPr lang="en-US" dirty="0"/>
          </a:p>
        </p:txBody>
      </p:sp>
      <p:sp>
        <p:nvSpPr>
          <p:cNvPr id="9" name="Footer Placeholder 8"/>
          <p:cNvSpPr>
            <a:spLocks noGrp="1"/>
          </p:cNvSpPr>
          <p:nvPr>
            <p:ph type="ftr" sz="quarter" idx="11"/>
          </p:nvPr>
        </p:nvSpPr>
        <p:spPr>
          <a:xfrm>
            <a:off x="685801" y="6035040"/>
            <a:ext cx="4584700" cy="365760"/>
          </a:xfrm>
        </p:spPr>
        <p:txBody>
          <a:bodyPr/>
          <a:lstStyle>
            <a:lvl1pPr algn="l">
              <a:defRPr/>
            </a:lvl1pPr>
          </a:lstStyle>
          <a:p>
            <a:endParaRPr lang="en-US" dirty="0"/>
          </a:p>
        </p:txBody>
      </p:sp>
      <p:sp>
        <p:nvSpPr>
          <p:cNvPr id="11" name="Slide Number Placeholder 10"/>
          <p:cNvSpPr>
            <a:spLocks noGrp="1"/>
          </p:cNvSpPr>
          <p:nvPr>
            <p:ph type="sldNum" sz="quarter" idx="12"/>
          </p:nvPr>
        </p:nvSpPr>
        <p:spPr>
          <a:xfrm>
            <a:off x="10396728" y="6035040"/>
            <a:ext cx="1223435" cy="36576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24321606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p:cNvSpPr>
            <a:spLocks noGrp="1"/>
          </p:cNvSpPr>
          <p:nvPr>
            <p:ph type="dt" sz="half" idx="10"/>
          </p:nvPr>
        </p:nvSpPr>
        <p:spPr>
          <a:xfrm>
            <a:off x="5662337" y="6035040"/>
            <a:ext cx="2071963" cy="365760"/>
          </a:xfrm>
        </p:spPr>
        <p:txBody>
          <a:bodyPr/>
          <a:lstStyle>
            <a:lvl1pPr>
              <a:defRPr b="1">
                <a:solidFill>
                  <a:srgbClr val="FFFFFF"/>
                </a:solidFill>
                <a:effectLst>
                  <a:outerShdw blurRad="19050" dist="6350" dir="2700000" algn="tl" rotWithShape="0">
                    <a:prstClr val="black">
                      <a:alpha val="40000"/>
                    </a:prstClr>
                  </a:outerShdw>
                </a:effectLst>
              </a:defRPr>
            </a:lvl1pPr>
          </a:lstStyle>
          <a:p>
            <a:fld id="{E778CE86-875F-4587-BCF6-FA054AFC0D53}" type="datetime1">
              <a:rPr lang="en-US" smtClean="0"/>
              <a:pPr/>
              <a:t>2/3/2023</a:t>
            </a:fld>
            <a:endParaRPr lang="en-US" dirty="0"/>
          </a:p>
        </p:txBody>
      </p:sp>
      <p:sp>
        <p:nvSpPr>
          <p:cNvPr id="6" name="Footer Placeholder 5"/>
          <p:cNvSpPr>
            <a:spLocks noGrp="1"/>
          </p:cNvSpPr>
          <p:nvPr>
            <p:ph type="ftr" sz="quarter" idx="11"/>
          </p:nvPr>
        </p:nvSpPr>
        <p:spPr>
          <a:xfrm>
            <a:off x="612648" y="6035040"/>
            <a:ext cx="4588002" cy="365760"/>
          </a:xfrm>
        </p:spPr>
        <p:txBody>
          <a:bodyPr/>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a:endParaRPr lang="en-US" dirty="0"/>
          </a:p>
        </p:txBody>
      </p:sp>
      <p:sp>
        <p:nvSpPr>
          <p:cNvPr id="7" name="Slide Number Placeholder 6"/>
          <p:cNvSpPr>
            <a:spLocks noGrp="1"/>
          </p:cNvSpPr>
          <p:nvPr>
            <p:ph type="sldNum" sz="quarter" idx="12"/>
          </p:nvPr>
        </p:nvSpPr>
        <p:spPr>
          <a:xfrm>
            <a:off x="10396728" y="6035040"/>
            <a:ext cx="1225296" cy="365760"/>
          </a:xfrm>
        </p:spPr>
        <p:txBody>
          <a:bodyPr/>
          <a:lstStyle/>
          <a:p>
            <a:fld id="{34B7E4EF-A1BD-40F4-AB7B-04F084DD991D}" type="slidenum">
              <a:rPr lang="en-US" smtClean="0"/>
              <a:t>‹#›</a:t>
            </a:fld>
            <a:endParaRPr lang="en-US" dirty="0"/>
          </a:p>
        </p:txBody>
      </p:sp>
      <p:sp>
        <p:nvSpPr>
          <p:cNvPr id="12" name="Rectangle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77250" y="603504"/>
            <a:ext cx="3144774" cy="1645920"/>
          </a:xfrm>
        </p:spPr>
        <p:txBody>
          <a:bodyPr anchor="b">
            <a:noAutofit/>
          </a:bodyPr>
          <a:lstStyle>
            <a:lvl1pPr algn="l">
              <a:lnSpc>
                <a:spcPct val="100000"/>
              </a:lnSpc>
              <a:defRPr sz="3200" b="0">
                <a:solidFill>
                  <a:schemeClr val="tx1"/>
                </a:solidFill>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a:off x="8477250" y="2386584"/>
            <a:ext cx="3144774" cy="3511296"/>
          </a:xfrm>
        </p:spPr>
        <p:txBody>
          <a:bodyPr>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0991036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469652" y="2313435"/>
            <a:ext cx="4384032" cy="704087"/>
          </a:xfrm>
        </p:spPr>
        <p:txBody>
          <a:bodyPr anchor="b" anchorCtr="1"/>
          <a:lstStyle>
            <a:lvl1pPr marL="0" indent="0" algn="ctr">
              <a:buNone/>
              <a:defRPr sz="1900" b="0" cap="all" spc="100" baseline="0">
                <a:solidFill>
                  <a:schemeClr val="accent2">
                    <a:lumMod val="75000"/>
                  </a:schemeClr>
                </a:solidFill>
              </a:defRPr>
            </a:lvl1pPr>
            <a:lvl2pPr marL="457198" indent="0">
              <a:buNone/>
              <a:defRPr sz="1900" b="1"/>
            </a:lvl2pPr>
            <a:lvl3pPr marL="914396" indent="0">
              <a:buNone/>
              <a:defRPr sz="1800" b="1"/>
            </a:lvl3pPr>
            <a:lvl4pPr marL="1371595" indent="0">
              <a:buNone/>
              <a:defRPr sz="1600" b="1"/>
            </a:lvl4pPr>
            <a:lvl5pPr marL="1828793" indent="0">
              <a:buNone/>
              <a:defRPr sz="1600" b="1"/>
            </a:lvl5pPr>
            <a:lvl6pPr marL="2285991" indent="0">
              <a:buNone/>
              <a:defRPr sz="1600" b="1"/>
            </a:lvl6pPr>
            <a:lvl7pPr marL="2743189" indent="0">
              <a:buNone/>
              <a:defRPr sz="1600" b="1"/>
            </a:lvl7pPr>
            <a:lvl8pPr marL="3200388" indent="0">
              <a:buNone/>
              <a:defRPr sz="1600" b="1"/>
            </a:lvl8pPr>
            <a:lvl9pPr marL="3657586" indent="0">
              <a:buNone/>
              <a:defRPr sz="1600" b="1"/>
            </a:lvl9pPr>
          </a:lstStyle>
          <a:p>
            <a:pPr lvl="0"/>
            <a:r>
              <a:rPr lang="en-US"/>
              <a:t>Click to edit Master text styles</a:t>
            </a:r>
          </a:p>
        </p:txBody>
      </p:sp>
      <p:sp>
        <p:nvSpPr>
          <p:cNvPr id="4" name="Content Placeholder 3"/>
          <p:cNvSpPr>
            <a:spLocks noGrp="1"/>
          </p:cNvSpPr>
          <p:nvPr>
            <p:ph sz="half" idx="2"/>
          </p:nvPr>
        </p:nvSpPr>
        <p:spPr>
          <a:xfrm>
            <a:off x="1469652" y="3143250"/>
            <a:ext cx="4384032"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387355"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5"/>
            <a:ext cx="4387355" cy="704087"/>
          </a:xfrm>
        </p:spPr>
        <p:txBody>
          <a:bodyPr anchor="b" anchorCtr="1"/>
          <a:lstStyle>
            <a:lvl1pPr marL="0" indent="0" algn="ctr">
              <a:buNone/>
              <a:defRPr sz="1900" b="0" cap="all" spc="100" baseline="0">
                <a:solidFill>
                  <a:schemeClr val="accent2">
                    <a:lumMod val="75000"/>
                  </a:schemeClr>
                </a:solidFill>
              </a:defRPr>
            </a:lvl1pPr>
            <a:lvl2pPr marL="457198" indent="0">
              <a:buNone/>
              <a:defRPr sz="1900" b="1"/>
            </a:lvl2pPr>
            <a:lvl3pPr marL="914396" indent="0">
              <a:buNone/>
              <a:defRPr sz="1800" b="1"/>
            </a:lvl3pPr>
            <a:lvl4pPr marL="1371595" indent="0">
              <a:buNone/>
              <a:defRPr sz="1600" b="1"/>
            </a:lvl4pPr>
            <a:lvl5pPr marL="1828793" indent="0">
              <a:buNone/>
              <a:defRPr sz="1600" b="1"/>
            </a:lvl5pPr>
            <a:lvl6pPr marL="2285991" indent="0">
              <a:buNone/>
              <a:defRPr sz="1600" b="1"/>
            </a:lvl6pPr>
            <a:lvl7pPr marL="2743189" indent="0">
              <a:buNone/>
              <a:defRPr sz="1600" b="1"/>
            </a:lvl7pPr>
            <a:lvl8pPr marL="3200388" indent="0">
              <a:buNone/>
              <a:defRPr sz="1600" b="1"/>
            </a:lvl8pPr>
            <a:lvl9pPr marL="3657586" indent="0">
              <a:buNone/>
              <a:defRPr sz="1600" b="1"/>
            </a:lvl9pPr>
          </a:lstStyle>
          <a:p>
            <a:pPr lvl="0"/>
            <a:r>
              <a:rPr lang="en-US"/>
              <a:t>Click to edit Master text styles</a:t>
            </a:r>
          </a:p>
        </p:txBody>
      </p:sp>
      <p:sp>
        <p:nvSpPr>
          <p:cNvPr id="10" name="Title 9"/>
          <p:cNvSpPr>
            <a:spLocks noGrp="1"/>
          </p:cNvSpPr>
          <p:nvPr>
            <p:ph type="title"/>
          </p:nvPr>
        </p:nvSpPr>
        <p:spPr/>
        <p:txBody>
          <a:bodyPr/>
          <a:lstStyle/>
          <a:p>
            <a:r>
              <a:rPr lang="en-US"/>
              <a:t>Click to edit Master title style</a:t>
            </a:r>
            <a:endParaRPr lang="en-US" dirty="0"/>
          </a:p>
        </p:txBody>
      </p:sp>
      <p:sp>
        <p:nvSpPr>
          <p:cNvPr id="2" name="Date Placeholder 3">
            <a:extLst>
              <a:ext uri="{FF2B5EF4-FFF2-40B4-BE49-F238E27FC236}">
                <a16:creationId xmlns:a16="http://schemas.microsoft.com/office/drawing/2014/main" id="{17A10A29-25B4-3637-F8FA-165A824F3454}"/>
              </a:ext>
            </a:extLst>
          </p:cNvPr>
          <p:cNvSpPr>
            <a:spLocks noGrp="1"/>
          </p:cNvSpPr>
          <p:nvPr>
            <p:ph type="dt" sz="half" idx="14"/>
          </p:nvPr>
        </p:nvSpPr>
        <p:spPr/>
        <p:txBody>
          <a:bodyPr/>
          <a:lstStyle>
            <a:lvl1pPr>
              <a:defRPr/>
            </a:lvl1pPr>
          </a:lstStyle>
          <a:p>
            <a:pPr>
              <a:defRPr/>
            </a:pPr>
            <a:fld id="{6C28E3CC-69D8-4156-91F4-30EA3F61B33D}" type="datetimeFigureOut">
              <a:rPr lang="en-US"/>
              <a:pPr>
                <a:defRPr/>
              </a:pPr>
              <a:t>2/3/2023</a:t>
            </a:fld>
            <a:endParaRPr lang="en-US"/>
          </a:p>
        </p:txBody>
      </p:sp>
      <p:sp>
        <p:nvSpPr>
          <p:cNvPr id="5" name="Footer Placeholder 4">
            <a:extLst>
              <a:ext uri="{FF2B5EF4-FFF2-40B4-BE49-F238E27FC236}">
                <a16:creationId xmlns:a16="http://schemas.microsoft.com/office/drawing/2014/main" id="{AD28415A-2C12-C7D0-A2FB-1FCA4D2AE7D7}"/>
              </a:ext>
            </a:extLst>
          </p:cNvPr>
          <p:cNvSpPr>
            <a:spLocks noGrp="1"/>
          </p:cNvSpPr>
          <p:nvPr>
            <p:ph type="ftr" sz="quarter" idx="15"/>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B2A02027-A818-6C82-93F8-B741050362E3}"/>
              </a:ext>
            </a:extLst>
          </p:cNvPr>
          <p:cNvSpPr>
            <a:spLocks noGrp="1"/>
          </p:cNvSpPr>
          <p:nvPr>
            <p:ph type="sldNum" sz="quarter" idx="16"/>
          </p:nvPr>
        </p:nvSpPr>
        <p:spPr/>
        <p:txBody>
          <a:bodyPr/>
          <a:lstStyle>
            <a:lvl1pPr>
              <a:defRPr/>
            </a:lvl1pPr>
          </a:lstStyle>
          <a:p>
            <a:pPr>
              <a:defRPr/>
            </a:pPr>
            <a:fld id="{4A4F9BB1-EEC5-41A7-8DE5-42CE89F00D2D}" type="slidenum">
              <a:rPr lang="en-US" altLang="en-US"/>
              <a:pPr>
                <a:defRPr/>
              </a:pPr>
              <a:t>‹#›</a:t>
            </a:fld>
            <a:endParaRPr lang="en-US" altLang="en-US"/>
          </a:p>
        </p:txBody>
      </p:sp>
    </p:spTree>
    <p:extLst>
      <p:ext uri="{BB962C8B-B14F-4D97-AF65-F5344CB8AC3E}">
        <p14:creationId xmlns:p14="http://schemas.microsoft.com/office/powerpoint/2010/main" val="27534096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Rectangle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F6FA2B21-3FCD-4721-B95C-427943F61125}" type="datetime1">
              <a:rPr lang="en-US" smtClean="0"/>
              <a:t>2/3/2023</a:t>
            </a:fld>
            <a:endParaRPr lang="en-US" dirty="0"/>
          </a:p>
        </p:txBody>
      </p:sp>
      <p:sp>
        <p:nvSpPr>
          <p:cNvPr id="5" name="Footer Placeholder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800">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2720901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hf sldNum="0" hdr="0" ftr="0" dt="0"/>
  <p:txStyles>
    <p:titleStyle>
      <a:lvl1pPr algn="l" defTabSz="914400" rtl="0" eaLnBrk="1" latinLnBrk="0" hangingPunct="1">
        <a:lnSpc>
          <a:spcPct val="90000"/>
        </a:lnSpc>
        <a:spcBef>
          <a:spcPct val="0"/>
        </a:spcBef>
        <a:buNone/>
        <a:defRPr lang="en-US" sz="4000" i="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10000"/>
        </a:lnSpc>
        <a:spcBef>
          <a:spcPts val="900"/>
        </a:spcBef>
        <a:spcAft>
          <a:spcPts val="0"/>
        </a:spcAft>
        <a:buClr>
          <a:schemeClr val="tx1">
            <a:lumMod val="85000"/>
            <a:lumOff val="15000"/>
          </a:schemeClr>
        </a:buClr>
        <a:buFont typeface="Garamond" pitchFamily="18" charset="0"/>
        <a:buChar char="◦"/>
        <a:defRPr sz="15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flower illustrations">
            <a:extLst>
              <a:ext uri="{FF2B5EF4-FFF2-40B4-BE49-F238E27FC236}">
                <a16:creationId xmlns:a16="http://schemas.microsoft.com/office/drawing/2014/main" id="{46768272-0F6A-4E58-A45C-F10D015D8952}"/>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20" y="-77841"/>
            <a:ext cx="12191980" cy="6858000"/>
          </a:xfrm>
          <a:prstGeom prst="rect">
            <a:avLst/>
          </a:prstGeom>
        </p:spPr>
      </p:pic>
      <p:sp useBgFill="1">
        <p:nvSpPr>
          <p:cNvPr id="73" name="Rectangle 72">
            <a:extLst>
              <a:ext uri="{FF2B5EF4-FFF2-40B4-BE49-F238E27FC236}">
                <a16:creationId xmlns:a16="http://schemas.microsoft.com/office/drawing/2014/main" id="{BF9FFE17-DE95-4821-ACC1-B90C954492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75" name="Rectangle 74">
            <a:extLst>
              <a:ext uri="{FF2B5EF4-FFF2-40B4-BE49-F238E27FC236}">
                <a16:creationId xmlns:a16="http://schemas.microsoft.com/office/drawing/2014/main" id="{03CF76AF-FF72-4430-A772-0584032902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2" name="Title 1">
            <a:extLst>
              <a:ext uri="{FF2B5EF4-FFF2-40B4-BE49-F238E27FC236}">
                <a16:creationId xmlns:a16="http://schemas.microsoft.com/office/drawing/2014/main" id="{18C3B467-088C-4F3D-A9A7-105C4E1E20CD}"/>
              </a:ext>
            </a:extLst>
          </p:cNvPr>
          <p:cNvSpPr>
            <a:spLocks noGrp="1"/>
          </p:cNvSpPr>
          <p:nvPr>
            <p:ph type="ctrTitle"/>
          </p:nvPr>
        </p:nvSpPr>
        <p:spPr>
          <a:xfrm>
            <a:off x="1626669" y="2500660"/>
            <a:ext cx="8794201" cy="608300"/>
          </a:xfrm>
        </p:spPr>
        <p:txBody>
          <a:bodyPr>
            <a:noAutofit/>
          </a:bodyPr>
          <a:lstStyle/>
          <a:p>
            <a:r>
              <a:rPr lang="en-US" sz="6000" b="1" dirty="0">
                <a:solidFill>
                  <a:srgbClr val="7030A0"/>
                </a:solidFill>
                <a:latin typeface="+mn-lt"/>
              </a:rPr>
              <a:t>A BONE SO BRITTLE</a:t>
            </a:r>
          </a:p>
        </p:txBody>
      </p:sp>
      <p:sp>
        <p:nvSpPr>
          <p:cNvPr id="3" name="Subtitle 2">
            <a:extLst>
              <a:ext uri="{FF2B5EF4-FFF2-40B4-BE49-F238E27FC236}">
                <a16:creationId xmlns:a16="http://schemas.microsoft.com/office/drawing/2014/main" id="{C8722DDC-8EEE-4A06-8DFE-B44871EAA2CF}"/>
              </a:ext>
            </a:extLst>
          </p:cNvPr>
          <p:cNvSpPr>
            <a:spLocks noGrp="1"/>
          </p:cNvSpPr>
          <p:nvPr>
            <p:ph type="subTitle" idx="1"/>
          </p:nvPr>
        </p:nvSpPr>
        <p:spPr>
          <a:xfrm>
            <a:off x="1969732" y="3601513"/>
            <a:ext cx="8252536" cy="1983298"/>
          </a:xfrm>
        </p:spPr>
        <p:txBody>
          <a:bodyPr>
            <a:normAutofit/>
          </a:bodyPr>
          <a:lstStyle/>
          <a:p>
            <a:pPr>
              <a:spcAft>
                <a:spcPts val="600"/>
              </a:spcAft>
            </a:pPr>
            <a:r>
              <a:rPr lang="en-US" sz="1800" b="1" dirty="0"/>
              <a:t>CLINICAL CLUB – M2</a:t>
            </a:r>
          </a:p>
          <a:p>
            <a:pPr>
              <a:spcAft>
                <a:spcPts val="600"/>
              </a:spcAft>
            </a:pPr>
            <a:r>
              <a:rPr lang="en-US" sz="1800" b="1" dirty="0"/>
              <a:t>03/02/2023</a:t>
            </a:r>
          </a:p>
          <a:p>
            <a:pPr>
              <a:spcAft>
                <a:spcPts val="600"/>
              </a:spcAft>
            </a:pPr>
            <a:r>
              <a:rPr lang="en-US" sz="1800" b="1" dirty="0"/>
              <a:t>Dr. Varsha</a:t>
            </a:r>
          </a:p>
        </p:txBody>
      </p:sp>
      <p:sp>
        <p:nvSpPr>
          <p:cNvPr id="77" name="Rectangle 76">
            <a:extLst>
              <a:ext uri="{FF2B5EF4-FFF2-40B4-BE49-F238E27FC236}">
                <a16:creationId xmlns:a16="http://schemas.microsoft.com/office/drawing/2014/main" id="{0B1C8180-2FDD-4202-8C45-4057CB1AB2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79" name="Straight Connector 78">
            <a:extLst>
              <a:ext uri="{FF2B5EF4-FFF2-40B4-BE49-F238E27FC236}">
                <a16:creationId xmlns:a16="http://schemas.microsoft.com/office/drawing/2014/main" id="{D6E86CC6-13EA-4A88-86AD-CF27BF52CC9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1267730"/>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3F80B441-4F7D-4B40-8A13-FED03A1F3A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941820" y="1267730"/>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70C7FD1A-44B1-4E4C-B0C9-A8103DCCDCC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1913025"/>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280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E80296D-77FD-F3D5-C24C-5C7B52480CA9}"/>
              </a:ext>
            </a:extLst>
          </p:cNvPr>
          <p:cNvSpPr>
            <a:spLocks noGrp="1"/>
          </p:cNvSpPr>
          <p:nvPr>
            <p:ph idx="1"/>
          </p:nvPr>
        </p:nvSpPr>
        <p:spPr>
          <a:xfrm>
            <a:off x="3224463" y="2002056"/>
            <a:ext cx="9334900" cy="5009468"/>
          </a:xfrm>
        </p:spPr>
        <p:txBody>
          <a:bodyPr>
            <a:normAutofit/>
          </a:bodyPr>
          <a:lstStyle/>
          <a:p>
            <a:r>
              <a:rPr lang="en-US" sz="2400" dirty="0"/>
              <a:t>Mrs. Sindhu</a:t>
            </a:r>
          </a:p>
          <a:p>
            <a:r>
              <a:rPr lang="en-US" sz="2400" dirty="0"/>
              <a:t>49 year old female</a:t>
            </a:r>
          </a:p>
          <a:p>
            <a:r>
              <a:rPr lang="en-US" sz="2400" dirty="0"/>
              <a:t>Home maker</a:t>
            </a:r>
          </a:p>
          <a:p>
            <a:r>
              <a:rPr lang="en-US" sz="2400" dirty="0"/>
              <a:t>Place : Alappuzha </a:t>
            </a:r>
          </a:p>
          <a:p>
            <a:r>
              <a:rPr lang="en-US" sz="2400" dirty="0"/>
              <a:t>DOA : 10/01/2023</a:t>
            </a:r>
          </a:p>
          <a:p>
            <a:endParaRPr lang="en-US" sz="2400" dirty="0"/>
          </a:p>
        </p:txBody>
      </p:sp>
    </p:spTree>
    <p:extLst>
      <p:ext uri="{BB962C8B-B14F-4D97-AF65-F5344CB8AC3E}">
        <p14:creationId xmlns:p14="http://schemas.microsoft.com/office/powerpoint/2010/main" val="32797713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FB6D4-868C-E2D2-AA7D-7BBDFED763AE}"/>
              </a:ext>
            </a:extLst>
          </p:cNvPr>
          <p:cNvSpPr>
            <a:spLocks noGrp="1"/>
          </p:cNvSpPr>
          <p:nvPr>
            <p:ph type="title"/>
          </p:nvPr>
        </p:nvSpPr>
        <p:spPr/>
        <p:txBody>
          <a:bodyPr/>
          <a:lstStyle/>
          <a:p>
            <a:r>
              <a:rPr lang="en-US" b="1" dirty="0"/>
              <a:t>Chief complaints: </a:t>
            </a:r>
          </a:p>
        </p:txBody>
      </p:sp>
      <p:sp>
        <p:nvSpPr>
          <p:cNvPr id="3" name="Content Placeholder 2">
            <a:extLst>
              <a:ext uri="{FF2B5EF4-FFF2-40B4-BE49-F238E27FC236}">
                <a16:creationId xmlns:a16="http://schemas.microsoft.com/office/drawing/2014/main" id="{27DB57E1-CABE-7454-1B96-28B0B2CBA020}"/>
              </a:ext>
            </a:extLst>
          </p:cNvPr>
          <p:cNvSpPr>
            <a:spLocks noGrp="1"/>
          </p:cNvSpPr>
          <p:nvPr>
            <p:ph idx="1"/>
          </p:nvPr>
        </p:nvSpPr>
        <p:spPr/>
        <p:txBody>
          <a:bodyPr>
            <a:normAutofit/>
          </a:bodyPr>
          <a:lstStyle/>
          <a:p>
            <a:r>
              <a:rPr lang="en-US" sz="3200" dirty="0"/>
              <a:t> One episode of generalized tonic </a:t>
            </a:r>
            <a:r>
              <a:rPr lang="en-US" sz="3200" dirty="0" err="1"/>
              <a:t>clonic</a:t>
            </a:r>
            <a:r>
              <a:rPr lang="en-US" sz="3200" dirty="0"/>
              <a:t> seizures followed by weakness of bilateral lower limb * 1 day</a:t>
            </a:r>
          </a:p>
        </p:txBody>
      </p:sp>
    </p:spTree>
    <p:extLst>
      <p:ext uri="{BB962C8B-B14F-4D97-AF65-F5344CB8AC3E}">
        <p14:creationId xmlns:p14="http://schemas.microsoft.com/office/powerpoint/2010/main" val="21944657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7F2A3-3C58-91B6-41FC-ED4AE282E0DF}"/>
              </a:ext>
            </a:extLst>
          </p:cNvPr>
          <p:cNvSpPr>
            <a:spLocks noGrp="1"/>
          </p:cNvSpPr>
          <p:nvPr>
            <p:ph type="title"/>
          </p:nvPr>
        </p:nvSpPr>
        <p:spPr>
          <a:xfrm>
            <a:off x="1066800" y="642594"/>
            <a:ext cx="10058400" cy="964825"/>
          </a:xfrm>
        </p:spPr>
        <p:txBody>
          <a:bodyPr>
            <a:normAutofit/>
          </a:bodyPr>
          <a:lstStyle/>
          <a:p>
            <a:r>
              <a:rPr lang="en-US" sz="3200" b="1" dirty="0"/>
              <a:t>HISTORY OF PRESENT ILLNESS</a:t>
            </a:r>
          </a:p>
        </p:txBody>
      </p:sp>
      <p:sp>
        <p:nvSpPr>
          <p:cNvPr id="3" name="Content Placeholder 2">
            <a:extLst>
              <a:ext uri="{FF2B5EF4-FFF2-40B4-BE49-F238E27FC236}">
                <a16:creationId xmlns:a16="http://schemas.microsoft.com/office/drawing/2014/main" id="{EBE40A67-246B-35FB-024C-349877ACC34B}"/>
              </a:ext>
            </a:extLst>
          </p:cNvPr>
          <p:cNvSpPr>
            <a:spLocks noGrp="1"/>
          </p:cNvSpPr>
          <p:nvPr>
            <p:ph idx="1"/>
          </p:nvPr>
        </p:nvSpPr>
        <p:spPr>
          <a:xfrm>
            <a:off x="1203158" y="1491916"/>
            <a:ext cx="9922042" cy="4460828"/>
          </a:xfrm>
        </p:spPr>
        <p:txBody>
          <a:bodyPr>
            <a:normAutofit lnSpcReduction="10000"/>
          </a:bodyPr>
          <a:lstStyle/>
          <a:p>
            <a:r>
              <a:rPr lang="en-US" sz="2000" dirty="0"/>
              <a:t>One episode of </a:t>
            </a:r>
            <a:r>
              <a:rPr lang="en-US" sz="2000" b="1" dirty="0"/>
              <a:t>seizure </a:t>
            </a:r>
            <a:r>
              <a:rPr lang="en-US" sz="2000" dirty="0"/>
              <a:t>– generalized tonic </a:t>
            </a:r>
            <a:r>
              <a:rPr lang="en-US" sz="2000" dirty="0" err="1"/>
              <a:t>clonic</a:t>
            </a:r>
            <a:r>
              <a:rPr lang="en-US" sz="2000" dirty="0"/>
              <a:t> movements around 3 am on the day of admission</a:t>
            </a:r>
          </a:p>
          <a:p>
            <a:r>
              <a:rPr lang="en-US" sz="2000" dirty="0"/>
              <a:t>Up rolling of eye movements &amp; </a:t>
            </a:r>
            <a:r>
              <a:rPr lang="en-US" sz="2000" dirty="0" err="1"/>
              <a:t>froathing</a:t>
            </a:r>
            <a:r>
              <a:rPr lang="en-US" sz="2000" dirty="0"/>
              <a:t> from mouth present.</a:t>
            </a:r>
          </a:p>
          <a:p>
            <a:r>
              <a:rPr lang="en-US" sz="2000" dirty="0"/>
              <a:t>Loss of consciousness for about 30 mins.</a:t>
            </a:r>
          </a:p>
          <a:p>
            <a:r>
              <a:rPr lang="en-US" sz="2000" dirty="0"/>
              <a:t>Unaware of the event.</a:t>
            </a:r>
          </a:p>
          <a:p>
            <a:r>
              <a:rPr lang="en-US" sz="2000" dirty="0"/>
              <a:t>No h/o loud cry /automatism</a:t>
            </a:r>
          </a:p>
          <a:p>
            <a:r>
              <a:rPr lang="en-US" sz="2000" dirty="0"/>
              <a:t>No h/o fall on to the ground/other trauma.</a:t>
            </a:r>
          </a:p>
          <a:p>
            <a:r>
              <a:rPr lang="en-US" sz="2000" dirty="0"/>
              <a:t>not associated with aura/tongue bite/ involuntary urination/ defecation/any external injuries.</a:t>
            </a:r>
          </a:p>
          <a:p>
            <a:r>
              <a:rPr lang="en-US" sz="2000" dirty="0"/>
              <a:t>H/o post ictal confusion.</a:t>
            </a:r>
          </a:p>
          <a:p>
            <a:r>
              <a:rPr lang="en-US" sz="2000" dirty="0"/>
              <a:t>Precipitating factor – sleep deprivation</a:t>
            </a:r>
          </a:p>
        </p:txBody>
      </p:sp>
    </p:spTree>
    <p:extLst>
      <p:ext uri="{BB962C8B-B14F-4D97-AF65-F5344CB8AC3E}">
        <p14:creationId xmlns:p14="http://schemas.microsoft.com/office/powerpoint/2010/main" val="6196105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4611F56-FEAA-0EA4-5E17-2F93962B88C5}"/>
              </a:ext>
            </a:extLst>
          </p:cNvPr>
          <p:cNvSpPr>
            <a:spLocks noGrp="1"/>
          </p:cNvSpPr>
          <p:nvPr>
            <p:ph idx="1"/>
          </p:nvPr>
        </p:nvSpPr>
        <p:spPr>
          <a:xfrm>
            <a:off x="462013" y="490888"/>
            <a:ext cx="11097928" cy="5967664"/>
          </a:xfrm>
        </p:spPr>
        <p:txBody>
          <a:bodyPr>
            <a:normAutofit/>
          </a:bodyPr>
          <a:lstStyle/>
          <a:p>
            <a:r>
              <a:rPr lang="en-US" dirty="0"/>
              <a:t>f/b </a:t>
            </a:r>
            <a:r>
              <a:rPr lang="en-US" sz="2200" dirty="0"/>
              <a:t>weakness of both lower limbs ,</a:t>
            </a:r>
          </a:p>
          <a:p>
            <a:r>
              <a:rPr lang="en-US" sz="2200" dirty="0"/>
              <a:t>Acute onset</a:t>
            </a:r>
          </a:p>
          <a:p>
            <a:r>
              <a:rPr lang="en-US" sz="2200" dirty="0"/>
              <a:t>Unable to lift both legs from the bed ,limited sidewise movements of leg</a:t>
            </a:r>
          </a:p>
          <a:p>
            <a:r>
              <a:rPr lang="en-US" sz="2200" dirty="0"/>
              <a:t>Difficulty to get up from the supine position on her own.</a:t>
            </a:r>
          </a:p>
          <a:p>
            <a:r>
              <a:rPr lang="en-US" sz="2200" dirty="0"/>
              <a:t>This was associated with pain in the lower back and  bilateral hip region</a:t>
            </a:r>
          </a:p>
          <a:p>
            <a:r>
              <a:rPr lang="en-US" sz="2200" dirty="0"/>
              <a:t>Painful limitation of all movements of both </a:t>
            </a:r>
            <a:r>
              <a:rPr lang="en-US" sz="2200" dirty="0" err="1"/>
              <a:t>lowerlimbs</a:t>
            </a:r>
            <a:endParaRPr lang="en-US" sz="2200" dirty="0"/>
          </a:p>
          <a:p>
            <a:r>
              <a:rPr lang="en-US" sz="2200" dirty="0"/>
              <a:t>No h/o any upper limb weakness/ truncal weakness</a:t>
            </a:r>
          </a:p>
          <a:p>
            <a:r>
              <a:rPr lang="en-US" sz="2200" dirty="0"/>
              <a:t>No h/o difficulty in speech</a:t>
            </a:r>
          </a:p>
          <a:p>
            <a:r>
              <a:rPr lang="en-US" sz="2200" dirty="0"/>
              <a:t>No h/o blurring of vison, ptosis, diplopia, facial asymmetry, hearing loss , dysphagia, nasal regurgitation, dysphonia, deviation of tongue ,vertigo, vomiting</a:t>
            </a:r>
          </a:p>
          <a:p>
            <a:pPr marL="0" indent="0">
              <a:buNone/>
            </a:pPr>
            <a:endParaRPr lang="en-US" dirty="0"/>
          </a:p>
        </p:txBody>
      </p:sp>
    </p:spTree>
    <p:extLst>
      <p:ext uri="{BB962C8B-B14F-4D97-AF65-F5344CB8AC3E}">
        <p14:creationId xmlns:p14="http://schemas.microsoft.com/office/powerpoint/2010/main" val="21259552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8FF7F58-A2BC-64E6-CFFF-1CB3CD5EA2C2}"/>
              </a:ext>
            </a:extLst>
          </p:cNvPr>
          <p:cNvSpPr>
            <a:spLocks noGrp="1"/>
          </p:cNvSpPr>
          <p:nvPr>
            <p:ph idx="1"/>
          </p:nvPr>
        </p:nvSpPr>
        <p:spPr>
          <a:xfrm>
            <a:off x="970547" y="774834"/>
            <a:ext cx="10058400" cy="3849624"/>
          </a:xfrm>
        </p:spPr>
        <p:txBody>
          <a:bodyPr/>
          <a:lstStyle/>
          <a:p>
            <a:r>
              <a:rPr lang="en-US" sz="2000" dirty="0"/>
              <a:t>No h/o numbness , loss of sensation or paresthesia</a:t>
            </a:r>
          </a:p>
          <a:p>
            <a:r>
              <a:rPr lang="en-US" sz="2000" dirty="0"/>
              <a:t>No h/o swaying while attempt to sit, no h/o overshooting acts or smearing of face while having food</a:t>
            </a:r>
          </a:p>
          <a:p>
            <a:r>
              <a:rPr lang="en-US" sz="2000" dirty="0"/>
              <a:t>No h/o headache, fever ,neck pain</a:t>
            </a:r>
          </a:p>
          <a:p>
            <a:r>
              <a:rPr lang="en-US" sz="2000" dirty="0"/>
              <a:t>No bladder / bowel symptoms</a:t>
            </a:r>
          </a:p>
          <a:p>
            <a:r>
              <a:rPr lang="en-US" sz="1800" dirty="0"/>
              <a:t>No h/o loss of weight , loss of appetite</a:t>
            </a:r>
          </a:p>
          <a:p>
            <a:r>
              <a:rPr lang="en-US" sz="1800" dirty="0"/>
              <a:t>No h/o bone pain/radicular pain</a:t>
            </a:r>
          </a:p>
          <a:p>
            <a:endParaRPr lang="en-US" dirty="0"/>
          </a:p>
        </p:txBody>
      </p:sp>
    </p:spTree>
    <p:extLst>
      <p:ext uri="{BB962C8B-B14F-4D97-AF65-F5344CB8AC3E}">
        <p14:creationId xmlns:p14="http://schemas.microsoft.com/office/powerpoint/2010/main" val="12359865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3D1385-3DD1-F698-DE8C-BB2172C15010}"/>
              </a:ext>
            </a:extLst>
          </p:cNvPr>
          <p:cNvSpPr>
            <a:spLocks noGrp="1"/>
          </p:cNvSpPr>
          <p:nvPr>
            <p:ph type="title"/>
          </p:nvPr>
        </p:nvSpPr>
        <p:spPr/>
        <p:txBody>
          <a:bodyPr/>
          <a:lstStyle/>
          <a:p>
            <a:r>
              <a:rPr lang="en-US" dirty="0"/>
              <a:t>Past history</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61BDDC3-4464-08AD-F77B-D54DF676F62D}"/>
                  </a:ext>
                </a:extLst>
              </p:cNvPr>
              <p:cNvSpPr>
                <a:spLocks noGrp="1"/>
              </p:cNvSpPr>
              <p:nvPr>
                <p:ph idx="1"/>
              </p:nvPr>
            </p:nvSpPr>
            <p:spPr/>
            <p:txBody>
              <a:bodyPr>
                <a:normAutofit fontScale="92500"/>
              </a:bodyPr>
              <a:lstStyle/>
              <a:p>
                <a:r>
                  <a:rPr lang="en-US" sz="2400" dirty="0"/>
                  <a:t>H/o seizure disorder * 10 years back</a:t>
                </a:r>
              </a:p>
              <a:p>
                <a:r>
                  <a:rPr lang="en-US" sz="2400" dirty="0"/>
                  <a:t>No seizures since last 2 years</a:t>
                </a:r>
              </a:p>
              <a:p>
                <a:r>
                  <a:rPr lang="en-US" sz="2400" dirty="0"/>
                  <a:t>Not on any medication</a:t>
                </a:r>
              </a:p>
              <a:p>
                <a:r>
                  <a:rPr lang="en-US" sz="2400" dirty="0"/>
                  <a:t>HYPOTHYROIDISM – detected 3 years back consuming thyroxine 25 </a:t>
                </a:r>
                <a14:m>
                  <m:oMath xmlns:m="http://schemas.openxmlformats.org/officeDocument/2006/math">
                    <m:r>
                      <m:rPr>
                        <m:sty m:val="p"/>
                      </m:rPr>
                      <a:rPr lang="el-GR" sz="2400" i="1" smtClean="0">
                        <a:latin typeface="Cambria Math" panose="02040503050406030204" pitchFamily="18" charset="0"/>
                      </a:rPr>
                      <m:t>μ</m:t>
                    </m:r>
                  </m:oMath>
                </a14:m>
                <a:r>
                  <a:rPr lang="en-US" sz="2400" dirty="0"/>
                  <a:t>g</a:t>
                </a:r>
              </a:p>
              <a:p>
                <a:r>
                  <a:rPr lang="en-US" sz="2400" dirty="0"/>
                  <a:t>Underwent infertility treatment – IVF – having twin children –of 9 months age</a:t>
                </a:r>
              </a:p>
              <a:p>
                <a:pPr marL="0" indent="0">
                  <a:buNone/>
                </a:pPr>
                <a:r>
                  <a:rPr lang="en-US" sz="2400" dirty="0"/>
                  <a:t>  Mode of delivery  = </a:t>
                </a:r>
                <a:r>
                  <a:rPr lang="en-US" sz="2400" dirty="0" err="1"/>
                  <a:t>Caeserian</a:t>
                </a:r>
                <a:r>
                  <a:rPr lang="en-US" sz="2400" dirty="0"/>
                  <a:t> section</a:t>
                </a:r>
              </a:p>
              <a:p>
                <a:r>
                  <a:rPr lang="en-US" sz="2400" dirty="0"/>
                  <a:t>No h/o previous similar episode.</a:t>
                </a:r>
              </a:p>
              <a:p>
                <a:r>
                  <a:rPr lang="en-US" sz="2400" dirty="0"/>
                  <a:t>h/o hospital admission for seizure twice before 2years.</a:t>
                </a:r>
              </a:p>
              <a:p>
                <a:endParaRPr lang="en-US" sz="2400" dirty="0"/>
              </a:p>
              <a:p>
                <a:endParaRPr lang="en-US" sz="2400" dirty="0"/>
              </a:p>
            </p:txBody>
          </p:sp>
        </mc:Choice>
        <mc:Fallback xmlns="">
          <p:sp>
            <p:nvSpPr>
              <p:cNvPr id="3" name="Content Placeholder 2">
                <a:extLst>
                  <a:ext uri="{FF2B5EF4-FFF2-40B4-BE49-F238E27FC236}">
                    <a16:creationId xmlns:a16="http://schemas.microsoft.com/office/drawing/2014/main" id="{E61BDDC3-4464-08AD-F77B-D54DF676F62D}"/>
                  </a:ext>
                </a:extLst>
              </p:cNvPr>
              <p:cNvSpPr>
                <a:spLocks noGrp="1" noRot="1" noChangeAspect="1" noMove="1" noResize="1" noEditPoints="1" noAdjustHandles="1" noChangeArrowheads="1" noChangeShapeType="1" noTextEdit="1"/>
              </p:cNvSpPr>
              <p:nvPr>
                <p:ph idx="1"/>
              </p:nvPr>
            </p:nvSpPr>
            <p:spPr>
              <a:blipFill>
                <a:blip r:embed="rId2"/>
                <a:stretch>
                  <a:fillRect l="-667" t="-791" b="-2373"/>
                </a:stretch>
              </a:blipFill>
            </p:spPr>
            <p:txBody>
              <a:bodyPr/>
              <a:lstStyle/>
              <a:p>
                <a:r>
                  <a:rPr lang="en-US">
                    <a:noFill/>
                  </a:rPr>
                  <a:t> </a:t>
                </a:r>
              </a:p>
            </p:txBody>
          </p:sp>
        </mc:Fallback>
      </mc:AlternateContent>
    </p:spTree>
    <p:extLst>
      <p:ext uri="{BB962C8B-B14F-4D97-AF65-F5344CB8AC3E}">
        <p14:creationId xmlns:p14="http://schemas.microsoft.com/office/powerpoint/2010/main" val="8871660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9B8A9-7C02-537E-8B90-9E7DC24E8D5E}"/>
              </a:ext>
            </a:extLst>
          </p:cNvPr>
          <p:cNvSpPr>
            <a:spLocks noGrp="1"/>
          </p:cNvSpPr>
          <p:nvPr>
            <p:ph type="title"/>
          </p:nvPr>
        </p:nvSpPr>
        <p:spPr/>
        <p:txBody>
          <a:bodyPr/>
          <a:lstStyle/>
          <a:p>
            <a:r>
              <a:rPr lang="en-US" dirty="0"/>
              <a:t>Personal history</a:t>
            </a:r>
          </a:p>
        </p:txBody>
      </p:sp>
      <p:sp>
        <p:nvSpPr>
          <p:cNvPr id="3" name="Content Placeholder 2">
            <a:extLst>
              <a:ext uri="{FF2B5EF4-FFF2-40B4-BE49-F238E27FC236}">
                <a16:creationId xmlns:a16="http://schemas.microsoft.com/office/drawing/2014/main" id="{E66ED89E-98A2-E8A1-7C63-2501473F51D6}"/>
              </a:ext>
            </a:extLst>
          </p:cNvPr>
          <p:cNvSpPr>
            <a:spLocks noGrp="1"/>
          </p:cNvSpPr>
          <p:nvPr>
            <p:ph idx="1"/>
          </p:nvPr>
        </p:nvSpPr>
        <p:spPr>
          <a:xfrm>
            <a:off x="1220804" y="1766236"/>
            <a:ext cx="9771247" cy="4268804"/>
          </a:xfrm>
        </p:spPr>
        <p:txBody>
          <a:bodyPr>
            <a:normAutofit fontScale="92500" lnSpcReduction="10000"/>
          </a:bodyPr>
          <a:lstStyle/>
          <a:p>
            <a:r>
              <a:rPr lang="en-US" sz="2400" dirty="0"/>
              <a:t>Married at the age of 22 years</a:t>
            </a:r>
          </a:p>
          <a:p>
            <a:r>
              <a:rPr lang="en-US" sz="2400" dirty="0"/>
              <a:t>Taken infertility treatment from multiple </a:t>
            </a:r>
            <a:r>
              <a:rPr lang="en-US" sz="2400" dirty="0" err="1"/>
              <a:t>centres</a:t>
            </a:r>
            <a:r>
              <a:rPr lang="en-US" sz="2400" dirty="0"/>
              <a:t> for </a:t>
            </a:r>
            <a:r>
              <a:rPr lang="en-US" sz="2400" dirty="0" err="1"/>
              <a:t>Iast</a:t>
            </a:r>
            <a:r>
              <a:rPr lang="en-US" sz="2400" dirty="0"/>
              <a:t> 20 years.</a:t>
            </a:r>
          </a:p>
          <a:p>
            <a:r>
              <a:rPr lang="en-US" sz="2400" dirty="0"/>
              <a:t>Successful IVF , 9 months back</a:t>
            </a:r>
          </a:p>
          <a:p>
            <a:r>
              <a:rPr lang="en-US" sz="2400" dirty="0"/>
              <a:t>Lactating mother of twin children</a:t>
            </a:r>
          </a:p>
          <a:p>
            <a:r>
              <a:rPr lang="en-US" sz="2400" dirty="0"/>
              <a:t>Peri menopausal</a:t>
            </a:r>
          </a:p>
          <a:p>
            <a:r>
              <a:rPr lang="en-US" sz="2400" dirty="0"/>
              <a:t>No addictions</a:t>
            </a:r>
          </a:p>
          <a:p>
            <a:r>
              <a:rPr lang="en-US" sz="2400" dirty="0"/>
              <a:t>No h/o any drug allergy</a:t>
            </a:r>
          </a:p>
          <a:p>
            <a:r>
              <a:rPr lang="en-US" sz="2400" dirty="0"/>
              <a:t>Bladder / bowel habits – normal</a:t>
            </a:r>
          </a:p>
          <a:p>
            <a:pPr marL="0" indent="0">
              <a:buNone/>
            </a:pPr>
            <a:r>
              <a:rPr lang="en-US" sz="2400" b="1" dirty="0"/>
              <a:t>Family history – </a:t>
            </a:r>
            <a:r>
              <a:rPr lang="en-US" sz="2400" dirty="0"/>
              <a:t>GI malignancy to mother</a:t>
            </a:r>
          </a:p>
        </p:txBody>
      </p:sp>
    </p:spTree>
    <p:extLst>
      <p:ext uri="{BB962C8B-B14F-4D97-AF65-F5344CB8AC3E}">
        <p14:creationId xmlns:p14="http://schemas.microsoft.com/office/powerpoint/2010/main" val="6998065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C98AF-9184-3ED3-B849-164A386FCB85}"/>
              </a:ext>
            </a:extLst>
          </p:cNvPr>
          <p:cNvSpPr>
            <a:spLocks noGrp="1"/>
          </p:cNvSpPr>
          <p:nvPr>
            <p:ph type="title"/>
          </p:nvPr>
        </p:nvSpPr>
        <p:spPr>
          <a:xfrm>
            <a:off x="2782714" y="817201"/>
            <a:ext cx="6477000" cy="745765"/>
          </a:xfrm>
        </p:spPr>
        <p:txBody>
          <a:bodyPr>
            <a:normAutofit/>
          </a:bodyPr>
          <a:lstStyle/>
          <a:p>
            <a:pPr defTabSz="914396">
              <a:defRPr/>
            </a:pPr>
            <a:r>
              <a:rPr lang="en-US" sz="2800" dirty="0"/>
              <a:t>General examination</a:t>
            </a:r>
          </a:p>
        </p:txBody>
      </p:sp>
      <p:sp>
        <p:nvSpPr>
          <p:cNvPr id="3" name="Content Placeholder 2">
            <a:extLst>
              <a:ext uri="{FF2B5EF4-FFF2-40B4-BE49-F238E27FC236}">
                <a16:creationId xmlns:a16="http://schemas.microsoft.com/office/drawing/2014/main" id="{704AAF60-3F0D-906E-1A85-6334D6C926F1}"/>
              </a:ext>
            </a:extLst>
          </p:cNvPr>
          <p:cNvSpPr>
            <a:spLocks noGrp="1"/>
          </p:cNvSpPr>
          <p:nvPr>
            <p:ph idx="1"/>
          </p:nvPr>
        </p:nvSpPr>
        <p:spPr>
          <a:xfrm>
            <a:off x="2375288" y="1573240"/>
            <a:ext cx="8394989" cy="3093460"/>
          </a:xfrm>
        </p:spPr>
        <p:txBody>
          <a:bodyPr rtlCol="0">
            <a:normAutofit fontScale="92500" lnSpcReduction="20000"/>
          </a:bodyPr>
          <a:lstStyle/>
          <a:p>
            <a:pPr marL="0" indent="0" defTabSz="914396">
              <a:spcBef>
                <a:spcPts val="1000"/>
              </a:spcBef>
              <a:buNone/>
              <a:defRPr/>
            </a:pPr>
            <a:endParaRPr lang="en-US" sz="2454" dirty="0">
              <a:solidFill>
                <a:schemeClr val="tx1">
                  <a:lumMod val="85000"/>
                  <a:lumOff val="15000"/>
                </a:schemeClr>
              </a:solidFill>
            </a:endParaRPr>
          </a:p>
          <a:p>
            <a:pPr marL="228599" indent="-228599" defTabSz="914396">
              <a:spcBef>
                <a:spcPts val="1000"/>
              </a:spcBef>
              <a:defRPr/>
            </a:pPr>
            <a:r>
              <a:rPr lang="en-US" sz="2454" dirty="0">
                <a:solidFill>
                  <a:schemeClr val="tx1">
                    <a:lumMod val="85000"/>
                    <a:lumOff val="15000"/>
                  </a:schemeClr>
                </a:solidFill>
              </a:rPr>
              <a:t>Conscious, oriented, afebrile </a:t>
            </a:r>
          </a:p>
          <a:p>
            <a:pPr marL="228599" indent="-228599" defTabSz="914396">
              <a:spcBef>
                <a:spcPts val="1000"/>
              </a:spcBef>
              <a:defRPr/>
            </a:pPr>
            <a:r>
              <a:rPr lang="en-US" sz="2454" b="1" dirty="0">
                <a:solidFill>
                  <a:schemeClr val="tx1">
                    <a:lumMod val="85000"/>
                    <a:lumOff val="15000"/>
                  </a:schemeClr>
                </a:solidFill>
              </a:rPr>
              <a:t>Vitals : </a:t>
            </a:r>
          </a:p>
          <a:p>
            <a:pPr marL="0" indent="0" defTabSz="914396">
              <a:spcBef>
                <a:spcPts val="1000"/>
              </a:spcBef>
              <a:buNone/>
              <a:defRPr/>
            </a:pPr>
            <a:r>
              <a:rPr lang="en-US" sz="2454" dirty="0">
                <a:solidFill>
                  <a:schemeClr val="tx1">
                    <a:lumMod val="85000"/>
                    <a:lumOff val="15000"/>
                  </a:schemeClr>
                </a:solidFill>
              </a:rPr>
              <a:t>	PR -110/min, regular ,normal volume and character</a:t>
            </a:r>
          </a:p>
          <a:p>
            <a:pPr marL="0" indent="0" defTabSz="914396">
              <a:spcBef>
                <a:spcPts val="1000"/>
              </a:spcBef>
              <a:buNone/>
              <a:defRPr/>
            </a:pPr>
            <a:r>
              <a:rPr lang="en-US" sz="2454" dirty="0">
                <a:solidFill>
                  <a:schemeClr val="tx1">
                    <a:lumMod val="85000"/>
                    <a:lumOff val="15000"/>
                  </a:schemeClr>
                </a:solidFill>
              </a:rPr>
              <a:t>	all peripheral pulses palpable</a:t>
            </a:r>
          </a:p>
          <a:p>
            <a:pPr marL="0" indent="0" defTabSz="914396">
              <a:spcBef>
                <a:spcPts val="1000"/>
              </a:spcBef>
              <a:buNone/>
              <a:defRPr/>
            </a:pPr>
            <a:r>
              <a:rPr lang="en-US" sz="2454" dirty="0">
                <a:solidFill>
                  <a:schemeClr val="tx1">
                    <a:lumMod val="85000"/>
                    <a:lumOff val="15000"/>
                  </a:schemeClr>
                </a:solidFill>
              </a:rPr>
              <a:t>	SPO2-99@ RA, BP- 100/70 mm hg</a:t>
            </a:r>
          </a:p>
          <a:p>
            <a:pPr marL="0" indent="0" defTabSz="914396">
              <a:spcBef>
                <a:spcPts val="1000"/>
              </a:spcBef>
              <a:buNone/>
              <a:defRPr/>
            </a:pPr>
            <a:r>
              <a:rPr lang="en-US" sz="2454" dirty="0">
                <a:solidFill>
                  <a:schemeClr val="tx1">
                    <a:lumMod val="85000"/>
                    <a:lumOff val="15000"/>
                  </a:schemeClr>
                </a:solidFill>
              </a:rPr>
              <a:t>	RR – 18/’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Content Placeholder 2">
            <a:extLst>
              <a:ext uri="{FF2B5EF4-FFF2-40B4-BE49-F238E27FC236}">
                <a16:creationId xmlns:a16="http://schemas.microsoft.com/office/drawing/2014/main" id="{7647A81C-6C34-D787-BE7D-3E88CD5168DB}"/>
              </a:ext>
            </a:extLst>
          </p:cNvPr>
          <p:cNvSpPr>
            <a:spLocks noGrp="1" noChangeArrowheads="1"/>
          </p:cNvSpPr>
          <p:nvPr>
            <p:ph sz="half" idx="2"/>
          </p:nvPr>
        </p:nvSpPr>
        <p:spPr>
          <a:xfrm>
            <a:off x="1431998" y="832356"/>
            <a:ext cx="4565506" cy="3529662"/>
          </a:xfrm>
        </p:spPr>
        <p:txBody>
          <a:bodyPr>
            <a:normAutofit fontScale="92500" lnSpcReduction="10000"/>
          </a:bodyPr>
          <a:lstStyle/>
          <a:p>
            <a:pPr eaLnBrk="1" hangingPunct="1"/>
            <a:r>
              <a:rPr lang="en-US" altLang="en-US" sz="2182" b="1" dirty="0"/>
              <a:t>Moderately built and nourished </a:t>
            </a:r>
          </a:p>
          <a:p>
            <a:pPr eaLnBrk="1" hangingPunct="1"/>
            <a:r>
              <a:rPr lang="en-US" altLang="en-US" sz="2182" b="1" dirty="0"/>
              <a:t>Pallor +</a:t>
            </a:r>
          </a:p>
          <a:p>
            <a:pPr eaLnBrk="1" hangingPunct="1"/>
            <a:r>
              <a:rPr lang="en-US" altLang="en-US" sz="2182" dirty="0"/>
              <a:t>No icterus ,cyanosis ,clubbing, pedal edema</a:t>
            </a:r>
          </a:p>
          <a:p>
            <a:pPr eaLnBrk="1" hangingPunct="1"/>
            <a:r>
              <a:rPr lang="en-US" altLang="en-US" sz="2182" dirty="0"/>
              <a:t>No lymphadenopathy </a:t>
            </a:r>
          </a:p>
          <a:p>
            <a:pPr eaLnBrk="1" hangingPunct="1"/>
            <a:r>
              <a:rPr lang="en-US" altLang="en-US" sz="2182" dirty="0"/>
              <a:t>No skin rashes</a:t>
            </a:r>
          </a:p>
          <a:p>
            <a:pPr eaLnBrk="1" hangingPunct="1"/>
            <a:r>
              <a:rPr lang="en-US" altLang="en-US" sz="2182" b="1" dirty="0"/>
              <a:t>BMI-23.8kg/m2. </a:t>
            </a:r>
          </a:p>
          <a:p>
            <a:pPr eaLnBrk="1" hangingPunct="1"/>
            <a:r>
              <a:rPr lang="en-US" altLang="en-US" sz="1909" dirty="0"/>
              <a:t>B/L hip tenderness present ,over iliac crest and PSIS</a:t>
            </a:r>
          </a:p>
        </p:txBody>
      </p:sp>
      <p:sp>
        <p:nvSpPr>
          <p:cNvPr id="20483" name="Content Placeholder 5">
            <a:extLst>
              <a:ext uri="{FF2B5EF4-FFF2-40B4-BE49-F238E27FC236}">
                <a16:creationId xmlns:a16="http://schemas.microsoft.com/office/drawing/2014/main" id="{7F30B5AB-E4B0-7CA3-A25F-06236732E75E}"/>
              </a:ext>
            </a:extLst>
          </p:cNvPr>
          <p:cNvSpPr>
            <a:spLocks noGrp="1" noChangeArrowheads="1"/>
          </p:cNvSpPr>
          <p:nvPr>
            <p:ph sz="quarter" idx="4"/>
          </p:nvPr>
        </p:nvSpPr>
        <p:spPr>
          <a:xfrm>
            <a:off x="6341702" y="1072646"/>
            <a:ext cx="4565506" cy="3829483"/>
          </a:xfrm>
        </p:spPr>
        <p:txBody>
          <a:bodyPr>
            <a:normAutofit fontScale="92500" lnSpcReduction="10000"/>
          </a:bodyPr>
          <a:lstStyle/>
          <a:p>
            <a:pPr eaLnBrk="1" hangingPunct="1"/>
            <a:r>
              <a:rPr lang="en-US" altLang="en-US" sz="2182" dirty="0"/>
              <a:t>Oral hygiene – good, dental caries present.</a:t>
            </a:r>
          </a:p>
          <a:p>
            <a:pPr eaLnBrk="1" hangingPunct="1"/>
            <a:r>
              <a:rPr lang="en-US" altLang="en-US" sz="2182" dirty="0"/>
              <a:t>Palate &amp; posterior pharyngeal wall visualized- normal</a:t>
            </a:r>
          </a:p>
          <a:p>
            <a:pPr eaLnBrk="1" hangingPunct="1"/>
            <a:r>
              <a:rPr lang="en-US" altLang="en-US" sz="2182" dirty="0"/>
              <a:t>No injuries to tongue / lip</a:t>
            </a:r>
          </a:p>
          <a:p>
            <a:pPr eaLnBrk="1" hangingPunct="1"/>
            <a:r>
              <a:rPr lang="en-US" altLang="en-US" sz="2182" dirty="0"/>
              <a:t>No external injuries to head</a:t>
            </a:r>
          </a:p>
          <a:p>
            <a:pPr eaLnBrk="1" hangingPunct="1"/>
            <a:r>
              <a:rPr lang="en-US" altLang="en-US" sz="2182" dirty="0"/>
              <a:t>Breast And Thyroid examination - normal</a:t>
            </a:r>
          </a:p>
        </p:txBody>
      </p:sp>
      <p:cxnSp>
        <p:nvCxnSpPr>
          <p:cNvPr id="11" name="Straight Connector 10">
            <a:extLst>
              <a:ext uri="{FF2B5EF4-FFF2-40B4-BE49-F238E27FC236}">
                <a16:creationId xmlns:a16="http://schemas.microsoft.com/office/drawing/2014/main" id="{1CCA940C-E0AD-5850-F9CC-16F2745DE8B5}"/>
              </a:ext>
            </a:extLst>
          </p:cNvPr>
          <p:cNvCxnSpPr/>
          <p:nvPr/>
        </p:nvCxnSpPr>
        <p:spPr>
          <a:xfrm>
            <a:off x="5900088" y="385330"/>
            <a:ext cx="0" cy="3289373"/>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E01D1AB-9EC5-0D66-FA6F-BCB0450F22DA}"/>
              </a:ext>
            </a:extLst>
          </p:cNvPr>
          <p:cNvSpPr>
            <a:spLocks noGrp="1"/>
          </p:cNvSpPr>
          <p:nvPr>
            <p:ph type="body" idx="1"/>
          </p:nvPr>
        </p:nvSpPr>
        <p:spPr>
          <a:xfrm>
            <a:off x="1726407" y="778236"/>
            <a:ext cx="3587028" cy="441614"/>
          </a:xfrm>
        </p:spPr>
        <p:txBody>
          <a:bodyPr rtlCol="0">
            <a:normAutofit/>
          </a:bodyPr>
          <a:lstStyle/>
          <a:p>
            <a:pPr eaLnBrk="1" hangingPunct="1">
              <a:defRPr/>
            </a:pPr>
            <a:r>
              <a:rPr lang="en-US" b="1" dirty="0"/>
              <a:t>RESPIRATORY SYSTEM</a:t>
            </a:r>
          </a:p>
        </p:txBody>
      </p:sp>
      <p:sp>
        <p:nvSpPr>
          <p:cNvPr id="3" name="Content Placeholder 2">
            <a:extLst>
              <a:ext uri="{FF2B5EF4-FFF2-40B4-BE49-F238E27FC236}">
                <a16:creationId xmlns:a16="http://schemas.microsoft.com/office/drawing/2014/main" id="{EAF35237-9AC9-00EF-44E3-D14DF5DF9546}"/>
              </a:ext>
            </a:extLst>
          </p:cNvPr>
          <p:cNvSpPr>
            <a:spLocks noGrp="1"/>
          </p:cNvSpPr>
          <p:nvPr>
            <p:ph sz="half" idx="2"/>
          </p:nvPr>
        </p:nvSpPr>
        <p:spPr>
          <a:xfrm>
            <a:off x="1822739" y="1840057"/>
            <a:ext cx="3926898" cy="3899838"/>
          </a:xfrm>
        </p:spPr>
        <p:txBody>
          <a:bodyPr rtlCol="0">
            <a:normAutofit/>
          </a:bodyPr>
          <a:lstStyle/>
          <a:p>
            <a:pPr eaLnBrk="1" hangingPunct="1">
              <a:defRPr/>
            </a:pPr>
            <a:r>
              <a:rPr lang="en-US" sz="2000" dirty="0"/>
              <a:t>Shape and symmetry – normal</a:t>
            </a:r>
          </a:p>
          <a:p>
            <a:pPr eaLnBrk="1" hangingPunct="1">
              <a:defRPr/>
            </a:pPr>
            <a:r>
              <a:rPr lang="en-US" sz="2000" dirty="0"/>
              <a:t>No deformities.</a:t>
            </a:r>
          </a:p>
          <a:p>
            <a:pPr eaLnBrk="1" hangingPunct="1">
              <a:defRPr/>
            </a:pPr>
            <a:r>
              <a:rPr lang="en-US" sz="2000" dirty="0"/>
              <a:t>No dilated veins</a:t>
            </a:r>
          </a:p>
          <a:p>
            <a:pPr eaLnBrk="1" hangingPunct="1">
              <a:defRPr/>
            </a:pPr>
            <a:r>
              <a:rPr lang="en-US" sz="2000" dirty="0"/>
              <a:t>Chest expansion – 2cm</a:t>
            </a:r>
          </a:p>
          <a:p>
            <a:pPr eaLnBrk="1" hangingPunct="1">
              <a:defRPr/>
            </a:pPr>
            <a:r>
              <a:rPr lang="en-US" sz="2000" dirty="0"/>
              <a:t>No spinal tenderness.</a:t>
            </a:r>
          </a:p>
          <a:p>
            <a:pPr eaLnBrk="1" hangingPunct="1">
              <a:defRPr/>
            </a:pPr>
            <a:r>
              <a:rPr lang="en-US" sz="2000" dirty="0"/>
              <a:t>Normal vesicular breath sounds heard in all areas.</a:t>
            </a:r>
          </a:p>
          <a:p>
            <a:pPr eaLnBrk="1" hangingPunct="1">
              <a:defRPr/>
            </a:pPr>
            <a:r>
              <a:rPr lang="en-US" sz="2000" dirty="0"/>
              <a:t>B/L  rhonchi heard. No other added sounds. </a:t>
            </a:r>
          </a:p>
        </p:txBody>
      </p:sp>
      <p:sp>
        <p:nvSpPr>
          <p:cNvPr id="4" name="Content Placeholder 3">
            <a:extLst>
              <a:ext uri="{FF2B5EF4-FFF2-40B4-BE49-F238E27FC236}">
                <a16:creationId xmlns:a16="http://schemas.microsoft.com/office/drawing/2014/main" id="{4A97D069-F1A1-C1CF-2D4E-0F1B1E263107}"/>
              </a:ext>
            </a:extLst>
          </p:cNvPr>
          <p:cNvSpPr>
            <a:spLocks noGrp="1"/>
          </p:cNvSpPr>
          <p:nvPr>
            <p:ph sz="quarter" idx="4"/>
          </p:nvPr>
        </p:nvSpPr>
        <p:spPr>
          <a:xfrm>
            <a:off x="6784398" y="1854128"/>
            <a:ext cx="4320886" cy="3633571"/>
          </a:xfrm>
        </p:spPr>
        <p:txBody>
          <a:bodyPr rtlCol="0">
            <a:normAutofit/>
          </a:bodyPr>
          <a:lstStyle/>
          <a:p>
            <a:pPr eaLnBrk="1" hangingPunct="1">
              <a:defRPr/>
            </a:pPr>
            <a:r>
              <a:rPr lang="en-US" sz="2182" dirty="0"/>
              <a:t>Soft, no visible mass</a:t>
            </a:r>
          </a:p>
          <a:p>
            <a:pPr eaLnBrk="1" hangingPunct="1">
              <a:defRPr/>
            </a:pPr>
            <a:r>
              <a:rPr lang="en-US" sz="2182" dirty="0"/>
              <a:t>A 3 cm horizontal scar, healthy</a:t>
            </a:r>
          </a:p>
          <a:p>
            <a:pPr marL="0" indent="0" eaLnBrk="1" hangingPunct="1">
              <a:buNone/>
              <a:defRPr/>
            </a:pPr>
            <a:r>
              <a:rPr lang="en-US" sz="2182" dirty="0"/>
              <a:t>  2cm above pubic symphysis</a:t>
            </a:r>
          </a:p>
          <a:p>
            <a:pPr eaLnBrk="1" hangingPunct="1">
              <a:defRPr/>
            </a:pPr>
            <a:r>
              <a:rPr lang="en-US" sz="2182" dirty="0"/>
              <a:t>No warmth</a:t>
            </a:r>
          </a:p>
          <a:p>
            <a:pPr eaLnBrk="1" hangingPunct="1">
              <a:defRPr/>
            </a:pPr>
            <a:r>
              <a:rPr lang="en-US" sz="2182" dirty="0"/>
              <a:t>No organomegaly</a:t>
            </a:r>
          </a:p>
          <a:p>
            <a:pPr eaLnBrk="1" hangingPunct="1">
              <a:defRPr/>
            </a:pPr>
            <a:r>
              <a:rPr lang="en-US" sz="2182" dirty="0"/>
              <a:t>Bowel sounds heard.</a:t>
            </a:r>
          </a:p>
        </p:txBody>
      </p:sp>
      <p:sp>
        <p:nvSpPr>
          <p:cNvPr id="5" name="Text Placeholder 4">
            <a:extLst>
              <a:ext uri="{FF2B5EF4-FFF2-40B4-BE49-F238E27FC236}">
                <a16:creationId xmlns:a16="http://schemas.microsoft.com/office/drawing/2014/main" id="{57846529-20A7-3EA0-5C3F-E6E466BEAF08}"/>
              </a:ext>
            </a:extLst>
          </p:cNvPr>
          <p:cNvSpPr>
            <a:spLocks noGrp="1"/>
          </p:cNvSpPr>
          <p:nvPr>
            <p:ph type="body" sz="quarter" idx="13"/>
          </p:nvPr>
        </p:nvSpPr>
        <p:spPr>
          <a:xfrm>
            <a:off x="6537614" y="778236"/>
            <a:ext cx="4041631" cy="717622"/>
          </a:xfrm>
        </p:spPr>
        <p:txBody>
          <a:bodyPr rtlCol="0">
            <a:normAutofit/>
          </a:bodyPr>
          <a:lstStyle/>
          <a:p>
            <a:pPr eaLnBrk="1" hangingPunct="1">
              <a:defRPr/>
            </a:pPr>
            <a:r>
              <a:rPr lang="en-US" sz="1909" b="1" dirty="0"/>
              <a:t>Examination of abdomen.</a:t>
            </a:r>
          </a:p>
        </p:txBody>
      </p:sp>
      <p:cxnSp>
        <p:nvCxnSpPr>
          <p:cNvPr id="8" name="Straight Connector 7">
            <a:extLst>
              <a:ext uri="{FF2B5EF4-FFF2-40B4-BE49-F238E27FC236}">
                <a16:creationId xmlns:a16="http://schemas.microsoft.com/office/drawing/2014/main" id="{42A98CAF-5C5F-31E5-CBD0-2E1B1C188BD7}"/>
              </a:ext>
            </a:extLst>
          </p:cNvPr>
          <p:cNvCxnSpPr/>
          <p:nvPr/>
        </p:nvCxnSpPr>
        <p:spPr>
          <a:xfrm>
            <a:off x="6096000" y="679739"/>
            <a:ext cx="0" cy="471271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04CCAF8-A130-6D0C-D325-18D273A5CC47}"/>
              </a:ext>
            </a:extLst>
          </p:cNvPr>
          <p:cNvSpPr>
            <a:spLocks noGrp="1"/>
          </p:cNvSpPr>
          <p:nvPr>
            <p:ph type="body" idx="1"/>
          </p:nvPr>
        </p:nvSpPr>
        <p:spPr>
          <a:xfrm>
            <a:off x="1775114" y="456767"/>
            <a:ext cx="3587028" cy="704634"/>
          </a:xfrm>
        </p:spPr>
        <p:txBody>
          <a:bodyPr rtlCol="0">
            <a:normAutofit lnSpcReduction="10000"/>
          </a:bodyPr>
          <a:lstStyle/>
          <a:p>
            <a:pPr eaLnBrk="1" hangingPunct="1">
              <a:defRPr/>
            </a:pPr>
            <a:r>
              <a:rPr lang="en-US" dirty="0"/>
              <a:t>Cardio-vascular system.</a:t>
            </a:r>
          </a:p>
        </p:txBody>
      </p:sp>
      <p:sp>
        <p:nvSpPr>
          <p:cNvPr id="5" name="Text Placeholder 4">
            <a:extLst>
              <a:ext uri="{FF2B5EF4-FFF2-40B4-BE49-F238E27FC236}">
                <a16:creationId xmlns:a16="http://schemas.microsoft.com/office/drawing/2014/main" id="{6CDD7A23-3EA6-09B9-5923-7BE43F9DA7E0}"/>
              </a:ext>
            </a:extLst>
          </p:cNvPr>
          <p:cNvSpPr>
            <a:spLocks noGrp="1"/>
          </p:cNvSpPr>
          <p:nvPr>
            <p:ph type="body" sz="quarter" idx="13"/>
          </p:nvPr>
        </p:nvSpPr>
        <p:spPr>
          <a:xfrm>
            <a:off x="6294078" y="474086"/>
            <a:ext cx="3590275" cy="704634"/>
          </a:xfrm>
        </p:spPr>
        <p:txBody>
          <a:bodyPr rtlCol="0">
            <a:normAutofit lnSpcReduction="10000"/>
          </a:bodyPr>
          <a:lstStyle/>
          <a:p>
            <a:pPr eaLnBrk="1" hangingPunct="1">
              <a:defRPr/>
            </a:pPr>
            <a:r>
              <a:rPr lang="en-US" dirty="0"/>
              <a:t>Central nervous system</a:t>
            </a:r>
          </a:p>
        </p:txBody>
      </p:sp>
      <p:sp>
        <p:nvSpPr>
          <p:cNvPr id="7" name="TextBox 6">
            <a:extLst>
              <a:ext uri="{FF2B5EF4-FFF2-40B4-BE49-F238E27FC236}">
                <a16:creationId xmlns:a16="http://schemas.microsoft.com/office/drawing/2014/main" id="{89CA2496-579E-1E6C-7C50-4E6497518833}"/>
              </a:ext>
            </a:extLst>
          </p:cNvPr>
          <p:cNvSpPr txBox="1"/>
          <p:nvPr/>
        </p:nvSpPr>
        <p:spPr>
          <a:xfrm>
            <a:off x="1873611" y="1477825"/>
            <a:ext cx="3587028" cy="1754326"/>
          </a:xfrm>
          <a:prstGeom prst="rect">
            <a:avLst/>
          </a:prstGeom>
          <a:noFill/>
        </p:spPr>
        <p:txBody>
          <a:bodyPr wrap="square">
            <a:spAutoFit/>
          </a:bodyPr>
          <a:lstStyle/>
          <a:p>
            <a:pPr marL="285750" indent="-285750">
              <a:buFont typeface="Arial" panose="020B0604020202020204" pitchFamily="34" charset="0"/>
              <a:buChar char="•"/>
            </a:pPr>
            <a:r>
              <a:rPr lang="en-US" dirty="0"/>
              <a:t>Apex – palpable in left 5 </a:t>
            </a:r>
            <a:r>
              <a:rPr lang="en-US" dirty="0" err="1"/>
              <a:t>th</a:t>
            </a:r>
            <a:r>
              <a:rPr lang="en-US" dirty="0"/>
              <a:t> intercostal space one cm medial to midclavicular line.</a:t>
            </a:r>
          </a:p>
          <a:p>
            <a:pPr marL="285750" indent="-285750">
              <a:buFont typeface="Arial" panose="020B0604020202020204" pitchFamily="34" charset="0"/>
              <a:buChar char="•"/>
            </a:pPr>
            <a:r>
              <a:rPr lang="en-US" dirty="0"/>
              <a:t>S1 and S2 heard.</a:t>
            </a:r>
          </a:p>
          <a:p>
            <a:pPr marL="285750" indent="-285750">
              <a:buFont typeface="Arial" panose="020B0604020202020204" pitchFamily="34" charset="0"/>
              <a:buChar char="•"/>
            </a:pPr>
            <a:r>
              <a:rPr lang="en-US" dirty="0"/>
              <a:t>No murmurs</a:t>
            </a:r>
          </a:p>
          <a:p>
            <a:pPr marL="285750" indent="-285750">
              <a:buFont typeface="Arial" panose="020B0604020202020204" pitchFamily="34" charset="0"/>
              <a:buChar char="•"/>
            </a:pPr>
            <a:r>
              <a:rPr lang="en-US" dirty="0"/>
              <a:t>JVP normal</a:t>
            </a:r>
          </a:p>
        </p:txBody>
      </p:sp>
      <p:sp>
        <p:nvSpPr>
          <p:cNvPr id="9" name="TextBox 8">
            <a:extLst>
              <a:ext uri="{FF2B5EF4-FFF2-40B4-BE49-F238E27FC236}">
                <a16:creationId xmlns:a16="http://schemas.microsoft.com/office/drawing/2014/main" id="{9CD04875-75B6-9B75-6083-98191085B157}"/>
              </a:ext>
            </a:extLst>
          </p:cNvPr>
          <p:cNvSpPr txBox="1"/>
          <p:nvPr/>
        </p:nvSpPr>
        <p:spPr>
          <a:xfrm>
            <a:off x="5897923" y="1335640"/>
            <a:ext cx="6415194" cy="4708981"/>
          </a:xfrm>
          <a:prstGeom prst="rect">
            <a:avLst/>
          </a:prstGeom>
          <a:noFill/>
        </p:spPr>
        <p:txBody>
          <a:bodyPr wrap="square">
            <a:spAutoFit/>
          </a:bodyPr>
          <a:lstStyle/>
          <a:p>
            <a:pPr marL="285750" indent="-285750">
              <a:buFont typeface="Arial" panose="020B0604020202020204" pitchFamily="34" charset="0"/>
              <a:buChar char="•"/>
            </a:pPr>
            <a:r>
              <a:rPr lang="en-US" sz="2000" dirty="0"/>
              <a:t>HMF – NORMAL</a:t>
            </a:r>
          </a:p>
          <a:p>
            <a:pPr marL="285750" indent="-285750">
              <a:buFont typeface="Arial" panose="020B0604020202020204" pitchFamily="34" charset="0"/>
              <a:buChar char="•"/>
            </a:pPr>
            <a:r>
              <a:rPr lang="en-US" sz="2000" dirty="0"/>
              <a:t>PUPIL – B/L REACTIVE.</a:t>
            </a:r>
          </a:p>
          <a:p>
            <a:pPr marL="285750" indent="-285750">
              <a:buFont typeface="Arial" panose="020B0604020202020204" pitchFamily="34" charset="0"/>
              <a:buChar char="•"/>
            </a:pPr>
            <a:r>
              <a:rPr lang="en-US" sz="2000" dirty="0"/>
              <a:t>CRANIAL NERVES – NORMAL</a:t>
            </a:r>
          </a:p>
          <a:p>
            <a:pPr marL="285750" indent="-285750">
              <a:buFont typeface="Arial" panose="020B0604020202020204" pitchFamily="34" charset="0"/>
              <a:buChar char="•"/>
            </a:pPr>
            <a:r>
              <a:rPr lang="en-US" sz="2000" dirty="0"/>
              <a:t>TONE – Normal, Both lower limbs externally rotated.</a:t>
            </a:r>
          </a:p>
          <a:p>
            <a:pPr marL="285750" indent="-285750">
              <a:buFont typeface="Arial" panose="020B0604020202020204" pitchFamily="34" charset="0"/>
              <a:buChar char="•"/>
            </a:pPr>
            <a:r>
              <a:rPr lang="en-US" sz="2000" dirty="0"/>
              <a:t>Moving both upper limbs grade 5/5</a:t>
            </a:r>
          </a:p>
          <a:p>
            <a:pPr marL="285750" indent="-285750">
              <a:buFont typeface="Arial" panose="020B0604020202020204" pitchFamily="34" charset="0"/>
              <a:buChar char="•"/>
            </a:pPr>
            <a:r>
              <a:rPr lang="en-US" sz="2000" dirty="0"/>
              <a:t>Lower limbs grade 1/5 –B/L</a:t>
            </a:r>
          </a:p>
          <a:p>
            <a:pPr marL="285750" indent="-285750">
              <a:buFont typeface="Arial" panose="020B0604020202020204" pitchFamily="34" charset="0"/>
              <a:buChar char="•"/>
            </a:pPr>
            <a:r>
              <a:rPr lang="en-US" sz="2000" dirty="0"/>
              <a:t>Abdominal reflex = absent</a:t>
            </a:r>
          </a:p>
          <a:p>
            <a:pPr marL="285750" indent="-285750">
              <a:buFont typeface="Arial" panose="020B0604020202020204" pitchFamily="34" charset="0"/>
              <a:buChar char="•"/>
            </a:pPr>
            <a:r>
              <a:rPr lang="en-US" sz="2000" dirty="0"/>
              <a:t>B/L PLANTAR – flexor response</a:t>
            </a:r>
          </a:p>
          <a:p>
            <a:pPr marL="285750" indent="-285750">
              <a:buFont typeface="Arial" panose="020B0604020202020204" pitchFamily="34" charset="0"/>
              <a:buChar char="•"/>
            </a:pPr>
            <a:r>
              <a:rPr lang="en-US" sz="2000" dirty="0"/>
              <a:t>DTR 2+ In both UL &amp; LL</a:t>
            </a:r>
          </a:p>
          <a:p>
            <a:pPr marL="285750" indent="-285750">
              <a:buFont typeface="Arial" panose="020B0604020202020204" pitchFamily="34" charset="0"/>
              <a:buChar char="•"/>
            </a:pPr>
            <a:r>
              <a:rPr lang="en-US" sz="2000" dirty="0"/>
              <a:t>No </a:t>
            </a:r>
            <a:r>
              <a:rPr lang="en-US" sz="2000" dirty="0" err="1"/>
              <a:t>upperlimb</a:t>
            </a:r>
            <a:r>
              <a:rPr lang="en-US" sz="2000" dirty="0"/>
              <a:t> </a:t>
            </a:r>
            <a:r>
              <a:rPr lang="en-US" sz="2000" dirty="0" err="1"/>
              <a:t>incordination</a:t>
            </a:r>
            <a:endParaRPr lang="en-US" sz="2000" dirty="0"/>
          </a:p>
          <a:p>
            <a:pPr marL="285750" indent="-285750">
              <a:buFont typeface="Arial" panose="020B0604020202020204" pitchFamily="34" charset="0"/>
              <a:buChar char="•"/>
            </a:pPr>
            <a:r>
              <a:rPr lang="en-US" sz="2000" dirty="0"/>
              <a:t>No involuntary movements</a:t>
            </a:r>
          </a:p>
          <a:p>
            <a:pPr marL="285750" indent="-285750">
              <a:buFont typeface="Arial" panose="020B0604020202020204" pitchFamily="34" charset="0"/>
              <a:buChar char="•"/>
            </a:pPr>
            <a:r>
              <a:rPr lang="en-US" sz="2000" dirty="0"/>
              <a:t>No sensory signs</a:t>
            </a:r>
          </a:p>
          <a:p>
            <a:pPr marL="285750" indent="-285750">
              <a:buFont typeface="Arial" panose="020B0604020202020204" pitchFamily="34" charset="0"/>
              <a:buChar char="•"/>
            </a:pPr>
            <a:r>
              <a:rPr lang="en-US" sz="2000" dirty="0"/>
              <a:t>No meningeal signs</a:t>
            </a:r>
          </a:p>
          <a:p>
            <a:pPr marL="285750" indent="-285750">
              <a:buFont typeface="Arial" panose="020B0604020202020204" pitchFamily="34" charset="0"/>
              <a:buChar char="•"/>
            </a:pPr>
            <a:r>
              <a:rPr lang="en-US" sz="2000" dirty="0"/>
              <a:t>No vertebral tenderness</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00ADE3BD-3E05-4E9A-1862-41AE57E77C2D}"/>
              </a:ext>
            </a:extLst>
          </p:cNvPr>
          <p:cNvSpPr>
            <a:spLocks noGrp="1"/>
          </p:cNvSpPr>
          <p:nvPr>
            <p:ph type="title"/>
          </p:nvPr>
        </p:nvSpPr>
        <p:spPr>
          <a:xfrm>
            <a:off x="780836" y="642594"/>
            <a:ext cx="10344364" cy="693046"/>
          </a:xfrm>
        </p:spPr>
        <p:txBody>
          <a:bodyPr/>
          <a:lstStyle/>
          <a:p>
            <a:r>
              <a:rPr lang="en-US" dirty="0"/>
              <a:t>Summary </a:t>
            </a:r>
          </a:p>
        </p:txBody>
      </p:sp>
      <p:sp>
        <p:nvSpPr>
          <p:cNvPr id="9" name="Content Placeholder 8">
            <a:extLst>
              <a:ext uri="{FF2B5EF4-FFF2-40B4-BE49-F238E27FC236}">
                <a16:creationId xmlns:a16="http://schemas.microsoft.com/office/drawing/2014/main" id="{01249E15-1E3A-FB09-15FD-EF059B616732}"/>
              </a:ext>
            </a:extLst>
          </p:cNvPr>
          <p:cNvSpPr>
            <a:spLocks noGrp="1"/>
          </p:cNvSpPr>
          <p:nvPr>
            <p:ph idx="1"/>
          </p:nvPr>
        </p:nvSpPr>
        <p:spPr>
          <a:xfrm>
            <a:off x="912688" y="1589413"/>
            <a:ext cx="10058400" cy="3849624"/>
          </a:xfrm>
        </p:spPr>
        <p:txBody>
          <a:bodyPr>
            <a:normAutofit/>
          </a:bodyPr>
          <a:lstStyle/>
          <a:p>
            <a:r>
              <a:rPr lang="en-US" sz="2000" dirty="0"/>
              <a:t>49/f k/c/o seizure disorder with h/o IVF treatment now having 9 month </a:t>
            </a:r>
            <a:r>
              <a:rPr lang="en-US" sz="2000" dirty="0" err="1"/>
              <a:t>oId</a:t>
            </a:r>
            <a:r>
              <a:rPr lang="en-US" sz="2000" dirty="0"/>
              <a:t> twin </a:t>
            </a:r>
            <a:r>
              <a:rPr lang="en-US" sz="2000" dirty="0" err="1"/>
              <a:t>chiIdren</a:t>
            </a:r>
            <a:r>
              <a:rPr lang="en-US" sz="2000" dirty="0"/>
              <a:t>.</a:t>
            </a:r>
          </a:p>
          <a:p>
            <a:r>
              <a:rPr lang="en-US" sz="2000" dirty="0"/>
              <a:t>Admitted with one episode of GTCS </a:t>
            </a:r>
            <a:r>
              <a:rPr lang="en-US" sz="2000" dirty="0" err="1"/>
              <a:t>foIIowed</a:t>
            </a:r>
            <a:r>
              <a:rPr lang="en-US" sz="2000" dirty="0"/>
              <a:t> by acute onset </a:t>
            </a:r>
            <a:r>
              <a:rPr lang="en-US" sz="2000" dirty="0" err="1"/>
              <a:t>biIateraI</a:t>
            </a:r>
            <a:r>
              <a:rPr lang="en-US" sz="2000" dirty="0"/>
              <a:t> </a:t>
            </a:r>
            <a:r>
              <a:rPr lang="en-US" sz="2000" dirty="0" err="1"/>
              <a:t>Iower</a:t>
            </a:r>
            <a:r>
              <a:rPr lang="en-US" sz="2000" dirty="0"/>
              <a:t> </a:t>
            </a:r>
            <a:r>
              <a:rPr lang="en-US" sz="2000" dirty="0" err="1"/>
              <a:t>Iimb</a:t>
            </a:r>
            <a:r>
              <a:rPr lang="en-US" sz="2000" dirty="0"/>
              <a:t> weakness with pain </a:t>
            </a:r>
            <a:r>
              <a:rPr lang="en-US" sz="2000" dirty="0" err="1"/>
              <a:t>fuI</a:t>
            </a:r>
            <a:r>
              <a:rPr lang="en-US" sz="2000" dirty="0"/>
              <a:t> movement restriction of </a:t>
            </a:r>
            <a:r>
              <a:rPr lang="en-US" sz="2000" dirty="0" err="1"/>
              <a:t>Iimbs</a:t>
            </a:r>
            <a:r>
              <a:rPr lang="en-US" sz="2000" dirty="0"/>
              <a:t> </a:t>
            </a:r>
          </a:p>
          <a:p>
            <a:r>
              <a:rPr lang="en-US" sz="2000" dirty="0"/>
              <a:t>O/E  Patient had </a:t>
            </a:r>
            <a:r>
              <a:rPr lang="en-US" sz="2000" dirty="0" err="1"/>
              <a:t>paIIor</a:t>
            </a:r>
            <a:r>
              <a:rPr lang="en-US" sz="2000" dirty="0"/>
              <a:t> , motor system , power  of grade 1/5 in both </a:t>
            </a:r>
            <a:r>
              <a:rPr lang="en-US" sz="2000" dirty="0" err="1"/>
              <a:t>Iower</a:t>
            </a:r>
            <a:r>
              <a:rPr lang="en-US" sz="2000" dirty="0"/>
              <a:t> </a:t>
            </a:r>
            <a:r>
              <a:rPr lang="en-US" sz="2000" dirty="0" err="1"/>
              <a:t>Iimbs</a:t>
            </a:r>
            <a:r>
              <a:rPr lang="en-US" sz="2000" dirty="0"/>
              <a:t> ,Associated with severe hip joint tenderness. No h/o suggestive of any  </a:t>
            </a:r>
            <a:r>
              <a:rPr lang="en-US" sz="2000" dirty="0" err="1"/>
              <a:t>craniaI</a:t>
            </a:r>
            <a:r>
              <a:rPr lang="en-US" sz="2000" dirty="0"/>
              <a:t> nerve involvement/ posterior </a:t>
            </a:r>
            <a:r>
              <a:rPr lang="en-US" sz="2000" dirty="0" err="1"/>
              <a:t>coIumn</a:t>
            </a:r>
            <a:r>
              <a:rPr lang="en-US" sz="2000" dirty="0"/>
              <a:t>  </a:t>
            </a:r>
            <a:r>
              <a:rPr lang="en-US" sz="2000" dirty="0" err="1"/>
              <a:t>invoIvement</a:t>
            </a:r>
            <a:r>
              <a:rPr lang="en-US" sz="2000" dirty="0"/>
              <a:t> with retained deep tendon </a:t>
            </a:r>
            <a:r>
              <a:rPr lang="en-US" sz="2000" dirty="0" err="1"/>
              <a:t>refIexes</a:t>
            </a:r>
            <a:r>
              <a:rPr lang="en-US" sz="2000" dirty="0"/>
              <a:t> and </a:t>
            </a:r>
            <a:r>
              <a:rPr lang="en-US" sz="2000" dirty="0" err="1"/>
              <a:t>fexor</a:t>
            </a:r>
            <a:r>
              <a:rPr lang="en-US" sz="2000" dirty="0"/>
              <a:t> </a:t>
            </a:r>
            <a:r>
              <a:rPr lang="en-US" sz="2000" dirty="0" err="1"/>
              <a:t>pIantar</a:t>
            </a:r>
            <a:r>
              <a:rPr lang="en-US" sz="2000" dirty="0"/>
              <a:t>.</a:t>
            </a:r>
          </a:p>
        </p:txBody>
      </p:sp>
    </p:spTree>
    <p:extLst>
      <p:ext uri="{BB962C8B-B14F-4D97-AF65-F5344CB8AC3E}">
        <p14:creationId xmlns:p14="http://schemas.microsoft.com/office/powerpoint/2010/main" val="20474837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362CA-7BE6-C6C3-AB84-EE8A0416B0B4}"/>
              </a:ext>
            </a:extLst>
          </p:cNvPr>
          <p:cNvSpPr>
            <a:spLocks noGrp="1"/>
          </p:cNvSpPr>
          <p:nvPr>
            <p:ph type="title"/>
          </p:nvPr>
        </p:nvSpPr>
        <p:spPr>
          <a:xfrm>
            <a:off x="10193154" y="642594"/>
            <a:ext cx="1588168" cy="1371600"/>
          </a:xfrm>
        </p:spPr>
        <p:txBody>
          <a:bodyPr>
            <a:normAutofit/>
          </a:bodyPr>
          <a:lstStyle/>
          <a:p>
            <a:r>
              <a:rPr lang="en-US" sz="2400" b="1" dirty="0">
                <a:latin typeface="+mn-lt"/>
              </a:rPr>
              <a:t>X – RAY </a:t>
            </a:r>
            <a:br>
              <a:rPr lang="en-US" sz="2400" b="1" dirty="0">
                <a:latin typeface="+mn-lt"/>
              </a:rPr>
            </a:br>
            <a:r>
              <a:rPr lang="en-US" sz="2400" b="1" dirty="0">
                <a:latin typeface="+mn-lt"/>
              </a:rPr>
              <a:t>Pelvis</a:t>
            </a:r>
          </a:p>
        </p:txBody>
      </p:sp>
      <p:pic>
        <p:nvPicPr>
          <p:cNvPr id="6" name="Content Placeholder 5">
            <a:extLst>
              <a:ext uri="{FF2B5EF4-FFF2-40B4-BE49-F238E27FC236}">
                <a16:creationId xmlns:a16="http://schemas.microsoft.com/office/drawing/2014/main" id="{29765BA4-7FAF-9DE9-1E50-4421CC3F9047}"/>
              </a:ext>
            </a:extLst>
          </p:cNvPr>
          <p:cNvPicPr>
            <a:picLocks noGrp="1" noChangeAspect="1"/>
          </p:cNvPicPr>
          <p:nvPr>
            <p:ph idx="1"/>
          </p:nvPr>
        </p:nvPicPr>
        <p:blipFill rotWithShape="1">
          <a:blip r:embed="rId2"/>
          <a:srcRect l="6010" t="10361" r="3941" b="9966"/>
          <a:stretch/>
        </p:blipFill>
        <p:spPr>
          <a:xfrm>
            <a:off x="172278" y="250400"/>
            <a:ext cx="9580346" cy="6357199"/>
          </a:xfrm>
          <a:prstGeom prst="rect">
            <a:avLst/>
          </a:prstGeom>
          <a:ln>
            <a:noFill/>
          </a:ln>
          <a:effectLst>
            <a:softEdge rad="112500"/>
          </a:effectLst>
        </p:spPr>
      </p:pic>
      <p:sp>
        <p:nvSpPr>
          <p:cNvPr id="4" name="AutoShape 2">
            <a:extLst>
              <a:ext uri="{FF2B5EF4-FFF2-40B4-BE49-F238E27FC236}">
                <a16:creationId xmlns:a16="http://schemas.microsoft.com/office/drawing/2014/main" id="{E0A9C31B-504C-6EE4-5491-1ED358180C1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4633531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9B7C8-3DBF-4849-D268-F477418B306A}"/>
              </a:ext>
            </a:extLst>
          </p:cNvPr>
          <p:cNvSpPr>
            <a:spLocks noGrp="1"/>
          </p:cNvSpPr>
          <p:nvPr>
            <p:ph type="title"/>
          </p:nvPr>
        </p:nvSpPr>
        <p:spPr>
          <a:xfrm>
            <a:off x="1066800" y="642594"/>
            <a:ext cx="10058400" cy="935949"/>
          </a:xfrm>
        </p:spPr>
        <p:txBody>
          <a:bodyPr>
            <a:normAutofit fontScale="90000"/>
          </a:bodyPr>
          <a:lstStyle/>
          <a:p>
            <a:br>
              <a:rPr lang="en-US" dirty="0"/>
            </a:br>
            <a:endParaRPr lang="en-US" dirty="0"/>
          </a:p>
        </p:txBody>
      </p:sp>
      <p:graphicFrame>
        <p:nvGraphicFramePr>
          <p:cNvPr id="4" name="Table 4">
            <a:extLst>
              <a:ext uri="{FF2B5EF4-FFF2-40B4-BE49-F238E27FC236}">
                <a16:creationId xmlns:a16="http://schemas.microsoft.com/office/drawing/2014/main" id="{FF41AC76-D380-50CE-EBB1-DFBE1492F309}"/>
              </a:ext>
            </a:extLst>
          </p:cNvPr>
          <p:cNvGraphicFramePr>
            <a:graphicFrameLocks noGrp="1"/>
          </p:cNvGraphicFramePr>
          <p:nvPr>
            <p:ph idx="1"/>
            <p:extLst>
              <p:ext uri="{D42A27DB-BD31-4B8C-83A1-F6EECF244321}">
                <p14:modId xmlns:p14="http://schemas.microsoft.com/office/powerpoint/2010/main" val="1157532481"/>
              </p:ext>
            </p:extLst>
          </p:nvPr>
        </p:nvGraphicFramePr>
        <p:xfrm>
          <a:off x="895150" y="731520"/>
          <a:ext cx="4917440" cy="4467776"/>
        </p:xfrm>
        <a:graphic>
          <a:graphicData uri="http://schemas.openxmlformats.org/drawingml/2006/table">
            <a:tbl>
              <a:tblPr firstRow="1" bandRow="1">
                <a:tableStyleId>{BC89EF96-8CEA-46FF-86C4-4CE0E7609802}</a:tableStyleId>
              </a:tblPr>
              <a:tblGrid>
                <a:gridCol w="2797529">
                  <a:extLst>
                    <a:ext uri="{9D8B030D-6E8A-4147-A177-3AD203B41FA5}">
                      <a16:colId xmlns:a16="http://schemas.microsoft.com/office/drawing/2014/main" val="3619269280"/>
                    </a:ext>
                  </a:extLst>
                </a:gridCol>
                <a:gridCol w="2119911">
                  <a:extLst>
                    <a:ext uri="{9D8B030D-6E8A-4147-A177-3AD203B41FA5}">
                      <a16:colId xmlns:a16="http://schemas.microsoft.com/office/drawing/2014/main" val="1840700989"/>
                    </a:ext>
                  </a:extLst>
                </a:gridCol>
              </a:tblGrid>
              <a:tr h="528602">
                <a:tc>
                  <a:txBody>
                    <a:bodyPr/>
                    <a:lstStyle/>
                    <a:p>
                      <a:r>
                        <a:rPr lang="en-US" dirty="0"/>
                        <a:t>Investigations</a:t>
                      </a:r>
                    </a:p>
                  </a:txBody>
                  <a:tcPr/>
                </a:tc>
                <a:tc>
                  <a:txBody>
                    <a:bodyPr/>
                    <a:lstStyle/>
                    <a:p>
                      <a:r>
                        <a:rPr lang="en-US" b="0" dirty="0"/>
                        <a:t>10/01/23</a:t>
                      </a:r>
                    </a:p>
                  </a:txBody>
                  <a:tcPr/>
                </a:tc>
                <a:extLst>
                  <a:ext uri="{0D108BD9-81ED-4DB2-BD59-A6C34878D82A}">
                    <a16:rowId xmlns:a16="http://schemas.microsoft.com/office/drawing/2014/main" val="3619137238"/>
                  </a:ext>
                </a:extLst>
              </a:tr>
              <a:tr h="528602">
                <a:tc>
                  <a:txBody>
                    <a:bodyPr/>
                    <a:lstStyle/>
                    <a:p>
                      <a:r>
                        <a:rPr lang="en-US" dirty="0"/>
                        <a:t>Hb</a:t>
                      </a:r>
                    </a:p>
                  </a:txBody>
                  <a:tcPr/>
                </a:tc>
                <a:tc>
                  <a:txBody>
                    <a:bodyPr/>
                    <a:lstStyle/>
                    <a:p>
                      <a:r>
                        <a:rPr lang="en-US" b="1" i="0" dirty="0"/>
                        <a:t>9.1</a:t>
                      </a:r>
                    </a:p>
                  </a:txBody>
                  <a:tcPr/>
                </a:tc>
                <a:extLst>
                  <a:ext uri="{0D108BD9-81ED-4DB2-BD59-A6C34878D82A}">
                    <a16:rowId xmlns:a16="http://schemas.microsoft.com/office/drawing/2014/main" val="2870026636"/>
                  </a:ext>
                </a:extLst>
              </a:tr>
              <a:tr h="528602">
                <a:tc>
                  <a:txBody>
                    <a:bodyPr/>
                    <a:lstStyle/>
                    <a:p>
                      <a:r>
                        <a:rPr lang="en-US" dirty="0"/>
                        <a:t>Total count</a:t>
                      </a:r>
                    </a:p>
                  </a:txBody>
                  <a:tcPr/>
                </a:tc>
                <a:tc>
                  <a:txBody>
                    <a:bodyPr/>
                    <a:lstStyle/>
                    <a:p>
                      <a:r>
                        <a:rPr lang="en-US" dirty="0"/>
                        <a:t>9800</a:t>
                      </a:r>
                    </a:p>
                  </a:txBody>
                  <a:tcPr/>
                </a:tc>
                <a:extLst>
                  <a:ext uri="{0D108BD9-81ED-4DB2-BD59-A6C34878D82A}">
                    <a16:rowId xmlns:a16="http://schemas.microsoft.com/office/drawing/2014/main" val="2167736192"/>
                  </a:ext>
                </a:extLst>
              </a:tr>
              <a:tr h="912383">
                <a:tc>
                  <a:txBody>
                    <a:bodyPr/>
                    <a:lstStyle/>
                    <a:p>
                      <a:r>
                        <a:rPr lang="en-US" dirty="0"/>
                        <a:t>DC</a:t>
                      </a:r>
                    </a:p>
                  </a:txBody>
                  <a:tcPr/>
                </a:tc>
                <a:tc>
                  <a:txBody>
                    <a:bodyPr/>
                    <a:lstStyle/>
                    <a:p>
                      <a:r>
                        <a:rPr lang="en-US" dirty="0"/>
                        <a:t>P 82 L 11</a:t>
                      </a:r>
                    </a:p>
                    <a:p>
                      <a:r>
                        <a:rPr lang="en-US" dirty="0" err="1"/>
                        <a:t>Mxd</a:t>
                      </a:r>
                      <a:r>
                        <a:rPr lang="en-US" dirty="0"/>
                        <a:t> 7</a:t>
                      </a:r>
                    </a:p>
                  </a:txBody>
                  <a:tcPr/>
                </a:tc>
                <a:extLst>
                  <a:ext uri="{0D108BD9-81ED-4DB2-BD59-A6C34878D82A}">
                    <a16:rowId xmlns:a16="http://schemas.microsoft.com/office/drawing/2014/main" val="4141992709"/>
                  </a:ext>
                </a:extLst>
              </a:tr>
              <a:tr h="912383">
                <a:tc>
                  <a:txBody>
                    <a:bodyPr/>
                    <a:lstStyle/>
                    <a:p>
                      <a:r>
                        <a:rPr lang="en-US" dirty="0"/>
                        <a:t>PLATELET COUNT</a:t>
                      </a:r>
                    </a:p>
                  </a:txBody>
                  <a:tcPr/>
                </a:tc>
                <a:tc>
                  <a:txBody>
                    <a:bodyPr/>
                    <a:lstStyle/>
                    <a:p>
                      <a:r>
                        <a:rPr lang="en-US" dirty="0"/>
                        <a:t>2.13 L</a:t>
                      </a:r>
                    </a:p>
                  </a:txBody>
                  <a:tcPr/>
                </a:tc>
                <a:extLst>
                  <a:ext uri="{0D108BD9-81ED-4DB2-BD59-A6C34878D82A}">
                    <a16:rowId xmlns:a16="http://schemas.microsoft.com/office/drawing/2014/main" val="1179191348"/>
                  </a:ext>
                </a:extLst>
              </a:tr>
              <a:tr h="528602">
                <a:tc>
                  <a:txBody>
                    <a:bodyPr/>
                    <a:lstStyle/>
                    <a:p>
                      <a:r>
                        <a:rPr lang="en-US" dirty="0"/>
                        <a:t>ESR</a:t>
                      </a:r>
                    </a:p>
                  </a:txBody>
                  <a:tcPr/>
                </a:tc>
                <a:tc>
                  <a:txBody>
                    <a:bodyPr/>
                    <a:lstStyle/>
                    <a:p>
                      <a:r>
                        <a:rPr lang="en-US" b="1" dirty="0"/>
                        <a:t>155</a:t>
                      </a:r>
                    </a:p>
                  </a:txBody>
                  <a:tcPr/>
                </a:tc>
                <a:extLst>
                  <a:ext uri="{0D108BD9-81ED-4DB2-BD59-A6C34878D82A}">
                    <a16:rowId xmlns:a16="http://schemas.microsoft.com/office/drawing/2014/main" val="1791528101"/>
                  </a:ext>
                </a:extLst>
              </a:tr>
              <a:tr h="528602">
                <a:tc>
                  <a:txBody>
                    <a:bodyPr/>
                    <a:lstStyle/>
                    <a:p>
                      <a:r>
                        <a:rPr lang="en-US" dirty="0"/>
                        <a:t>MCV</a:t>
                      </a:r>
                    </a:p>
                  </a:txBody>
                  <a:tcPr/>
                </a:tc>
                <a:tc>
                  <a:txBody>
                    <a:bodyPr/>
                    <a:lstStyle/>
                    <a:p>
                      <a:r>
                        <a:rPr lang="en-US" dirty="0"/>
                        <a:t>79.5</a:t>
                      </a:r>
                    </a:p>
                  </a:txBody>
                  <a:tcPr/>
                </a:tc>
                <a:extLst>
                  <a:ext uri="{0D108BD9-81ED-4DB2-BD59-A6C34878D82A}">
                    <a16:rowId xmlns:a16="http://schemas.microsoft.com/office/drawing/2014/main" val="3383550693"/>
                  </a:ext>
                </a:extLst>
              </a:tr>
            </a:tbl>
          </a:graphicData>
        </a:graphic>
      </p:graphicFrame>
      <p:pic>
        <p:nvPicPr>
          <p:cNvPr id="5" name="Picture 4">
            <a:extLst>
              <a:ext uri="{FF2B5EF4-FFF2-40B4-BE49-F238E27FC236}">
                <a16:creationId xmlns:a16="http://schemas.microsoft.com/office/drawing/2014/main" id="{0E580044-E9A2-9573-C2D5-537B859D659D}"/>
              </a:ext>
            </a:extLst>
          </p:cNvPr>
          <p:cNvPicPr>
            <a:picLocks noChangeAspect="1"/>
          </p:cNvPicPr>
          <p:nvPr/>
        </p:nvPicPr>
        <p:blipFill>
          <a:blip r:embed="rId2"/>
          <a:stretch>
            <a:fillRect/>
          </a:stretch>
        </p:blipFill>
        <p:spPr>
          <a:xfrm>
            <a:off x="6240379" y="642594"/>
            <a:ext cx="3761558" cy="4724809"/>
          </a:xfrm>
          <a:prstGeom prst="rect">
            <a:avLst/>
          </a:prstGeom>
        </p:spPr>
      </p:pic>
    </p:spTree>
    <p:extLst>
      <p:ext uri="{BB962C8B-B14F-4D97-AF65-F5344CB8AC3E}">
        <p14:creationId xmlns:p14="http://schemas.microsoft.com/office/powerpoint/2010/main" val="20812600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9F4D6-CDAB-4F45-A376-2A6D79DE913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47BECC7-66F5-90DC-5BF6-B2EF251185F3}"/>
              </a:ext>
            </a:extLst>
          </p:cNvPr>
          <p:cNvSpPr>
            <a:spLocks noGrp="1"/>
          </p:cNvSpPr>
          <p:nvPr>
            <p:ph idx="1"/>
          </p:nvPr>
        </p:nvSpPr>
        <p:spPr/>
        <p:txBody>
          <a:bodyPr/>
          <a:lstStyle/>
          <a:p>
            <a:endParaRPr lang="en-US" dirty="0"/>
          </a:p>
        </p:txBody>
      </p:sp>
      <p:graphicFrame>
        <p:nvGraphicFramePr>
          <p:cNvPr id="4" name="Table 7">
            <a:extLst>
              <a:ext uri="{FF2B5EF4-FFF2-40B4-BE49-F238E27FC236}">
                <a16:creationId xmlns:a16="http://schemas.microsoft.com/office/drawing/2014/main" id="{B1F367A5-B9F1-BD35-B914-6250EFB43975}"/>
              </a:ext>
            </a:extLst>
          </p:cNvPr>
          <p:cNvGraphicFramePr>
            <a:graphicFrameLocks/>
          </p:cNvGraphicFramePr>
          <p:nvPr>
            <p:extLst>
              <p:ext uri="{D42A27DB-BD31-4B8C-83A1-F6EECF244321}">
                <p14:modId xmlns:p14="http://schemas.microsoft.com/office/powerpoint/2010/main" val="259019322"/>
              </p:ext>
            </p:extLst>
          </p:nvPr>
        </p:nvGraphicFramePr>
        <p:xfrm>
          <a:off x="1405288" y="642594"/>
          <a:ext cx="6439301" cy="4978558"/>
        </p:xfrm>
        <a:graphic>
          <a:graphicData uri="http://schemas.openxmlformats.org/drawingml/2006/table">
            <a:tbl>
              <a:tblPr firstRow="1" bandRow="1">
                <a:tableStyleId>{7DF18680-E054-41AD-8BC1-D1AEF772440D}</a:tableStyleId>
              </a:tblPr>
              <a:tblGrid>
                <a:gridCol w="3438179">
                  <a:extLst>
                    <a:ext uri="{9D8B030D-6E8A-4147-A177-3AD203B41FA5}">
                      <a16:colId xmlns:a16="http://schemas.microsoft.com/office/drawing/2014/main" val="2033797050"/>
                    </a:ext>
                  </a:extLst>
                </a:gridCol>
                <a:gridCol w="3001122">
                  <a:extLst>
                    <a:ext uri="{9D8B030D-6E8A-4147-A177-3AD203B41FA5}">
                      <a16:colId xmlns:a16="http://schemas.microsoft.com/office/drawing/2014/main" val="2678138337"/>
                    </a:ext>
                  </a:extLst>
                </a:gridCol>
              </a:tblGrid>
              <a:tr h="1277593">
                <a:tc>
                  <a:txBody>
                    <a:bodyPr/>
                    <a:lstStyle/>
                    <a:p>
                      <a:r>
                        <a:rPr lang="en-US" dirty="0"/>
                        <a:t>INVESTIGATIONS</a:t>
                      </a:r>
                    </a:p>
                  </a:txBody>
                  <a:tcPr/>
                </a:tc>
                <a:tc>
                  <a:txBody>
                    <a:bodyPr/>
                    <a:lstStyle/>
                    <a:p>
                      <a:r>
                        <a:rPr lang="en-US" dirty="0"/>
                        <a:t>10/1/23</a:t>
                      </a:r>
                    </a:p>
                  </a:txBody>
                  <a:tcPr/>
                </a:tc>
                <a:extLst>
                  <a:ext uri="{0D108BD9-81ED-4DB2-BD59-A6C34878D82A}">
                    <a16:rowId xmlns:a16="http://schemas.microsoft.com/office/drawing/2014/main" val="389295449"/>
                  </a:ext>
                </a:extLst>
              </a:tr>
              <a:tr h="740193">
                <a:tc>
                  <a:txBody>
                    <a:bodyPr/>
                    <a:lstStyle/>
                    <a:p>
                      <a:r>
                        <a:rPr lang="en-US" dirty="0"/>
                        <a:t>S. BILIRUBIN</a:t>
                      </a:r>
                    </a:p>
                  </a:txBody>
                  <a:tcPr/>
                </a:tc>
                <a:tc>
                  <a:txBody>
                    <a:bodyPr/>
                    <a:lstStyle/>
                    <a:p>
                      <a:r>
                        <a:rPr lang="en-US" dirty="0"/>
                        <a:t>0.4</a:t>
                      </a:r>
                    </a:p>
                  </a:txBody>
                  <a:tcPr/>
                </a:tc>
                <a:extLst>
                  <a:ext uri="{0D108BD9-81ED-4DB2-BD59-A6C34878D82A}">
                    <a16:rowId xmlns:a16="http://schemas.microsoft.com/office/drawing/2014/main" val="4189910872"/>
                  </a:ext>
                </a:extLst>
              </a:tr>
              <a:tr h="740193">
                <a:tc>
                  <a:txBody>
                    <a:bodyPr/>
                    <a:lstStyle/>
                    <a:p>
                      <a:r>
                        <a:rPr lang="en-US" dirty="0"/>
                        <a:t>T. PROTEIN</a:t>
                      </a:r>
                    </a:p>
                  </a:txBody>
                  <a:tcPr/>
                </a:tc>
                <a:tc>
                  <a:txBody>
                    <a:bodyPr/>
                    <a:lstStyle/>
                    <a:p>
                      <a:r>
                        <a:rPr lang="en-US" b="1" dirty="0"/>
                        <a:t>9.6</a:t>
                      </a:r>
                    </a:p>
                  </a:txBody>
                  <a:tcPr/>
                </a:tc>
                <a:extLst>
                  <a:ext uri="{0D108BD9-81ED-4DB2-BD59-A6C34878D82A}">
                    <a16:rowId xmlns:a16="http://schemas.microsoft.com/office/drawing/2014/main" val="3519466038"/>
                  </a:ext>
                </a:extLst>
              </a:tr>
              <a:tr h="740193">
                <a:tc>
                  <a:txBody>
                    <a:bodyPr/>
                    <a:lstStyle/>
                    <a:p>
                      <a:r>
                        <a:rPr lang="en-US" dirty="0"/>
                        <a:t>S.ALBUMIN</a:t>
                      </a:r>
                    </a:p>
                  </a:txBody>
                  <a:tcPr/>
                </a:tc>
                <a:tc>
                  <a:txBody>
                    <a:bodyPr/>
                    <a:lstStyle/>
                    <a:p>
                      <a:r>
                        <a:rPr lang="en-US" b="1" dirty="0"/>
                        <a:t>3.5</a:t>
                      </a:r>
                    </a:p>
                  </a:txBody>
                  <a:tcPr/>
                </a:tc>
                <a:extLst>
                  <a:ext uri="{0D108BD9-81ED-4DB2-BD59-A6C34878D82A}">
                    <a16:rowId xmlns:a16="http://schemas.microsoft.com/office/drawing/2014/main" val="2819746318"/>
                  </a:ext>
                </a:extLst>
              </a:tr>
              <a:tr h="740193">
                <a:tc>
                  <a:txBody>
                    <a:bodyPr/>
                    <a:lstStyle/>
                    <a:p>
                      <a:r>
                        <a:rPr lang="en-US" dirty="0"/>
                        <a:t>SGOT / PT</a:t>
                      </a:r>
                    </a:p>
                  </a:txBody>
                  <a:tcPr/>
                </a:tc>
                <a:tc>
                  <a:txBody>
                    <a:bodyPr/>
                    <a:lstStyle/>
                    <a:p>
                      <a:r>
                        <a:rPr lang="en-US" dirty="0"/>
                        <a:t>59/32</a:t>
                      </a:r>
                    </a:p>
                  </a:txBody>
                  <a:tcPr/>
                </a:tc>
                <a:extLst>
                  <a:ext uri="{0D108BD9-81ED-4DB2-BD59-A6C34878D82A}">
                    <a16:rowId xmlns:a16="http://schemas.microsoft.com/office/drawing/2014/main" val="4288070755"/>
                  </a:ext>
                </a:extLst>
              </a:tr>
              <a:tr h="740193">
                <a:tc>
                  <a:txBody>
                    <a:bodyPr/>
                    <a:lstStyle/>
                    <a:p>
                      <a:r>
                        <a:rPr lang="en-US" dirty="0"/>
                        <a:t>ALP</a:t>
                      </a:r>
                    </a:p>
                  </a:txBody>
                  <a:tcPr/>
                </a:tc>
                <a:tc>
                  <a:txBody>
                    <a:bodyPr/>
                    <a:lstStyle/>
                    <a:p>
                      <a:r>
                        <a:rPr lang="en-US" dirty="0"/>
                        <a:t>146</a:t>
                      </a:r>
                    </a:p>
                  </a:txBody>
                  <a:tcPr/>
                </a:tc>
                <a:extLst>
                  <a:ext uri="{0D108BD9-81ED-4DB2-BD59-A6C34878D82A}">
                    <a16:rowId xmlns:a16="http://schemas.microsoft.com/office/drawing/2014/main" val="3742522620"/>
                  </a:ext>
                </a:extLst>
              </a:tr>
            </a:tbl>
          </a:graphicData>
        </a:graphic>
      </p:graphicFrame>
    </p:spTree>
    <p:extLst>
      <p:ext uri="{BB962C8B-B14F-4D97-AF65-F5344CB8AC3E}">
        <p14:creationId xmlns:p14="http://schemas.microsoft.com/office/powerpoint/2010/main" val="7926587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552E28-C506-0C4E-5687-72CB99CFF804}"/>
              </a:ext>
            </a:extLst>
          </p:cNvPr>
          <p:cNvSpPr>
            <a:spLocks noGrp="1"/>
          </p:cNvSpPr>
          <p:nvPr>
            <p:ph type="title"/>
          </p:nvPr>
        </p:nvSpPr>
        <p:spPr>
          <a:xfrm>
            <a:off x="7873464" y="2586897"/>
            <a:ext cx="3080085" cy="1371600"/>
          </a:xfrm>
        </p:spPr>
        <p:txBody>
          <a:bodyPr>
            <a:normAutofit/>
          </a:bodyPr>
          <a:lstStyle/>
          <a:p>
            <a:r>
              <a:rPr lang="en-US" sz="3200" b="1" dirty="0"/>
              <a:t>Chest X-RAY</a:t>
            </a:r>
            <a:br>
              <a:rPr lang="en-US" sz="3200" b="1" dirty="0"/>
            </a:br>
            <a:r>
              <a:rPr lang="en-US" sz="3200" b="1" dirty="0"/>
              <a:t>PA view</a:t>
            </a:r>
          </a:p>
        </p:txBody>
      </p:sp>
      <p:pic>
        <p:nvPicPr>
          <p:cNvPr id="4" name="Content Placeholder 3">
            <a:extLst>
              <a:ext uri="{FF2B5EF4-FFF2-40B4-BE49-F238E27FC236}">
                <a16:creationId xmlns:a16="http://schemas.microsoft.com/office/drawing/2014/main" id="{3621EB2C-CF5E-F8E3-DB95-59071C4731AD}"/>
              </a:ext>
            </a:extLst>
          </p:cNvPr>
          <p:cNvPicPr>
            <a:picLocks noGrp="1" noChangeAspect="1"/>
          </p:cNvPicPr>
          <p:nvPr>
            <p:ph idx="1"/>
          </p:nvPr>
        </p:nvPicPr>
        <p:blipFill rotWithShape="1">
          <a:blip r:embed="rId2"/>
          <a:srcRect l="21407" t="6117" r="19277"/>
          <a:stretch/>
        </p:blipFill>
        <p:spPr>
          <a:xfrm>
            <a:off x="725242" y="231416"/>
            <a:ext cx="6182453" cy="6395168"/>
          </a:xfrm>
          <a:prstGeom prst="rect">
            <a:avLst/>
          </a:prstGeom>
          <a:ln>
            <a:noFill/>
          </a:ln>
          <a:effectLst>
            <a:softEdge rad="112500"/>
          </a:effectLst>
        </p:spPr>
      </p:pic>
    </p:spTree>
    <p:extLst>
      <p:ext uri="{BB962C8B-B14F-4D97-AF65-F5344CB8AC3E}">
        <p14:creationId xmlns:p14="http://schemas.microsoft.com/office/powerpoint/2010/main" val="33743236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18E7571-B82A-2C19-F7B9-54F423395B23}"/>
              </a:ext>
            </a:extLst>
          </p:cNvPr>
          <p:cNvSpPr>
            <a:spLocks noGrp="1"/>
          </p:cNvSpPr>
          <p:nvPr>
            <p:ph idx="1"/>
          </p:nvPr>
        </p:nvSpPr>
        <p:spPr/>
        <p:txBody>
          <a:bodyPr>
            <a:normAutofit/>
          </a:bodyPr>
          <a:lstStyle/>
          <a:p>
            <a:r>
              <a:rPr lang="en-US" sz="2000" b="1" dirty="0"/>
              <a:t>CT BRAIN </a:t>
            </a:r>
            <a:r>
              <a:rPr lang="en-US" sz="2000" dirty="0"/>
              <a:t>– no significant abnormality detected .</a:t>
            </a:r>
          </a:p>
          <a:p>
            <a:r>
              <a:rPr lang="en-US" sz="2000" b="1" dirty="0"/>
              <a:t>ECG</a:t>
            </a:r>
            <a:r>
              <a:rPr lang="en-US" sz="2000" dirty="0"/>
              <a:t> – sinus tachycardia with VR @ 110/’, normal axis, no ST-T changes.</a:t>
            </a:r>
          </a:p>
          <a:p>
            <a:r>
              <a:rPr lang="en-US" sz="2000" b="1" dirty="0"/>
              <a:t>URE</a:t>
            </a:r>
            <a:r>
              <a:rPr lang="en-US" sz="2000" dirty="0"/>
              <a:t> – ALB – TRACE, SUG – NIL, PUS CELL -10-15/</a:t>
            </a:r>
            <a:r>
              <a:rPr lang="en-US" sz="2000" dirty="0" err="1"/>
              <a:t>hpf</a:t>
            </a:r>
            <a:r>
              <a:rPr lang="en-US" sz="2000" dirty="0"/>
              <a:t> ,RBC – 1-2/</a:t>
            </a:r>
            <a:r>
              <a:rPr lang="en-US" sz="2000" dirty="0" err="1"/>
              <a:t>hpf</a:t>
            </a:r>
            <a:endParaRPr lang="en-US" sz="2000" dirty="0"/>
          </a:p>
          <a:p>
            <a:endParaRPr lang="en-US" sz="2000" dirty="0"/>
          </a:p>
        </p:txBody>
      </p:sp>
    </p:spTree>
    <p:extLst>
      <p:ext uri="{BB962C8B-B14F-4D97-AF65-F5344CB8AC3E}">
        <p14:creationId xmlns:p14="http://schemas.microsoft.com/office/powerpoint/2010/main" val="22427294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A8E32-5B6F-E41D-815D-3FFDF3104D33}"/>
              </a:ext>
            </a:extLst>
          </p:cNvPr>
          <p:cNvSpPr>
            <a:spLocks noGrp="1"/>
          </p:cNvSpPr>
          <p:nvPr>
            <p:ph type="title"/>
          </p:nvPr>
        </p:nvSpPr>
        <p:spPr>
          <a:xfrm>
            <a:off x="951297" y="2173011"/>
            <a:ext cx="10058400" cy="1371600"/>
          </a:xfrm>
        </p:spPr>
        <p:txBody>
          <a:bodyPr/>
          <a:lstStyle/>
          <a:p>
            <a:r>
              <a:rPr lang="en-US" dirty="0"/>
              <a:t>NCCT PELVIS</a:t>
            </a:r>
          </a:p>
        </p:txBody>
      </p:sp>
      <p:sp>
        <p:nvSpPr>
          <p:cNvPr id="3" name="Content Placeholder 2">
            <a:extLst>
              <a:ext uri="{FF2B5EF4-FFF2-40B4-BE49-F238E27FC236}">
                <a16:creationId xmlns:a16="http://schemas.microsoft.com/office/drawing/2014/main" id="{FB2ACC43-808C-5909-A651-6B51D7AB34D4}"/>
              </a:ext>
            </a:extLst>
          </p:cNvPr>
          <p:cNvSpPr>
            <a:spLocks noGrp="1"/>
          </p:cNvSpPr>
          <p:nvPr>
            <p:ph idx="1"/>
          </p:nvPr>
        </p:nvSpPr>
        <p:spPr>
          <a:xfrm>
            <a:off x="5563402" y="2103120"/>
            <a:ext cx="5561797" cy="3849624"/>
          </a:xfrm>
        </p:spPr>
        <p:txBody>
          <a:bodyPr>
            <a:normAutofit/>
          </a:bodyPr>
          <a:lstStyle/>
          <a:p>
            <a:pPr>
              <a:lnSpc>
                <a:spcPct val="150000"/>
              </a:lnSpc>
            </a:pPr>
            <a:r>
              <a:rPr lang="en-US" sz="1800" dirty="0"/>
              <a:t>Anterior and Posterior column </a:t>
            </a:r>
            <a:r>
              <a:rPr lang="en-US" sz="1800" b="1" dirty="0"/>
              <a:t>fracture of acetabulum </a:t>
            </a:r>
            <a:r>
              <a:rPr lang="en-US" sz="1800" dirty="0"/>
              <a:t>on </a:t>
            </a:r>
            <a:r>
              <a:rPr lang="en-US" sz="2000" b="1" dirty="0"/>
              <a:t>both sides </a:t>
            </a:r>
            <a:r>
              <a:rPr lang="en-US" sz="2000" dirty="0"/>
              <a:t>with superior extension into ileum. </a:t>
            </a:r>
            <a:endParaRPr lang="en-US" sz="1800" dirty="0"/>
          </a:p>
        </p:txBody>
      </p:sp>
    </p:spTree>
    <p:extLst>
      <p:ext uri="{BB962C8B-B14F-4D97-AF65-F5344CB8AC3E}">
        <p14:creationId xmlns:p14="http://schemas.microsoft.com/office/powerpoint/2010/main" val="38167749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C6808-45AE-CFE9-D845-D38561351B10}"/>
              </a:ext>
            </a:extLst>
          </p:cNvPr>
          <p:cNvSpPr>
            <a:spLocks noGrp="1"/>
          </p:cNvSpPr>
          <p:nvPr>
            <p:ph type="title"/>
          </p:nvPr>
        </p:nvSpPr>
        <p:spPr/>
        <p:txBody>
          <a:bodyPr/>
          <a:lstStyle/>
          <a:p>
            <a:r>
              <a:rPr lang="en-US" dirty="0"/>
              <a:t>Management</a:t>
            </a:r>
          </a:p>
        </p:txBody>
      </p:sp>
      <p:sp>
        <p:nvSpPr>
          <p:cNvPr id="3" name="Content Placeholder 2">
            <a:extLst>
              <a:ext uri="{FF2B5EF4-FFF2-40B4-BE49-F238E27FC236}">
                <a16:creationId xmlns:a16="http://schemas.microsoft.com/office/drawing/2014/main" id="{063715E0-389A-06FD-E539-E8CBAEDC31F6}"/>
              </a:ext>
            </a:extLst>
          </p:cNvPr>
          <p:cNvSpPr>
            <a:spLocks noGrp="1"/>
          </p:cNvSpPr>
          <p:nvPr>
            <p:ph idx="1"/>
          </p:nvPr>
        </p:nvSpPr>
        <p:spPr/>
        <p:txBody>
          <a:bodyPr>
            <a:normAutofit/>
          </a:bodyPr>
          <a:lstStyle/>
          <a:p>
            <a:r>
              <a:rPr lang="en-US" sz="2000" dirty="0"/>
              <a:t>Loading dose of inj. Levetiracetam 1 gm </a:t>
            </a:r>
            <a:r>
              <a:rPr lang="en-US" sz="2000" dirty="0">
                <a:sym typeface="Wingdings" panose="05000000000000000000" pitchFamily="2" charset="2"/>
              </a:rPr>
              <a:t> T. Levetiracetam 500 mg BD</a:t>
            </a:r>
          </a:p>
          <a:p>
            <a:r>
              <a:rPr lang="en-US" sz="2000" dirty="0">
                <a:sym typeface="Wingdings" panose="05000000000000000000" pitchFamily="2" charset="2"/>
              </a:rPr>
              <a:t>T . Thyroxine 50 microgram OD</a:t>
            </a:r>
          </a:p>
          <a:p>
            <a:r>
              <a:rPr lang="en-US" sz="2000" dirty="0">
                <a:sym typeface="Wingdings" panose="05000000000000000000" pitchFamily="2" charset="2"/>
              </a:rPr>
              <a:t>T . Tramadol (37.5mg) + Paracetamol (325 mg)bd</a:t>
            </a:r>
          </a:p>
          <a:p>
            <a:r>
              <a:rPr lang="en-US" sz="2000" dirty="0">
                <a:sym typeface="Wingdings" panose="05000000000000000000" pitchFamily="2" charset="2"/>
              </a:rPr>
              <a:t>Packed red blood cell transfusion – 1 pint</a:t>
            </a:r>
          </a:p>
          <a:p>
            <a:r>
              <a:rPr lang="en-US" sz="2000" dirty="0">
                <a:sym typeface="Wingdings" panose="05000000000000000000" pitchFamily="2" charset="2"/>
              </a:rPr>
              <a:t>CBD – Foley catheter</a:t>
            </a:r>
          </a:p>
          <a:p>
            <a:r>
              <a:rPr lang="en-US" sz="2000" dirty="0">
                <a:sym typeface="Wingdings" panose="05000000000000000000" pitchFamily="2" charset="2"/>
              </a:rPr>
              <a:t>Proximal tibial  skeletal traction – after </a:t>
            </a:r>
            <a:r>
              <a:rPr lang="en-US" sz="2000" dirty="0" err="1">
                <a:sym typeface="Wingdings" panose="05000000000000000000" pitchFamily="2" charset="2"/>
              </a:rPr>
              <a:t>orthopaedic</a:t>
            </a:r>
            <a:r>
              <a:rPr lang="en-US" sz="2000" dirty="0">
                <a:sym typeface="Wingdings" panose="05000000000000000000" pitchFamily="2" charset="2"/>
              </a:rPr>
              <a:t> consultation .</a:t>
            </a:r>
          </a:p>
          <a:p>
            <a:r>
              <a:rPr lang="en-US" sz="2000" dirty="0">
                <a:sym typeface="Wingdings" panose="05000000000000000000" pitchFamily="2" charset="2"/>
              </a:rPr>
              <a:t>Neurology consultation sought – EEG taken.</a:t>
            </a:r>
            <a:endParaRPr lang="en-US" sz="2000" dirty="0"/>
          </a:p>
        </p:txBody>
      </p:sp>
    </p:spTree>
    <p:extLst>
      <p:ext uri="{BB962C8B-B14F-4D97-AF65-F5344CB8AC3E}">
        <p14:creationId xmlns:p14="http://schemas.microsoft.com/office/powerpoint/2010/main" val="30017025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18C5B-2BC5-0A43-5871-47AD284BFABD}"/>
              </a:ext>
            </a:extLst>
          </p:cNvPr>
          <p:cNvSpPr>
            <a:spLocks noGrp="1"/>
          </p:cNvSpPr>
          <p:nvPr>
            <p:ph type="title"/>
          </p:nvPr>
        </p:nvSpPr>
        <p:spPr>
          <a:xfrm>
            <a:off x="816542" y="1701373"/>
            <a:ext cx="2648552" cy="1371600"/>
          </a:xfrm>
        </p:spPr>
        <p:txBody>
          <a:bodyPr>
            <a:normAutofit/>
          </a:bodyPr>
          <a:lstStyle/>
          <a:p>
            <a:r>
              <a:rPr lang="en-US" sz="3200" dirty="0"/>
              <a:t>Peripheral smear </a:t>
            </a:r>
          </a:p>
        </p:txBody>
      </p:sp>
      <p:sp>
        <p:nvSpPr>
          <p:cNvPr id="6" name="Content Placeholder 5">
            <a:extLst>
              <a:ext uri="{FF2B5EF4-FFF2-40B4-BE49-F238E27FC236}">
                <a16:creationId xmlns:a16="http://schemas.microsoft.com/office/drawing/2014/main" id="{2DC502F2-0961-0996-F8C6-72119F29FE74}"/>
              </a:ext>
            </a:extLst>
          </p:cNvPr>
          <p:cNvSpPr>
            <a:spLocks noGrp="1"/>
          </p:cNvSpPr>
          <p:nvPr>
            <p:ph idx="1"/>
          </p:nvPr>
        </p:nvSpPr>
        <p:spPr>
          <a:xfrm>
            <a:off x="3683269" y="1583356"/>
            <a:ext cx="5043639" cy="3849624"/>
          </a:xfrm>
        </p:spPr>
        <p:txBody>
          <a:bodyPr>
            <a:normAutofit/>
          </a:bodyPr>
          <a:lstStyle/>
          <a:p>
            <a:r>
              <a:rPr lang="en-US" sz="2000" dirty="0"/>
              <a:t>Normocytic normochromic anemia</a:t>
            </a:r>
          </a:p>
          <a:p>
            <a:r>
              <a:rPr lang="en-US" sz="2000" dirty="0"/>
              <a:t>Reticulocyte count &lt; 0.5%</a:t>
            </a:r>
          </a:p>
          <a:p>
            <a:r>
              <a:rPr lang="en-US" sz="2000" dirty="0"/>
              <a:t>Relative neutrophilia</a:t>
            </a:r>
          </a:p>
          <a:p>
            <a:r>
              <a:rPr lang="en-US" sz="2000" dirty="0"/>
              <a:t>Reactive lymphocytes seen</a:t>
            </a:r>
          </a:p>
        </p:txBody>
      </p:sp>
    </p:spTree>
    <p:extLst>
      <p:ext uri="{BB962C8B-B14F-4D97-AF65-F5344CB8AC3E}">
        <p14:creationId xmlns:p14="http://schemas.microsoft.com/office/powerpoint/2010/main" val="39773479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E64DE-266A-4F99-0666-3C8895F996E4}"/>
              </a:ext>
            </a:extLst>
          </p:cNvPr>
          <p:cNvSpPr>
            <a:spLocks noGrp="1"/>
          </p:cNvSpPr>
          <p:nvPr>
            <p:ph type="title"/>
          </p:nvPr>
        </p:nvSpPr>
        <p:spPr/>
        <p:txBody>
          <a:bodyPr/>
          <a:lstStyle/>
          <a:p>
            <a:endParaRPr lang="en-US"/>
          </a:p>
        </p:txBody>
      </p:sp>
      <p:graphicFrame>
        <p:nvGraphicFramePr>
          <p:cNvPr id="4" name="Table 4">
            <a:extLst>
              <a:ext uri="{FF2B5EF4-FFF2-40B4-BE49-F238E27FC236}">
                <a16:creationId xmlns:a16="http://schemas.microsoft.com/office/drawing/2014/main" id="{7DAE3789-00BA-F83C-6EF2-23B5B05BB8E7}"/>
              </a:ext>
            </a:extLst>
          </p:cNvPr>
          <p:cNvGraphicFramePr>
            <a:graphicFrameLocks noGrp="1"/>
          </p:cNvGraphicFramePr>
          <p:nvPr>
            <p:ph idx="1"/>
            <p:extLst>
              <p:ext uri="{D42A27DB-BD31-4B8C-83A1-F6EECF244321}">
                <p14:modId xmlns:p14="http://schemas.microsoft.com/office/powerpoint/2010/main" val="722168866"/>
              </p:ext>
            </p:extLst>
          </p:nvPr>
        </p:nvGraphicFramePr>
        <p:xfrm>
          <a:off x="2598821" y="642594"/>
          <a:ext cx="5553778" cy="5685409"/>
        </p:xfrm>
        <a:graphic>
          <a:graphicData uri="http://schemas.openxmlformats.org/drawingml/2006/table">
            <a:tbl>
              <a:tblPr firstRow="1" bandRow="1">
                <a:tableStyleId>{5C22544A-7EE6-4342-B048-85BDC9FD1C3A}</a:tableStyleId>
              </a:tblPr>
              <a:tblGrid>
                <a:gridCol w="2622934">
                  <a:extLst>
                    <a:ext uri="{9D8B030D-6E8A-4147-A177-3AD203B41FA5}">
                      <a16:colId xmlns:a16="http://schemas.microsoft.com/office/drawing/2014/main" val="1386860358"/>
                    </a:ext>
                  </a:extLst>
                </a:gridCol>
                <a:gridCol w="2930844">
                  <a:extLst>
                    <a:ext uri="{9D8B030D-6E8A-4147-A177-3AD203B41FA5}">
                      <a16:colId xmlns:a16="http://schemas.microsoft.com/office/drawing/2014/main" val="996623507"/>
                    </a:ext>
                  </a:extLst>
                </a:gridCol>
              </a:tblGrid>
              <a:tr h="709813">
                <a:tc>
                  <a:txBody>
                    <a:bodyPr/>
                    <a:lstStyle/>
                    <a:p>
                      <a:r>
                        <a:rPr lang="en-US" dirty="0"/>
                        <a:t>INVESTIGATIONS</a:t>
                      </a:r>
                    </a:p>
                  </a:txBody>
                  <a:tcPr/>
                </a:tc>
                <a:tc>
                  <a:txBody>
                    <a:bodyPr/>
                    <a:lstStyle/>
                    <a:p>
                      <a:endParaRPr lang="en-US" dirty="0"/>
                    </a:p>
                  </a:txBody>
                  <a:tcPr/>
                </a:tc>
                <a:extLst>
                  <a:ext uri="{0D108BD9-81ED-4DB2-BD59-A6C34878D82A}">
                    <a16:rowId xmlns:a16="http://schemas.microsoft.com/office/drawing/2014/main" val="3750417999"/>
                  </a:ext>
                </a:extLst>
              </a:tr>
              <a:tr h="552844">
                <a:tc>
                  <a:txBody>
                    <a:bodyPr/>
                    <a:lstStyle/>
                    <a:p>
                      <a:r>
                        <a:rPr lang="en-US" b="1" dirty="0"/>
                        <a:t>TSH </a:t>
                      </a:r>
                    </a:p>
                  </a:txBody>
                  <a:tcPr/>
                </a:tc>
                <a:tc>
                  <a:txBody>
                    <a:bodyPr/>
                    <a:lstStyle/>
                    <a:p>
                      <a:r>
                        <a:rPr lang="en-US" b="1" dirty="0"/>
                        <a:t>14.1</a:t>
                      </a:r>
                    </a:p>
                  </a:txBody>
                  <a:tcPr/>
                </a:tc>
                <a:extLst>
                  <a:ext uri="{0D108BD9-81ED-4DB2-BD59-A6C34878D82A}">
                    <a16:rowId xmlns:a16="http://schemas.microsoft.com/office/drawing/2014/main" val="1076074831"/>
                  </a:ext>
                </a:extLst>
              </a:tr>
              <a:tr h="552844">
                <a:tc>
                  <a:txBody>
                    <a:bodyPr/>
                    <a:lstStyle/>
                    <a:p>
                      <a:r>
                        <a:rPr lang="en-US" dirty="0"/>
                        <a:t>S. FERRITIN</a:t>
                      </a:r>
                    </a:p>
                  </a:txBody>
                  <a:tcPr/>
                </a:tc>
                <a:tc>
                  <a:txBody>
                    <a:bodyPr/>
                    <a:lstStyle/>
                    <a:p>
                      <a:r>
                        <a:rPr lang="en-US" dirty="0"/>
                        <a:t>201.9</a:t>
                      </a:r>
                    </a:p>
                  </a:txBody>
                  <a:tcPr/>
                </a:tc>
                <a:extLst>
                  <a:ext uri="{0D108BD9-81ED-4DB2-BD59-A6C34878D82A}">
                    <a16:rowId xmlns:a16="http://schemas.microsoft.com/office/drawing/2014/main" val="3142868083"/>
                  </a:ext>
                </a:extLst>
              </a:tr>
              <a:tr h="552844">
                <a:tc>
                  <a:txBody>
                    <a:bodyPr/>
                    <a:lstStyle/>
                    <a:p>
                      <a:r>
                        <a:rPr lang="en-US" b="1" dirty="0"/>
                        <a:t>TSAT</a:t>
                      </a:r>
                    </a:p>
                  </a:txBody>
                  <a:tcPr/>
                </a:tc>
                <a:tc>
                  <a:txBody>
                    <a:bodyPr/>
                    <a:lstStyle/>
                    <a:p>
                      <a:r>
                        <a:rPr lang="en-US" b="1" dirty="0"/>
                        <a:t>13.4%</a:t>
                      </a:r>
                    </a:p>
                  </a:txBody>
                  <a:tcPr/>
                </a:tc>
                <a:extLst>
                  <a:ext uri="{0D108BD9-81ED-4DB2-BD59-A6C34878D82A}">
                    <a16:rowId xmlns:a16="http://schemas.microsoft.com/office/drawing/2014/main" val="3095448656"/>
                  </a:ext>
                </a:extLst>
              </a:tr>
              <a:tr h="552844">
                <a:tc>
                  <a:txBody>
                    <a:bodyPr/>
                    <a:lstStyle/>
                    <a:p>
                      <a:r>
                        <a:rPr lang="en-US" dirty="0"/>
                        <a:t>S.IRON</a:t>
                      </a:r>
                    </a:p>
                  </a:txBody>
                  <a:tcPr/>
                </a:tc>
                <a:tc>
                  <a:txBody>
                    <a:bodyPr/>
                    <a:lstStyle/>
                    <a:p>
                      <a:r>
                        <a:rPr lang="en-US" dirty="0"/>
                        <a:t>55</a:t>
                      </a:r>
                    </a:p>
                  </a:txBody>
                  <a:tcPr/>
                </a:tc>
                <a:extLst>
                  <a:ext uri="{0D108BD9-81ED-4DB2-BD59-A6C34878D82A}">
                    <a16:rowId xmlns:a16="http://schemas.microsoft.com/office/drawing/2014/main" val="2681575449"/>
                  </a:ext>
                </a:extLst>
              </a:tr>
              <a:tr h="552844">
                <a:tc>
                  <a:txBody>
                    <a:bodyPr/>
                    <a:lstStyle/>
                    <a:p>
                      <a:r>
                        <a:rPr lang="en-US" dirty="0"/>
                        <a:t>TIBC</a:t>
                      </a:r>
                    </a:p>
                  </a:txBody>
                  <a:tcPr/>
                </a:tc>
                <a:tc>
                  <a:txBody>
                    <a:bodyPr/>
                    <a:lstStyle/>
                    <a:p>
                      <a:r>
                        <a:rPr lang="en-US" dirty="0"/>
                        <a:t>409</a:t>
                      </a:r>
                    </a:p>
                  </a:txBody>
                  <a:tcPr/>
                </a:tc>
                <a:extLst>
                  <a:ext uri="{0D108BD9-81ED-4DB2-BD59-A6C34878D82A}">
                    <a16:rowId xmlns:a16="http://schemas.microsoft.com/office/drawing/2014/main" val="3860837936"/>
                  </a:ext>
                </a:extLst>
              </a:tr>
              <a:tr h="552844">
                <a:tc>
                  <a:txBody>
                    <a:bodyPr/>
                    <a:lstStyle/>
                    <a:p>
                      <a:r>
                        <a:rPr lang="en-US" b="1" dirty="0"/>
                        <a:t>VIT D3</a:t>
                      </a:r>
                    </a:p>
                  </a:txBody>
                  <a:tcPr/>
                </a:tc>
                <a:tc>
                  <a:txBody>
                    <a:bodyPr/>
                    <a:lstStyle/>
                    <a:p>
                      <a:r>
                        <a:rPr lang="en-US" b="1" dirty="0"/>
                        <a:t>37.09 (N)</a:t>
                      </a:r>
                    </a:p>
                  </a:txBody>
                  <a:tcPr/>
                </a:tc>
                <a:extLst>
                  <a:ext uri="{0D108BD9-81ED-4DB2-BD59-A6C34878D82A}">
                    <a16:rowId xmlns:a16="http://schemas.microsoft.com/office/drawing/2014/main" val="217037898"/>
                  </a:ext>
                </a:extLst>
              </a:tr>
              <a:tr h="552844">
                <a:tc>
                  <a:txBody>
                    <a:bodyPr/>
                    <a:lstStyle/>
                    <a:p>
                      <a:r>
                        <a:rPr lang="en-US" b="1" dirty="0" err="1"/>
                        <a:t>iPTH</a:t>
                      </a:r>
                      <a:endParaRPr lang="en-US" b="1" dirty="0"/>
                    </a:p>
                  </a:txBody>
                  <a:tcPr/>
                </a:tc>
                <a:tc>
                  <a:txBody>
                    <a:bodyPr/>
                    <a:lstStyle/>
                    <a:p>
                      <a:r>
                        <a:rPr lang="en-US" b="1" dirty="0"/>
                        <a:t>48.5 </a:t>
                      </a:r>
                      <a:r>
                        <a:rPr lang="en-US" b="1" dirty="0" err="1"/>
                        <a:t>pg</a:t>
                      </a:r>
                      <a:r>
                        <a:rPr lang="en-US" b="1" dirty="0"/>
                        <a:t>/mL(N)</a:t>
                      </a:r>
                    </a:p>
                  </a:txBody>
                  <a:tcPr/>
                </a:tc>
                <a:extLst>
                  <a:ext uri="{0D108BD9-81ED-4DB2-BD59-A6C34878D82A}">
                    <a16:rowId xmlns:a16="http://schemas.microsoft.com/office/drawing/2014/main" val="1482969945"/>
                  </a:ext>
                </a:extLst>
              </a:tr>
              <a:tr h="552844">
                <a:tc>
                  <a:txBody>
                    <a:bodyPr/>
                    <a:lstStyle/>
                    <a:p>
                      <a:r>
                        <a:rPr lang="en-US" b="1" dirty="0"/>
                        <a:t>S. Mg2+</a:t>
                      </a:r>
                    </a:p>
                  </a:txBody>
                  <a:tcPr/>
                </a:tc>
                <a:tc>
                  <a:txBody>
                    <a:bodyPr/>
                    <a:lstStyle/>
                    <a:p>
                      <a:r>
                        <a:rPr lang="en-US" b="1" dirty="0"/>
                        <a:t>2 mg/dL</a:t>
                      </a:r>
                    </a:p>
                  </a:txBody>
                  <a:tcPr/>
                </a:tc>
                <a:extLst>
                  <a:ext uri="{0D108BD9-81ED-4DB2-BD59-A6C34878D82A}">
                    <a16:rowId xmlns:a16="http://schemas.microsoft.com/office/drawing/2014/main" val="3289554820"/>
                  </a:ext>
                </a:extLst>
              </a:tr>
              <a:tr h="552844">
                <a:tc>
                  <a:txBody>
                    <a:bodyPr/>
                    <a:lstStyle/>
                    <a:p>
                      <a:r>
                        <a:rPr lang="en-US" b="1" dirty="0"/>
                        <a:t>Stool occult blood</a:t>
                      </a:r>
                    </a:p>
                  </a:txBody>
                  <a:tcPr/>
                </a:tc>
                <a:tc>
                  <a:txBody>
                    <a:bodyPr/>
                    <a:lstStyle/>
                    <a:p>
                      <a:r>
                        <a:rPr lang="en-US" b="1" dirty="0"/>
                        <a:t>negative</a:t>
                      </a:r>
                    </a:p>
                  </a:txBody>
                  <a:tcPr/>
                </a:tc>
                <a:extLst>
                  <a:ext uri="{0D108BD9-81ED-4DB2-BD59-A6C34878D82A}">
                    <a16:rowId xmlns:a16="http://schemas.microsoft.com/office/drawing/2014/main" val="2910237776"/>
                  </a:ext>
                </a:extLst>
              </a:tr>
            </a:tbl>
          </a:graphicData>
        </a:graphic>
      </p:graphicFrame>
    </p:spTree>
    <p:extLst>
      <p:ext uri="{BB962C8B-B14F-4D97-AF65-F5344CB8AC3E}">
        <p14:creationId xmlns:p14="http://schemas.microsoft.com/office/powerpoint/2010/main" val="28460814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18E7571-B82A-2C19-F7B9-54F423395B23}"/>
              </a:ext>
            </a:extLst>
          </p:cNvPr>
          <p:cNvSpPr>
            <a:spLocks noGrp="1"/>
          </p:cNvSpPr>
          <p:nvPr>
            <p:ph idx="1"/>
          </p:nvPr>
        </p:nvSpPr>
        <p:spPr/>
        <p:txBody>
          <a:bodyPr>
            <a:normAutofit/>
          </a:bodyPr>
          <a:lstStyle/>
          <a:p>
            <a:pPr marL="0" indent="0">
              <a:buNone/>
            </a:pPr>
            <a:endParaRPr lang="en-US" sz="2000" dirty="0"/>
          </a:p>
          <a:p>
            <a:r>
              <a:rPr lang="en-US" sz="2000" b="1" dirty="0"/>
              <a:t>EEG </a:t>
            </a:r>
            <a:r>
              <a:rPr lang="en-US" sz="2000" dirty="0"/>
              <a:t>(14/1/23) – NORMAL</a:t>
            </a:r>
          </a:p>
          <a:p>
            <a:r>
              <a:rPr lang="en-US" sz="2000" b="1" dirty="0"/>
              <a:t>URE</a:t>
            </a:r>
            <a:r>
              <a:rPr lang="en-US" sz="2000" dirty="0"/>
              <a:t> – ALB – TRACE, SUG – NIL, PUS CELL -10-15/</a:t>
            </a:r>
            <a:r>
              <a:rPr lang="en-US" sz="2000" dirty="0" err="1"/>
              <a:t>hpf</a:t>
            </a:r>
            <a:r>
              <a:rPr lang="en-US" sz="2000" dirty="0"/>
              <a:t> ,RBC – 1-2/</a:t>
            </a:r>
            <a:r>
              <a:rPr lang="en-US" sz="2000" dirty="0" err="1"/>
              <a:t>hpf</a:t>
            </a:r>
            <a:endParaRPr lang="en-US" sz="2000" dirty="0"/>
          </a:p>
          <a:p>
            <a:r>
              <a:rPr lang="en-US" sz="2000" b="1" dirty="0"/>
              <a:t>URINE PCR </a:t>
            </a:r>
            <a:r>
              <a:rPr lang="en-US" sz="2000" dirty="0"/>
              <a:t>– 0.5 :1</a:t>
            </a:r>
          </a:p>
          <a:p>
            <a:r>
              <a:rPr lang="en-US" sz="2000" dirty="0"/>
              <a:t>Tumor markers ( CEA,CA 19-9,CA 125,AFP ) - Negative</a:t>
            </a:r>
          </a:p>
          <a:p>
            <a:endParaRPr lang="en-US" sz="2000" dirty="0"/>
          </a:p>
        </p:txBody>
      </p:sp>
    </p:spTree>
    <p:extLst>
      <p:ext uri="{BB962C8B-B14F-4D97-AF65-F5344CB8AC3E}">
        <p14:creationId xmlns:p14="http://schemas.microsoft.com/office/powerpoint/2010/main" val="35233607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3E7D5-2C3A-9985-2D75-0A43AB5330A4}"/>
              </a:ext>
            </a:extLst>
          </p:cNvPr>
          <p:cNvSpPr>
            <a:spLocks noGrp="1"/>
          </p:cNvSpPr>
          <p:nvPr>
            <p:ph type="title"/>
          </p:nvPr>
        </p:nvSpPr>
        <p:spPr>
          <a:xfrm>
            <a:off x="8325853" y="2519521"/>
            <a:ext cx="3638349" cy="1371600"/>
          </a:xfrm>
        </p:spPr>
        <p:txBody>
          <a:bodyPr>
            <a:normAutofit fontScale="90000"/>
          </a:bodyPr>
          <a:lstStyle/>
          <a:p>
            <a:pPr>
              <a:lnSpc>
                <a:spcPct val="150000"/>
              </a:lnSpc>
            </a:pPr>
            <a:r>
              <a:rPr lang="en-US" sz="2400" b="1" dirty="0">
                <a:solidFill>
                  <a:srgbClr val="7030A0"/>
                </a:solidFill>
                <a:latin typeface="+mn-lt"/>
              </a:rPr>
              <a:t>SPEP – </a:t>
            </a:r>
            <a:br>
              <a:rPr lang="en-US" sz="2400" b="1" dirty="0"/>
            </a:br>
            <a:r>
              <a:rPr lang="en-US" sz="2400" b="1" dirty="0"/>
              <a:t>M BAND – POSITIVE </a:t>
            </a:r>
            <a:br>
              <a:rPr lang="en-US" sz="2400" b="1" dirty="0"/>
            </a:br>
            <a:r>
              <a:rPr lang="en-US" sz="2400" b="1" dirty="0"/>
              <a:t>	      (2.96 gm/dl)</a:t>
            </a:r>
          </a:p>
        </p:txBody>
      </p:sp>
      <p:pic>
        <p:nvPicPr>
          <p:cNvPr id="4" name="Content Placeholder 3">
            <a:extLst>
              <a:ext uri="{FF2B5EF4-FFF2-40B4-BE49-F238E27FC236}">
                <a16:creationId xmlns:a16="http://schemas.microsoft.com/office/drawing/2014/main" id="{75C38A68-A5B8-D036-E7C8-03FAF41BC9E1}"/>
              </a:ext>
            </a:extLst>
          </p:cNvPr>
          <p:cNvPicPr>
            <a:picLocks noGrp="1" noChangeAspect="1"/>
          </p:cNvPicPr>
          <p:nvPr>
            <p:ph idx="1"/>
          </p:nvPr>
        </p:nvPicPr>
        <p:blipFill rotWithShape="1">
          <a:blip r:embed="rId2"/>
          <a:srcRect l="18552" t="29120" r="7773" b="24625"/>
          <a:stretch/>
        </p:blipFill>
        <p:spPr>
          <a:xfrm>
            <a:off x="308009" y="294691"/>
            <a:ext cx="7488454" cy="6268618"/>
          </a:xfrm>
          <a:prstGeom prst="rect">
            <a:avLst/>
          </a:prstGeom>
        </p:spPr>
      </p:pic>
    </p:spTree>
    <p:extLst>
      <p:ext uri="{BB962C8B-B14F-4D97-AF65-F5344CB8AC3E}">
        <p14:creationId xmlns:p14="http://schemas.microsoft.com/office/powerpoint/2010/main" val="42635924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1F28F-C617-1548-88AB-B58F2F7F7A35}"/>
              </a:ext>
            </a:extLst>
          </p:cNvPr>
          <p:cNvSpPr>
            <a:spLocks noGrp="1"/>
          </p:cNvSpPr>
          <p:nvPr>
            <p:ph type="title"/>
          </p:nvPr>
        </p:nvSpPr>
        <p:spPr/>
        <p:txBody>
          <a:bodyPr>
            <a:normAutofit/>
          </a:bodyPr>
          <a:lstStyle/>
          <a:p>
            <a:r>
              <a:rPr lang="en-US" sz="2400" dirty="0"/>
              <a:t>Serum immunofixation and free light chain assay</a:t>
            </a:r>
          </a:p>
        </p:txBody>
      </p:sp>
      <p:sp>
        <p:nvSpPr>
          <p:cNvPr id="3" name="Content Placeholder 2">
            <a:extLst>
              <a:ext uri="{FF2B5EF4-FFF2-40B4-BE49-F238E27FC236}">
                <a16:creationId xmlns:a16="http://schemas.microsoft.com/office/drawing/2014/main" id="{BCFFF724-C440-4062-CFF3-78C7AC0A0536}"/>
              </a:ext>
            </a:extLst>
          </p:cNvPr>
          <p:cNvSpPr>
            <a:spLocks noGrp="1"/>
          </p:cNvSpPr>
          <p:nvPr>
            <p:ph idx="1"/>
          </p:nvPr>
        </p:nvSpPr>
        <p:spPr/>
        <p:txBody>
          <a:bodyPr/>
          <a:lstStyle/>
          <a:p>
            <a:r>
              <a:rPr lang="en-US" b="1" dirty="0"/>
              <a:t>Kappa / lambda ratio – 45.06 ( 0.26 – 1.65 )</a:t>
            </a:r>
          </a:p>
          <a:p>
            <a:r>
              <a:rPr lang="en-US" dirty="0"/>
              <a:t>IgG – 596.07 ( 700 – 1600)</a:t>
            </a:r>
          </a:p>
          <a:p>
            <a:r>
              <a:rPr lang="en-US" dirty="0"/>
              <a:t>IgM – 43.83 (40 -230)</a:t>
            </a:r>
          </a:p>
          <a:p>
            <a:r>
              <a:rPr lang="en-US" b="1" dirty="0"/>
              <a:t>IgA – 455.62 (70-400)</a:t>
            </a:r>
          </a:p>
          <a:p>
            <a:r>
              <a:rPr lang="en-US" b="1" dirty="0"/>
              <a:t>IgA  Kappa Monoclonal gammopathy.</a:t>
            </a:r>
          </a:p>
          <a:p>
            <a:endParaRPr lang="en-US" dirty="0"/>
          </a:p>
        </p:txBody>
      </p:sp>
    </p:spTree>
    <p:extLst>
      <p:ext uri="{BB962C8B-B14F-4D97-AF65-F5344CB8AC3E}">
        <p14:creationId xmlns:p14="http://schemas.microsoft.com/office/powerpoint/2010/main" val="12507675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9B7C8-3DBF-4849-D268-F477418B306A}"/>
              </a:ext>
            </a:extLst>
          </p:cNvPr>
          <p:cNvSpPr>
            <a:spLocks noGrp="1"/>
          </p:cNvSpPr>
          <p:nvPr>
            <p:ph type="title"/>
          </p:nvPr>
        </p:nvSpPr>
        <p:spPr>
          <a:xfrm>
            <a:off x="1066800" y="642594"/>
            <a:ext cx="10058400" cy="935949"/>
          </a:xfrm>
        </p:spPr>
        <p:txBody>
          <a:bodyPr>
            <a:normAutofit fontScale="90000"/>
          </a:bodyPr>
          <a:lstStyle/>
          <a:p>
            <a:br>
              <a:rPr lang="en-US" dirty="0"/>
            </a:br>
            <a:endParaRPr lang="en-US" dirty="0"/>
          </a:p>
        </p:txBody>
      </p:sp>
      <p:graphicFrame>
        <p:nvGraphicFramePr>
          <p:cNvPr id="4" name="Table 4">
            <a:extLst>
              <a:ext uri="{FF2B5EF4-FFF2-40B4-BE49-F238E27FC236}">
                <a16:creationId xmlns:a16="http://schemas.microsoft.com/office/drawing/2014/main" id="{FF41AC76-D380-50CE-EBB1-DFBE1492F309}"/>
              </a:ext>
            </a:extLst>
          </p:cNvPr>
          <p:cNvGraphicFramePr>
            <a:graphicFrameLocks noGrp="1"/>
          </p:cNvGraphicFramePr>
          <p:nvPr>
            <p:ph idx="1"/>
          </p:nvPr>
        </p:nvGraphicFramePr>
        <p:xfrm>
          <a:off x="2281188" y="1145407"/>
          <a:ext cx="7376160" cy="4467776"/>
        </p:xfrm>
        <a:graphic>
          <a:graphicData uri="http://schemas.openxmlformats.org/drawingml/2006/table">
            <a:tbl>
              <a:tblPr firstRow="1" bandRow="1">
                <a:tableStyleId>{BC89EF96-8CEA-46FF-86C4-4CE0E7609802}</a:tableStyleId>
              </a:tblPr>
              <a:tblGrid>
                <a:gridCol w="2797529">
                  <a:extLst>
                    <a:ext uri="{9D8B030D-6E8A-4147-A177-3AD203B41FA5}">
                      <a16:colId xmlns:a16="http://schemas.microsoft.com/office/drawing/2014/main" val="3619269280"/>
                    </a:ext>
                  </a:extLst>
                </a:gridCol>
                <a:gridCol w="2119911">
                  <a:extLst>
                    <a:ext uri="{9D8B030D-6E8A-4147-A177-3AD203B41FA5}">
                      <a16:colId xmlns:a16="http://schemas.microsoft.com/office/drawing/2014/main" val="1840700989"/>
                    </a:ext>
                  </a:extLst>
                </a:gridCol>
                <a:gridCol w="2458720">
                  <a:extLst>
                    <a:ext uri="{9D8B030D-6E8A-4147-A177-3AD203B41FA5}">
                      <a16:colId xmlns:a16="http://schemas.microsoft.com/office/drawing/2014/main" val="901689290"/>
                    </a:ext>
                  </a:extLst>
                </a:gridCol>
              </a:tblGrid>
              <a:tr h="528602">
                <a:tc>
                  <a:txBody>
                    <a:bodyPr/>
                    <a:lstStyle/>
                    <a:p>
                      <a:r>
                        <a:rPr lang="en-US" dirty="0"/>
                        <a:t>Investigations</a:t>
                      </a:r>
                    </a:p>
                  </a:txBody>
                  <a:tcPr/>
                </a:tc>
                <a:tc>
                  <a:txBody>
                    <a:bodyPr/>
                    <a:lstStyle/>
                    <a:p>
                      <a:r>
                        <a:rPr lang="en-US" b="0" dirty="0"/>
                        <a:t>10/01/23</a:t>
                      </a:r>
                    </a:p>
                  </a:txBody>
                  <a:tcPr/>
                </a:tc>
                <a:tc>
                  <a:txBody>
                    <a:bodyPr/>
                    <a:lstStyle/>
                    <a:p>
                      <a:r>
                        <a:rPr lang="en-US" b="0" dirty="0"/>
                        <a:t>20/01/23</a:t>
                      </a:r>
                    </a:p>
                  </a:txBody>
                  <a:tcPr/>
                </a:tc>
                <a:extLst>
                  <a:ext uri="{0D108BD9-81ED-4DB2-BD59-A6C34878D82A}">
                    <a16:rowId xmlns:a16="http://schemas.microsoft.com/office/drawing/2014/main" val="3619137238"/>
                  </a:ext>
                </a:extLst>
              </a:tr>
              <a:tr h="528602">
                <a:tc>
                  <a:txBody>
                    <a:bodyPr/>
                    <a:lstStyle/>
                    <a:p>
                      <a:r>
                        <a:rPr lang="en-US" dirty="0"/>
                        <a:t>Hb</a:t>
                      </a:r>
                    </a:p>
                  </a:txBody>
                  <a:tcPr/>
                </a:tc>
                <a:tc>
                  <a:txBody>
                    <a:bodyPr/>
                    <a:lstStyle/>
                    <a:p>
                      <a:r>
                        <a:rPr lang="en-US" b="1" i="0" dirty="0"/>
                        <a:t>9.1</a:t>
                      </a:r>
                    </a:p>
                  </a:txBody>
                  <a:tcPr/>
                </a:tc>
                <a:tc>
                  <a:txBody>
                    <a:bodyPr/>
                    <a:lstStyle/>
                    <a:p>
                      <a:r>
                        <a:rPr lang="en-US" b="1" dirty="0"/>
                        <a:t>7.6</a:t>
                      </a:r>
                    </a:p>
                  </a:txBody>
                  <a:tcPr/>
                </a:tc>
                <a:extLst>
                  <a:ext uri="{0D108BD9-81ED-4DB2-BD59-A6C34878D82A}">
                    <a16:rowId xmlns:a16="http://schemas.microsoft.com/office/drawing/2014/main" val="2870026636"/>
                  </a:ext>
                </a:extLst>
              </a:tr>
              <a:tr h="528602">
                <a:tc>
                  <a:txBody>
                    <a:bodyPr/>
                    <a:lstStyle/>
                    <a:p>
                      <a:r>
                        <a:rPr lang="en-US" dirty="0"/>
                        <a:t>Total count</a:t>
                      </a:r>
                    </a:p>
                  </a:txBody>
                  <a:tcPr/>
                </a:tc>
                <a:tc>
                  <a:txBody>
                    <a:bodyPr/>
                    <a:lstStyle/>
                    <a:p>
                      <a:r>
                        <a:rPr lang="en-US" dirty="0"/>
                        <a:t>9800</a:t>
                      </a:r>
                    </a:p>
                  </a:txBody>
                  <a:tcPr/>
                </a:tc>
                <a:tc>
                  <a:txBody>
                    <a:bodyPr/>
                    <a:lstStyle/>
                    <a:p>
                      <a:r>
                        <a:rPr lang="en-US" dirty="0"/>
                        <a:t>6280</a:t>
                      </a:r>
                    </a:p>
                  </a:txBody>
                  <a:tcPr/>
                </a:tc>
                <a:extLst>
                  <a:ext uri="{0D108BD9-81ED-4DB2-BD59-A6C34878D82A}">
                    <a16:rowId xmlns:a16="http://schemas.microsoft.com/office/drawing/2014/main" val="2167736192"/>
                  </a:ext>
                </a:extLst>
              </a:tr>
              <a:tr h="912383">
                <a:tc>
                  <a:txBody>
                    <a:bodyPr/>
                    <a:lstStyle/>
                    <a:p>
                      <a:r>
                        <a:rPr lang="en-US" dirty="0"/>
                        <a:t>DC</a:t>
                      </a:r>
                    </a:p>
                  </a:txBody>
                  <a:tcPr/>
                </a:tc>
                <a:tc>
                  <a:txBody>
                    <a:bodyPr/>
                    <a:lstStyle/>
                    <a:p>
                      <a:r>
                        <a:rPr lang="en-US" dirty="0"/>
                        <a:t>P 82 L 11</a:t>
                      </a:r>
                    </a:p>
                    <a:p>
                      <a:r>
                        <a:rPr lang="en-US" dirty="0" err="1"/>
                        <a:t>Mxd</a:t>
                      </a:r>
                      <a:r>
                        <a:rPr lang="en-US" dirty="0"/>
                        <a:t> 7</a:t>
                      </a:r>
                    </a:p>
                  </a:txBody>
                  <a:tcPr/>
                </a:tc>
                <a:tc>
                  <a:txBody>
                    <a:bodyPr/>
                    <a:lstStyle/>
                    <a:p>
                      <a:r>
                        <a:rPr lang="en-US" dirty="0"/>
                        <a:t>P 91 L 6.5 </a:t>
                      </a:r>
                    </a:p>
                    <a:p>
                      <a:r>
                        <a:rPr lang="en-US" dirty="0" err="1"/>
                        <a:t>Mxd</a:t>
                      </a:r>
                      <a:r>
                        <a:rPr lang="en-US" dirty="0"/>
                        <a:t> 3</a:t>
                      </a:r>
                    </a:p>
                  </a:txBody>
                  <a:tcPr/>
                </a:tc>
                <a:extLst>
                  <a:ext uri="{0D108BD9-81ED-4DB2-BD59-A6C34878D82A}">
                    <a16:rowId xmlns:a16="http://schemas.microsoft.com/office/drawing/2014/main" val="4141992709"/>
                  </a:ext>
                </a:extLst>
              </a:tr>
              <a:tr h="912383">
                <a:tc>
                  <a:txBody>
                    <a:bodyPr/>
                    <a:lstStyle/>
                    <a:p>
                      <a:r>
                        <a:rPr lang="en-US" dirty="0"/>
                        <a:t>PLATELET COUNT</a:t>
                      </a:r>
                    </a:p>
                  </a:txBody>
                  <a:tcPr/>
                </a:tc>
                <a:tc>
                  <a:txBody>
                    <a:bodyPr/>
                    <a:lstStyle/>
                    <a:p>
                      <a:r>
                        <a:rPr lang="en-US" dirty="0"/>
                        <a:t>2.13 L</a:t>
                      </a:r>
                    </a:p>
                  </a:txBody>
                  <a:tcPr/>
                </a:tc>
                <a:tc>
                  <a:txBody>
                    <a:bodyPr/>
                    <a:lstStyle/>
                    <a:p>
                      <a:r>
                        <a:rPr lang="en-US" dirty="0"/>
                        <a:t>4.3 L</a:t>
                      </a:r>
                    </a:p>
                  </a:txBody>
                  <a:tcPr/>
                </a:tc>
                <a:extLst>
                  <a:ext uri="{0D108BD9-81ED-4DB2-BD59-A6C34878D82A}">
                    <a16:rowId xmlns:a16="http://schemas.microsoft.com/office/drawing/2014/main" val="1179191348"/>
                  </a:ext>
                </a:extLst>
              </a:tr>
              <a:tr h="528602">
                <a:tc>
                  <a:txBody>
                    <a:bodyPr/>
                    <a:lstStyle/>
                    <a:p>
                      <a:r>
                        <a:rPr lang="en-US" dirty="0"/>
                        <a:t>ESR</a:t>
                      </a:r>
                    </a:p>
                  </a:txBody>
                  <a:tcPr/>
                </a:tc>
                <a:tc>
                  <a:txBody>
                    <a:bodyPr/>
                    <a:lstStyle/>
                    <a:p>
                      <a:r>
                        <a:rPr lang="en-US" b="1" dirty="0"/>
                        <a:t>155</a:t>
                      </a:r>
                    </a:p>
                  </a:txBody>
                  <a:tcPr/>
                </a:tc>
                <a:tc>
                  <a:txBody>
                    <a:bodyPr/>
                    <a:lstStyle/>
                    <a:p>
                      <a:endParaRPr lang="en-US"/>
                    </a:p>
                  </a:txBody>
                  <a:tcPr/>
                </a:tc>
                <a:extLst>
                  <a:ext uri="{0D108BD9-81ED-4DB2-BD59-A6C34878D82A}">
                    <a16:rowId xmlns:a16="http://schemas.microsoft.com/office/drawing/2014/main" val="1791528101"/>
                  </a:ext>
                </a:extLst>
              </a:tr>
              <a:tr h="528602">
                <a:tc>
                  <a:txBody>
                    <a:bodyPr/>
                    <a:lstStyle/>
                    <a:p>
                      <a:r>
                        <a:rPr lang="en-US" dirty="0"/>
                        <a:t>MCV</a:t>
                      </a:r>
                    </a:p>
                  </a:txBody>
                  <a:tcPr/>
                </a:tc>
                <a:tc>
                  <a:txBody>
                    <a:bodyPr/>
                    <a:lstStyle/>
                    <a:p>
                      <a:r>
                        <a:rPr lang="en-US" dirty="0"/>
                        <a:t>80.5</a:t>
                      </a:r>
                    </a:p>
                  </a:txBody>
                  <a:tcPr/>
                </a:tc>
                <a:tc>
                  <a:txBody>
                    <a:bodyPr/>
                    <a:lstStyle/>
                    <a:p>
                      <a:endParaRPr lang="en-US" dirty="0"/>
                    </a:p>
                  </a:txBody>
                  <a:tcPr/>
                </a:tc>
                <a:extLst>
                  <a:ext uri="{0D108BD9-81ED-4DB2-BD59-A6C34878D82A}">
                    <a16:rowId xmlns:a16="http://schemas.microsoft.com/office/drawing/2014/main" val="3383550693"/>
                  </a:ext>
                </a:extLst>
              </a:tr>
            </a:tbl>
          </a:graphicData>
        </a:graphic>
      </p:graphicFrame>
    </p:spTree>
    <p:extLst>
      <p:ext uri="{BB962C8B-B14F-4D97-AF65-F5344CB8AC3E}">
        <p14:creationId xmlns:p14="http://schemas.microsoft.com/office/powerpoint/2010/main" val="8823688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9DD35926-0276-EE22-6BB0-03A5BF1FFC71}"/>
              </a:ext>
            </a:extLst>
          </p:cNvPr>
          <p:cNvGraphicFramePr>
            <a:graphicFrameLocks noGrp="1"/>
          </p:cNvGraphicFramePr>
          <p:nvPr>
            <p:ph idx="1"/>
          </p:nvPr>
        </p:nvGraphicFramePr>
        <p:xfrm>
          <a:off x="1164657" y="1010653"/>
          <a:ext cx="9907604" cy="4677876"/>
        </p:xfrm>
        <a:graphic>
          <a:graphicData uri="http://schemas.openxmlformats.org/drawingml/2006/table">
            <a:tbl>
              <a:tblPr firstRow="1" bandRow="1">
                <a:tableStyleId>{5C22544A-7EE6-4342-B048-85BDC9FD1C3A}</a:tableStyleId>
              </a:tblPr>
              <a:tblGrid>
                <a:gridCol w="2270987">
                  <a:extLst>
                    <a:ext uri="{9D8B030D-6E8A-4147-A177-3AD203B41FA5}">
                      <a16:colId xmlns:a16="http://schemas.microsoft.com/office/drawing/2014/main" val="977179702"/>
                    </a:ext>
                  </a:extLst>
                </a:gridCol>
                <a:gridCol w="1457163">
                  <a:extLst>
                    <a:ext uri="{9D8B030D-6E8A-4147-A177-3AD203B41FA5}">
                      <a16:colId xmlns:a16="http://schemas.microsoft.com/office/drawing/2014/main" val="173401889"/>
                    </a:ext>
                  </a:extLst>
                </a:gridCol>
                <a:gridCol w="1521869">
                  <a:extLst>
                    <a:ext uri="{9D8B030D-6E8A-4147-A177-3AD203B41FA5}">
                      <a16:colId xmlns:a16="http://schemas.microsoft.com/office/drawing/2014/main" val="3764362915"/>
                    </a:ext>
                  </a:extLst>
                </a:gridCol>
                <a:gridCol w="1527750">
                  <a:extLst>
                    <a:ext uri="{9D8B030D-6E8A-4147-A177-3AD203B41FA5}">
                      <a16:colId xmlns:a16="http://schemas.microsoft.com/office/drawing/2014/main" val="2627274307"/>
                    </a:ext>
                  </a:extLst>
                </a:gridCol>
                <a:gridCol w="1641621">
                  <a:extLst>
                    <a:ext uri="{9D8B030D-6E8A-4147-A177-3AD203B41FA5}">
                      <a16:colId xmlns:a16="http://schemas.microsoft.com/office/drawing/2014/main" val="704625316"/>
                    </a:ext>
                  </a:extLst>
                </a:gridCol>
                <a:gridCol w="1488214">
                  <a:extLst>
                    <a:ext uri="{9D8B030D-6E8A-4147-A177-3AD203B41FA5}">
                      <a16:colId xmlns:a16="http://schemas.microsoft.com/office/drawing/2014/main" val="3141700749"/>
                    </a:ext>
                  </a:extLst>
                </a:gridCol>
              </a:tblGrid>
              <a:tr h="779646">
                <a:tc>
                  <a:txBody>
                    <a:bodyPr/>
                    <a:lstStyle/>
                    <a:p>
                      <a:r>
                        <a:rPr lang="en-US" dirty="0"/>
                        <a:t>INVESTIGATIONS</a:t>
                      </a:r>
                    </a:p>
                  </a:txBody>
                  <a:tcPr/>
                </a:tc>
                <a:tc>
                  <a:txBody>
                    <a:bodyPr/>
                    <a:lstStyle/>
                    <a:p>
                      <a:r>
                        <a:rPr lang="en-US" dirty="0"/>
                        <a:t>10/1/23</a:t>
                      </a:r>
                    </a:p>
                  </a:txBody>
                  <a:tcPr/>
                </a:tc>
                <a:tc>
                  <a:txBody>
                    <a:bodyPr/>
                    <a:lstStyle/>
                    <a:p>
                      <a:r>
                        <a:rPr lang="en-US" dirty="0"/>
                        <a:t>11/1/23</a:t>
                      </a:r>
                    </a:p>
                  </a:txBody>
                  <a:tcPr/>
                </a:tc>
                <a:tc>
                  <a:txBody>
                    <a:bodyPr/>
                    <a:lstStyle/>
                    <a:p>
                      <a:r>
                        <a:rPr lang="en-US" dirty="0"/>
                        <a:t>14/1/23</a:t>
                      </a:r>
                    </a:p>
                  </a:txBody>
                  <a:tcPr/>
                </a:tc>
                <a:tc>
                  <a:txBody>
                    <a:bodyPr/>
                    <a:lstStyle/>
                    <a:p>
                      <a:r>
                        <a:rPr lang="en-US" dirty="0"/>
                        <a:t>20/1/23</a:t>
                      </a:r>
                    </a:p>
                  </a:txBody>
                  <a:tcPr/>
                </a:tc>
                <a:tc>
                  <a:txBody>
                    <a:bodyPr/>
                    <a:lstStyle/>
                    <a:p>
                      <a:r>
                        <a:rPr lang="en-US" dirty="0"/>
                        <a:t>31/1/23</a:t>
                      </a:r>
                    </a:p>
                  </a:txBody>
                  <a:tcPr/>
                </a:tc>
                <a:extLst>
                  <a:ext uri="{0D108BD9-81ED-4DB2-BD59-A6C34878D82A}">
                    <a16:rowId xmlns:a16="http://schemas.microsoft.com/office/drawing/2014/main" val="1848884933"/>
                  </a:ext>
                </a:extLst>
              </a:tr>
              <a:tr h="779646">
                <a:tc>
                  <a:txBody>
                    <a:bodyPr/>
                    <a:lstStyle/>
                    <a:p>
                      <a:r>
                        <a:rPr lang="en-US" dirty="0"/>
                        <a:t>UREA / CREAT</a:t>
                      </a:r>
                    </a:p>
                  </a:txBody>
                  <a:tcPr/>
                </a:tc>
                <a:tc>
                  <a:txBody>
                    <a:bodyPr/>
                    <a:lstStyle/>
                    <a:p>
                      <a:r>
                        <a:rPr lang="en-US" dirty="0"/>
                        <a:t>29/1</a:t>
                      </a:r>
                    </a:p>
                  </a:txBody>
                  <a:tcPr/>
                </a:tc>
                <a:tc>
                  <a:txBody>
                    <a:bodyPr/>
                    <a:lstStyle/>
                    <a:p>
                      <a:r>
                        <a:rPr lang="en-US" dirty="0"/>
                        <a:t>34/1</a:t>
                      </a:r>
                    </a:p>
                  </a:txBody>
                  <a:tcPr/>
                </a:tc>
                <a:tc>
                  <a:txBody>
                    <a:bodyPr/>
                    <a:lstStyle/>
                    <a:p>
                      <a:r>
                        <a:rPr lang="en-US" dirty="0"/>
                        <a:t>32/1</a:t>
                      </a:r>
                    </a:p>
                  </a:txBody>
                  <a:tcPr/>
                </a:tc>
                <a:tc>
                  <a:txBody>
                    <a:bodyPr/>
                    <a:lstStyle/>
                    <a:p>
                      <a:r>
                        <a:rPr lang="en-US" dirty="0"/>
                        <a:t>31/0.9</a:t>
                      </a:r>
                    </a:p>
                  </a:txBody>
                  <a:tcPr/>
                </a:tc>
                <a:tc>
                  <a:txBody>
                    <a:bodyPr/>
                    <a:lstStyle/>
                    <a:p>
                      <a:r>
                        <a:rPr lang="en-US" dirty="0"/>
                        <a:t>42/0.7</a:t>
                      </a:r>
                    </a:p>
                  </a:txBody>
                  <a:tcPr/>
                </a:tc>
                <a:extLst>
                  <a:ext uri="{0D108BD9-81ED-4DB2-BD59-A6C34878D82A}">
                    <a16:rowId xmlns:a16="http://schemas.microsoft.com/office/drawing/2014/main" val="407233666"/>
                  </a:ext>
                </a:extLst>
              </a:tr>
              <a:tr h="779646">
                <a:tc>
                  <a:txBody>
                    <a:bodyPr/>
                    <a:lstStyle/>
                    <a:p>
                      <a:r>
                        <a:rPr lang="en-US" dirty="0"/>
                        <a:t>NA+/ K+</a:t>
                      </a:r>
                    </a:p>
                  </a:txBody>
                  <a:tcPr/>
                </a:tc>
                <a:tc>
                  <a:txBody>
                    <a:bodyPr/>
                    <a:lstStyle/>
                    <a:p>
                      <a:r>
                        <a:rPr lang="en-US" dirty="0"/>
                        <a:t>140/4</a:t>
                      </a:r>
                    </a:p>
                  </a:txBody>
                  <a:tcPr/>
                </a:tc>
                <a:tc>
                  <a:txBody>
                    <a:bodyPr/>
                    <a:lstStyle/>
                    <a:p>
                      <a:r>
                        <a:rPr lang="en-US" dirty="0"/>
                        <a:t>130/4.4</a:t>
                      </a:r>
                    </a:p>
                  </a:txBody>
                  <a:tcPr/>
                </a:tc>
                <a:tc>
                  <a:txBody>
                    <a:bodyPr/>
                    <a:lstStyle/>
                    <a:p>
                      <a:endParaRPr lang="en-US"/>
                    </a:p>
                  </a:txBody>
                  <a:tcPr/>
                </a:tc>
                <a:tc>
                  <a:txBody>
                    <a:bodyPr/>
                    <a:lstStyle/>
                    <a:p>
                      <a:r>
                        <a:rPr lang="en-US" dirty="0"/>
                        <a:t>129/4.6</a:t>
                      </a:r>
                    </a:p>
                  </a:txBody>
                  <a:tcPr/>
                </a:tc>
                <a:tc>
                  <a:txBody>
                    <a:bodyPr/>
                    <a:lstStyle/>
                    <a:p>
                      <a:endParaRPr lang="en-US"/>
                    </a:p>
                  </a:txBody>
                  <a:tcPr/>
                </a:tc>
                <a:extLst>
                  <a:ext uri="{0D108BD9-81ED-4DB2-BD59-A6C34878D82A}">
                    <a16:rowId xmlns:a16="http://schemas.microsoft.com/office/drawing/2014/main" val="1780989032"/>
                  </a:ext>
                </a:extLst>
              </a:tr>
              <a:tr h="779646">
                <a:tc>
                  <a:txBody>
                    <a:bodyPr/>
                    <a:lstStyle/>
                    <a:p>
                      <a:r>
                        <a:rPr lang="en-US" dirty="0"/>
                        <a:t>S. CALCIUM</a:t>
                      </a:r>
                    </a:p>
                  </a:txBody>
                  <a:tcPr/>
                </a:tc>
                <a:tc>
                  <a:txBody>
                    <a:bodyPr/>
                    <a:lstStyle/>
                    <a:p>
                      <a:r>
                        <a:rPr lang="en-US" dirty="0"/>
                        <a:t>9.4</a:t>
                      </a:r>
                    </a:p>
                  </a:txBody>
                  <a:tcPr/>
                </a:tc>
                <a:tc>
                  <a:txBody>
                    <a:bodyPr/>
                    <a:lstStyle/>
                    <a:p>
                      <a:r>
                        <a:rPr lang="en-US" dirty="0"/>
                        <a:t>9.34</a:t>
                      </a:r>
                    </a:p>
                  </a:txBody>
                  <a:tcPr/>
                </a:tc>
                <a:tc>
                  <a:txBody>
                    <a:bodyPr/>
                    <a:lstStyle/>
                    <a:p>
                      <a:r>
                        <a:rPr lang="en-US" dirty="0"/>
                        <a:t>9.2</a:t>
                      </a:r>
                    </a:p>
                  </a:txBody>
                  <a:tcPr/>
                </a:tc>
                <a:tc>
                  <a:txBody>
                    <a:bodyPr/>
                    <a:lstStyle/>
                    <a:p>
                      <a:r>
                        <a:rPr lang="en-US" dirty="0"/>
                        <a:t>9.4</a:t>
                      </a:r>
                    </a:p>
                  </a:txBody>
                  <a:tcPr/>
                </a:tc>
                <a:tc>
                  <a:txBody>
                    <a:bodyPr/>
                    <a:lstStyle/>
                    <a:p>
                      <a:endParaRPr lang="en-US" dirty="0"/>
                    </a:p>
                  </a:txBody>
                  <a:tcPr/>
                </a:tc>
                <a:extLst>
                  <a:ext uri="{0D108BD9-81ED-4DB2-BD59-A6C34878D82A}">
                    <a16:rowId xmlns:a16="http://schemas.microsoft.com/office/drawing/2014/main" val="344112184"/>
                  </a:ext>
                </a:extLst>
              </a:tr>
              <a:tr h="779646">
                <a:tc>
                  <a:txBody>
                    <a:bodyPr/>
                    <a:lstStyle/>
                    <a:p>
                      <a:r>
                        <a:rPr lang="en-US" dirty="0"/>
                        <a:t>S. PHOSPHOROUS</a:t>
                      </a:r>
                    </a:p>
                  </a:txBody>
                  <a:tcPr/>
                </a:tc>
                <a:tc>
                  <a:txBody>
                    <a:bodyPr/>
                    <a:lstStyle/>
                    <a:p>
                      <a:r>
                        <a:rPr lang="en-US" dirty="0"/>
                        <a:t>3.3</a:t>
                      </a:r>
                    </a:p>
                  </a:txBody>
                  <a:tcPr/>
                </a:tc>
                <a:tc>
                  <a:txBody>
                    <a:bodyPr/>
                    <a:lstStyle/>
                    <a:p>
                      <a:endParaRPr lang="en-US" dirty="0"/>
                    </a:p>
                  </a:txBody>
                  <a:tcPr/>
                </a:tc>
                <a:tc>
                  <a:txBody>
                    <a:bodyPr/>
                    <a:lstStyle/>
                    <a:p>
                      <a:r>
                        <a:rPr lang="en-US" dirty="0"/>
                        <a:t>4.3</a:t>
                      </a:r>
                    </a:p>
                  </a:txBody>
                  <a:tcPr/>
                </a:tc>
                <a:tc>
                  <a:txBody>
                    <a:bodyPr/>
                    <a:lstStyle/>
                    <a:p>
                      <a:r>
                        <a:rPr lang="en-US" dirty="0"/>
                        <a:t>4.2</a:t>
                      </a:r>
                    </a:p>
                  </a:txBody>
                  <a:tcPr/>
                </a:tc>
                <a:tc>
                  <a:txBody>
                    <a:bodyPr/>
                    <a:lstStyle/>
                    <a:p>
                      <a:endParaRPr lang="en-US"/>
                    </a:p>
                  </a:txBody>
                  <a:tcPr/>
                </a:tc>
                <a:extLst>
                  <a:ext uri="{0D108BD9-81ED-4DB2-BD59-A6C34878D82A}">
                    <a16:rowId xmlns:a16="http://schemas.microsoft.com/office/drawing/2014/main" val="1044921190"/>
                  </a:ext>
                </a:extLst>
              </a:tr>
              <a:tr h="779646">
                <a:tc>
                  <a:txBody>
                    <a:bodyPr/>
                    <a:lstStyle/>
                    <a:p>
                      <a:r>
                        <a:rPr lang="en-US" dirty="0"/>
                        <a:t>S. URIC ACID</a:t>
                      </a:r>
                    </a:p>
                  </a:txBody>
                  <a:tcPr/>
                </a:tc>
                <a:tc>
                  <a:txBody>
                    <a:bodyPr/>
                    <a:lstStyle/>
                    <a:p>
                      <a:r>
                        <a:rPr lang="en-US" dirty="0"/>
                        <a:t>5.2</a:t>
                      </a:r>
                    </a:p>
                  </a:txBody>
                  <a:tcPr/>
                </a:tc>
                <a:tc>
                  <a:txBody>
                    <a:bodyPr/>
                    <a:lstStyle/>
                    <a:p>
                      <a:endParaRPr lang="en-US"/>
                    </a:p>
                  </a:txBody>
                  <a:tcPr/>
                </a:tc>
                <a:tc>
                  <a:txBody>
                    <a:bodyPr/>
                    <a:lstStyle/>
                    <a:p>
                      <a:r>
                        <a:rPr lang="en-US" dirty="0"/>
                        <a:t>4.8</a:t>
                      </a:r>
                    </a:p>
                  </a:txBody>
                  <a:tcPr/>
                </a:tc>
                <a:tc>
                  <a:txBody>
                    <a:bodyPr/>
                    <a:lstStyle/>
                    <a:p>
                      <a:r>
                        <a:rPr lang="en-US" dirty="0"/>
                        <a:t>4.9</a:t>
                      </a:r>
                    </a:p>
                  </a:txBody>
                  <a:tcPr/>
                </a:tc>
                <a:tc>
                  <a:txBody>
                    <a:bodyPr/>
                    <a:lstStyle/>
                    <a:p>
                      <a:endParaRPr lang="en-US" dirty="0"/>
                    </a:p>
                  </a:txBody>
                  <a:tcPr/>
                </a:tc>
                <a:extLst>
                  <a:ext uri="{0D108BD9-81ED-4DB2-BD59-A6C34878D82A}">
                    <a16:rowId xmlns:a16="http://schemas.microsoft.com/office/drawing/2014/main" val="58545365"/>
                  </a:ext>
                </a:extLst>
              </a:tr>
            </a:tbl>
          </a:graphicData>
        </a:graphic>
      </p:graphicFrame>
    </p:spTree>
    <p:extLst>
      <p:ext uri="{BB962C8B-B14F-4D97-AF65-F5344CB8AC3E}">
        <p14:creationId xmlns:p14="http://schemas.microsoft.com/office/powerpoint/2010/main" val="8403034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7">
            <a:extLst>
              <a:ext uri="{FF2B5EF4-FFF2-40B4-BE49-F238E27FC236}">
                <a16:creationId xmlns:a16="http://schemas.microsoft.com/office/drawing/2014/main" id="{6C1233FE-7622-B680-62AC-4F4504BC418F}"/>
              </a:ext>
            </a:extLst>
          </p:cNvPr>
          <p:cNvGraphicFramePr>
            <a:graphicFrameLocks noGrp="1"/>
          </p:cNvGraphicFramePr>
          <p:nvPr>
            <p:ph idx="1"/>
          </p:nvPr>
        </p:nvGraphicFramePr>
        <p:xfrm>
          <a:off x="1386037" y="1530416"/>
          <a:ext cx="9748785" cy="3521041"/>
        </p:xfrm>
        <a:graphic>
          <a:graphicData uri="http://schemas.openxmlformats.org/drawingml/2006/table">
            <a:tbl>
              <a:tblPr firstRow="1" bandRow="1">
                <a:tableStyleId>{7DF18680-E054-41AD-8BC1-D1AEF772440D}</a:tableStyleId>
              </a:tblPr>
              <a:tblGrid>
                <a:gridCol w="2271563">
                  <a:extLst>
                    <a:ext uri="{9D8B030D-6E8A-4147-A177-3AD203B41FA5}">
                      <a16:colId xmlns:a16="http://schemas.microsoft.com/office/drawing/2014/main" val="2033797050"/>
                    </a:ext>
                  </a:extLst>
                </a:gridCol>
                <a:gridCol w="1982804">
                  <a:extLst>
                    <a:ext uri="{9D8B030D-6E8A-4147-A177-3AD203B41FA5}">
                      <a16:colId xmlns:a16="http://schemas.microsoft.com/office/drawing/2014/main" val="2678138337"/>
                    </a:ext>
                  </a:extLst>
                </a:gridCol>
                <a:gridCol w="2002055">
                  <a:extLst>
                    <a:ext uri="{9D8B030D-6E8A-4147-A177-3AD203B41FA5}">
                      <a16:colId xmlns:a16="http://schemas.microsoft.com/office/drawing/2014/main" val="3875793533"/>
                    </a:ext>
                  </a:extLst>
                </a:gridCol>
                <a:gridCol w="1848050">
                  <a:extLst>
                    <a:ext uri="{9D8B030D-6E8A-4147-A177-3AD203B41FA5}">
                      <a16:colId xmlns:a16="http://schemas.microsoft.com/office/drawing/2014/main" val="871111823"/>
                    </a:ext>
                  </a:extLst>
                </a:gridCol>
                <a:gridCol w="1644313">
                  <a:extLst>
                    <a:ext uri="{9D8B030D-6E8A-4147-A177-3AD203B41FA5}">
                      <a16:colId xmlns:a16="http://schemas.microsoft.com/office/drawing/2014/main" val="1647523068"/>
                    </a:ext>
                  </a:extLst>
                </a:gridCol>
              </a:tblGrid>
              <a:tr h="903566">
                <a:tc>
                  <a:txBody>
                    <a:bodyPr/>
                    <a:lstStyle/>
                    <a:p>
                      <a:r>
                        <a:rPr lang="en-US" dirty="0"/>
                        <a:t>INVESTIGATIONS</a:t>
                      </a:r>
                    </a:p>
                  </a:txBody>
                  <a:tcPr/>
                </a:tc>
                <a:tc>
                  <a:txBody>
                    <a:bodyPr/>
                    <a:lstStyle/>
                    <a:p>
                      <a:r>
                        <a:rPr lang="en-US" dirty="0"/>
                        <a:t>10/1/23</a:t>
                      </a:r>
                    </a:p>
                  </a:txBody>
                  <a:tcPr/>
                </a:tc>
                <a:tc>
                  <a:txBody>
                    <a:bodyPr/>
                    <a:lstStyle/>
                    <a:p>
                      <a:r>
                        <a:rPr lang="en-US" dirty="0"/>
                        <a:t>11/1/23</a:t>
                      </a:r>
                    </a:p>
                  </a:txBody>
                  <a:tcPr/>
                </a:tc>
                <a:tc>
                  <a:txBody>
                    <a:bodyPr/>
                    <a:lstStyle/>
                    <a:p>
                      <a:r>
                        <a:rPr lang="en-US" dirty="0"/>
                        <a:t>12/1/23</a:t>
                      </a:r>
                    </a:p>
                  </a:txBody>
                  <a:tcPr/>
                </a:tc>
                <a:tc>
                  <a:txBody>
                    <a:bodyPr/>
                    <a:lstStyle/>
                    <a:p>
                      <a:r>
                        <a:rPr lang="en-US" dirty="0"/>
                        <a:t>16/1/23</a:t>
                      </a:r>
                    </a:p>
                  </a:txBody>
                  <a:tcPr/>
                </a:tc>
                <a:extLst>
                  <a:ext uri="{0D108BD9-81ED-4DB2-BD59-A6C34878D82A}">
                    <a16:rowId xmlns:a16="http://schemas.microsoft.com/office/drawing/2014/main" val="389295449"/>
                  </a:ext>
                </a:extLst>
              </a:tr>
              <a:tr h="523495">
                <a:tc>
                  <a:txBody>
                    <a:bodyPr/>
                    <a:lstStyle/>
                    <a:p>
                      <a:r>
                        <a:rPr lang="en-US" dirty="0"/>
                        <a:t>S. BILIRUBIN</a:t>
                      </a:r>
                    </a:p>
                  </a:txBody>
                  <a:tcPr/>
                </a:tc>
                <a:tc>
                  <a:txBody>
                    <a:bodyPr/>
                    <a:lstStyle/>
                    <a:p>
                      <a:r>
                        <a:rPr lang="en-US" dirty="0"/>
                        <a:t>0.4</a:t>
                      </a:r>
                    </a:p>
                  </a:txBody>
                  <a:tcPr/>
                </a:tc>
                <a:tc>
                  <a:txBody>
                    <a:bodyPr/>
                    <a:lstStyle/>
                    <a:p>
                      <a:r>
                        <a:rPr lang="en-US" dirty="0"/>
                        <a:t>0.5</a:t>
                      </a:r>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4189910872"/>
                  </a:ext>
                </a:extLst>
              </a:tr>
              <a:tr h="523495">
                <a:tc>
                  <a:txBody>
                    <a:bodyPr/>
                    <a:lstStyle/>
                    <a:p>
                      <a:r>
                        <a:rPr lang="en-US" dirty="0"/>
                        <a:t>T. PROTEIN</a:t>
                      </a:r>
                    </a:p>
                  </a:txBody>
                  <a:tcPr/>
                </a:tc>
                <a:tc>
                  <a:txBody>
                    <a:bodyPr/>
                    <a:lstStyle/>
                    <a:p>
                      <a:r>
                        <a:rPr lang="en-US" b="1" dirty="0"/>
                        <a:t>9.6</a:t>
                      </a:r>
                    </a:p>
                  </a:txBody>
                  <a:tcPr/>
                </a:tc>
                <a:tc>
                  <a:txBody>
                    <a:bodyPr/>
                    <a:lstStyle/>
                    <a:p>
                      <a:r>
                        <a:rPr lang="en-US" b="1" dirty="0"/>
                        <a:t>9</a:t>
                      </a:r>
                    </a:p>
                  </a:txBody>
                  <a:tcPr/>
                </a:tc>
                <a:tc>
                  <a:txBody>
                    <a:bodyPr/>
                    <a:lstStyle/>
                    <a:p>
                      <a:r>
                        <a:rPr lang="en-US" b="1" dirty="0"/>
                        <a:t>8.8</a:t>
                      </a:r>
                    </a:p>
                  </a:txBody>
                  <a:tcPr/>
                </a:tc>
                <a:tc>
                  <a:txBody>
                    <a:bodyPr/>
                    <a:lstStyle/>
                    <a:p>
                      <a:r>
                        <a:rPr lang="en-US" b="1" dirty="0"/>
                        <a:t>9.8</a:t>
                      </a:r>
                    </a:p>
                  </a:txBody>
                  <a:tcPr/>
                </a:tc>
                <a:extLst>
                  <a:ext uri="{0D108BD9-81ED-4DB2-BD59-A6C34878D82A}">
                    <a16:rowId xmlns:a16="http://schemas.microsoft.com/office/drawing/2014/main" val="3519466038"/>
                  </a:ext>
                </a:extLst>
              </a:tr>
              <a:tr h="523495">
                <a:tc>
                  <a:txBody>
                    <a:bodyPr/>
                    <a:lstStyle/>
                    <a:p>
                      <a:r>
                        <a:rPr lang="en-US" dirty="0"/>
                        <a:t>S.ALBUMIN</a:t>
                      </a:r>
                    </a:p>
                  </a:txBody>
                  <a:tcPr/>
                </a:tc>
                <a:tc>
                  <a:txBody>
                    <a:bodyPr/>
                    <a:lstStyle/>
                    <a:p>
                      <a:r>
                        <a:rPr lang="en-US" b="1" dirty="0"/>
                        <a:t>3.5</a:t>
                      </a:r>
                    </a:p>
                  </a:txBody>
                  <a:tcPr/>
                </a:tc>
                <a:tc>
                  <a:txBody>
                    <a:bodyPr/>
                    <a:lstStyle/>
                    <a:p>
                      <a:r>
                        <a:rPr lang="en-US" b="1" dirty="0"/>
                        <a:t>3.2</a:t>
                      </a:r>
                    </a:p>
                  </a:txBody>
                  <a:tcPr/>
                </a:tc>
                <a:tc>
                  <a:txBody>
                    <a:bodyPr/>
                    <a:lstStyle/>
                    <a:p>
                      <a:r>
                        <a:rPr lang="en-US" b="1" dirty="0"/>
                        <a:t>3.1</a:t>
                      </a:r>
                    </a:p>
                  </a:txBody>
                  <a:tcPr/>
                </a:tc>
                <a:tc>
                  <a:txBody>
                    <a:bodyPr/>
                    <a:lstStyle/>
                    <a:p>
                      <a:r>
                        <a:rPr lang="en-US" b="1" dirty="0"/>
                        <a:t>3.5</a:t>
                      </a:r>
                    </a:p>
                  </a:txBody>
                  <a:tcPr/>
                </a:tc>
                <a:extLst>
                  <a:ext uri="{0D108BD9-81ED-4DB2-BD59-A6C34878D82A}">
                    <a16:rowId xmlns:a16="http://schemas.microsoft.com/office/drawing/2014/main" val="2819746318"/>
                  </a:ext>
                </a:extLst>
              </a:tr>
              <a:tr h="523495">
                <a:tc>
                  <a:txBody>
                    <a:bodyPr/>
                    <a:lstStyle/>
                    <a:p>
                      <a:r>
                        <a:rPr lang="en-US" dirty="0"/>
                        <a:t>SGOT / PT</a:t>
                      </a:r>
                    </a:p>
                  </a:txBody>
                  <a:tcPr/>
                </a:tc>
                <a:tc>
                  <a:txBody>
                    <a:bodyPr/>
                    <a:lstStyle/>
                    <a:p>
                      <a:r>
                        <a:rPr lang="en-US" dirty="0"/>
                        <a:t>59/32</a:t>
                      </a:r>
                    </a:p>
                  </a:txBody>
                  <a:tcPr/>
                </a:tc>
                <a:tc>
                  <a:txBody>
                    <a:bodyPr/>
                    <a:lstStyle/>
                    <a:p>
                      <a:r>
                        <a:rPr lang="en-US" b="0" dirty="0"/>
                        <a:t>62/45</a:t>
                      </a:r>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4288070755"/>
                  </a:ext>
                </a:extLst>
              </a:tr>
              <a:tr h="523495">
                <a:tc>
                  <a:txBody>
                    <a:bodyPr/>
                    <a:lstStyle/>
                    <a:p>
                      <a:r>
                        <a:rPr lang="en-US" dirty="0"/>
                        <a:t>ALP</a:t>
                      </a:r>
                    </a:p>
                  </a:txBody>
                  <a:tcPr/>
                </a:tc>
                <a:tc>
                  <a:txBody>
                    <a:bodyPr/>
                    <a:lstStyle/>
                    <a:p>
                      <a:r>
                        <a:rPr lang="en-US" dirty="0"/>
                        <a:t>146</a:t>
                      </a:r>
                    </a:p>
                  </a:txBody>
                  <a:tcPr/>
                </a:tc>
                <a:tc>
                  <a:txBody>
                    <a:bodyPr/>
                    <a:lstStyle/>
                    <a:p>
                      <a:r>
                        <a:rPr lang="en-US" dirty="0"/>
                        <a:t>133</a:t>
                      </a:r>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3742522620"/>
                  </a:ext>
                </a:extLst>
              </a:tr>
            </a:tbl>
          </a:graphicData>
        </a:graphic>
      </p:graphicFrame>
    </p:spTree>
    <p:extLst>
      <p:ext uri="{BB962C8B-B14F-4D97-AF65-F5344CB8AC3E}">
        <p14:creationId xmlns:p14="http://schemas.microsoft.com/office/powerpoint/2010/main" val="30666833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151A7-E320-B161-84F4-98EEA79A7E7B}"/>
              </a:ext>
            </a:extLst>
          </p:cNvPr>
          <p:cNvSpPr>
            <a:spLocks noGrp="1"/>
          </p:cNvSpPr>
          <p:nvPr>
            <p:ph type="title"/>
          </p:nvPr>
        </p:nvSpPr>
        <p:spPr>
          <a:xfrm>
            <a:off x="951297" y="1528118"/>
            <a:ext cx="4005714" cy="1371600"/>
          </a:xfrm>
        </p:spPr>
        <p:txBody>
          <a:bodyPr>
            <a:noAutofit/>
          </a:bodyPr>
          <a:lstStyle/>
          <a:p>
            <a:r>
              <a:rPr lang="en-US" sz="2800" b="1" dirty="0"/>
              <a:t>BONE MARROW ASPIRATION AND BIOPSY</a:t>
            </a:r>
          </a:p>
        </p:txBody>
      </p:sp>
      <p:sp>
        <p:nvSpPr>
          <p:cNvPr id="3" name="Content Placeholder 2">
            <a:extLst>
              <a:ext uri="{FF2B5EF4-FFF2-40B4-BE49-F238E27FC236}">
                <a16:creationId xmlns:a16="http://schemas.microsoft.com/office/drawing/2014/main" id="{619B9CE5-4772-3869-F8A9-CBBEA6CB152C}"/>
              </a:ext>
            </a:extLst>
          </p:cNvPr>
          <p:cNvSpPr>
            <a:spLocks noGrp="1"/>
          </p:cNvSpPr>
          <p:nvPr>
            <p:ph idx="1"/>
          </p:nvPr>
        </p:nvSpPr>
        <p:spPr>
          <a:xfrm>
            <a:off x="5884244" y="1277861"/>
            <a:ext cx="4313722" cy="3849624"/>
          </a:xfrm>
        </p:spPr>
        <p:txBody>
          <a:bodyPr>
            <a:normAutofit/>
          </a:bodyPr>
          <a:lstStyle/>
          <a:p>
            <a:r>
              <a:rPr lang="en-US" sz="2000" dirty="0" err="1"/>
              <a:t>Pauci</a:t>
            </a:r>
            <a:r>
              <a:rPr lang="en-US" sz="2000" dirty="0"/>
              <a:t> cellular marrow shows predominantly blood.</a:t>
            </a:r>
          </a:p>
          <a:p>
            <a:r>
              <a:rPr lang="en-US" sz="2000" dirty="0"/>
              <a:t>Biopsy : section shows spicules of cancellous bone and adipose tissue. No hematopoietic elements seen.</a:t>
            </a:r>
          </a:p>
        </p:txBody>
      </p:sp>
    </p:spTree>
    <p:extLst>
      <p:ext uri="{BB962C8B-B14F-4D97-AF65-F5344CB8AC3E}">
        <p14:creationId xmlns:p14="http://schemas.microsoft.com/office/powerpoint/2010/main" val="4131395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61A501-D7CB-F6F8-C006-8FD6358C8356}"/>
              </a:ext>
            </a:extLst>
          </p:cNvPr>
          <p:cNvSpPr>
            <a:spLocks noGrp="1"/>
          </p:cNvSpPr>
          <p:nvPr>
            <p:ph type="title"/>
          </p:nvPr>
        </p:nvSpPr>
        <p:spPr>
          <a:xfrm>
            <a:off x="571259" y="454323"/>
            <a:ext cx="10159429" cy="450933"/>
          </a:xfrm>
        </p:spPr>
        <p:txBody>
          <a:bodyPr>
            <a:normAutofit fontScale="90000"/>
          </a:bodyPr>
          <a:lstStyle/>
          <a:p>
            <a:r>
              <a:rPr lang="en-US" dirty="0"/>
              <a:t>Whole body PET scan</a:t>
            </a:r>
          </a:p>
        </p:txBody>
      </p:sp>
      <p:sp>
        <p:nvSpPr>
          <p:cNvPr id="3" name="Content Placeholder 2">
            <a:extLst>
              <a:ext uri="{FF2B5EF4-FFF2-40B4-BE49-F238E27FC236}">
                <a16:creationId xmlns:a16="http://schemas.microsoft.com/office/drawing/2014/main" id="{0963D8FC-F159-98FE-9277-319683909E7F}"/>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F8A99686-1D6A-1CE4-600F-161F52871DCC}"/>
              </a:ext>
            </a:extLst>
          </p:cNvPr>
          <p:cNvPicPr>
            <a:picLocks noChangeAspect="1"/>
          </p:cNvPicPr>
          <p:nvPr/>
        </p:nvPicPr>
        <p:blipFill rotWithShape="1">
          <a:blip r:embed="rId2"/>
          <a:srcRect l="21910" t="42248" r="23399" b="9369"/>
          <a:stretch/>
        </p:blipFill>
        <p:spPr>
          <a:xfrm>
            <a:off x="355502" y="1093527"/>
            <a:ext cx="11500876" cy="5471660"/>
          </a:xfrm>
          <a:prstGeom prst="rect">
            <a:avLst/>
          </a:prstGeom>
        </p:spPr>
      </p:pic>
    </p:spTree>
    <p:extLst>
      <p:ext uri="{BB962C8B-B14F-4D97-AF65-F5344CB8AC3E}">
        <p14:creationId xmlns:p14="http://schemas.microsoft.com/office/powerpoint/2010/main" val="15334548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4F63D-93AB-A977-1893-4BE676D22372}"/>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FC3B63A3-A81A-F25D-7D27-DEE70547C4B6}"/>
              </a:ext>
            </a:extLst>
          </p:cNvPr>
          <p:cNvPicPr>
            <a:picLocks noGrp="1" noChangeAspect="1"/>
          </p:cNvPicPr>
          <p:nvPr>
            <p:ph idx="1"/>
          </p:nvPr>
        </p:nvPicPr>
        <p:blipFill rotWithShape="1">
          <a:blip r:embed="rId2"/>
          <a:srcRect l="16023" t="19554" r="21076" b="11323"/>
          <a:stretch/>
        </p:blipFill>
        <p:spPr>
          <a:xfrm>
            <a:off x="1212352" y="456802"/>
            <a:ext cx="9616610" cy="5944395"/>
          </a:xfrm>
        </p:spPr>
      </p:pic>
    </p:spTree>
    <p:extLst>
      <p:ext uri="{BB962C8B-B14F-4D97-AF65-F5344CB8AC3E}">
        <p14:creationId xmlns:p14="http://schemas.microsoft.com/office/powerpoint/2010/main" val="36002406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50AA96-0FB7-CF10-AC63-62501EAF79B9}"/>
              </a:ext>
            </a:extLst>
          </p:cNvPr>
          <p:cNvSpPr>
            <a:spLocks noGrp="1"/>
          </p:cNvSpPr>
          <p:nvPr>
            <p:ph type="title"/>
          </p:nvPr>
        </p:nvSpPr>
        <p:spPr/>
        <p:txBody>
          <a:bodyPr/>
          <a:lstStyle/>
          <a:p>
            <a:r>
              <a:rPr lang="en-US" dirty="0"/>
              <a:t>OSTEOPOROSIS</a:t>
            </a:r>
          </a:p>
        </p:txBody>
      </p:sp>
      <p:sp>
        <p:nvSpPr>
          <p:cNvPr id="3" name="Content Placeholder 2">
            <a:extLst>
              <a:ext uri="{FF2B5EF4-FFF2-40B4-BE49-F238E27FC236}">
                <a16:creationId xmlns:a16="http://schemas.microsoft.com/office/drawing/2014/main" id="{49405306-E34D-985B-06D5-CFCE98660EF8}"/>
              </a:ext>
            </a:extLst>
          </p:cNvPr>
          <p:cNvSpPr>
            <a:spLocks noGrp="1"/>
          </p:cNvSpPr>
          <p:nvPr>
            <p:ph idx="1"/>
          </p:nvPr>
        </p:nvSpPr>
        <p:spPr/>
        <p:txBody>
          <a:bodyPr>
            <a:normAutofit/>
          </a:bodyPr>
          <a:lstStyle/>
          <a:p>
            <a:r>
              <a:rPr lang="en-US" sz="2000" dirty="0"/>
              <a:t>It is characterized by low bone mass, microarchitectural disruption, and skeletal fragility, resulting in decreased bone strength and an increased risk of fracture.</a:t>
            </a:r>
          </a:p>
          <a:p>
            <a:pPr marL="0" indent="0">
              <a:buNone/>
            </a:pPr>
            <a:r>
              <a:rPr lang="en-US" sz="2000" dirty="0"/>
              <a:t> A clinical diagnosis of osteoporosis may be made in the presence of</a:t>
            </a:r>
          </a:p>
          <a:p>
            <a:r>
              <a:rPr lang="en-US" sz="2000" dirty="0"/>
              <a:t>Fragility fracture, particularly at the spine, hip, wrist, humerus, rib, and pelvis </a:t>
            </a:r>
          </a:p>
          <a:p>
            <a:pPr marL="0" indent="0">
              <a:buNone/>
            </a:pPr>
            <a:r>
              <a:rPr lang="en-US" sz="2000" dirty="0"/>
              <a:t>			or </a:t>
            </a:r>
          </a:p>
          <a:p>
            <a:pPr marL="0" indent="0">
              <a:buNone/>
            </a:pPr>
            <a:r>
              <a:rPr lang="en-US" sz="2000" dirty="0"/>
              <a:t> T-score ≤-2.5 standard deviations (SDs) at any site based upon bone mineral density (BMD) measurement by dual-energy x-ray absorptiometry (DXA) .</a:t>
            </a:r>
          </a:p>
        </p:txBody>
      </p:sp>
    </p:spTree>
    <p:extLst>
      <p:ext uri="{BB962C8B-B14F-4D97-AF65-F5344CB8AC3E}">
        <p14:creationId xmlns:p14="http://schemas.microsoft.com/office/powerpoint/2010/main" val="26716904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7BD1B-D2DC-546C-8D8B-CEC32A55F43E}"/>
              </a:ext>
            </a:extLst>
          </p:cNvPr>
          <p:cNvSpPr>
            <a:spLocks noGrp="1"/>
          </p:cNvSpPr>
          <p:nvPr>
            <p:ph type="title"/>
          </p:nvPr>
        </p:nvSpPr>
        <p:spPr>
          <a:xfrm>
            <a:off x="863029" y="642594"/>
            <a:ext cx="10262171" cy="713595"/>
          </a:xfrm>
        </p:spPr>
        <p:txBody>
          <a:bodyPr>
            <a:normAutofit/>
          </a:bodyPr>
          <a:lstStyle/>
          <a:p>
            <a:r>
              <a:rPr lang="en-US" sz="3200" dirty="0"/>
              <a:t>Fragility fracture</a:t>
            </a:r>
          </a:p>
        </p:txBody>
      </p:sp>
      <p:sp>
        <p:nvSpPr>
          <p:cNvPr id="3" name="Content Placeholder 2">
            <a:extLst>
              <a:ext uri="{FF2B5EF4-FFF2-40B4-BE49-F238E27FC236}">
                <a16:creationId xmlns:a16="http://schemas.microsoft.com/office/drawing/2014/main" id="{94A2F2C5-2C47-4FCF-2861-C47B7CE677EA}"/>
              </a:ext>
            </a:extLst>
          </p:cNvPr>
          <p:cNvSpPr>
            <a:spLocks noGrp="1"/>
          </p:cNvSpPr>
          <p:nvPr>
            <p:ph idx="1"/>
          </p:nvPr>
        </p:nvSpPr>
        <p:spPr/>
        <p:txBody>
          <a:bodyPr>
            <a:normAutofit/>
          </a:bodyPr>
          <a:lstStyle/>
          <a:p>
            <a:r>
              <a:rPr lang="en-US" sz="2000" dirty="0"/>
              <a:t>A clinical diagnosis of osteoporosis may be made in the presence of a fragility fracture, particularly at the spine, hip, wrist, humerus, rib, and pelvis, without measurement of BMD. </a:t>
            </a:r>
          </a:p>
          <a:p>
            <a:r>
              <a:rPr lang="en-US" sz="2000" dirty="0"/>
              <a:t>Those occurring spontaneously or from minor trauma, such as a fall from a standing height or less.</a:t>
            </a:r>
          </a:p>
          <a:p>
            <a:r>
              <a:rPr lang="en-US" sz="2000" dirty="0"/>
              <a:t> These result from mechanical forces that would not ordinarily result in fracture. </a:t>
            </a:r>
          </a:p>
          <a:p>
            <a:r>
              <a:rPr lang="en-US" sz="2000" dirty="0"/>
              <a:t>The most common sites of fragility fracture are the spine (vertebral compression fractures), hip, and wrist. Fragility fractures also occur at the humerus, rib, and pelvis. </a:t>
            </a:r>
          </a:p>
        </p:txBody>
      </p:sp>
    </p:spTree>
    <p:extLst>
      <p:ext uri="{BB962C8B-B14F-4D97-AF65-F5344CB8AC3E}">
        <p14:creationId xmlns:p14="http://schemas.microsoft.com/office/powerpoint/2010/main" val="25683609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FACFDE4-A351-4BEC-6B8A-2157DB513184}"/>
              </a:ext>
            </a:extLst>
          </p:cNvPr>
          <p:cNvSpPr>
            <a:spLocks noGrp="1"/>
          </p:cNvSpPr>
          <p:nvPr>
            <p:ph type="title"/>
          </p:nvPr>
        </p:nvSpPr>
        <p:spPr>
          <a:xfrm>
            <a:off x="696930" y="498756"/>
            <a:ext cx="4663440" cy="1371600"/>
          </a:xfrm>
        </p:spPr>
        <p:txBody>
          <a:bodyPr/>
          <a:lstStyle/>
          <a:p>
            <a:r>
              <a:rPr lang="en-US" dirty="0"/>
              <a:t>Causes of osteoporosis</a:t>
            </a:r>
          </a:p>
        </p:txBody>
      </p:sp>
      <p:sp>
        <p:nvSpPr>
          <p:cNvPr id="3" name="Content Placeholder 2">
            <a:extLst>
              <a:ext uri="{FF2B5EF4-FFF2-40B4-BE49-F238E27FC236}">
                <a16:creationId xmlns:a16="http://schemas.microsoft.com/office/drawing/2014/main" id="{75B56305-0199-0AAD-DA95-9E55B5FFB30F}"/>
              </a:ext>
            </a:extLst>
          </p:cNvPr>
          <p:cNvSpPr>
            <a:spLocks noGrp="1"/>
          </p:cNvSpPr>
          <p:nvPr>
            <p:ph sz="half" idx="1"/>
          </p:nvPr>
        </p:nvSpPr>
        <p:spPr/>
        <p:txBody>
          <a:bodyPr>
            <a:normAutofit lnSpcReduction="10000"/>
          </a:bodyPr>
          <a:lstStyle/>
          <a:p>
            <a:pPr marL="0" indent="0">
              <a:buNone/>
            </a:pPr>
            <a:r>
              <a:rPr lang="en-US" b="1" dirty="0"/>
              <a:t>Drugs</a:t>
            </a:r>
          </a:p>
          <a:p>
            <a:r>
              <a:rPr lang="en-US" dirty="0"/>
              <a:t>Glucocorticoids</a:t>
            </a:r>
          </a:p>
          <a:p>
            <a:r>
              <a:rPr lang="en-US" dirty="0"/>
              <a:t>Immunosuppressants (cyclosporine)</a:t>
            </a:r>
          </a:p>
          <a:p>
            <a:r>
              <a:rPr lang="en-US" dirty="0"/>
              <a:t>Antiseizure medications (particularly phenobarbital and phenytoin)</a:t>
            </a:r>
          </a:p>
          <a:p>
            <a:r>
              <a:rPr lang="en-US" b="1" dirty="0"/>
              <a:t>Aromatase inhibitors</a:t>
            </a:r>
          </a:p>
          <a:p>
            <a:r>
              <a:rPr lang="en-US" b="1" dirty="0"/>
              <a:t>GnRH agonists and antagonists</a:t>
            </a:r>
          </a:p>
          <a:p>
            <a:r>
              <a:rPr lang="en-US" dirty="0"/>
              <a:t>Heparin</a:t>
            </a:r>
          </a:p>
          <a:p>
            <a:r>
              <a:rPr lang="en-US" dirty="0"/>
              <a:t>Cancer chemotherapy</a:t>
            </a:r>
          </a:p>
        </p:txBody>
      </p:sp>
      <p:sp>
        <p:nvSpPr>
          <p:cNvPr id="6" name="Content Placeholder 5">
            <a:extLst>
              <a:ext uri="{FF2B5EF4-FFF2-40B4-BE49-F238E27FC236}">
                <a16:creationId xmlns:a16="http://schemas.microsoft.com/office/drawing/2014/main" id="{21B6D12A-AED6-A8E2-AB59-A364E43D36B3}"/>
              </a:ext>
            </a:extLst>
          </p:cNvPr>
          <p:cNvSpPr>
            <a:spLocks noGrp="1"/>
          </p:cNvSpPr>
          <p:nvPr>
            <p:ph sz="half" idx="2"/>
          </p:nvPr>
        </p:nvSpPr>
        <p:spPr>
          <a:xfrm>
            <a:off x="6461760" y="976045"/>
            <a:ext cx="4663440" cy="4876115"/>
          </a:xfrm>
        </p:spPr>
        <p:txBody>
          <a:bodyPr>
            <a:normAutofit lnSpcReduction="10000"/>
          </a:bodyPr>
          <a:lstStyle/>
          <a:p>
            <a:pPr marL="0" indent="0">
              <a:buNone/>
            </a:pPr>
            <a:r>
              <a:rPr lang="en-US" b="1" dirty="0"/>
              <a:t>Marrow-related disorders</a:t>
            </a:r>
          </a:p>
          <a:p>
            <a:r>
              <a:rPr lang="en-US" dirty="0"/>
              <a:t>Amyloidosis</a:t>
            </a:r>
          </a:p>
          <a:p>
            <a:r>
              <a:rPr lang="en-US" dirty="0"/>
              <a:t>Hemochromatosis</a:t>
            </a:r>
          </a:p>
          <a:p>
            <a:r>
              <a:rPr lang="en-US" dirty="0"/>
              <a:t>Hemophilia</a:t>
            </a:r>
          </a:p>
          <a:p>
            <a:r>
              <a:rPr lang="en-US" dirty="0"/>
              <a:t>Leukemia</a:t>
            </a:r>
          </a:p>
          <a:p>
            <a:r>
              <a:rPr lang="en-US" dirty="0"/>
              <a:t>Lymphoma</a:t>
            </a:r>
          </a:p>
          <a:p>
            <a:r>
              <a:rPr lang="en-US" dirty="0"/>
              <a:t>Masto cytosis</a:t>
            </a:r>
          </a:p>
          <a:p>
            <a:r>
              <a:rPr lang="en-US" dirty="0"/>
              <a:t>Multiple myeloma /MGUS/SMM</a:t>
            </a:r>
          </a:p>
          <a:p>
            <a:r>
              <a:rPr lang="en-US" dirty="0"/>
              <a:t>Pernicious anemia</a:t>
            </a:r>
          </a:p>
          <a:p>
            <a:r>
              <a:rPr lang="en-US" dirty="0"/>
              <a:t>Sarcoidosis</a:t>
            </a:r>
          </a:p>
          <a:p>
            <a:r>
              <a:rPr lang="en-US" dirty="0"/>
              <a:t>Sickle cell anemia</a:t>
            </a:r>
          </a:p>
          <a:p>
            <a:r>
              <a:rPr lang="en-US" dirty="0"/>
              <a:t>Thalassemia</a:t>
            </a:r>
          </a:p>
        </p:txBody>
      </p:sp>
    </p:spTree>
    <p:extLst>
      <p:ext uri="{BB962C8B-B14F-4D97-AF65-F5344CB8AC3E}">
        <p14:creationId xmlns:p14="http://schemas.microsoft.com/office/powerpoint/2010/main" val="8043563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794B1C0-410D-4D5C-97CA-7F159FB6ED3C}"/>
              </a:ext>
            </a:extLst>
          </p:cNvPr>
          <p:cNvSpPr>
            <a:spLocks noGrp="1"/>
          </p:cNvSpPr>
          <p:nvPr>
            <p:ph sz="half" idx="1"/>
          </p:nvPr>
        </p:nvSpPr>
        <p:spPr>
          <a:xfrm>
            <a:off x="727753" y="788027"/>
            <a:ext cx="4663440" cy="4410696"/>
          </a:xfrm>
        </p:spPr>
        <p:txBody>
          <a:bodyPr>
            <a:normAutofit lnSpcReduction="10000"/>
          </a:bodyPr>
          <a:lstStyle/>
          <a:p>
            <a:pPr marL="0" indent="0">
              <a:buNone/>
            </a:pPr>
            <a:r>
              <a:rPr lang="en-US" b="1" dirty="0"/>
              <a:t>Endocrine disorders</a:t>
            </a:r>
          </a:p>
          <a:p>
            <a:r>
              <a:rPr lang="en-US" dirty="0"/>
              <a:t>Acromegaly</a:t>
            </a:r>
          </a:p>
          <a:p>
            <a:r>
              <a:rPr lang="en-US" dirty="0"/>
              <a:t>Adrenal insufficiency</a:t>
            </a:r>
          </a:p>
          <a:p>
            <a:r>
              <a:rPr lang="en-US" dirty="0"/>
              <a:t>Cushing's syndrome</a:t>
            </a:r>
          </a:p>
          <a:p>
            <a:r>
              <a:rPr lang="en-US" dirty="0"/>
              <a:t>Eating disorders</a:t>
            </a:r>
          </a:p>
          <a:p>
            <a:r>
              <a:rPr lang="en-US" dirty="0"/>
              <a:t>Endometriosis</a:t>
            </a:r>
          </a:p>
          <a:p>
            <a:r>
              <a:rPr lang="en-US" dirty="0"/>
              <a:t>Hyperparathyroidism</a:t>
            </a:r>
          </a:p>
          <a:p>
            <a:r>
              <a:rPr lang="en-US" dirty="0"/>
              <a:t>Hyperprolactinemia</a:t>
            </a:r>
          </a:p>
          <a:p>
            <a:r>
              <a:rPr lang="en-US" dirty="0"/>
              <a:t>Hyperthyroidism</a:t>
            </a:r>
          </a:p>
          <a:p>
            <a:r>
              <a:rPr lang="en-US" dirty="0"/>
              <a:t>Hypogonadism (primary or secondary)</a:t>
            </a:r>
          </a:p>
          <a:p>
            <a:r>
              <a:rPr lang="en-US" dirty="0"/>
              <a:t>Diabetes mellitus</a:t>
            </a:r>
          </a:p>
        </p:txBody>
      </p:sp>
      <p:sp>
        <p:nvSpPr>
          <p:cNvPr id="4" name="Content Placeholder 3">
            <a:extLst>
              <a:ext uri="{FF2B5EF4-FFF2-40B4-BE49-F238E27FC236}">
                <a16:creationId xmlns:a16="http://schemas.microsoft.com/office/drawing/2014/main" id="{CEEBAC07-49FB-88AD-F1BF-1149D2313A9C}"/>
              </a:ext>
            </a:extLst>
          </p:cNvPr>
          <p:cNvSpPr>
            <a:spLocks noGrp="1"/>
          </p:cNvSpPr>
          <p:nvPr>
            <p:ph sz="half" idx="2"/>
          </p:nvPr>
        </p:nvSpPr>
        <p:spPr>
          <a:xfrm>
            <a:off x="5465165" y="788026"/>
            <a:ext cx="4891185" cy="4410695"/>
          </a:xfrm>
        </p:spPr>
        <p:txBody>
          <a:bodyPr>
            <a:normAutofit lnSpcReduction="10000"/>
          </a:bodyPr>
          <a:lstStyle/>
          <a:p>
            <a:pPr marL="0" indent="0">
              <a:buNone/>
            </a:pPr>
            <a:r>
              <a:rPr lang="en-US" b="1" dirty="0"/>
              <a:t>Gastrointestinal disease/nutritional disorders</a:t>
            </a:r>
          </a:p>
          <a:p>
            <a:r>
              <a:rPr lang="en-US" dirty="0"/>
              <a:t>Alcohol-related liver disease</a:t>
            </a:r>
          </a:p>
          <a:p>
            <a:r>
              <a:rPr lang="en-US" dirty="0"/>
              <a:t>Celiac disease</a:t>
            </a:r>
          </a:p>
          <a:p>
            <a:r>
              <a:rPr lang="en-US" dirty="0"/>
              <a:t>Chronic active hepatitis</a:t>
            </a:r>
          </a:p>
          <a:p>
            <a:r>
              <a:rPr lang="en-US" dirty="0"/>
              <a:t>Chronic cholestatic diseases</a:t>
            </a:r>
          </a:p>
          <a:p>
            <a:r>
              <a:rPr lang="en-US" dirty="0"/>
              <a:t>Gastrectomy</a:t>
            </a:r>
          </a:p>
          <a:p>
            <a:r>
              <a:rPr lang="en-US" dirty="0"/>
              <a:t>Inflammatory bowel disease</a:t>
            </a:r>
          </a:p>
          <a:p>
            <a:r>
              <a:rPr lang="en-US" dirty="0"/>
              <a:t>Jejunoileal bypass</a:t>
            </a:r>
          </a:p>
          <a:p>
            <a:r>
              <a:rPr lang="en-US" dirty="0"/>
              <a:t>Malabsorption syndromes</a:t>
            </a:r>
          </a:p>
          <a:p>
            <a:r>
              <a:rPr lang="en-US" dirty="0"/>
              <a:t>Pancreatic insufficiency</a:t>
            </a:r>
          </a:p>
        </p:txBody>
      </p:sp>
    </p:spTree>
    <p:extLst>
      <p:ext uri="{BB962C8B-B14F-4D97-AF65-F5344CB8AC3E}">
        <p14:creationId xmlns:p14="http://schemas.microsoft.com/office/powerpoint/2010/main" val="28434501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2BFAC6E-D03D-BB6E-538F-3CD4F3FD53F2}"/>
              </a:ext>
            </a:extLst>
          </p:cNvPr>
          <p:cNvSpPr>
            <a:spLocks noGrp="1"/>
          </p:cNvSpPr>
          <p:nvPr>
            <p:ph sz="half" idx="1"/>
          </p:nvPr>
        </p:nvSpPr>
        <p:spPr>
          <a:xfrm>
            <a:off x="768849" y="654464"/>
            <a:ext cx="4663440" cy="4801114"/>
          </a:xfrm>
        </p:spPr>
        <p:txBody>
          <a:bodyPr>
            <a:normAutofit/>
          </a:bodyPr>
          <a:lstStyle/>
          <a:p>
            <a:pPr marL="0" indent="0">
              <a:buNone/>
            </a:pPr>
            <a:r>
              <a:rPr lang="en-US" b="1" dirty="0"/>
              <a:t>Organ transplantation</a:t>
            </a:r>
          </a:p>
          <a:p>
            <a:r>
              <a:rPr lang="en-US" dirty="0"/>
              <a:t>Bone marrow</a:t>
            </a:r>
          </a:p>
          <a:p>
            <a:r>
              <a:rPr lang="en-US" dirty="0"/>
              <a:t>Heart</a:t>
            </a:r>
          </a:p>
          <a:p>
            <a:r>
              <a:rPr lang="en-US" dirty="0"/>
              <a:t>Kidney</a:t>
            </a:r>
          </a:p>
          <a:p>
            <a:r>
              <a:rPr lang="en-US" dirty="0"/>
              <a:t>Liver</a:t>
            </a:r>
          </a:p>
          <a:p>
            <a:r>
              <a:rPr lang="en-US" dirty="0"/>
              <a:t>Lung</a:t>
            </a:r>
          </a:p>
          <a:p>
            <a:pPr marL="0" indent="0">
              <a:buNone/>
            </a:pPr>
            <a:r>
              <a:rPr lang="en-US" b="1" dirty="0"/>
              <a:t>Genetic disorders</a:t>
            </a:r>
          </a:p>
          <a:p>
            <a:r>
              <a:rPr lang="en-US" dirty="0"/>
              <a:t>Hypophosphatasia</a:t>
            </a:r>
          </a:p>
          <a:p>
            <a:r>
              <a:rPr lang="en-US" dirty="0"/>
              <a:t>Osteogenesis imperfecta</a:t>
            </a:r>
          </a:p>
          <a:p>
            <a:r>
              <a:rPr lang="en-US" dirty="0"/>
              <a:t>Homocystinuria due to cystathionine</a:t>
            </a:r>
          </a:p>
          <a:p>
            <a:r>
              <a:rPr lang="en-US" dirty="0"/>
              <a:t>deficiency</a:t>
            </a:r>
          </a:p>
        </p:txBody>
      </p:sp>
      <p:sp>
        <p:nvSpPr>
          <p:cNvPr id="4" name="Content Placeholder 3">
            <a:extLst>
              <a:ext uri="{FF2B5EF4-FFF2-40B4-BE49-F238E27FC236}">
                <a16:creationId xmlns:a16="http://schemas.microsoft.com/office/drawing/2014/main" id="{827A626E-CA35-5344-A33B-1F81DD2657B7}"/>
              </a:ext>
            </a:extLst>
          </p:cNvPr>
          <p:cNvSpPr>
            <a:spLocks noGrp="1"/>
          </p:cNvSpPr>
          <p:nvPr>
            <p:ph sz="half" idx="2"/>
          </p:nvPr>
        </p:nvSpPr>
        <p:spPr>
          <a:xfrm>
            <a:off x="5547360" y="682204"/>
            <a:ext cx="4663440" cy="3749040"/>
          </a:xfrm>
        </p:spPr>
        <p:txBody>
          <a:bodyPr>
            <a:normAutofit/>
          </a:bodyPr>
          <a:lstStyle/>
          <a:p>
            <a:pPr marL="0" indent="0">
              <a:buNone/>
            </a:pPr>
            <a:r>
              <a:rPr lang="en-US" b="1" dirty="0"/>
              <a:t>Miscellaneous causes</a:t>
            </a:r>
          </a:p>
          <a:p>
            <a:r>
              <a:rPr lang="en-US" dirty="0"/>
              <a:t>Ankylosing spondylitis</a:t>
            </a:r>
          </a:p>
          <a:p>
            <a:r>
              <a:rPr lang="en-US" dirty="0"/>
              <a:t>Chronic obstructive pulmonary disease</a:t>
            </a:r>
          </a:p>
          <a:p>
            <a:r>
              <a:rPr lang="en-US" dirty="0"/>
              <a:t>Epidermolysis bullosa</a:t>
            </a:r>
          </a:p>
          <a:p>
            <a:r>
              <a:rPr lang="en-US" dirty="0"/>
              <a:t>Idiopathic hypercalciuria</a:t>
            </a:r>
          </a:p>
          <a:p>
            <a:r>
              <a:rPr lang="en-US" dirty="0"/>
              <a:t>Multiple sclerosis</a:t>
            </a:r>
          </a:p>
          <a:p>
            <a:r>
              <a:rPr lang="en-US" dirty="0"/>
              <a:t>Rheumatoid arthritis</a:t>
            </a:r>
          </a:p>
        </p:txBody>
      </p:sp>
    </p:spTree>
    <p:extLst>
      <p:ext uri="{BB962C8B-B14F-4D97-AF65-F5344CB8AC3E}">
        <p14:creationId xmlns:p14="http://schemas.microsoft.com/office/powerpoint/2010/main" val="2282024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F8C6738-9A4C-C724-2626-1E2EA92D0619}"/>
              </a:ext>
            </a:extLst>
          </p:cNvPr>
          <p:cNvSpPr>
            <a:spLocks noGrp="1"/>
          </p:cNvSpPr>
          <p:nvPr>
            <p:ph sz="half" idx="1"/>
          </p:nvPr>
        </p:nvSpPr>
        <p:spPr>
          <a:xfrm>
            <a:off x="943510" y="839398"/>
            <a:ext cx="4450423" cy="4390147"/>
          </a:xfrm>
        </p:spPr>
        <p:txBody>
          <a:bodyPr>
            <a:normAutofit/>
          </a:bodyPr>
          <a:lstStyle/>
          <a:p>
            <a:pPr marL="0" indent="0">
              <a:buNone/>
            </a:pPr>
            <a:r>
              <a:rPr lang="en-US" sz="2000" dirty="0"/>
              <a:t>Lifestyle measures —</a:t>
            </a:r>
          </a:p>
          <a:p>
            <a:r>
              <a:rPr lang="en-US" sz="2000" dirty="0"/>
              <a:t>adequate calcium and vitamin D, exercise, smoking cessation, counseling on fall prevention, and avoidance of heavy alcohol use. </a:t>
            </a:r>
          </a:p>
        </p:txBody>
      </p:sp>
      <p:sp>
        <p:nvSpPr>
          <p:cNvPr id="4" name="Content Placeholder 3">
            <a:extLst>
              <a:ext uri="{FF2B5EF4-FFF2-40B4-BE49-F238E27FC236}">
                <a16:creationId xmlns:a16="http://schemas.microsoft.com/office/drawing/2014/main" id="{7439371D-4A9E-0330-65B8-84FB7355CCB3}"/>
              </a:ext>
            </a:extLst>
          </p:cNvPr>
          <p:cNvSpPr>
            <a:spLocks noGrp="1"/>
          </p:cNvSpPr>
          <p:nvPr>
            <p:ph sz="half" idx="2"/>
          </p:nvPr>
        </p:nvSpPr>
        <p:spPr>
          <a:xfrm>
            <a:off x="5845311" y="911317"/>
            <a:ext cx="5189134" cy="4667549"/>
          </a:xfrm>
        </p:spPr>
        <p:txBody>
          <a:bodyPr>
            <a:normAutofit/>
          </a:bodyPr>
          <a:lstStyle/>
          <a:p>
            <a:pPr marL="0" indent="0">
              <a:buNone/>
            </a:pPr>
            <a:r>
              <a:rPr lang="en-US" sz="2200" dirty="0"/>
              <a:t>Pharmacological therapy-</a:t>
            </a:r>
          </a:p>
          <a:p>
            <a:r>
              <a:rPr lang="en-US" sz="2200" dirty="0"/>
              <a:t>oral </a:t>
            </a:r>
            <a:r>
              <a:rPr lang="en-US" sz="2200" b="1" dirty="0"/>
              <a:t>bisphosphonates</a:t>
            </a:r>
            <a:r>
              <a:rPr lang="en-US" sz="2200" dirty="0"/>
              <a:t> (over other osteoporosis drugs) as initial therapy</a:t>
            </a:r>
          </a:p>
          <a:p>
            <a:r>
              <a:rPr lang="en-US" sz="2200" dirty="0"/>
              <a:t>either alendronate or risedronate as the initial choice of bisphosphonate</a:t>
            </a:r>
          </a:p>
          <a:p>
            <a:r>
              <a:rPr lang="en-US" sz="2200" b="1" dirty="0"/>
              <a:t>Zoledronic acid </a:t>
            </a:r>
            <a:r>
              <a:rPr lang="en-US" sz="2200" dirty="0"/>
              <a:t>administered intravenously should be used instead of a bisphosphonate administered orally in patients who have esophageal disorders, GI intolerance to oral bisphosphonates.</a:t>
            </a:r>
          </a:p>
          <a:p>
            <a:endParaRPr lang="en-US" dirty="0"/>
          </a:p>
        </p:txBody>
      </p:sp>
    </p:spTree>
    <p:extLst>
      <p:ext uri="{BB962C8B-B14F-4D97-AF65-F5344CB8AC3E}">
        <p14:creationId xmlns:p14="http://schemas.microsoft.com/office/powerpoint/2010/main" val="31931639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26E59-713E-DD26-1BC3-A8AE06DD0919}"/>
              </a:ext>
            </a:extLst>
          </p:cNvPr>
          <p:cNvSpPr>
            <a:spLocks noGrp="1"/>
          </p:cNvSpPr>
          <p:nvPr>
            <p:ph type="title"/>
          </p:nvPr>
        </p:nvSpPr>
        <p:spPr/>
        <p:txBody>
          <a:bodyPr>
            <a:normAutofit/>
          </a:bodyPr>
          <a:lstStyle/>
          <a:p>
            <a:r>
              <a:rPr lang="en-US" sz="3600" dirty="0"/>
              <a:t>Monoclonal gammopathy of undetermined significance (MGUS)</a:t>
            </a:r>
          </a:p>
        </p:txBody>
      </p:sp>
      <p:sp>
        <p:nvSpPr>
          <p:cNvPr id="3" name="Content Placeholder 2">
            <a:extLst>
              <a:ext uri="{FF2B5EF4-FFF2-40B4-BE49-F238E27FC236}">
                <a16:creationId xmlns:a16="http://schemas.microsoft.com/office/drawing/2014/main" id="{68E7E8DC-DC40-1EC7-B449-684845A7686A}"/>
              </a:ext>
            </a:extLst>
          </p:cNvPr>
          <p:cNvSpPr>
            <a:spLocks noGrp="1"/>
          </p:cNvSpPr>
          <p:nvPr>
            <p:ph idx="1"/>
          </p:nvPr>
        </p:nvSpPr>
        <p:spPr/>
        <p:txBody>
          <a:bodyPr>
            <a:normAutofit/>
          </a:bodyPr>
          <a:lstStyle/>
          <a:p>
            <a:r>
              <a:rPr lang="en-US" sz="1800" dirty="0"/>
              <a:t>It is a clinically asymptomatic premalignant clonal plasma cell or lymphoplasmacytic proliferative disorder. </a:t>
            </a:r>
          </a:p>
          <a:p>
            <a:r>
              <a:rPr lang="en-US" sz="1800" dirty="0"/>
              <a:t>Defined by the presence of a serum monoclonal protein (M protein) at a concentration &lt;3 g/dL, a bone marrow with &lt;10 percent monoclonal plasma cells, and absence of end organ damage (lytic bone lesions, anemia, hypercalcemia, renal insufficiency, </a:t>
            </a:r>
            <a:r>
              <a:rPr lang="en-US" sz="1800" dirty="0" err="1"/>
              <a:t>hyperviscosity</a:t>
            </a:r>
            <a:r>
              <a:rPr lang="en-US" sz="1800" dirty="0"/>
              <a:t>) related to the proliferative process</a:t>
            </a:r>
          </a:p>
        </p:txBody>
      </p:sp>
    </p:spTree>
    <p:extLst>
      <p:ext uri="{BB962C8B-B14F-4D97-AF65-F5344CB8AC3E}">
        <p14:creationId xmlns:p14="http://schemas.microsoft.com/office/powerpoint/2010/main" val="32658111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0ED424-C286-69FF-EB72-DC8EDF51AA84}"/>
              </a:ext>
            </a:extLst>
          </p:cNvPr>
          <p:cNvSpPr>
            <a:spLocks noGrp="1"/>
          </p:cNvSpPr>
          <p:nvPr>
            <p:ph idx="1"/>
          </p:nvPr>
        </p:nvSpPr>
        <p:spPr>
          <a:xfrm>
            <a:off x="827773" y="654518"/>
            <a:ext cx="10297427" cy="5298226"/>
          </a:xfrm>
        </p:spPr>
        <p:txBody>
          <a:bodyPr>
            <a:normAutofit/>
          </a:bodyPr>
          <a:lstStyle/>
          <a:p>
            <a:pPr marL="0" indent="0">
              <a:buNone/>
            </a:pPr>
            <a:r>
              <a:rPr lang="en-US" sz="2000" dirty="0"/>
              <a:t>CLINICAL TYPES OF MGUS</a:t>
            </a:r>
          </a:p>
          <a:p>
            <a:r>
              <a:rPr lang="en-US" sz="2000" b="1" dirty="0"/>
              <a:t>Non-IgM MGUS (IgG, IgA, or </a:t>
            </a:r>
            <a:r>
              <a:rPr lang="en-US" sz="2000" b="1" dirty="0" err="1"/>
              <a:t>IgD</a:t>
            </a:r>
            <a:r>
              <a:rPr lang="en-US" sz="2000" b="1" dirty="0"/>
              <a:t> MGUS) </a:t>
            </a:r>
            <a:r>
              <a:rPr lang="en-US" sz="2000" dirty="0"/>
              <a:t>– most common subtype of MGUS and has the potential to progress to smoldering (asymptomatic) multiple myeloma and to symptomatic multiple myeloma.</a:t>
            </a:r>
          </a:p>
          <a:p>
            <a:r>
              <a:rPr lang="en-US" sz="2000" b="1" dirty="0"/>
              <a:t>IgM MGUS </a:t>
            </a:r>
            <a:r>
              <a:rPr lang="en-US" sz="2000" dirty="0"/>
              <a:t>– approximately 15 percent of MGUS cases. It is considered separately from the non-IgM MGUS because it has the potential to progress to smoldering </a:t>
            </a:r>
            <a:r>
              <a:rPr lang="en-US" sz="2000" dirty="0" err="1"/>
              <a:t>Waldenström</a:t>
            </a:r>
            <a:r>
              <a:rPr lang="en-US" sz="2000" dirty="0"/>
              <a:t> macroglobulinemia and to symptomatic </a:t>
            </a:r>
            <a:r>
              <a:rPr lang="en-US" sz="2000" dirty="0" err="1"/>
              <a:t>Waldenström</a:t>
            </a:r>
            <a:r>
              <a:rPr lang="en-US" sz="2000" dirty="0"/>
              <a:t> macroglobulinemia.</a:t>
            </a:r>
          </a:p>
          <a:p>
            <a:r>
              <a:rPr lang="en-US" sz="2000" b="1" dirty="0"/>
              <a:t>Light chain MGUS (LC-MGUS</a:t>
            </a:r>
            <a:r>
              <a:rPr lang="en-US" sz="2000" dirty="0"/>
              <a:t>) –unique subtype of MGUS in which the secreted M protein lacks the immunoglobulin heavy chain component. LC-MGUS may progress to light chain smoldering multiple myeloma (idiopathic Bence Jones proteinuria) and to light chain multiple myeloma, AL amyloidosis, or light chain deposition disease.</a:t>
            </a:r>
          </a:p>
        </p:txBody>
      </p:sp>
    </p:spTree>
    <p:extLst>
      <p:ext uri="{BB962C8B-B14F-4D97-AF65-F5344CB8AC3E}">
        <p14:creationId xmlns:p14="http://schemas.microsoft.com/office/powerpoint/2010/main" val="126134264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6B45B-92FD-F257-62CE-F8DB8367B6BE}"/>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F0FD414C-32BC-B00C-C370-E4F3FBF3830D}"/>
              </a:ext>
            </a:extLst>
          </p:cNvPr>
          <p:cNvPicPr>
            <a:picLocks noGrp="1" noChangeAspect="1"/>
          </p:cNvPicPr>
          <p:nvPr>
            <p:ph idx="1"/>
          </p:nvPr>
        </p:nvPicPr>
        <p:blipFill>
          <a:blip r:embed="rId2"/>
          <a:stretch>
            <a:fillRect/>
          </a:stretch>
        </p:blipFill>
        <p:spPr>
          <a:xfrm>
            <a:off x="2245575" y="961723"/>
            <a:ext cx="7396050" cy="4934553"/>
          </a:xfrm>
          <a:prstGeom prst="rect">
            <a:avLst/>
          </a:prstGeom>
        </p:spPr>
      </p:pic>
      <p:sp>
        <p:nvSpPr>
          <p:cNvPr id="4" name="AutoShape 2">
            <a:extLst>
              <a:ext uri="{FF2B5EF4-FFF2-40B4-BE49-F238E27FC236}">
                <a16:creationId xmlns:a16="http://schemas.microsoft.com/office/drawing/2014/main" id="{A5669471-D628-825F-A9F6-1377F035484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3014566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76DBFC-8FFC-98D0-19E2-F4F9722628A2}"/>
              </a:ext>
            </a:extLst>
          </p:cNvPr>
          <p:cNvSpPr>
            <a:spLocks noGrp="1"/>
          </p:cNvSpPr>
          <p:nvPr>
            <p:ph type="title"/>
          </p:nvPr>
        </p:nvSpPr>
        <p:spPr>
          <a:xfrm>
            <a:off x="818147" y="642594"/>
            <a:ext cx="10307053" cy="907073"/>
          </a:xfrm>
        </p:spPr>
        <p:txBody>
          <a:bodyPr/>
          <a:lstStyle/>
          <a:p>
            <a:r>
              <a:rPr lang="en-US" dirty="0"/>
              <a:t>EVALUATION</a:t>
            </a:r>
          </a:p>
        </p:txBody>
      </p:sp>
      <p:sp>
        <p:nvSpPr>
          <p:cNvPr id="3" name="Content Placeholder 2">
            <a:extLst>
              <a:ext uri="{FF2B5EF4-FFF2-40B4-BE49-F238E27FC236}">
                <a16:creationId xmlns:a16="http://schemas.microsoft.com/office/drawing/2014/main" id="{051D5F1B-0B5A-0BE7-3B9C-4D7568CCF7E5}"/>
              </a:ext>
            </a:extLst>
          </p:cNvPr>
          <p:cNvSpPr>
            <a:spLocks noGrp="1"/>
          </p:cNvSpPr>
          <p:nvPr>
            <p:ph idx="1"/>
          </p:nvPr>
        </p:nvSpPr>
        <p:spPr>
          <a:xfrm>
            <a:off x="942473" y="1549667"/>
            <a:ext cx="10058400" cy="3849624"/>
          </a:xfrm>
        </p:spPr>
        <p:txBody>
          <a:bodyPr>
            <a:normAutofit/>
          </a:bodyPr>
          <a:lstStyle/>
          <a:p>
            <a:r>
              <a:rPr lang="en-US" sz="1800" dirty="0"/>
              <a:t>The diagnosis of MGUS is usually incidental when a monoclonal (M) protein &lt;3 g/dL (30 g/L) is found as part of the evaluation of another disorder, such as unexplained age-inappropriate bone loss, unexplained proteinuria, an elevated total protein in the blood, or peripheral neuropathy without a defined etiology.</a:t>
            </a:r>
          </a:p>
          <a:p>
            <a:r>
              <a:rPr lang="en-US" sz="1800" dirty="0"/>
              <a:t>Complete blood count</a:t>
            </a:r>
          </a:p>
          <a:p>
            <a:r>
              <a:rPr lang="en-US" sz="1800" dirty="0"/>
              <a:t> Serum calcium and creatinine</a:t>
            </a:r>
          </a:p>
          <a:p>
            <a:r>
              <a:rPr lang="en-US" sz="1800" dirty="0"/>
              <a:t> Serum protein electrophoresis and immunofixation</a:t>
            </a:r>
          </a:p>
          <a:p>
            <a:r>
              <a:rPr lang="en-US" sz="1800" dirty="0"/>
              <a:t>Serum free light chain (FLC) assay</a:t>
            </a:r>
          </a:p>
          <a:p>
            <a:r>
              <a:rPr lang="en-US" sz="1800" dirty="0"/>
              <a:t>Quantitative immunoglobulin </a:t>
            </a:r>
          </a:p>
        </p:txBody>
      </p:sp>
    </p:spTree>
    <p:extLst>
      <p:ext uri="{BB962C8B-B14F-4D97-AF65-F5344CB8AC3E}">
        <p14:creationId xmlns:p14="http://schemas.microsoft.com/office/powerpoint/2010/main" val="80086321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1759B7A-9B28-C000-6AE5-0894E10FC8E8}"/>
              </a:ext>
            </a:extLst>
          </p:cNvPr>
          <p:cNvSpPr>
            <a:spLocks noGrp="1"/>
          </p:cNvSpPr>
          <p:nvPr>
            <p:ph idx="1"/>
          </p:nvPr>
        </p:nvSpPr>
        <p:spPr>
          <a:xfrm>
            <a:off x="1143802" y="486076"/>
            <a:ext cx="10058400" cy="3849624"/>
          </a:xfrm>
        </p:spPr>
        <p:txBody>
          <a:bodyPr/>
          <a:lstStyle/>
          <a:p>
            <a:r>
              <a:rPr lang="en-US" sz="2000" b="1" dirty="0"/>
              <a:t>Imaging and bone marrow evaluation </a:t>
            </a:r>
            <a:r>
              <a:rPr lang="en-US" sz="2000" dirty="0"/>
              <a:t>— Imaging and bone marrow evaluation are indicated for to evaluate for multiple myeloma.</a:t>
            </a:r>
          </a:p>
          <a:p>
            <a:pPr marL="0" indent="0">
              <a:buNone/>
            </a:pPr>
            <a:r>
              <a:rPr lang="en-US" sz="2000" dirty="0"/>
              <a:t>Cross sectional imaging – </a:t>
            </a:r>
          </a:p>
          <a:p>
            <a:pPr>
              <a:lnSpc>
                <a:spcPct val="150000"/>
              </a:lnSpc>
            </a:pPr>
            <a:r>
              <a:rPr lang="en-US" sz="1800" dirty="0"/>
              <a:t>Whole body low dose computed tomography (CT) without contrast or whole body magnetic resonance imaging (MRI) for most patients with MGUS. These modalities are more sensitive than plain radiographs for the detection of most skeletal lesions in myeloma</a:t>
            </a:r>
          </a:p>
        </p:txBody>
      </p:sp>
    </p:spTree>
    <p:extLst>
      <p:ext uri="{BB962C8B-B14F-4D97-AF65-F5344CB8AC3E}">
        <p14:creationId xmlns:p14="http://schemas.microsoft.com/office/powerpoint/2010/main" val="212371026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6F427-D2C2-8CE2-3BF2-9977C2FD57CD}"/>
              </a:ext>
            </a:extLst>
          </p:cNvPr>
          <p:cNvSpPr>
            <a:spLocks noGrp="1"/>
          </p:cNvSpPr>
          <p:nvPr>
            <p:ph type="title"/>
          </p:nvPr>
        </p:nvSpPr>
        <p:spPr>
          <a:xfrm>
            <a:off x="806918" y="490220"/>
            <a:ext cx="10058400" cy="830071"/>
          </a:xfrm>
        </p:spPr>
        <p:txBody>
          <a:bodyPr/>
          <a:lstStyle/>
          <a:p>
            <a:r>
              <a:rPr lang="en-US" dirty="0"/>
              <a:t>DIFFERENTIAL DIAGNOSIS</a:t>
            </a:r>
          </a:p>
        </p:txBody>
      </p:sp>
      <p:sp>
        <p:nvSpPr>
          <p:cNvPr id="44034" name="Content Placeholder 5">
            <a:extLst>
              <a:ext uri="{FF2B5EF4-FFF2-40B4-BE49-F238E27FC236}">
                <a16:creationId xmlns:a16="http://schemas.microsoft.com/office/drawing/2014/main" id="{2EFB90EC-5995-AF27-9189-894CF7AB42E9}"/>
              </a:ext>
            </a:extLst>
          </p:cNvPr>
          <p:cNvSpPr>
            <a:spLocks noGrp="1" noChangeArrowheads="1"/>
          </p:cNvSpPr>
          <p:nvPr>
            <p:ph idx="1"/>
          </p:nvPr>
        </p:nvSpPr>
        <p:spPr>
          <a:xfrm>
            <a:off x="1182303" y="1504188"/>
            <a:ext cx="10058400" cy="3849624"/>
          </a:xfrm>
        </p:spPr>
        <p:txBody>
          <a:bodyPr>
            <a:normAutofit/>
          </a:bodyPr>
          <a:lstStyle/>
          <a:p>
            <a:pPr marL="0" indent="0">
              <a:buNone/>
            </a:pPr>
            <a:r>
              <a:rPr lang="en-US" altLang="en-US" sz="1909" dirty="0"/>
              <a:t>1.MULTIPLE MYELOMA :</a:t>
            </a:r>
          </a:p>
          <a:p>
            <a:r>
              <a:rPr lang="en-US" altLang="en-US" sz="1909" dirty="0"/>
              <a:t> Clonal bone marrow plasma cells ≥10 percent or biopsy-proven bony or soft tissue plasmacytoma –</a:t>
            </a:r>
          </a:p>
          <a:p>
            <a:pPr marL="0" indent="0">
              <a:buNone/>
            </a:pPr>
            <a:r>
              <a:rPr lang="en-US" altLang="en-US" sz="1909" dirty="0"/>
              <a:t>Plus one of the following:</a:t>
            </a:r>
          </a:p>
          <a:p>
            <a:r>
              <a:rPr lang="en-US" altLang="en-US" sz="1909" dirty="0"/>
              <a:t>Presence of related organ or tissue impairment (often recalled by the acronym CRAB) – End-organ damage is suggested by increased plasma calcium level, renal insufficiency (kidney impairment), anemia, and bone lesions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Content Placeholder 2">
            <a:extLst>
              <a:ext uri="{FF2B5EF4-FFF2-40B4-BE49-F238E27FC236}">
                <a16:creationId xmlns:a16="http://schemas.microsoft.com/office/drawing/2014/main" id="{78F7BCEC-6A98-8031-BB31-74B5A2A38545}"/>
              </a:ext>
            </a:extLst>
          </p:cNvPr>
          <p:cNvSpPr>
            <a:spLocks noGrp="1" noChangeArrowheads="1"/>
          </p:cNvSpPr>
          <p:nvPr>
            <p:ph idx="1"/>
          </p:nvPr>
        </p:nvSpPr>
        <p:spPr>
          <a:xfrm>
            <a:off x="2168020" y="679739"/>
            <a:ext cx="8650776" cy="5153170"/>
          </a:xfrm>
        </p:spPr>
        <p:txBody>
          <a:bodyPr>
            <a:normAutofit fontScale="77500" lnSpcReduction="20000"/>
          </a:bodyPr>
          <a:lstStyle/>
          <a:p>
            <a:r>
              <a:rPr lang="en-US" altLang="en-US" sz="2600" dirty="0"/>
              <a:t>For these purposes, the following definitions are used:</a:t>
            </a:r>
          </a:p>
          <a:p>
            <a:endParaRPr lang="en-US" altLang="en-US" sz="2600" dirty="0"/>
          </a:p>
          <a:p>
            <a:r>
              <a:rPr lang="en-US" altLang="en-US" sz="2600" b="1" dirty="0"/>
              <a:t>Anemia</a:t>
            </a:r>
            <a:r>
              <a:rPr lang="en-US" altLang="en-US" sz="2600" dirty="0"/>
              <a:t> – Hemoglobin &lt;10 g/dL</a:t>
            </a:r>
          </a:p>
          <a:p>
            <a:r>
              <a:rPr lang="en-US" altLang="en-US" sz="2600" b="1" dirty="0"/>
              <a:t>Hypercalcemia</a:t>
            </a:r>
            <a:r>
              <a:rPr lang="en-US" altLang="en-US" sz="2600" dirty="0"/>
              <a:t> – Serum calcium &gt;11 mg/dL </a:t>
            </a:r>
          </a:p>
          <a:p>
            <a:r>
              <a:rPr lang="en-US" altLang="en-US" sz="2600" b="1" dirty="0"/>
              <a:t>Renal insufficiency </a:t>
            </a:r>
            <a:r>
              <a:rPr lang="en-US" altLang="en-US" sz="2600" dirty="0"/>
              <a:t>(kidney impairment) – Estimated or measured creatinine clearance &lt;40 mL/min or serum creatinine &gt;2 mg/dL</a:t>
            </a:r>
          </a:p>
          <a:p>
            <a:r>
              <a:rPr lang="en-US" altLang="en-US" sz="2600" b="1" dirty="0"/>
              <a:t>Bone lesions </a:t>
            </a:r>
            <a:r>
              <a:rPr lang="en-US" altLang="en-US" sz="2600" dirty="0"/>
              <a:t>– One or more osteolytic lesions ≥5 mm in size on skeletal radiography, magnetic resonance imaging (MRI), computed tomography (CT), or combined positron emission tomography/computed tomography (PET/CT). </a:t>
            </a:r>
          </a:p>
          <a:p>
            <a:r>
              <a:rPr lang="en-US" altLang="en-US" sz="2600" dirty="0"/>
              <a:t>Manifestations of non-CRAB end-organ damage (</a:t>
            </a:r>
            <a:r>
              <a:rPr lang="en-US" altLang="en-US" sz="2600" dirty="0" err="1"/>
              <a:t>eg</a:t>
            </a:r>
            <a:r>
              <a:rPr lang="en-US" altLang="en-US" sz="2600" dirty="0"/>
              <a:t>, </a:t>
            </a:r>
            <a:r>
              <a:rPr lang="en-US" altLang="en-US" sz="2600" dirty="0" err="1"/>
              <a:t>hyperviscosity</a:t>
            </a:r>
            <a:r>
              <a:rPr lang="en-US" altLang="en-US" sz="2600" dirty="0"/>
              <a:t>, recurrent bacterial infections, AL amyloidosis, peripheral neuropathy) are nonspecific and not diagnostic of MM.</a:t>
            </a:r>
          </a:p>
          <a:p>
            <a:endParaRPr lang="en-US" altLang="en-US" sz="2000" dirty="0"/>
          </a:p>
          <a:p>
            <a:endParaRPr lang="en-US" alt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Content Placeholder 2">
            <a:extLst>
              <a:ext uri="{FF2B5EF4-FFF2-40B4-BE49-F238E27FC236}">
                <a16:creationId xmlns:a16="http://schemas.microsoft.com/office/drawing/2014/main" id="{6A2469E8-87BD-D64C-7704-F6A84F884C81}"/>
              </a:ext>
            </a:extLst>
          </p:cNvPr>
          <p:cNvSpPr>
            <a:spLocks noGrp="1" noChangeArrowheads="1"/>
          </p:cNvSpPr>
          <p:nvPr>
            <p:ph idx="1"/>
          </p:nvPr>
        </p:nvSpPr>
        <p:spPr>
          <a:xfrm>
            <a:off x="1991940" y="1435066"/>
            <a:ext cx="7316932" cy="5305858"/>
          </a:xfrm>
        </p:spPr>
        <p:txBody>
          <a:bodyPr/>
          <a:lstStyle/>
          <a:p>
            <a:pPr marL="0" indent="0">
              <a:buNone/>
            </a:pPr>
            <a:r>
              <a:rPr lang="en-US" altLang="en-US" dirty="0"/>
              <a:t>● </a:t>
            </a:r>
            <a:r>
              <a:rPr lang="en-US" altLang="en-US" sz="1800" dirty="0"/>
              <a:t>Presence of a biomarker associated with near inevitable progression to end-organ damage </a:t>
            </a:r>
          </a:p>
          <a:p>
            <a:pPr marL="0" indent="0">
              <a:buNone/>
            </a:pPr>
            <a:endParaRPr lang="en-US" altLang="en-US" sz="1800" dirty="0"/>
          </a:p>
          <a:p>
            <a:pPr marL="0" indent="0">
              <a:buNone/>
            </a:pPr>
            <a:r>
              <a:rPr lang="en-US" altLang="en-US" sz="1800" dirty="0"/>
              <a:t>•≥60 percent clonal plasma cells in the bone marrow</a:t>
            </a:r>
          </a:p>
          <a:p>
            <a:pPr marL="0" indent="0">
              <a:buNone/>
            </a:pPr>
            <a:r>
              <a:rPr lang="en-US" altLang="en-US" sz="1800" dirty="0"/>
              <a:t>•Involved/uninvolved FLC ratio of 100 or more (provided involved FLC level is at least 100 mg/L)</a:t>
            </a:r>
          </a:p>
          <a:p>
            <a:pPr marL="0" indent="0">
              <a:buNone/>
            </a:pPr>
            <a:r>
              <a:rPr lang="en-US" altLang="en-US" sz="1800" dirty="0"/>
              <a:t>•MRI with more than one focal lesion (involving bone or bone marrow)</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Content Placeholder 2">
            <a:extLst>
              <a:ext uri="{FF2B5EF4-FFF2-40B4-BE49-F238E27FC236}">
                <a16:creationId xmlns:a16="http://schemas.microsoft.com/office/drawing/2014/main" id="{89616F4B-90C3-8756-E114-4CD95ECB3C64}"/>
              </a:ext>
            </a:extLst>
          </p:cNvPr>
          <p:cNvSpPr>
            <a:spLocks noGrp="1" noChangeArrowheads="1"/>
          </p:cNvSpPr>
          <p:nvPr>
            <p:ph idx="1"/>
          </p:nvPr>
        </p:nvSpPr>
        <p:spPr>
          <a:xfrm>
            <a:off x="2020816" y="875651"/>
            <a:ext cx="7413264" cy="3927980"/>
          </a:xfrm>
        </p:spPr>
        <p:txBody>
          <a:bodyPr/>
          <a:lstStyle/>
          <a:p>
            <a:pPr marL="0" indent="0">
              <a:buNone/>
            </a:pPr>
            <a:r>
              <a:rPr lang="en-US" altLang="en-US" sz="1909" b="1" dirty="0"/>
              <a:t>2. Smoldering multiple myeloma</a:t>
            </a:r>
          </a:p>
          <a:p>
            <a:r>
              <a:rPr lang="en-US" altLang="en-US" sz="1909" dirty="0"/>
              <a:t>M protein ≥3 g/dL and/or 10 to 60 percent bone marrow plasma cells, plus</a:t>
            </a:r>
          </a:p>
          <a:p>
            <a:endParaRPr lang="en-US" altLang="en-US" sz="1909" dirty="0"/>
          </a:p>
          <a:p>
            <a:r>
              <a:rPr lang="en-US" altLang="en-US" sz="1909" dirty="0"/>
              <a:t>No end-organ damage or other myeloma-defining events, and no amyloidosis</a:t>
            </a:r>
          </a:p>
          <a:p>
            <a:endParaRPr lang="en-US" altLang="en-US" sz="1909" dirty="0"/>
          </a:p>
          <a:p>
            <a:r>
              <a:rPr lang="en-US" altLang="en-US" sz="1909" b="1" dirty="0"/>
              <a:t>Thus, for the diagnosis of SMM, patients should not have any of the myeloma-defining events: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Content Placeholder 2">
            <a:extLst>
              <a:ext uri="{FF2B5EF4-FFF2-40B4-BE49-F238E27FC236}">
                <a16:creationId xmlns:a16="http://schemas.microsoft.com/office/drawing/2014/main" id="{08A27DFB-7CBA-AD83-1C93-89748D6C146D}"/>
              </a:ext>
            </a:extLst>
          </p:cNvPr>
          <p:cNvSpPr>
            <a:spLocks noGrp="1" noChangeArrowheads="1"/>
          </p:cNvSpPr>
          <p:nvPr>
            <p:ph idx="1"/>
          </p:nvPr>
        </p:nvSpPr>
        <p:spPr>
          <a:xfrm>
            <a:off x="2070606" y="679739"/>
            <a:ext cx="8642312" cy="5268674"/>
          </a:xfrm>
        </p:spPr>
        <p:txBody>
          <a:bodyPr/>
          <a:lstStyle/>
          <a:p>
            <a:pPr marL="0" indent="0">
              <a:buNone/>
            </a:pPr>
            <a:r>
              <a:rPr lang="en-US" altLang="en-US" sz="2000" b="1" dirty="0"/>
              <a:t>3. </a:t>
            </a:r>
            <a:r>
              <a:rPr lang="en-US" altLang="en-US" sz="2000" b="1" dirty="0" err="1"/>
              <a:t>Waldenström</a:t>
            </a:r>
            <a:r>
              <a:rPr lang="en-US" altLang="en-US" sz="2000" b="1" dirty="0"/>
              <a:t> macroglobulinemia</a:t>
            </a:r>
            <a:endParaRPr lang="en-US" altLang="en-US" sz="2000" dirty="0"/>
          </a:p>
          <a:p>
            <a:r>
              <a:rPr lang="en-US" altLang="en-US" sz="2182" dirty="0"/>
              <a:t>lymphoplasmacytic lymphoma (LPL) in the bone marrow with an IgM monoclonal gammopathy in the blood. </a:t>
            </a:r>
          </a:p>
          <a:p>
            <a:r>
              <a:rPr lang="en-US" altLang="en-US" sz="2182" dirty="0"/>
              <a:t>Patients may present with symptoms related to the infiltration of the hematopoietic or other tissues (</a:t>
            </a:r>
            <a:r>
              <a:rPr lang="en-US" altLang="en-US" sz="2182" dirty="0" err="1"/>
              <a:t>eg</a:t>
            </a:r>
            <a:r>
              <a:rPr lang="en-US" altLang="en-US" sz="2182" dirty="0"/>
              <a:t>, anemia, lymphadenopathy, hepatosplenomegaly) or the effects of monoclonal IgM in the blood (</a:t>
            </a:r>
            <a:r>
              <a:rPr lang="en-US" altLang="en-US" sz="2182" dirty="0" err="1"/>
              <a:t>eg</a:t>
            </a:r>
            <a:r>
              <a:rPr lang="en-US" altLang="en-US" sz="2182" dirty="0"/>
              <a:t>, </a:t>
            </a:r>
            <a:r>
              <a:rPr lang="en-US" altLang="en-US" sz="2182" dirty="0" err="1"/>
              <a:t>hyperviscosity</a:t>
            </a:r>
            <a:r>
              <a:rPr lang="en-US" altLang="en-US" sz="2182" dirty="0"/>
              <a:t>, peripheral neuropathy)</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Content Placeholder 2">
            <a:extLst>
              <a:ext uri="{FF2B5EF4-FFF2-40B4-BE49-F238E27FC236}">
                <a16:creationId xmlns:a16="http://schemas.microsoft.com/office/drawing/2014/main" id="{1D3D8412-CAEB-272B-267D-CFE101C3D5FD}"/>
              </a:ext>
            </a:extLst>
          </p:cNvPr>
          <p:cNvSpPr>
            <a:spLocks noGrp="1" noChangeArrowheads="1"/>
          </p:cNvSpPr>
          <p:nvPr>
            <p:ph idx="1"/>
          </p:nvPr>
        </p:nvSpPr>
        <p:spPr>
          <a:xfrm>
            <a:off x="1775114" y="434038"/>
            <a:ext cx="9711394" cy="5268119"/>
          </a:xfrm>
        </p:spPr>
        <p:txBody>
          <a:bodyPr>
            <a:normAutofit lnSpcReduction="10000"/>
          </a:bodyPr>
          <a:lstStyle/>
          <a:p>
            <a:pPr marL="0" indent="0">
              <a:buNone/>
            </a:pPr>
            <a:endParaRPr lang="en-US" altLang="en-US" dirty="0">
              <a:solidFill>
                <a:srgbClr val="232323"/>
              </a:solidFill>
              <a:latin typeface="Noto Sans" pitchFamily="34" charset="0"/>
            </a:endParaRPr>
          </a:p>
          <a:p>
            <a:pPr marL="0" indent="0">
              <a:buNone/>
            </a:pPr>
            <a:r>
              <a:rPr lang="en-US" altLang="en-US" sz="2400" b="1" dirty="0">
                <a:solidFill>
                  <a:srgbClr val="232323"/>
                </a:solidFill>
                <a:latin typeface="Noto Sans" pitchFamily="34" charset="0"/>
              </a:rPr>
              <a:t>4. AL amyloidosis and light chain deposition disease</a:t>
            </a:r>
          </a:p>
          <a:p>
            <a:r>
              <a:rPr lang="en-US" sz="2400" dirty="0"/>
              <a:t>Primary (amyloid light chain) amyloidosis and light chain deposition disease are plasma cell proliferative disorders associated with the pathologic deposition of monoclonal light chains. </a:t>
            </a:r>
          </a:p>
          <a:p>
            <a:r>
              <a:rPr lang="en-US" sz="2400" dirty="0"/>
              <a:t>In primary (AL) amyloidosis, there is deposition of linear non-branching fibrils that are derived from monoclonal immunoglobulin light chains. </a:t>
            </a:r>
          </a:p>
          <a:p>
            <a:r>
              <a:rPr lang="en-US" sz="2400" dirty="0"/>
              <a:t>The deposition of these fibrils within organs can produce the nephrotic syndrome, heart failure, hepatomegaly, vascular fragility and abnormal coagulation times with associated excess bruising, and other findings that are not seen in MGUS</a:t>
            </a:r>
            <a:endParaRPr lang="en-US" altLang="en-US" sz="2400" b="1"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Content Placeholder 2">
            <a:extLst>
              <a:ext uri="{FF2B5EF4-FFF2-40B4-BE49-F238E27FC236}">
                <a16:creationId xmlns:a16="http://schemas.microsoft.com/office/drawing/2014/main" id="{C80F9256-773D-9B81-239B-7E2F02431174}"/>
              </a:ext>
            </a:extLst>
          </p:cNvPr>
          <p:cNvSpPr>
            <a:spLocks noGrp="1" noChangeArrowheads="1"/>
          </p:cNvSpPr>
          <p:nvPr>
            <p:ph idx="1"/>
          </p:nvPr>
        </p:nvSpPr>
        <p:spPr>
          <a:xfrm>
            <a:off x="2413722" y="581242"/>
            <a:ext cx="8815932" cy="5531882"/>
          </a:xfrm>
        </p:spPr>
        <p:txBody>
          <a:bodyPr/>
          <a:lstStyle/>
          <a:p>
            <a:pPr marL="0" indent="0">
              <a:buNone/>
            </a:pPr>
            <a:r>
              <a:rPr lang="en-US" altLang="en-US" sz="1909" b="1" dirty="0"/>
              <a:t>5. POEMS syndrome —</a:t>
            </a:r>
          </a:p>
          <a:p>
            <a:r>
              <a:rPr lang="en-US" altLang="en-US" sz="1909" dirty="0"/>
              <a:t>Osteosclerotic myeloma: Polyneuropathy, Organomegaly, Endocrinopathy, Monoclonal protein, Skin changes) is a monoclonal plasma cell disorder accompanied by symptoms and/or signs of peripheral neuropathy, osteosclerotic lesions, Castleman disease, organomegaly, endocrinopathy (excluding diabetes mellitus or hypothyroidism), edema, typical skin changes, and/or papilledema. </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Content Placeholder 2">
            <a:extLst>
              <a:ext uri="{FF2B5EF4-FFF2-40B4-BE49-F238E27FC236}">
                <a16:creationId xmlns:a16="http://schemas.microsoft.com/office/drawing/2014/main" id="{8ADD2B0E-7239-7313-A039-4F0D2B504859}"/>
              </a:ext>
            </a:extLst>
          </p:cNvPr>
          <p:cNvSpPr>
            <a:spLocks noGrp="1" noChangeArrowheads="1"/>
          </p:cNvSpPr>
          <p:nvPr>
            <p:ph idx="1"/>
          </p:nvPr>
        </p:nvSpPr>
        <p:spPr>
          <a:xfrm>
            <a:off x="2315225" y="1955873"/>
            <a:ext cx="7675798" cy="3559403"/>
          </a:xfrm>
        </p:spPr>
        <p:txBody>
          <a:bodyPr>
            <a:normAutofit/>
          </a:bodyPr>
          <a:lstStyle/>
          <a:p>
            <a:pPr marL="0" indent="0">
              <a:buNone/>
            </a:pPr>
            <a:r>
              <a:rPr lang="en-US" altLang="en-US" sz="2000" b="1" dirty="0"/>
              <a:t>6. Metastatic carcinoma </a:t>
            </a:r>
            <a:r>
              <a:rPr lang="en-US" altLang="en-US" sz="2000" dirty="0"/>
              <a:t>— The presence of lytic bone lesions in a patient with a monoclonal gammopathy suggests the possibility of MM. </a:t>
            </a:r>
          </a:p>
          <a:p>
            <a:r>
              <a:rPr lang="en-US" altLang="en-US" sz="2000" dirty="0"/>
              <a:t>However, metastatic carcinoma (</a:t>
            </a:r>
            <a:r>
              <a:rPr lang="en-US" altLang="en-US" sz="2000" dirty="0" err="1"/>
              <a:t>eg</a:t>
            </a:r>
            <a:r>
              <a:rPr lang="en-US" altLang="en-US" sz="2000" dirty="0"/>
              <a:t>, kidney, breast, non-small cell lung cancer) can produce lytic lesions, </a:t>
            </a:r>
          </a:p>
          <a:p>
            <a:r>
              <a:rPr lang="en-US" altLang="en-US" sz="2000" dirty="0"/>
              <a:t>a subset of patients will have metastatic cancer with an associated, unrelated monoclonal gammopathy (</a:t>
            </a:r>
            <a:r>
              <a:rPr lang="en-US" altLang="en-US" sz="2000" dirty="0" err="1"/>
              <a:t>eg</a:t>
            </a:r>
            <a:r>
              <a:rPr lang="en-US" altLang="en-US" sz="2000" dirty="0"/>
              <a:t>, MGUS). </a:t>
            </a:r>
          </a:p>
        </p:txBody>
      </p:sp>
      <p:sp>
        <p:nvSpPr>
          <p:cNvPr id="4" name="Title 3">
            <a:extLst>
              <a:ext uri="{FF2B5EF4-FFF2-40B4-BE49-F238E27FC236}">
                <a16:creationId xmlns:a16="http://schemas.microsoft.com/office/drawing/2014/main" id="{8A615D0A-7F43-6FEE-A73E-332EEC82843B}"/>
              </a:ext>
            </a:extLst>
          </p:cNvPr>
          <p:cNvSpPr>
            <a:spLocks noGrp="1"/>
          </p:cNvSpPr>
          <p:nvPr>
            <p:ph type="title"/>
          </p:nvPr>
        </p:nvSpPr>
        <p:spPr/>
        <p:txBody>
          <a:bodyPr/>
          <a:lstStyle/>
          <a:p>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95A5E-4DEE-7ACB-3487-7B23B9C544E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DEFB673-A8E1-7444-0490-B4F5FB69B57E}"/>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9AF4852D-9A27-E6A6-9563-6097E078B91A}"/>
              </a:ext>
            </a:extLst>
          </p:cNvPr>
          <p:cNvPicPr>
            <a:picLocks noChangeAspect="1"/>
          </p:cNvPicPr>
          <p:nvPr/>
        </p:nvPicPr>
        <p:blipFill rotWithShape="1">
          <a:blip r:embed="rId2"/>
          <a:srcRect l="5983" t="17828" r="15141" b="11760"/>
          <a:stretch/>
        </p:blipFill>
        <p:spPr>
          <a:xfrm>
            <a:off x="178084" y="172428"/>
            <a:ext cx="11835831" cy="6685572"/>
          </a:xfrm>
          <a:prstGeom prst="rect">
            <a:avLst/>
          </a:prstGeom>
        </p:spPr>
      </p:pic>
    </p:spTree>
    <p:extLst>
      <p:ext uri="{BB962C8B-B14F-4D97-AF65-F5344CB8AC3E}">
        <p14:creationId xmlns:p14="http://schemas.microsoft.com/office/powerpoint/2010/main" val="232217075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Savon">
      <a:majorFont>
        <a:latin typeface="Avenir Next LT Pro Light"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venir Next LT Pro"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VTI" id="{A72E8C35-66DD-49F8-AF66-813F19B983AE}" vid="{93CCBC76-B7A1-4C3D-93EA-5CE34C4670F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46">
    <a:dk1>
      <a:sysClr val="windowText" lastClr="000000"/>
    </a:dk1>
    <a:lt1>
      <a:sysClr val="window" lastClr="FFFFFF"/>
    </a:lt1>
    <a:dk2>
      <a:srgbClr val="121316"/>
    </a:dk2>
    <a:lt2>
      <a:srgbClr val="FEFCF7"/>
    </a:lt2>
    <a:accent1>
      <a:srgbClr val="8394A4"/>
    </a:accent1>
    <a:accent2>
      <a:srgbClr val="65739F"/>
    </a:accent2>
    <a:accent3>
      <a:srgbClr val="B2AC8A"/>
    </a:accent3>
    <a:accent4>
      <a:srgbClr val="879BB3"/>
    </a:accent4>
    <a:accent5>
      <a:srgbClr val="D7B579"/>
    </a:accent5>
    <a:accent6>
      <a:srgbClr val="8A9B89"/>
    </a:accent6>
    <a:hlink>
      <a:srgbClr val="85C4D2"/>
    </a:hlink>
    <a:folHlink>
      <a:srgbClr val="8E8CA7"/>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46BCBFB-BBC7-42F1-95CD-058E172363A0}">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1259D436-C82E-43E0-8A01-53DF9CED6032}">
  <ds:schemaRefs>
    <ds:schemaRef ds:uri="http://schemas.microsoft.com/sharepoint/v3/contenttype/forms"/>
  </ds:schemaRefs>
</ds:datastoreItem>
</file>

<file path=customXml/itemProps3.xml><?xml version="1.0" encoding="utf-8"?>
<ds:datastoreItem xmlns:ds="http://schemas.openxmlformats.org/officeDocument/2006/customXml" ds:itemID="{1F91CDEB-92ED-41DC-BF33-2916A768762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{FC6F3B2E-F244-4BC1-8988-FA45551A8EA6}tf11531919_win32</Template>
  <TotalTime>343</TotalTime>
  <Words>2672</Words>
  <Application>Microsoft Office PowerPoint</Application>
  <PresentationFormat>Widescreen</PresentationFormat>
  <Paragraphs>403</Paragraphs>
  <Slides>51</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51</vt:i4>
      </vt:variant>
    </vt:vector>
  </HeadingPairs>
  <TitlesOfParts>
    <vt:vector size="59" baseType="lpstr">
      <vt:lpstr>Arial</vt:lpstr>
      <vt:lpstr>Avenir Next LT Pro</vt:lpstr>
      <vt:lpstr>Avenir Next LT Pro Light</vt:lpstr>
      <vt:lpstr>Calibri</vt:lpstr>
      <vt:lpstr>Cambria Math</vt:lpstr>
      <vt:lpstr>Garamond</vt:lpstr>
      <vt:lpstr>Noto Sans</vt:lpstr>
      <vt:lpstr>SavonVTI</vt:lpstr>
      <vt:lpstr>A BONE SO BRITTLE</vt:lpstr>
      <vt:lpstr>PowerPoint Presentation</vt:lpstr>
      <vt:lpstr>Chief complaints: </vt:lpstr>
      <vt:lpstr>HISTORY OF PRESENT ILLNESS</vt:lpstr>
      <vt:lpstr>PowerPoint Presentation</vt:lpstr>
      <vt:lpstr>PowerPoint Presentation</vt:lpstr>
      <vt:lpstr>Past history</vt:lpstr>
      <vt:lpstr>Personal history</vt:lpstr>
      <vt:lpstr>General examination</vt:lpstr>
      <vt:lpstr>PowerPoint Presentation</vt:lpstr>
      <vt:lpstr>PowerPoint Presentation</vt:lpstr>
      <vt:lpstr>PowerPoint Presentation</vt:lpstr>
      <vt:lpstr>Summary </vt:lpstr>
      <vt:lpstr>X – RAY  Pelvis</vt:lpstr>
      <vt:lpstr> </vt:lpstr>
      <vt:lpstr>PowerPoint Presentation</vt:lpstr>
      <vt:lpstr>Chest X-RAY PA view</vt:lpstr>
      <vt:lpstr>PowerPoint Presentation</vt:lpstr>
      <vt:lpstr>NCCT PELVIS</vt:lpstr>
      <vt:lpstr>Management</vt:lpstr>
      <vt:lpstr>Peripheral smear </vt:lpstr>
      <vt:lpstr>PowerPoint Presentation</vt:lpstr>
      <vt:lpstr>PowerPoint Presentation</vt:lpstr>
      <vt:lpstr>SPEP –  M BAND – POSITIVE         (2.96 gm/dl)</vt:lpstr>
      <vt:lpstr>Serum immunofixation and free light chain assay</vt:lpstr>
      <vt:lpstr> </vt:lpstr>
      <vt:lpstr>PowerPoint Presentation</vt:lpstr>
      <vt:lpstr>PowerPoint Presentation</vt:lpstr>
      <vt:lpstr>BONE MARROW ASPIRATION AND BIOPSY</vt:lpstr>
      <vt:lpstr>Whole body PET scan</vt:lpstr>
      <vt:lpstr>PowerPoint Presentation</vt:lpstr>
      <vt:lpstr>OSTEOPOROSIS</vt:lpstr>
      <vt:lpstr>Fragility fracture</vt:lpstr>
      <vt:lpstr>Causes of osteoporosis</vt:lpstr>
      <vt:lpstr>PowerPoint Presentation</vt:lpstr>
      <vt:lpstr>PowerPoint Presentation</vt:lpstr>
      <vt:lpstr>PowerPoint Presentation</vt:lpstr>
      <vt:lpstr>Monoclonal gammopathy of undetermined significance (MGUS)</vt:lpstr>
      <vt:lpstr>PowerPoint Presentation</vt:lpstr>
      <vt:lpstr>PowerPoint Presentation</vt:lpstr>
      <vt:lpstr>EVALUATION</vt:lpstr>
      <vt:lpstr>PowerPoint Presentation</vt:lpstr>
      <vt:lpstr>DIFFERENTIAL DIAGNOSIS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BONE SO BRITTLE</dc:title>
  <dc:creator>VARSHA S</dc:creator>
  <cp:lastModifiedBy>VARSHA S</cp:lastModifiedBy>
  <cp:revision>34</cp:revision>
  <dcterms:created xsi:type="dcterms:W3CDTF">2023-02-02T19:26:39Z</dcterms:created>
  <dcterms:modified xsi:type="dcterms:W3CDTF">2023-02-03T06:19:44Z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