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7" r:id="rId2"/>
    <p:sldId id="258" r:id="rId3"/>
    <p:sldId id="259" r:id="rId4"/>
    <p:sldId id="260" r:id="rId5"/>
    <p:sldId id="261" r:id="rId6"/>
    <p:sldId id="262" r:id="rId7"/>
    <p:sldId id="263" r:id="rId8"/>
    <p:sldId id="264" r:id="rId9"/>
    <p:sldId id="265" r:id="rId10"/>
    <p:sldId id="266" r:id="rId11"/>
    <p:sldId id="267" r:id="rId12"/>
    <p:sldId id="308"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307" r:id="rId41"/>
    <p:sldId id="295" r:id="rId42"/>
    <p:sldId id="296" r:id="rId43"/>
    <p:sldId id="297" r:id="rId44"/>
    <p:sldId id="298" r:id="rId45"/>
    <p:sldId id="299" r:id="rId46"/>
    <p:sldId id="303" r:id="rId47"/>
    <p:sldId id="304" r:id="rId48"/>
    <p:sldId id="305" r:id="rId49"/>
    <p:sldId id="301" r:id="rId50"/>
    <p:sldId id="302" r:id="rId51"/>
    <p:sldId id="306" r:id="rId52"/>
    <p:sldId id="309" r:id="rId5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128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32"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33"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34"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35"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36"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37"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296159557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600" name="Title 1"/>
          <p:cNvSpPr>
            <a:spLocks noGrp="1"/>
          </p:cNvSpPr>
          <p:nvPr>
            <p:ph type="ctrTitle"/>
          </p:nvPr>
        </p:nvSpPr>
        <p:spPr>
          <a:xfrm>
            <a:off x="685800" y="1122363"/>
            <a:ext cx="7772400" cy="2387600"/>
          </a:xfrm>
        </p:spPr>
        <p:txBody>
          <a:bodyPr anchor="b"/>
          <a:lstStyle>
            <a:lvl1pPr algn="ctr">
              <a:defRPr sz="6000"/>
            </a:lvl1pPr>
          </a:lstStyle>
          <a:p>
            <a:r>
              <a:rPr lang="en-US" altLang="zh-CN" smtClean="0"/>
              <a:t>Click to edit Master title style</a:t>
            </a:r>
            <a:endParaRPr lang="en-US" dirty="0"/>
          </a:p>
        </p:txBody>
      </p:sp>
      <p:sp>
        <p:nvSpPr>
          <p:cNvPr id="1048601"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en-US" dirty="0"/>
          </a:p>
        </p:txBody>
      </p:sp>
      <p:sp>
        <p:nvSpPr>
          <p:cNvPr id="1048602" name="Date Placeholder 3"/>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603" name="Footer Placeholder 4"/>
          <p:cNvSpPr>
            <a:spLocks noGrp="1"/>
          </p:cNvSpPr>
          <p:nvPr>
            <p:ph type="ftr" sz="quarter" idx="11"/>
          </p:nvPr>
        </p:nvSpPr>
        <p:spPr/>
        <p:txBody>
          <a:bodyPr/>
          <a:lstStyle/>
          <a:p>
            <a:endParaRPr lang="zh-CN" altLang="en-US"/>
          </a:p>
        </p:txBody>
      </p:sp>
      <p:sp>
        <p:nvSpPr>
          <p:cNvPr id="1048604"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1" name="Title 1"/>
          <p:cNvSpPr>
            <a:spLocks noGrp="1"/>
          </p:cNvSpPr>
          <p:nvPr>
            <p:ph type="title"/>
          </p:nvPr>
        </p:nvSpPr>
        <p:spPr/>
        <p:txBody>
          <a:bodyPr/>
          <a:lstStyle/>
          <a:p>
            <a:r>
              <a:rPr lang="en-US" altLang="zh-CN" smtClean="0"/>
              <a:t>Click to edit Master title style</a:t>
            </a:r>
            <a:endParaRPr lang="en-US" dirty="0"/>
          </a:p>
        </p:txBody>
      </p:sp>
      <p:sp>
        <p:nvSpPr>
          <p:cNvPr id="1048582"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83" name="Date Placeholder 3"/>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10" name="Title 1"/>
          <p:cNvSpPr>
            <a:spLocks noGrp="1"/>
          </p:cNvSpPr>
          <p:nvPr>
            <p:ph type="title"/>
          </p:nvPr>
        </p:nvSpPr>
        <p:spPr>
          <a:xfrm>
            <a:off x="623888" y="1709739"/>
            <a:ext cx="7886700" cy="2852737"/>
          </a:xfrm>
        </p:spPr>
        <p:txBody>
          <a:bodyPr anchor="b"/>
          <a:lstStyle>
            <a:lvl1pPr>
              <a:defRPr sz="6000"/>
            </a:lvl1pPr>
          </a:lstStyle>
          <a:p>
            <a:r>
              <a:rPr lang="en-US" altLang="zh-CN" smtClean="0"/>
              <a:t>Click to edit Master title style</a:t>
            </a:r>
            <a:endParaRPr lang="en-US" dirty="0"/>
          </a:p>
        </p:txBody>
      </p:sp>
      <p:sp>
        <p:nvSpPr>
          <p:cNvPr id="1048711"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1048712" name="Date Placeholder 3"/>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713" name="Footer Placeholder 4"/>
          <p:cNvSpPr>
            <a:spLocks noGrp="1"/>
          </p:cNvSpPr>
          <p:nvPr>
            <p:ph type="ftr" sz="quarter" idx="11"/>
          </p:nvPr>
        </p:nvSpPr>
        <p:spPr/>
        <p:txBody>
          <a:bodyPr/>
          <a:lstStyle/>
          <a:p>
            <a:endParaRPr lang="zh-CN" altLang="en-US"/>
          </a:p>
        </p:txBody>
      </p:sp>
      <p:sp>
        <p:nvSpPr>
          <p:cNvPr id="1048714"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69" name="Title 1"/>
          <p:cNvSpPr>
            <a:spLocks noGrp="1"/>
          </p:cNvSpPr>
          <p:nvPr>
            <p:ph type="title"/>
          </p:nvPr>
        </p:nvSpPr>
        <p:spPr/>
        <p:txBody>
          <a:bodyPr/>
          <a:lstStyle/>
          <a:p>
            <a:r>
              <a:rPr lang="en-US" altLang="zh-CN" smtClean="0"/>
              <a:t>Click to edit Master title style</a:t>
            </a:r>
            <a:endParaRPr lang="en-US" dirty="0"/>
          </a:p>
        </p:txBody>
      </p:sp>
      <p:sp>
        <p:nvSpPr>
          <p:cNvPr id="1048670" name="Content Placeholder 2"/>
          <p:cNvSpPr>
            <a:spLocks noGrp="1"/>
          </p:cNvSpPr>
          <p:nvPr>
            <p:ph sz="half" idx="1"/>
          </p:nvPr>
        </p:nvSpPr>
        <p:spPr>
          <a:xfrm>
            <a:off x="6286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71" name="Content Placeholder 3"/>
          <p:cNvSpPr>
            <a:spLocks noGrp="1"/>
          </p:cNvSpPr>
          <p:nvPr>
            <p:ph sz="half" idx="2"/>
          </p:nvPr>
        </p:nvSpPr>
        <p:spPr>
          <a:xfrm>
            <a:off x="46291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72" name="Date Placeholder 4"/>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673" name="Footer Placeholder 5"/>
          <p:cNvSpPr>
            <a:spLocks noGrp="1"/>
          </p:cNvSpPr>
          <p:nvPr>
            <p:ph type="ftr" sz="quarter" idx="11"/>
          </p:nvPr>
        </p:nvSpPr>
        <p:spPr/>
        <p:txBody>
          <a:bodyPr/>
          <a:lstStyle/>
          <a:p>
            <a:endParaRPr lang="zh-CN" altLang="en-US"/>
          </a:p>
        </p:txBody>
      </p:sp>
      <p:sp>
        <p:nvSpPr>
          <p:cNvPr id="1048674"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15" name="Title 1"/>
          <p:cNvSpPr>
            <a:spLocks noGrp="1"/>
          </p:cNvSpPr>
          <p:nvPr>
            <p:ph type="title"/>
          </p:nvPr>
        </p:nvSpPr>
        <p:spPr>
          <a:xfrm>
            <a:off x="629841" y="365126"/>
            <a:ext cx="7886700" cy="1325563"/>
          </a:xfrm>
        </p:spPr>
        <p:txBody>
          <a:bodyPr/>
          <a:lstStyle/>
          <a:p>
            <a:r>
              <a:rPr lang="en-US" altLang="zh-CN" smtClean="0"/>
              <a:t>Click to edit Master title style</a:t>
            </a:r>
            <a:endParaRPr lang="en-US" dirty="0"/>
          </a:p>
        </p:txBody>
      </p:sp>
      <p:sp>
        <p:nvSpPr>
          <p:cNvPr id="1048716"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717" name="Content Placeholder 3"/>
          <p:cNvSpPr>
            <a:spLocks noGrp="1"/>
          </p:cNvSpPr>
          <p:nvPr>
            <p:ph sz="half" idx="2"/>
          </p:nvPr>
        </p:nvSpPr>
        <p:spPr>
          <a:xfrm>
            <a:off x="629842" y="2505075"/>
            <a:ext cx="3868340"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718"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719" name="Content Placeholder 5"/>
          <p:cNvSpPr>
            <a:spLocks noGrp="1"/>
          </p:cNvSpPr>
          <p:nvPr>
            <p:ph sz="quarter" idx="4"/>
          </p:nvPr>
        </p:nvSpPr>
        <p:spPr>
          <a:xfrm>
            <a:off x="4629150" y="2505075"/>
            <a:ext cx="3887391"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720" name="Date Placeholder 6"/>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721" name="Footer Placeholder 7"/>
          <p:cNvSpPr>
            <a:spLocks noGrp="1"/>
          </p:cNvSpPr>
          <p:nvPr>
            <p:ph type="ftr" sz="quarter" idx="11"/>
          </p:nvPr>
        </p:nvSpPr>
        <p:spPr/>
        <p:txBody>
          <a:bodyPr/>
          <a:lstStyle/>
          <a:p>
            <a:endParaRPr lang="zh-CN" altLang="en-US"/>
          </a:p>
        </p:txBody>
      </p:sp>
      <p:sp>
        <p:nvSpPr>
          <p:cNvPr id="1048722"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90" name="Title 1"/>
          <p:cNvSpPr>
            <a:spLocks noGrp="1"/>
          </p:cNvSpPr>
          <p:nvPr>
            <p:ph type="title"/>
          </p:nvPr>
        </p:nvSpPr>
        <p:spPr/>
        <p:txBody>
          <a:bodyPr/>
          <a:lstStyle/>
          <a:p>
            <a:r>
              <a:rPr lang="en-US" altLang="zh-CN" smtClean="0"/>
              <a:t>Click to edit Master title style</a:t>
            </a:r>
            <a:endParaRPr lang="en-US" dirty="0"/>
          </a:p>
        </p:txBody>
      </p:sp>
      <p:sp>
        <p:nvSpPr>
          <p:cNvPr id="1048691" name="Date Placeholder 2"/>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692" name="Footer Placeholder 3"/>
          <p:cNvSpPr>
            <a:spLocks noGrp="1"/>
          </p:cNvSpPr>
          <p:nvPr>
            <p:ph type="ftr" sz="quarter" idx="11"/>
          </p:nvPr>
        </p:nvSpPr>
        <p:spPr/>
        <p:txBody>
          <a:bodyPr/>
          <a:lstStyle/>
          <a:p>
            <a:endParaRPr lang="zh-CN" altLang="en-US"/>
          </a:p>
        </p:txBody>
      </p:sp>
      <p:sp>
        <p:nvSpPr>
          <p:cNvPr id="1048693"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23" name="Date Placeholder 1"/>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724" name="Footer Placeholder 2"/>
          <p:cNvSpPr>
            <a:spLocks noGrp="1"/>
          </p:cNvSpPr>
          <p:nvPr>
            <p:ph type="ftr" sz="quarter" idx="11"/>
          </p:nvPr>
        </p:nvSpPr>
        <p:spPr/>
        <p:txBody>
          <a:bodyPr/>
          <a:lstStyle/>
          <a:p>
            <a:endParaRPr lang="zh-CN" altLang="en-US"/>
          </a:p>
        </p:txBody>
      </p:sp>
      <p:sp>
        <p:nvSpPr>
          <p:cNvPr id="1048725"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26"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727"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728"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729" name="Date Placeholder 4"/>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730" name="Footer Placeholder 5"/>
          <p:cNvSpPr>
            <a:spLocks noGrp="1"/>
          </p:cNvSpPr>
          <p:nvPr>
            <p:ph type="ftr" sz="quarter" idx="11"/>
          </p:nvPr>
        </p:nvSpPr>
        <p:spPr/>
        <p:txBody>
          <a:bodyPr/>
          <a:lstStyle/>
          <a:p>
            <a:endParaRPr lang="zh-CN" altLang="en-US"/>
          </a:p>
        </p:txBody>
      </p:sp>
      <p:sp>
        <p:nvSpPr>
          <p:cNvPr id="1048731"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99"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700"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dirty="0"/>
          </a:p>
        </p:txBody>
      </p:sp>
      <p:sp>
        <p:nvSpPr>
          <p:cNvPr id="1048701"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702" name="Date Placeholder 4"/>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703" name="Footer Placeholder 5"/>
          <p:cNvSpPr>
            <a:spLocks noGrp="1"/>
          </p:cNvSpPr>
          <p:nvPr>
            <p:ph type="ftr" sz="quarter" idx="11"/>
          </p:nvPr>
        </p:nvSpPr>
        <p:spPr/>
        <p:txBody>
          <a:bodyPr/>
          <a:lstStyle/>
          <a:p>
            <a:endParaRPr lang="zh-CN" altLang="en-US"/>
          </a:p>
        </p:txBody>
      </p:sp>
      <p:sp>
        <p:nvSpPr>
          <p:cNvPr id="1048704"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05" name="Title 1"/>
          <p:cNvSpPr>
            <a:spLocks noGrp="1"/>
          </p:cNvSpPr>
          <p:nvPr>
            <p:ph type="title"/>
          </p:nvPr>
        </p:nvSpPr>
        <p:spPr/>
        <p:txBody>
          <a:bodyPr/>
          <a:lstStyle/>
          <a:p>
            <a:r>
              <a:rPr lang="en-US" altLang="zh-CN" smtClean="0"/>
              <a:t>Click to edit Master title style</a:t>
            </a:r>
            <a:endParaRPr lang="en-US" dirty="0"/>
          </a:p>
        </p:txBody>
      </p:sp>
      <p:sp>
        <p:nvSpPr>
          <p:cNvPr id="1048706"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707" name="Date Placeholder 3"/>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708" name="Footer Placeholder 4"/>
          <p:cNvSpPr>
            <a:spLocks noGrp="1"/>
          </p:cNvSpPr>
          <p:nvPr>
            <p:ph type="ftr" sz="quarter" idx="11"/>
          </p:nvPr>
        </p:nvSpPr>
        <p:spPr/>
        <p:txBody>
          <a:bodyPr/>
          <a:lstStyle/>
          <a:p>
            <a:endParaRPr lang="zh-CN" altLang="en-US"/>
          </a:p>
        </p:txBody>
      </p:sp>
      <p:sp>
        <p:nvSpPr>
          <p:cNvPr id="1048709"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94" name="Vertical Title 1"/>
          <p:cNvSpPr>
            <a:spLocks noGrp="1"/>
          </p:cNvSpPr>
          <p:nvPr>
            <p:ph type="title" orient="vert"/>
          </p:nvPr>
        </p:nvSpPr>
        <p:spPr>
          <a:xfrm>
            <a:off x="6543675" y="365125"/>
            <a:ext cx="1971675" cy="5811838"/>
          </a:xfrm>
        </p:spPr>
        <p:txBody>
          <a:bodyPr vert="eaVert"/>
          <a:lstStyle/>
          <a:p>
            <a:r>
              <a:rPr lang="en-US" altLang="zh-CN" smtClean="0"/>
              <a:t>Click to edit Master title style</a:t>
            </a:r>
            <a:endParaRPr lang="en-US" dirty="0"/>
          </a:p>
        </p:txBody>
      </p:sp>
      <p:sp>
        <p:nvSpPr>
          <p:cNvPr id="1048695" name="Vertical Text Placeholder 2"/>
          <p:cNvSpPr>
            <a:spLocks noGrp="1"/>
          </p:cNvSpPr>
          <p:nvPr>
            <p:ph type="body" orient="vert" idx="1"/>
          </p:nvPr>
        </p:nvSpPr>
        <p:spPr>
          <a:xfrm>
            <a:off x="628650" y="365125"/>
            <a:ext cx="5800725"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96" name="Date Placeholder 3"/>
          <p:cNvSpPr>
            <a:spLocks noGrp="1"/>
          </p:cNvSpPr>
          <p:nvPr>
            <p:ph type="dt" sz="half" idx="10"/>
          </p:nvPr>
        </p:nvSpPr>
        <p:spPr/>
        <p:txBody>
          <a:bodyPr/>
          <a:lstStyle/>
          <a:p>
            <a:fld id="{70BC1078-46ED-40F9-8930-935BAD7C2B02}" type="datetimeFigureOut">
              <a:rPr lang="zh-CN" altLang="en-US" smtClean="0"/>
              <a:t>2021/11/5</a:t>
            </a:fld>
            <a:endParaRPr lang="zh-CN" altLang="en-US"/>
          </a:p>
        </p:txBody>
      </p:sp>
      <p:sp>
        <p:nvSpPr>
          <p:cNvPr id="1048697" name="Footer Placeholder 4"/>
          <p:cNvSpPr>
            <a:spLocks noGrp="1"/>
          </p:cNvSpPr>
          <p:nvPr>
            <p:ph type="ftr" sz="quarter" idx="11"/>
          </p:nvPr>
        </p:nvSpPr>
        <p:spPr/>
        <p:txBody>
          <a:bodyPr/>
          <a:lstStyle/>
          <a:p>
            <a:endParaRPr lang="zh-CN" altLang="en-US"/>
          </a:p>
        </p:txBody>
      </p:sp>
      <p:sp>
        <p:nvSpPr>
          <p:cNvPr id="1048698"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t>2021/11/5</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Title 1"/>
          <p:cNvSpPr>
            <a:spLocks noGrp="1"/>
          </p:cNvSpPr>
          <p:nvPr>
            <p:ph type="ctrTitle"/>
          </p:nvPr>
        </p:nvSpPr>
        <p:spPr/>
        <p:txBody>
          <a:bodyPr>
            <a:normAutofit/>
          </a:bodyPr>
          <a:lstStyle/>
          <a:p>
            <a:r>
              <a:rPr lang="en-US" altLang="zh-CN"/>
              <a:t>BIRDS OF THE SAME FEATHER : PART 2.  </a:t>
            </a:r>
          </a:p>
        </p:txBody>
      </p:sp>
      <p:sp>
        <p:nvSpPr>
          <p:cNvPr id="1048606" name="Subtitle 2"/>
          <p:cNvSpPr>
            <a:spLocks noGrp="1"/>
          </p:cNvSpPr>
          <p:nvPr>
            <p:ph type="subTitle" idx="1"/>
          </p:nvPr>
        </p:nvSpPr>
        <p:spPr/>
        <p:txBody>
          <a:bodyPr/>
          <a:lstStyle/>
          <a:p>
            <a:r>
              <a:rPr lang="en-US" altLang="zh-CN" sz="2900" b="1"/>
              <a:t>A case of recurrent seizures, syncopes</a:t>
            </a:r>
          </a:p>
          <a:p>
            <a:r>
              <a:rPr lang="en-US" altLang="zh-CN" sz="2900" b="0"/>
              <a:t>Dr. Ibrahim Ali Saleem</a:t>
            </a:r>
            <a:endParaRPr lang="en-US" altLang="zh-CN" sz="2900" b="1"/>
          </a:p>
          <a:p>
            <a:r>
              <a:rPr lang="en-US" altLang="zh-CN" sz="2900" b="0"/>
              <a:t>JR2, General Medicine </a:t>
            </a:r>
            <a:endParaRPr lang="en-US" altLang="zh-CN" sz="29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Title 1048606"/>
          <p:cNvSpPr>
            <a:spLocks noGrp="1"/>
          </p:cNvSpPr>
          <p:nvPr>
            <p:ph type="title"/>
          </p:nvPr>
        </p:nvSpPr>
        <p:spPr/>
        <p:txBody>
          <a:bodyPr/>
          <a:lstStyle/>
          <a:p>
            <a:r>
              <a:rPr lang="en-US"/>
              <a:t>The case.</a:t>
            </a:r>
            <a:endParaRPr lang="en-IN"/>
          </a:p>
        </p:txBody>
      </p:sp>
      <p:sp>
        <p:nvSpPr>
          <p:cNvPr id="1048608" name="Content Placeholder 1048607"/>
          <p:cNvSpPr>
            <a:spLocks noGrp="1"/>
          </p:cNvSpPr>
          <p:nvPr>
            <p:ph idx="1"/>
          </p:nvPr>
        </p:nvSpPr>
        <p:spPr/>
        <p:txBody>
          <a:bodyPr>
            <a:normAutofit fontScale="89643" lnSpcReduction="20000"/>
          </a:bodyPr>
          <a:lstStyle/>
          <a:p>
            <a:endParaRPr lang="en-IN"/>
          </a:p>
          <a:p>
            <a:r>
              <a:rPr lang="en-US"/>
              <a:t> 3.35pm, 12/10/2021.</a:t>
            </a:r>
            <a:endParaRPr lang="en-IN"/>
          </a:p>
          <a:p>
            <a:endParaRPr lang="en-IN"/>
          </a:p>
          <a:p>
            <a:r>
              <a:rPr lang="en-US"/>
              <a:t> 63 year old, wary looking male walked into the casualty</a:t>
            </a:r>
            <a:endParaRPr lang="en-IN"/>
          </a:p>
          <a:p>
            <a:endParaRPr lang="en-IN" b="1"/>
          </a:p>
          <a:p>
            <a:r>
              <a:rPr lang="en-US"/>
              <a:t>C/o </a:t>
            </a:r>
            <a:r>
              <a:rPr lang="en-US" b="1"/>
              <a:t>blacking out episodes</a:t>
            </a:r>
            <a:endParaRPr lang="en-IN" b="1"/>
          </a:p>
          <a:p>
            <a:endParaRPr lang="en-IN" b="1"/>
          </a:p>
          <a:p>
            <a:r>
              <a:rPr lang="en-US"/>
              <a:t>Vitals were checked, found to have severe bradycardia.</a:t>
            </a:r>
            <a:r>
              <a:rPr lang="en-US" b="1"/>
              <a:t>PR - 30/min.</a:t>
            </a:r>
            <a:endParaRPr lang="en-IN" b="1"/>
          </a:p>
          <a:p>
            <a:endParaRPr lang="en-IN"/>
          </a:p>
          <a:p>
            <a:r>
              <a:rPr lang="en-US"/>
              <a:t>An ECG was ordered immediately.</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Title 1048608"/>
          <p:cNvSpPr>
            <a:spLocks noGrp="1"/>
          </p:cNvSpPr>
          <p:nvPr>
            <p:ph type="title"/>
          </p:nvPr>
        </p:nvSpPr>
        <p:spPr/>
        <p:txBody>
          <a:bodyPr/>
          <a:lstStyle/>
          <a:p>
            <a:endParaRPr lang="en-IN"/>
          </a:p>
        </p:txBody>
      </p:sp>
      <p:sp>
        <p:nvSpPr>
          <p:cNvPr id="1048610" name="Content Placeholder 1048609"/>
          <p:cNvSpPr>
            <a:spLocks noGrp="1"/>
          </p:cNvSpPr>
          <p:nvPr>
            <p:ph idx="1"/>
          </p:nvPr>
        </p:nvSpPr>
        <p:spPr/>
        <p:txBody>
          <a:bodyPr/>
          <a:lstStyle/>
          <a:p>
            <a:r>
              <a:rPr lang="en-US"/>
              <a:t>Then the pt developed a </a:t>
            </a:r>
            <a:r>
              <a:rPr lang="en-US" b="1"/>
              <a:t>sudden tonic posturing,</a:t>
            </a:r>
            <a:r>
              <a:rPr lang="en-US"/>
              <a:t> followed by </a:t>
            </a:r>
            <a:r>
              <a:rPr lang="en-US" b="1"/>
              <a:t>LOC.</a:t>
            </a:r>
            <a:endParaRPr lang="en-IN" b="1"/>
          </a:p>
          <a:p>
            <a:endParaRPr lang="en-IN" b="1"/>
          </a:p>
          <a:p>
            <a:r>
              <a:rPr lang="en-US" b="0"/>
              <a:t>He was immediately shifted to the RR,</a:t>
            </a:r>
            <a:endParaRPr lang="en-IN" b="1"/>
          </a:p>
          <a:p>
            <a:endParaRPr lang="en-IN" b="1"/>
          </a:p>
          <a:p>
            <a:r>
              <a:rPr lang="en-US" b="0"/>
              <a:t>Pulse was not felt anymore.</a:t>
            </a:r>
            <a:endParaRPr lang="en-IN" b="1"/>
          </a:p>
          <a:p>
            <a:endParaRPr lang="en-IN" b="1"/>
          </a:p>
          <a:p>
            <a:endParaRPr lang="en-IN"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1048610"/>
          <p:cNvSpPr>
            <a:spLocks noGrp="1"/>
          </p:cNvSpPr>
          <p:nvPr>
            <p:ph type="title"/>
          </p:nvPr>
        </p:nvSpPr>
        <p:spPr/>
        <p:txBody>
          <a:bodyPr/>
          <a:lstStyle/>
          <a:p>
            <a:r>
              <a:rPr lang="en-US"/>
              <a:t>The ecg monitor.</a:t>
            </a:r>
            <a:endParaRPr lang="en-IN"/>
          </a:p>
        </p:txBody>
      </p:sp>
      <p:sp>
        <p:nvSpPr>
          <p:cNvPr id="1048612" name="Content Placeholder 1048611"/>
          <p:cNvSpPr>
            <a:spLocks noGrp="1"/>
          </p:cNvSpPr>
          <p:nvPr>
            <p:ph idx="1"/>
          </p:nvPr>
        </p:nvSpPr>
        <p:spPr>
          <a:xfrm rot="10039">
            <a:off x="628650" y="1825625"/>
            <a:ext cx="7886700" cy="4351338"/>
          </a:xfrm>
        </p:spPr>
        <p:txBody>
          <a:bodyPr/>
          <a:lstStyle/>
          <a:p>
            <a:endParaRPr lang="en-IN"/>
          </a:p>
        </p:txBody>
      </p:sp>
      <p:pic>
        <p:nvPicPr>
          <p:cNvPr id="2097154" name="Picture 2097153"/>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526755" y="1780710"/>
            <a:ext cx="8025202" cy="4407759"/>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97154"/>
                    </p:tgtEl>
                  </p:cond>
                </p:stCondLst>
                <p:endSync evt="end" delay="0">
                  <p:rtn val="all"/>
                </p:endSync>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1" fill="hold"/>
                                        <p:tgtEl>
                                          <p:spTgt spid="2097154"/>
                                        </p:tgtEl>
                                      </p:cBhvr>
                                    </p:cmd>
                                  </p:childTnLst>
                                </p:cTn>
                              </p:par>
                            </p:childTnLst>
                          </p:cTn>
                        </p:par>
                      </p:childTnLst>
                    </p:cTn>
                  </p:par>
                </p:childTnLst>
              </p:cTn>
              <p:nextCondLst>
                <p:cond evt="onClick" delay="0">
                  <p:tgtEl>
                    <p:spTgt spid="2097154"/>
                  </p:tgtEl>
                </p:cond>
              </p:nextCondLst>
            </p:seq>
            <p:video>
              <p:cMediaNode>
                <p:cTn id="7" fill="hold" display="1">
                  <p:stCondLst>
                    <p:cond delay="indefinite"/>
                  </p:stCondLst>
                  <p:endCondLst>
                    <p:cond evt="onNext" delay="0">
                      <p:tgtEl>
                        <p:sldTgt/>
                      </p:tgtEl>
                    </p:cond>
                    <p:cond evt="onPrev" delay="0">
                      <p:tgtEl>
                        <p:sldTgt/>
                      </p:tgtEl>
                    </p:cond>
                  </p:endCondLst>
                </p:cTn>
                <p:tgtEl>
                  <p:spTgt spid="209715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Title 1048612"/>
          <p:cNvSpPr>
            <a:spLocks noGrp="1"/>
          </p:cNvSpPr>
          <p:nvPr>
            <p:ph type="title"/>
          </p:nvPr>
        </p:nvSpPr>
        <p:spPr/>
        <p:txBody>
          <a:bodyPr/>
          <a:lstStyle/>
          <a:p>
            <a:r>
              <a:rPr lang="en-US"/>
              <a:t>CPR and INTUBATION!</a:t>
            </a:r>
            <a:endParaRPr lang="en-IN"/>
          </a:p>
        </p:txBody>
      </p:sp>
      <p:sp>
        <p:nvSpPr>
          <p:cNvPr id="1048614" name="Content Placeholder 1048613"/>
          <p:cNvSpPr>
            <a:spLocks noGrp="1"/>
          </p:cNvSpPr>
          <p:nvPr>
            <p:ph idx="1"/>
          </p:nvPr>
        </p:nvSpPr>
        <p:spPr/>
        <p:txBody>
          <a:bodyPr/>
          <a:lstStyle/>
          <a:p>
            <a:endParaRPr lang="en-IN"/>
          </a:p>
        </p:txBody>
      </p:sp>
      <p:pic>
        <p:nvPicPr>
          <p:cNvPr id="2097155" name="Picture 2097154"/>
          <p:cNvPicPr>
            <a:picLocks/>
          </p:cNvPicPr>
          <p:nvPr/>
        </p:nvPicPr>
        <p:blipFill>
          <a:blip r:embed="rId2"/>
          <a:stretch>
            <a:fillRect/>
          </a:stretch>
        </p:blipFill>
        <p:spPr>
          <a:xfrm rot="15051">
            <a:off x="230120" y="1461964"/>
            <a:ext cx="8657607" cy="507854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Title 1048614"/>
          <p:cNvSpPr>
            <a:spLocks noGrp="1"/>
          </p:cNvSpPr>
          <p:nvPr>
            <p:ph type="title"/>
          </p:nvPr>
        </p:nvSpPr>
        <p:spPr/>
        <p:txBody>
          <a:bodyPr/>
          <a:lstStyle/>
          <a:p>
            <a:r>
              <a:rPr lang="en-US"/>
              <a:t>Pt was resuscitated.</a:t>
            </a:r>
            <a:endParaRPr lang="en-IN"/>
          </a:p>
        </p:txBody>
      </p:sp>
      <p:sp>
        <p:nvSpPr>
          <p:cNvPr id="1048616" name="Content Placeholder 1048615"/>
          <p:cNvSpPr>
            <a:spLocks noGrp="1"/>
          </p:cNvSpPr>
          <p:nvPr>
            <p:ph idx="1"/>
          </p:nvPr>
        </p:nvSpPr>
        <p:spPr/>
        <p:txBody>
          <a:bodyPr>
            <a:normAutofit fontScale="92500" lnSpcReduction="10000"/>
          </a:bodyPr>
          <a:lstStyle/>
          <a:p>
            <a:r>
              <a:rPr lang="en-US"/>
              <a:t>PR - 120/'</a:t>
            </a:r>
            <a:endParaRPr lang="en-IN"/>
          </a:p>
          <a:p>
            <a:endParaRPr lang="en-IN"/>
          </a:p>
          <a:p>
            <a:r>
              <a:rPr lang="en-US"/>
              <a:t>BP - 140/70mmHg on inotropic supports.</a:t>
            </a:r>
            <a:endParaRPr lang="en-IN"/>
          </a:p>
          <a:p>
            <a:endParaRPr lang="en-IN"/>
          </a:p>
          <a:p>
            <a:r>
              <a:rPr lang="en-US"/>
              <a:t>ECG monitor - Sinus tachycardia.</a:t>
            </a:r>
            <a:endParaRPr lang="en-IN"/>
          </a:p>
          <a:p>
            <a:endParaRPr lang="en-IN"/>
          </a:p>
          <a:p>
            <a:r>
              <a:rPr lang="en-US"/>
              <a:t>Routine investigations and additional electrolytes were sent as emergency.</a:t>
            </a:r>
            <a:endParaRPr lang="en-IN"/>
          </a:p>
          <a:p>
            <a:endParaRPr lang="en-IN"/>
          </a:p>
          <a:p>
            <a:r>
              <a:rPr lang="en-US"/>
              <a:t>CT Brain taken - No IC bleed. No infarcts.</a:t>
            </a:r>
            <a:endParaRPr lang="en-IN"/>
          </a:p>
          <a:p>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048616"/>
          <p:cNvSpPr>
            <a:spLocks noGrp="1"/>
          </p:cNvSpPr>
          <p:nvPr>
            <p:ph type="title"/>
          </p:nvPr>
        </p:nvSpPr>
        <p:spPr/>
        <p:txBody>
          <a:bodyPr/>
          <a:lstStyle/>
          <a:p>
            <a:r>
              <a:rPr lang="en-US"/>
              <a:t>Tonic posturing again!</a:t>
            </a:r>
            <a:endParaRPr lang="en-IN"/>
          </a:p>
        </p:txBody>
      </p:sp>
      <p:sp>
        <p:nvSpPr>
          <p:cNvPr id="1048618" name="Content Placeholder 1048617"/>
          <p:cNvSpPr>
            <a:spLocks noGrp="1"/>
          </p:cNvSpPr>
          <p:nvPr>
            <p:ph idx="1"/>
          </p:nvPr>
        </p:nvSpPr>
        <p:spPr/>
        <p:txBody>
          <a:bodyPr/>
          <a:lstStyle/>
          <a:p>
            <a:pPr marL="0" indent="0">
              <a:buNone/>
            </a:pPr>
            <a:endParaRPr lang="en-IN"/>
          </a:p>
          <a:p>
            <a:endParaRPr lang="en-IN"/>
          </a:p>
          <a:p>
            <a:r>
              <a:rPr lang="en-US"/>
              <a:t>Pulse - 30/'</a:t>
            </a:r>
            <a:endParaRPr lang="en-IN"/>
          </a:p>
          <a:p>
            <a:r>
              <a:rPr lang="en-US"/>
              <a:t>Bp could not be recorded.</a:t>
            </a:r>
            <a:endParaRPr lang="en-IN"/>
          </a:p>
          <a:p>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048618"/>
          <p:cNvSpPr>
            <a:spLocks noGrp="1"/>
          </p:cNvSpPr>
          <p:nvPr>
            <p:ph type="title"/>
          </p:nvPr>
        </p:nvSpPr>
        <p:spPr/>
        <p:txBody>
          <a:bodyPr/>
          <a:lstStyle/>
          <a:p>
            <a:r>
              <a:rPr lang="en-US"/>
              <a:t>ECG taken.</a:t>
            </a:r>
            <a:endParaRPr lang="en-IN"/>
          </a:p>
        </p:txBody>
      </p:sp>
      <p:sp>
        <p:nvSpPr>
          <p:cNvPr id="1048620" name="Content Placeholder 1048619"/>
          <p:cNvSpPr>
            <a:spLocks noGrp="1"/>
          </p:cNvSpPr>
          <p:nvPr>
            <p:ph idx="1"/>
          </p:nvPr>
        </p:nvSpPr>
        <p:spPr/>
        <p:txBody>
          <a:bodyPr/>
          <a:lstStyle/>
          <a:p>
            <a:endParaRPr lang="en-IN"/>
          </a:p>
        </p:txBody>
      </p:sp>
      <p:pic>
        <p:nvPicPr>
          <p:cNvPr id="2097156" name="Picture 2097155"/>
          <p:cNvPicPr>
            <a:picLocks/>
          </p:cNvPicPr>
          <p:nvPr/>
        </p:nvPicPr>
        <p:blipFill>
          <a:blip r:embed="rId2"/>
          <a:srcRect t="42001" b="31839"/>
          <a:stretch>
            <a:fillRect/>
          </a:stretch>
        </p:blipFill>
        <p:spPr>
          <a:xfrm>
            <a:off x="9302" y="1825624"/>
            <a:ext cx="9125394" cy="1295795"/>
          </a:xfrm>
          <a:prstGeom prst="roundRect">
            <a:avLst/>
          </a:prstGeom>
        </p:spPr>
      </p:pic>
      <p:pic>
        <p:nvPicPr>
          <p:cNvPr id="2097157" name="Picture 2097156"/>
          <p:cNvPicPr>
            <a:picLocks/>
          </p:cNvPicPr>
          <p:nvPr/>
        </p:nvPicPr>
        <p:blipFill>
          <a:blip r:embed="rId3"/>
          <a:srcRect t="36914" b="37071"/>
          <a:stretch>
            <a:fillRect/>
          </a:stretch>
        </p:blipFill>
        <p:spPr>
          <a:xfrm>
            <a:off x="18605" y="3121419"/>
            <a:ext cx="9125394" cy="1292630"/>
          </a:xfrm>
          <a:prstGeom prst="roundRect">
            <a:avLst/>
          </a:prstGeom>
        </p:spPr>
      </p:pic>
      <p:pic>
        <p:nvPicPr>
          <p:cNvPr id="2097158" name="Picture 2097157"/>
          <p:cNvPicPr>
            <a:picLocks/>
          </p:cNvPicPr>
          <p:nvPr/>
        </p:nvPicPr>
        <p:blipFill>
          <a:blip r:embed="rId4"/>
          <a:srcRect l="10109" t="37641" b="42448"/>
          <a:stretch>
            <a:fillRect/>
          </a:stretch>
        </p:blipFill>
        <p:spPr>
          <a:xfrm>
            <a:off x="39647" y="4414049"/>
            <a:ext cx="9044995" cy="1303725"/>
          </a:xfrm>
          <a:prstGeom prst="round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Title 1048620"/>
          <p:cNvSpPr>
            <a:spLocks noGrp="1"/>
          </p:cNvSpPr>
          <p:nvPr>
            <p:ph type="title"/>
          </p:nvPr>
        </p:nvSpPr>
        <p:spPr/>
        <p:txBody>
          <a:bodyPr/>
          <a:lstStyle/>
          <a:p>
            <a:endParaRPr lang="en-IN"/>
          </a:p>
        </p:txBody>
      </p:sp>
      <p:sp>
        <p:nvSpPr>
          <p:cNvPr id="1048622" name="Content Placeholder 1048621"/>
          <p:cNvSpPr>
            <a:spLocks noGrp="1"/>
          </p:cNvSpPr>
          <p:nvPr>
            <p:ph idx="1"/>
          </p:nvPr>
        </p:nvSpPr>
        <p:spPr/>
        <p:txBody>
          <a:bodyPr/>
          <a:lstStyle/>
          <a:p>
            <a:endParaRPr lang="en-IN"/>
          </a:p>
        </p:txBody>
      </p:sp>
      <p:pic>
        <p:nvPicPr>
          <p:cNvPr id="2097159" name="Picture 2097158"/>
          <p:cNvPicPr>
            <a:picLocks/>
          </p:cNvPicPr>
          <p:nvPr/>
        </p:nvPicPr>
        <p:blipFill>
          <a:blip r:embed="rId2"/>
          <a:srcRect t="32991" b="41431"/>
          <a:stretch>
            <a:fillRect/>
          </a:stretch>
        </p:blipFill>
        <p:spPr>
          <a:xfrm>
            <a:off x="18605" y="4001293"/>
            <a:ext cx="9125394" cy="1754178"/>
          </a:xfrm>
          <a:prstGeom prst="roundRect">
            <a:avLst/>
          </a:prstGeom>
        </p:spPr>
      </p:pic>
      <p:pic>
        <p:nvPicPr>
          <p:cNvPr id="2097160" name="Picture 2097159"/>
          <p:cNvPicPr>
            <a:picLocks/>
          </p:cNvPicPr>
          <p:nvPr/>
        </p:nvPicPr>
        <p:blipFill>
          <a:blip r:embed="rId3"/>
          <a:srcRect l="15217" t="43091" b="33074"/>
          <a:stretch>
            <a:fillRect/>
          </a:stretch>
        </p:blipFill>
        <p:spPr>
          <a:xfrm>
            <a:off x="18604" y="2243012"/>
            <a:ext cx="9082807" cy="1634572"/>
          </a:xfrm>
          <a:prstGeom prst="roundRect">
            <a:avLst/>
          </a:prstGeom>
        </p:spPr>
      </p:pic>
      <p:pic>
        <p:nvPicPr>
          <p:cNvPr id="2097161" name="Picture 2097160"/>
          <p:cNvPicPr>
            <a:picLocks/>
          </p:cNvPicPr>
          <p:nvPr/>
        </p:nvPicPr>
        <p:blipFill>
          <a:blip r:embed="rId4"/>
          <a:srcRect t="36333" b="42884"/>
          <a:stretch>
            <a:fillRect/>
          </a:stretch>
        </p:blipFill>
        <p:spPr>
          <a:xfrm>
            <a:off x="9302" y="591433"/>
            <a:ext cx="9125394" cy="1425269"/>
          </a:xfrm>
          <a:prstGeom prst="round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Title 1048622"/>
          <p:cNvSpPr>
            <a:spLocks noGrp="1"/>
          </p:cNvSpPr>
          <p:nvPr>
            <p:ph type="title"/>
          </p:nvPr>
        </p:nvSpPr>
        <p:spPr/>
        <p:txBody>
          <a:bodyPr/>
          <a:lstStyle/>
          <a:p>
            <a:endParaRPr lang="en-IN"/>
          </a:p>
        </p:txBody>
      </p:sp>
      <p:sp>
        <p:nvSpPr>
          <p:cNvPr id="1048624" name="Content Placeholder 1048623"/>
          <p:cNvSpPr>
            <a:spLocks noGrp="1"/>
          </p:cNvSpPr>
          <p:nvPr>
            <p:ph idx="1"/>
          </p:nvPr>
        </p:nvSpPr>
        <p:spPr/>
        <p:txBody>
          <a:bodyPr/>
          <a:lstStyle/>
          <a:p>
            <a:endParaRPr lang="en-IN"/>
          </a:p>
        </p:txBody>
      </p:sp>
      <p:pic>
        <p:nvPicPr>
          <p:cNvPr id="2097162" name="Picture 2097161"/>
          <p:cNvPicPr>
            <a:picLocks/>
          </p:cNvPicPr>
          <p:nvPr/>
        </p:nvPicPr>
        <p:blipFill>
          <a:blip r:embed="rId2"/>
          <a:srcRect t="37205" b="31403"/>
          <a:stretch>
            <a:fillRect/>
          </a:stretch>
        </p:blipFill>
        <p:spPr>
          <a:xfrm>
            <a:off x="0" y="4487952"/>
            <a:ext cx="9125394" cy="2152855"/>
          </a:xfrm>
          <a:prstGeom prst="roundRect">
            <a:avLst/>
          </a:prstGeom>
        </p:spPr>
      </p:pic>
      <p:pic>
        <p:nvPicPr>
          <p:cNvPr id="2097163" name="Picture 2097162"/>
          <p:cNvPicPr>
            <a:picLocks/>
          </p:cNvPicPr>
          <p:nvPr/>
        </p:nvPicPr>
        <p:blipFill>
          <a:blip r:embed="rId3"/>
          <a:srcRect t="33136" b="40268"/>
          <a:stretch>
            <a:fillRect/>
          </a:stretch>
        </p:blipFill>
        <p:spPr>
          <a:xfrm>
            <a:off x="18606" y="2177347"/>
            <a:ext cx="9125394" cy="1823947"/>
          </a:xfrm>
          <a:prstGeom prst="round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048624"/>
          <p:cNvSpPr>
            <a:spLocks noGrp="1"/>
          </p:cNvSpPr>
          <p:nvPr>
            <p:ph type="title"/>
          </p:nvPr>
        </p:nvSpPr>
        <p:spPr/>
        <p:txBody>
          <a:bodyPr/>
          <a:lstStyle/>
          <a:p>
            <a:r>
              <a:rPr lang="en-US"/>
              <a:t>Atropine given, shifted the patient to icu.</a:t>
            </a:r>
            <a:endParaRPr lang="en-IN"/>
          </a:p>
        </p:txBody>
      </p:sp>
      <p:sp>
        <p:nvSpPr>
          <p:cNvPr id="1048626" name="Content Placeholder 1048625"/>
          <p:cNvSpPr>
            <a:spLocks noGrp="1"/>
          </p:cNvSpPr>
          <p:nvPr>
            <p:ph idx="1"/>
          </p:nvPr>
        </p:nvSpPr>
        <p:spPr/>
        <p:txBody>
          <a:bodyPr/>
          <a:lstStyle/>
          <a:p>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8" name="Title 1048747"/>
          <p:cNvSpPr>
            <a:spLocks noGrp="1"/>
          </p:cNvSpPr>
          <p:nvPr>
            <p:ph type="title"/>
          </p:nvPr>
        </p:nvSpPr>
        <p:spPr/>
        <p:txBody>
          <a:bodyPr/>
          <a:lstStyle/>
          <a:p>
            <a:r>
              <a:rPr lang="en-US"/>
              <a:t>Past history</a:t>
            </a:r>
            <a:endParaRPr lang="en-IN"/>
          </a:p>
        </p:txBody>
      </p:sp>
      <p:sp>
        <p:nvSpPr>
          <p:cNvPr id="1048749" name="Content Placeholder 1048748"/>
          <p:cNvSpPr>
            <a:spLocks noGrp="1"/>
          </p:cNvSpPr>
          <p:nvPr>
            <p:ph idx="1"/>
          </p:nvPr>
        </p:nvSpPr>
        <p:spPr/>
        <p:txBody>
          <a:bodyPr/>
          <a:lstStyle/>
          <a:p>
            <a:r>
              <a:rPr lang="en-US"/>
              <a:t>History of thyroidectomy done at 23 years of age - goitre. Familial.</a:t>
            </a:r>
            <a:endParaRPr lang="en-IN"/>
          </a:p>
          <a:p>
            <a:endParaRPr lang="en-IN"/>
          </a:p>
          <a:p>
            <a:r>
              <a:rPr lang="en-US"/>
              <a:t>History of recurrent episodes of muscle spasms in the last few months.</a:t>
            </a:r>
            <a:endParaRPr lang="en-IN"/>
          </a:p>
          <a:p>
            <a:endParaRPr lang="en-IN"/>
          </a:p>
          <a:p>
            <a:r>
              <a:rPr lang="en-US"/>
              <a:t>S.HTN, chronic smoker, non alcoholic.   </a:t>
            </a:r>
            <a:endParaRPr lang="en-I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Title 1048626"/>
          <p:cNvSpPr>
            <a:spLocks noGrp="1"/>
          </p:cNvSpPr>
          <p:nvPr>
            <p:ph type="title"/>
          </p:nvPr>
        </p:nvSpPr>
        <p:spPr/>
        <p:txBody>
          <a:bodyPr/>
          <a:lstStyle/>
          <a:p>
            <a:r>
              <a:rPr lang="en-US"/>
              <a:t>In the ICU, Day 1.</a:t>
            </a:r>
            <a:endParaRPr lang="en-IN"/>
          </a:p>
        </p:txBody>
      </p:sp>
      <p:sp>
        <p:nvSpPr>
          <p:cNvPr id="1048628" name="Content Placeholder 1048627"/>
          <p:cNvSpPr>
            <a:spLocks noGrp="1"/>
          </p:cNvSpPr>
          <p:nvPr>
            <p:ph idx="1"/>
          </p:nvPr>
        </p:nvSpPr>
        <p:spPr/>
        <p:txBody>
          <a:bodyPr>
            <a:normAutofit lnSpcReduction="10000"/>
          </a:bodyPr>
          <a:lstStyle/>
          <a:p>
            <a:endParaRPr lang="en-IN"/>
          </a:p>
          <a:p>
            <a:r>
              <a:rPr lang="en-US"/>
              <a:t>Time : 6.30 pm.</a:t>
            </a:r>
            <a:endParaRPr lang="en-IN"/>
          </a:p>
          <a:p>
            <a:endParaRPr lang="en-IN"/>
          </a:p>
          <a:p>
            <a:r>
              <a:rPr lang="en-US"/>
              <a:t>He was continued on inotropic support, heparin added.</a:t>
            </a:r>
            <a:endParaRPr lang="en-IN"/>
          </a:p>
          <a:p>
            <a:endParaRPr lang="en-IN"/>
          </a:p>
          <a:p>
            <a:r>
              <a:rPr lang="en-US"/>
              <a:t>Isoprenaline infusion.</a:t>
            </a:r>
            <a:endParaRPr lang="en-IN"/>
          </a:p>
          <a:p>
            <a:endParaRPr lang="en-IN"/>
          </a:p>
          <a:p>
            <a:r>
              <a:rPr lang="en-US"/>
              <a:t>BP - not recordable.</a:t>
            </a:r>
            <a:endParaRPr lang="en-I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Title 1048628"/>
          <p:cNvSpPr>
            <a:spLocks noGrp="1"/>
          </p:cNvSpPr>
          <p:nvPr>
            <p:ph type="title"/>
          </p:nvPr>
        </p:nvSpPr>
        <p:spPr/>
        <p:txBody>
          <a:bodyPr/>
          <a:lstStyle/>
          <a:p>
            <a:r>
              <a:rPr lang="en-US"/>
              <a:t>And the lab results came.</a:t>
            </a:r>
            <a:endParaRPr lang="en-IN"/>
          </a:p>
        </p:txBody>
      </p:sp>
      <p:sp>
        <p:nvSpPr>
          <p:cNvPr id="1048630" name="Content Placeholder 1048629"/>
          <p:cNvSpPr>
            <a:spLocks noGrp="1"/>
          </p:cNvSpPr>
          <p:nvPr>
            <p:ph idx="1"/>
          </p:nvPr>
        </p:nvSpPr>
        <p:spPr/>
        <p:txBody>
          <a:bodyPr>
            <a:normAutofit fontScale="92500" lnSpcReduction="10000"/>
          </a:bodyPr>
          <a:lstStyle/>
          <a:p>
            <a:r>
              <a:rPr lang="en-US"/>
              <a:t>S. Calcium - 5.2 (corrected )</a:t>
            </a:r>
            <a:endParaRPr lang="en-IN"/>
          </a:p>
          <a:p>
            <a:endParaRPr lang="en-IN"/>
          </a:p>
          <a:p>
            <a:r>
              <a:rPr lang="en-US"/>
              <a:t>S. Magnesium - 1.4</a:t>
            </a:r>
            <a:endParaRPr lang="en-IN"/>
          </a:p>
          <a:p>
            <a:endParaRPr lang="en-IN"/>
          </a:p>
          <a:p>
            <a:r>
              <a:rPr lang="en-US"/>
              <a:t>Trop I - 0.14 (&lt; 0.04)</a:t>
            </a:r>
            <a:endParaRPr lang="en-IN"/>
          </a:p>
          <a:p>
            <a:endParaRPr lang="en-IN"/>
          </a:p>
          <a:p>
            <a:r>
              <a:rPr lang="en-US"/>
              <a:t> Immediately iv calcium gluconate and iv magnesium sulfate were given.</a:t>
            </a:r>
            <a:endParaRPr lang="en-IN"/>
          </a:p>
          <a:p>
            <a:endParaRPr lang="en-IN"/>
          </a:p>
          <a:p>
            <a:r>
              <a:rPr lang="en-US"/>
              <a:t>Central venous access obtained.</a:t>
            </a:r>
            <a:endParaRPr lang="en-IN"/>
          </a:p>
          <a:p>
            <a:endParaRPr lang="en-IN"/>
          </a:p>
          <a:p>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Title 1048630"/>
          <p:cNvSpPr>
            <a:spLocks noGrp="1"/>
          </p:cNvSpPr>
          <p:nvPr>
            <p:ph type="title"/>
          </p:nvPr>
        </p:nvSpPr>
        <p:spPr/>
        <p:txBody>
          <a:bodyPr/>
          <a:lstStyle/>
          <a:p>
            <a:endParaRPr lang="en-IN"/>
          </a:p>
        </p:txBody>
      </p:sp>
      <p:sp>
        <p:nvSpPr>
          <p:cNvPr id="1048632" name="Content Placeholder 1048631"/>
          <p:cNvSpPr>
            <a:spLocks noGrp="1"/>
          </p:cNvSpPr>
          <p:nvPr>
            <p:ph idx="1"/>
          </p:nvPr>
        </p:nvSpPr>
        <p:spPr/>
        <p:txBody>
          <a:bodyPr/>
          <a:lstStyle/>
          <a:p>
            <a:r>
              <a:rPr lang="en-US"/>
              <a:t>Emergency cardiology cx done.</a:t>
            </a:r>
            <a:endParaRPr lang="en-IN"/>
          </a:p>
          <a:p>
            <a:endParaRPr lang="en-IN"/>
          </a:p>
          <a:p>
            <a:r>
              <a:rPr lang="en-US"/>
              <a:t>Further investigations sent.</a:t>
            </a:r>
            <a:endParaRPr lang="en-IN"/>
          </a:p>
          <a:p>
            <a:endParaRPr lang="en-IN"/>
          </a:p>
          <a:p>
            <a:r>
              <a:rPr lang="en-US"/>
              <a:t>Bedside ECHO - global LV hypokinesia.</a:t>
            </a:r>
            <a:endParaRPr lang="en-IN"/>
          </a:p>
          <a:p>
            <a:endParaRPr lang="en-IN"/>
          </a:p>
          <a:p>
            <a:r>
              <a:rPr lang="en-US"/>
              <a:t>At 8.20 pm - PR - 25/'  </a:t>
            </a:r>
            <a:endParaRPr lang="en-IN"/>
          </a:p>
          <a:p>
            <a:endParaRPr lang="en-IN"/>
          </a:p>
          <a:p>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3" name="Title 1048632"/>
          <p:cNvSpPr>
            <a:spLocks noGrp="1"/>
          </p:cNvSpPr>
          <p:nvPr>
            <p:ph type="title"/>
          </p:nvPr>
        </p:nvSpPr>
        <p:spPr/>
        <p:txBody>
          <a:bodyPr/>
          <a:lstStyle/>
          <a:p>
            <a:endParaRPr lang="en-IN"/>
          </a:p>
        </p:txBody>
      </p:sp>
      <p:sp>
        <p:nvSpPr>
          <p:cNvPr id="1048634" name="Content Placeholder 1048633"/>
          <p:cNvSpPr>
            <a:spLocks noGrp="1"/>
          </p:cNvSpPr>
          <p:nvPr>
            <p:ph idx="1"/>
          </p:nvPr>
        </p:nvSpPr>
        <p:spPr/>
        <p:txBody>
          <a:bodyPr/>
          <a:lstStyle/>
          <a:p>
            <a:endParaRPr lang="en-IN"/>
          </a:p>
        </p:txBody>
      </p:sp>
      <p:pic>
        <p:nvPicPr>
          <p:cNvPr id="2097164" name="Picture 2097163"/>
          <p:cNvPicPr>
            <a:picLocks/>
          </p:cNvPicPr>
          <p:nvPr/>
        </p:nvPicPr>
        <p:blipFill>
          <a:blip r:embed="rId2"/>
          <a:srcRect l="6630" t="7557" b="8876"/>
          <a:stretch>
            <a:fillRect/>
          </a:stretch>
        </p:blipFill>
        <p:spPr>
          <a:xfrm>
            <a:off x="311830" y="563512"/>
            <a:ext cx="8520341" cy="6052148"/>
          </a:xfrm>
          <a:prstGeom prst="round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Title 1048634"/>
          <p:cNvSpPr>
            <a:spLocks noGrp="1"/>
          </p:cNvSpPr>
          <p:nvPr>
            <p:ph type="title"/>
          </p:nvPr>
        </p:nvSpPr>
        <p:spPr/>
        <p:txBody>
          <a:bodyPr/>
          <a:lstStyle/>
          <a:p>
            <a:endParaRPr lang="en-IN"/>
          </a:p>
        </p:txBody>
      </p:sp>
      <p:sp>
        <p:nvSpPr>
          <p:cNvPr id="1048636" name="Content Placeholder 1048635"/>
          <p:cNvSpPr>
            <a:spLocks noGrp="1"/>
          </p:cNvSpPr>
          <p:nvPr>
            <p:ph idx="1"/>
          </p:nvPr>
        </p:nvSpPr>
        <p:spPr/>
        <p:txBody>
          <a:bodyPr/>
          <a:lstStyle/>
          <a:p>
            <a:r>
              <a:rPr lang="en-US"/>
              <a:t>By midnight his heart rate started picking up.</a:t>
            </a:r>
            <a:endParaRPr lang="en-IN"/>
          </a:p>
          <a:p>
            <a:endParaRPr lang="en-IN"/>
          </a:p>
          <a:p>
            <a:r>
              <a:rPr lang="en-US"/>
              <a:t>BP - 50 mmg systolic.</a:t>
            </a:r>
            <a:endParaRPr lang="en-IN"/>
          </a:p>
          <a:p>
            <a:endParaRPr lang="en-IN"/>
          </a:p>
          <a:p>
            <a:r>
              <a:rPr lang="en-US"/>
              <a:t>Spo2 92 with CMV.</a:t>
            </a:r>
            <a:endParaRPr lang="en-IN"/>
          </a:p>
          <a:p>
            <a:endParaRPr lang="en-IN"/>
          </a:p>
          <a:p>
            <a:r>
              <a:rPr lang="en-US"/>
              <a:t>Oliguric AKI - Nephrology Cx done.</a:t>
            </a:r>
            <a:endParaRPr lang="en-I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Title 1048636"/>
          <p:cNvSpPr>
            <a:spLocks noGrp="1"/>
          </p:cNvSpPr>
          <p:nvPr>
            <p:ph type="title"/>
          </p:nvPr>
        </p:nvSpPr>
        <p:spPr/>
        <p:txBody>
          <a:bodyPr/>
          <a:lstStyle/>
          <a:p>
            <a:r>
              <a:rPr lang="en-US"/>
              <a:t>ICU : Day 2.</a:t>
            </a:r>
            <a:endParaRPr lang="en-IN"/>
          </a:p>
        </p:txBody>
      </p:sp>
      <p:sp>
        <p:nvSpPr>
          <p:cNvPr id="1048638" name="Content Placeholder 1048637"/>
          <p:cNvSpPr>
            <a:spLocks noGrp="1"/>
          </p:cNvSpPr>
          <p:nvPr>
            <p:ph idx="1"/>
          </p:nvPr>
        </p:nvSpPr>
        <p:spPr/>
        <p:txBody>
          <a:bodyPr>
            <a:normAutofit lnSpcReduction="10000"/>
          </a:bodyPr>
          <a:lstStyle/>
          <a:p>
            <a:r>
              <a:rPr lang="en-US"/>
              <a:t>Another episode of tonic posturing followed by unresponsiveness ensued.</a:t>
            </a:r>
            <a:endParaRPr lang="en-IN"/>
          </a:p>
          <a:p>
            <a:endParaRPr lang="en-IN"/>
          </a:p>
          <a:p>
            <a:r>
              <a:rPr lang="en-US"/>
              <a:t>Vitals were not recordable but pt was resuscitated again.</a:t>
            </a:r>
            <a:endParaRPr lang="en-IN"/>
          </a:p>
          <a:p>
            <a:endParaRPr lang="en-IN"/>
          </a:p>
          <a:p>
            <a:r>
              <a:rPr lang="en-US"/>
              <a:t>He was continued on iv calcium and magnesium sulfate, inotropes.</a:t>
            </a:r>
            <a:endParaRPr lang="en-IN"/>
          </a:p>
          <a:p>
            <a:endParaRPr lang="en-IN"/>
          </a:p>
          <a:p>
            <a:r>
              <a:rPr lang="en-US"/>
              <a:t>Urine output improved.</a:t>
            </a:r>
            <a:endParaRPr lang="en-IN"/>
          </a:p>
          <a:p>
            <a:endParaRPr lang="en-IN"/>
          </a:p>
          <a:p>
            <a:endParaRPr lang="en-I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Title 1048638"/>
          <p:cNvSpPr>
            <a:spLocks noGrp="1"/>
          </p:cNvSpPr>
          <p:nvPr>
            <p:ph type="title"/>
          </p:nvPr>
        </p:nvSpPr>
        <p:spPr/>
        <p:txBody>
          <a:bodyPr/>
          <a:lstStyle/>
          <a:p>
            <a:endParaRPr lang="en-IN"/>
          </a:p>
        </p:txBody>
      </p:sp>
      <p:sp>
        <p:nvSpPr>
          <p:cNvPr id="1048640" name="Content Placeholder 1048639"/>
          <p:cNvSpPr>
            <a:spLocks noGrp="1"/>
          </p:cNvSpPr>
          <p:nvPr>
            <p:ph idx="1"/>
          </p:nvPr>
        </p:nvSpPr>
        <p:spPr/>
        <p:txBody>
          <a:bodyPr/>
          <a:lstStyle/>
          <a:p>
            <a:r>
              <a:rPr lang="en-US"/>
              <a:t>General condition and vitals improved steadily in the next few days</a:t>
            </a:r>
            <a:endParaRPr lang="en-IN"/>
          </a:p>
          <a:p>
            <a:endParaRPr lang="en-IN"/>
          </a:p>
          <a:p>
            <a:r>
              <a:rPr lang="en-US"/>
              <a:t>Concurrent with improvement of calcium and magnesium levels.</a:t>
            </a:r>
            <a:endParaRPr lang="en-IN"/>
          </a:p>
          <a:p>
            <a:endParaRPr lang="en-IN"/>
          </a:p>
          <a:p>
            <a:r>
              <a:rPr lang="en-US" sz="2800"/>
              <a:t>S.PTH, TFT - WNL.</a:t>
            </a:r>
            <a:endParaRPr lang="en-I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1" name="Title 1048640"/>
          <p:cNvSpPr>
            <a:spLocks noGrp="1"/>
          </p:cNvSpPr>
          <p:nvPr>
            <p:ph type="title"/>
          </p:nvPr>
        </p:nvSpPr>
        <p:spPr/>
        <p:txBody>
          <a:bodyPr/>
          <a:lstStyle/>
          <a:p>
            <a:r>
              <a:rPr lang="en-US"/>
              <a:t>ICU : Day 5</a:t>
            </a:r>
            <a:endParaRPr lang="en-IN"/>
          </a:p>
        </p:txBody>
      </p:sp>
      <p:sp>
        <p:nvSpPr>
          <p:cNvPr id="1048642" name="Content Placeholder 1048641"/>
          <p:cNvSpPr>
            <a:spLocks noGrp="1"/>
          </p:cNvSpPr>
          <p:nvPr>
            <p:ph idx="1"/>
          </p:nvPr>
        </p:nvSpPr>
        <p:spPr/>
        <p:txBody>
          <a:bodyPr/>
          <a:lstStyle/>
          <a:p>
            <a:r>
              <a:rPr lang="en-US"/>
              <a:t>Pt regained consciousness.</a:t>
            </a:r>
            <a:endParaRPr lang="en-IN"/>
          </a:p>
          <a:p>
            <a:endParaRPr lang="en-IN"/>
          </a:p>
          <a:p>
            <a:r>
              <a:rPr lang="en-US"/>
              <a:t>Delirium +</a:t>
            </a:r>
            <a:endParaRPr lang="en-IN"/>
          </a:p>
          <a:p>
            <a:endParaRPr lang="en-IN"/>
          </a:p>
          <a:p>
            <a:r>
              <a:rPr lang="en-US"/>
              <a:t>He ingested ten tablets of paracetamol  (650 mg)believing he wanted to avoid covid.</a:t>
            </a:r>
            <a:endParaRPr lang="en-IN"/>
          </a:p>
          <a:p>
            <a:endParaRPr lang="en-IN"/>
          </a:p>
          <a:p>
            <a:r>
              <a:rPr lang="en-US"/>
              <a:t>He was started on IV NAC, RTA.</a:t>
            </a:r>
            <a:endParaRPr lang="en-IN"/>
          </a:p>
          <a:p>
            <a:endParaRPr lang="en-I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3" name="Title 1048642"/>
          <p:cNvSpPr>
            <a:spLocks noGrp="1"/>
          </p:cNvSpPr>
          <p:nvPr>
            <p:ph type="title"/>
          </p:nvPr>
        </p:nvSpPr>
        <p:spPr/>
        <p:txBody>
          <a:bodyPr/>
          <a:lstStyle/>
          <a:p>
            <a:r>
              <a:rPr lang="en-US"/>
              <a:t>ICU : Days 6, 7, 8</a:t>
            </a:r>
            <a:endParaRPr lang="en-IN"/>
          </a:p>
        </p:txBody>
      </p:sp>
      <p:sp>
        <p:nvSpPr>
          <p:cNvPr id="1048644" name="Content Placeholder 1048643"/>
          <p:cNvSpPr>
            <a:spLocks noGrp="1"/>
          </p:cNvSpPr>
          <p:nvPr>
            <p:ph idx="1"/>
          </p:nvPr>
        </p:nvSpPr>
        <p:spPr/>
        <p:txBody>
          <a:bodyPr>
            <a:normAutofit lnSpcReduction="10000"/>
          </a:bodyPr>
          <a:lstStyle/>
          <a:p>
            <a:r>
              <a:rPr lang="en-US"/>
              <a:t> Altered LFT, PT - INR.</a:t>
            </a:r>
            <a:endParaRPr lang="en-IN"/>
          </a:p>
          <a:p>
            <a:endParaRPr lang="en-IN"/>
          </a:p>
          <a:p>
            <a:r>
              <a:rPr lang="en-US"/>
              <a:t> Acute liver injury, managed conservatively.</a:t>
            </a:r>
            <a:endParaRPr lang="en-IN"/>
          </a:p>
          <a:p>
            <a:endParaRPr lang="en-IN"/>
          </a:p>
          <a:p>
            <a:r>
              <a:rPr lang="en-US"/>
              <a:t> Patient condition improved.</a:t>
            </a:r>
            <a:endParaRPr lang="en-IN"/>
          </a:p>
          <a:p>
            <a:endParaRPr lang="en-IN"/>
          </a:p>
          <a:p>
            <a:r>
              <a:rPr lang="en-US"/>
              <a:t> Psychiatric evaluation done.</a:t>
            </a:r>
            <a:endParaRPr lang="en-IN"/>
          </a:p>
          <a:p>
            <a:endParaRPr lang="en-IN"/>
          </a:p>
          <a:p>
            <a:r>
              <a:rPr lang="en-US"/>
              <a:t> Delirium subsided as pt shifted to ward.</a:t>
            </a:r>
            <a:endParaRPr lang="en-IN"/>
          </a:p>
          <a:p>
            <a:pPr marL="0" indent="0">
              <a:buNone/>
            </a:pPr>
            <a:endParaRPr lang="en-I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Title 1048644"/>
          <p:cNvSpPr>
            <a:spLocks noGrp="1"/>
          </p:cNvSpPr>
          <p:nvPr>
            <p:ph type="title"/>
          </p:nvPr>
        </p:nvSpPr>
        <p:spPr/>
        <p:txBody>
          <a:bodyPr/>
          <a:lstStyle/>
          <a:p>
            <a:r>
              <a:rPr lang="en-US"/>
              <a:t>Discharged on Day 10.</a:t>
            </a:r>
            <a:endParaRPr lang="en-IN"/>
          </a:p>
        </p:txBody>
      </p:sp>
      <p:sp>
        <p:nvSpPr>
          <p:cNvPr id="1048646" name="Content Placeholder 1048645"/>
          <p:cNvSpPr>
            <a:spLocks noGrp="1"/>
          </p:cNvSpPr>
          <p:nvPr>
            <p:ph idx="1"/>
          </p:nvPr>
        </p:nvSpPr>
        <p:spPr/>
        <p:txBody>
          <a:bodyPr/>
          <a:lstStyle/>
          <a:p>
            <a:endParaRPr lang="en-IN"/>
          </a:p>
          <a:p>
            <a:r>
              <a:rPr lang="en-US"/>
              <a:t>He was conscious,oriented.</a:t>
            </a:r>
            <a:endParaRPr lang="en-IN"/>
          </a:p>
          <a:p>
            <a:endParaRPr lang="en-IN"/>
          </a:p>
          <a:p>
            <a:r>
              <a:rPr lang="en-US"/>
              <a:t>Vitals stable.</a:t>
            </a:r>
            <a:endParaRPr lang="en-IN"/>
          </a:p>
          <a:p>
            <a:endParaRPr lang="en-IN"/>
          </a:p>
          <a:p>
            <a:r>
              <a:rPr lang="en-US"/>
              <a:t>Discharged.</a:t>
            </a:r>
            <a:endParaRPr lang="en-I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7" name="Title 1048646"/>
          <p:cNvSpPr>
            <a:spLocks noGrp="1"/>
          </p:cNvSpPr>
          <p:nvPr>
            <p:ph type="title"/>
          </p:nvPr>
        </p:nvSpPr>
        <p:spPr/>
        <p:txBody>
          <a:bodyPr/>
          <a:lstStyle/>
          <a:p>
            <a:endParaRPr lang="en-IN"/>
          </a:p>
        </p:txBody>
      </p:sp>
      <p:sp>
        <p:nvSpPr>
          <p:cNvPr id="1048648" name="Content Placeholder 1048647"/>
          <p:cNvSpPr>
            <a:spLocks noGrp="1"/>
          </p:cNvSpPr>
          <p:nvPr>
            <p:ph idx="1"/>
          </p:nvPr>
        </p:nvSpPr>
        <p:spPr/>
        <p:txBody>
          <a:bodyPr/>
          <a:lstStyle/>
          <a:p>
            <a:endParaRPr lang="en-IN"/>
          </a:p>
        </p:txBody>
      </p:sp>
      <p:pic>
        <p:nvPicPr>
          <p:cNvPr id="2097165" name="Picture 2097164"/>
          <p:cNvPicPr>
            <a:picLocks/>
          </p:cNvPicPr>
          <p:nvPr/>
        </p:nvPicPr>
        <p:blipFill>
          <a:blip r:embed="rId2"/>
          <a:srcRect l="14565" t="11627" r="5978" b="11056"/>
          <a:stretch>
            <a:fillRect/>
          </a:stretch>
        </p:blipFill>
        <p:spPr>
          <a:xfrm>
            <a:off x="0" y="365126"/>
            <a:ext cx="9295602" cy="663339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Title 1048648"/>
          <p:cNvSpPr>
            <a:spLocks noGrp="1"/>
          </p:cNvSpPr>
          <p:nvPr>
            <p:ph type="title"/>
          </p:nvPr>
        </p:nvSpPr>
        <p:spPr/>
        <p:txBody>
          <a:bodyPr/>
          <a:lstStyle/>
          <a:p>
            <a:endParaRPr lang="en-IN"/>
          </a:p>
        </p:txBody>
      </p:sp>
      <p:sp>
        <p:nvSpPr>
          <p:cNvPr id="1048650" name="Content Placeholder 1048649"/>
          <p:cNvSpPr>
            <a:spLocks noGrp="1"/>
          </p:cNvSpPr>
          <p:nvPr>
            <p:ph idx="1"/>
          </p:nvPr>
        </p:nvSpPr>
        <p:spPr/>
        <p:txBody>
          <a:bodyPr/>
          <a:lstStyle/>
          <a:p>
            <a:endParaRPr lang="en-IN"/>
          </a:p>
        </p:txBody>
      </p:sp>
      <p:pic>
        <p:nvPicPr>
          <p:cNvPr id="2097166" name="Picture 2097165"/>
          <p:cNvPicPr>
            <a:picLocks/>
          </p:cNvPicPr>
          <p:nvPr/>
        </p:nvPicPr>
        <p:blipFill>
          <a:blip r:embed="rId2"/>
          <a:srcRect l="15304" t="4069" r="7391" b="16316"/>
          <a:stretch>
            <a:fillRect/>
          </a:stretch>
        </p:blipFill>
        <p:spPr>
          <a:xfrm>
            <a:off x="-352587" y="3336"/>
            <a:ext cx="9391860" cy="680755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Title 1048650"/>
          <p:cNvSpPr>
            <a:spLocks noGrp="1"/>
          </p:cNvSpPr>
          <p:nvPr>
            <p:ph type="title"/>
          </p:nvPr>
        </p:nvSpPr>
        <p:spPr/>
        <p:txBody>
          <a:bodyPr/>
          <a:lstStyle/>
          <a:p>
            <a:r>
              <a:rPr lang="en-US"/>
              <a:t>Syncope</a:t>
            </a:r>
            <a:endParaRPr lang="en-IN"/>
          </a:p>
        </p:txBody>
      </p:sp>
      <p:sp>
        <p:nvSpPr>
          <p:cNvPr id="1048652" name="Content Placeholder 1048651"/>
          <p:cNvSpPr>
            <a:spLocks noGrp="1"/>
          </p:cNvSpPr>
          <p:nvPr>
            <p:ph idx="1"/>
          </p:nvPr>
        </p:nvSpPr>
        <p:spPr/>
        <p:txBody>
          <a:bodyPr/>
          <a:lstStyle/>
          <a:p>
            <a:r>
              <a:rPr lang="en-US"/>
              <a:t>Definition:</a:t>
            </a:r>
            <a:endParaRPr lang="en-IN"/>
          </a:p>
          <a:p>
            <a:r>
              <a:rPr lang="en-US"/>
              <a:t>Syncope is a transient, self-limited loss of consciousness due to acute global impairment of cerebral blood flow. </a:t>
            </a:r>
            <a:endParaRPr lang="en-IN"/>
          </a:p>
          <a:p>
            <a:r>
              <a:rPr lang="en-US"/>
              <a:t>Causes: </a:t>
            </a:r>
            <a:endParaRPr lang="en-IN"/>
          </a:p>
          <a:p>
            <a:r>
              <a:rPr lang="en-US"/>
              <a:t>(1) neurally mediated syncope (also called reflex or vasovagal syncope), </a:t>
            </a:r>
            <a:endParaRPr lang="en-IN"/>
          </a:p>
          <a:p>
            <a:r>
              <a:rPr lang="en-US"/>
              <a:t>(2) orthostatic hypotension, </a:t>
            </a:r>
            <a:endParaRPr lang="en-IN"/>
          </a:p>
          <a:p>
            <a:r>
              <a:rPr lang="en-US"/>
              <a:t>(3) cardiac syncope</a:t>
            </a:r>
            <a:endParaRPr lang="en-I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Title 1048652"/>
          <p:cNvSpPr>
            <a:spLocks noGrp="1"/>
          </p:cNvSpPr>
          <p:nvPr>
            <p:ph type="title"/>
          </p:nvPr>
        </p:nvSpPr>
        <p:spPr/>
        <p:txBody>
          <a:bodyPr/>
          <a:lstStyle/>
          <a:p>
            <a:r>
              <a:rPr lang="en-US"/>
              <a:t>Neurally mediated syncope</a:t>
            </a:r>
            <a:br>
              <a:rPr lang="en-US"/>
            </a:br>
            <a:endParaRPr lang="en-IN"/>
          </a:p>
        </p:txBody>
      </p:sp>
      <p:sp>
        <p:nvSpPr>
          <p:cNvPr id="1048654" name="Content Placeholder 1048653"/>
          <p:cNvSpPr>
            <a:spLocks noGrp="1"/>
          </p:cNvSpPr>
          <p:nvPr>
            <p:ph idx="1"/>
          </p:nvPr>
        </p:nvSpPr>
        <p:spPr>
          <a:xfrm rot="11936">
            <a:off x="628650" y="1825625"/>
            <a:ext cx="7886700" cy="4351338"/>
          </a:xfrm>
        </p:spPr>
        <p:txBody>
          <a:bodyPr/>
          <a:lstStyle/>
          <a:p>
            <a:pPr marL="0" indent="0">
              <a:buNone/>
            </a:pPr>
            <a:r>
              <a:rPr lang="en-IN"/>
              <a:t> </a:t>
            </a:r>
          </a:p>
          <a:p>
            <a:r>
              <a:rPr lang="en-US"/>
              <a:t>A su</a:t>
            </a:r>
            <a:r>
              <a:rPr lang="en-IN"/>
              <a:t>dden, transient change in autonomic efferent activity</a:t>
            </a:r>
          </a:p>
          <a:p>
            <a:r>
              <a:rPr lang="en-IN"/>
              <a:t>increased</a:t>
            </a:r>
            <a:r>
              <a:rPr lang="en-US"/>
              <a:t> </a:t>
            </a:r>
            <a:r>
              <a:rPr lang="en-IN"/>
              <a:t>parasympathetic outflow, plus sympathoinhibition (the vasodepressor response)</a:t>
            </a:r>
          </a:p>
          <a:p>
            <a:r>
              <a:rPr lang="en-IN"/>
              <a:t>result</a:t>
            </a:r>
            <a:r>
              <a:rPr lang="en-US"/>
              <a:t> i</a:t>
            </a:r>
            <a:r>
              <a:rPr lang="en-IN"/>
              <a:t>n bradycardia, vasodilation, and/or reduced </a:t>
            </a:r>
            <a:r>
              <a:rPr lang="en-US"/>
              <a:t>v</a:t>
            </a:r>
            <a:r>
              <a:rPr lang="en-IN"/>
              <a:t>asoconstrictor tone.</a:t>
            </a:r>
          </a:p>
          <a:p>
            <a:r>
              <a:rPr lang="en-US"/>
              <a:t>The final pathway of a complex central and peripheral nervous system reflex arc.  </a:t>
            </a:r>
            <a:endParaRPr lang="en-I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Features:</a:t>
            </a:r>
            <a:endParaRPr lang="en-IN" dirty="0"/>
          </a:p>
        </p:txBody>
      </p:sp>
      <p:sp>
        <p:nvSpPr>
          <p:cNvPr id="5" name="Content Placeholder 4"/>
          <p:cNvSpPr>
            <a:spLocks noGrp="1"/>
          </p:cNvSpPr>
          <p:nvPr>
            <p:ph idx="1"/>
          </p:nvPr>
        </p:nvSpPr>
        <p:spPr/>
        <p:txBody>
          <a:bodyPr/>
          <a:lstStyle/>
          <a:p>
            <a:r>
              <a:rPr lang="en-US" dirty="0" smtClean="0"/>
              <a:t>Orthostatic intolerance such as dizziness, lightheadedness, fatigue</a:t>
            </a:r>
          </a:p>
          <a:p>
            <a:r>
              <a:rPr lang="en-US" dirty="0" smtClean="0"/>
              <a:t>Autonomic activation – diaphoresis, pallor, palpitations, nausea, hyperventilation, yawning</a:t>
            </a:r>
          </a:p>
          <a:p>
            <a:r>
              <a:rPr lang="en-US" dirty="0" smtClean="0"/>
              <a:t>Proximal and distal myoclonus</a:t>
            </a:r>
          </a:p>
          <a:p>
            <a:r>
              <a:rPr lang="en-US" dirty="0" smtClean="0"/>
              <a:t>Eyes typically remain open and usually deviate upward</a:t>
            </a:r>
          </a:p>
          <a:p>
            <a:r>
              <a:rPr lang="en-US" dirty="0" smtClean="0"/>
              <a:t>Roving eye movements may occur, grunting, moaning, snorting. </a:t>
            </a:r>
            <a:endParaRPr lang="en-IN" dirty="0"/>
          </a:p>
        </p:txBody>
      </p:sp>
    </p:spTree>
    <p:extLst>
      <p:ext uri="{BB962C8B-B14F-4D97-AF65-F5344CB8AC3E}">
        <p14:creationId xmlns:p14="http://schemas.microsoft.com/office/powerpoint/2010/main" val="3531689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Title 1048656"/>
          <p:cNvSpPr>
            <a:spLocks noGrp="1"/>
          </p:cNvSpPr>
          <p:nvPr>
            <p:ph type="title"/>
          </p:nvPr>
        </p:nvSpPr>
        <p:spPr/>
        <p:txBody>
          <a:bodyPr/>
          <a:lstStyle/>
          <a:p>
            <a:endParaRPr lang="en-IN"/>
          </a:p>
        </p:txBody>
      </p:sp>
      <p:sp>
        <p:nvSpPr>
          <p:cNvPr id="1048658" name="Content Placeholder 1048657"/>
          <p:cNvSpPr>
            <a:spLocks noGrp="1"/>
          </p:cNvSpPr>
          <p:nvPr>
            <p:ph idx="1"/>
          </p:nvPr>
        </p:nvSpPr>
        <p:spPr/>
        <p:txBody>
          <a:bodyPr/>
          <a:lstStyle/>
          <a:p>
            <a:r>
              <a:rPr lang="en-US"/>
              <a:t>Urinary incontinence may occur.</a:t>
            </a:r>
            <a:endParaRPr lang="en-IN"/>
          </a:p>
          <a:p>
            <a:r>
              <a:rPr lang="en-US"/>
              <a:t>Fecal incontinence, postictal confusion are very rare.</a:t>
            </a:r>
            <a:endParaRPr lang="en-IN"/>
          </a:p>
          <a:p>
            <a:r>
              <a:rPr lang="en-US"/>
              <a:t>Sometimes, visual and auditory hallucinations and near death and out-of-body experiences.  </a:t>
            </a:r>
            <a:endParaRPr lang="en-I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9" name="Title 1048658"/>
          <p:cNvSpPr>
            <a:spLocks noGrp="1"/>
          </p:cNvSpPr>
          <p:nvPr>
            <p:ph type="title"/>
          </p:nvPr>
        </p:nvSpPr>
        <p:spPr/>
        <p:txBody>
          <a:bodyPr/>
          <a:lstStyle/>
          <a:p>
            <a:endParaRPr lang="en-IN"/>
          </a:p>
        </p:txBody>
      </p:sp>
      <p:sp>
        <p:nvSpPr>
          <p:cNvPr id="1048660" name="Content Placeholder 1048659"/>
          <p:cNvSpPr>
            <a:spLocks noGrp="1"/>
          </p:cNvSpPr>
          <p:nvPr>
            <p:ph idx="1"/>
          </p:nvPr>
        </p:nvSpPr>
        <p:spPr/>
        <p:txBody>
          <a:bodyPr/>
          <a:lstStyle/>
          <a:p>
            <a:endParaRPr lang="en-IN"/>
          </a:p>
        </p:txBody>
      </p:sp>
      <p:pic>
        <p:nvPicPr>
          <p:cNvPr id="2097167" name="Picture 2097166"/>
          <p:cNvPicPr>
            <a:picLocks/>
          </p:cNvPicPr>
          <p:nvPr/>
        </p:nvPicPr>
        <p:blipFill>
          <a:blip r:embed="rId2"/>
          <a:srcRect l="2007" t="33278" r="1514" b="26129"/>
          <a:stretch>
            <a:fillRect/>
          </a:stretch>
        </p:blipFill>
        <p:spPr>
          <a:xfrm>
            <a:off x="1216962" y="240103"/>
            <a:ext cx="6710074" cy="6377792"/>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Title 1048660"/>
          <p:cNvSpPr>
            <a:spLocks noGrp="1"/>
          </p:cNvSpPr>
          <p:nvPr>
            <p:ph type="title"/>
          </p:nvPr>
        </p:nvSpPr>
        <p:spPr/>
        <p:txBody>
          <a:bodyPr/>
          <a:lstStyle/>
          <a:p>
            <a:r>
              <a:rPr lang="en-US"/>
              <a:t>Orthostatic hypotension</a:t>
            </a:r>
            <a:endParaRPr lang="en-IN"/>
          </a:p>
        </p:txBody>
      </p:sp>
      <p:sp>
        <p:nvSpPr>
          <p:cNvPr id="1048662" name="Content Placeholder 1048661"/>
          <p:cNvSpPr>
            <a:spLocks noGrp="1"/>
          </p:cNvSpPr>
          <p:nvPr>
            <p:ph idx="1"/>
          </p:nvPr>
        </p:nvSpPr>
        <p:spPr/>
        <p:txBody>
          <a:bodyPr/>
          <a:lstStyle/>
          <a:p>
            <a:r>
              <a:rPr lang="en-US"/>
              <a:t>Definition:</a:t>
            </a:r>
            <a:endParaRPr lang="en-IN"/>
          </a:p>
          <a:p>
            <a:r>
              <a:rPr lang="en-US"/>
              <a:t>Reduction in systolic blood pressure of at least 20 mmHg or diastolic blood pressure of at least 10 mmHg within 3 min of standing or head-up tilt on a tilt table </a:t>
            </a:r>
            <a:endParaRPr lang="en-IN"/>
          </a:p>
          <a:p>
            <a:r>
              <a:rPr lang="en-US"/>
              <a:t> manifestation of sympathetic vasoconstrictor (autonomic) failure. </a:t>
            </a:r>
            <a:endParaRPr lang="en-I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Title 1048662"/>
          <p:cNvSpPr>
            <a:spLocks noGrp="1"/>
          </p:cNvSpPr>
          <p:nvPr>
            <p:ph type="title"/>
          </p:nvPr>
        </p:nvSpPr>
        <p:spPr/>
        <p:txBody>
          <a:bodyPr/>
          <a:lstStyle/>
          <a:p>
            <a:endParaRPr lang="en-IN"/>
          </a:p>
        </p:txBody>
      </p:sp>
      <p:sp>
        <p:nvSpPr>
          <p:cNvPr id="1048664" name="Content Placeholder 1048663"/>
          <p:cNvSpPr>
            <a:spLocks noGrp="1"/>
          </p:cNvSpPr>
          <p:nvPr>
            <p:ph idx="1"/>
          </p:nvPr>
        </p:nvSpPr>
        <p:spPr/>
        <p:txBody>
          <a:bodyPr/>
          <a:lstStyle/>
          <a:p>
            <a:endParaRPr lang="en-IN"/>
          </a:p>
        </p:txBody>
      </p:sp>
      <p:pic>
        <p:nvPicPr>
          <p:cNvPr id="2097168" name="Picture 2097167"/>
          <p:cNvPicPr>
            <a:picLocks/>
          </p:cNvPicPr>
          <p:nvPr/>
        </p:nvPicPr>
        <p:blipFill>
          <a:blip r:embed="rId2"/>
          <a:stretch>
            <a:fillRect/>
          </a:stretch>
        </p:blipFill>
        <p:spPr>
          <a:xfrm>
            <a:off x="1145152" y="0"/>
            <a:ext cx="6853696"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5" name="Title 1048664"/>
          <p:cNvSpPr>
            <a:spLocks noGrp="1"/>
          </p:cNvSpPr>
          <p:nvPr>
            <p:ph type="title"/>
          </p:nvPr>
        </p:nvSpPr>
        <p:spPr/>
        <p:txBody>
          <a:bodyPr/>
          <a:lstStyle/>
          <a:p>
            <a:r>
              <a:rPr lang="en-US"/>
              <a:t>Cardiogenic syncope</a:t>
            </a:r>
            <a:endParaRPr lang="en-IN"/>
          </a:p>
        </p:txBody>
      </p:sp>
      <p:sp>
        <p:nvSpPr>
          <p:cNvPr id="1048666" name="Content Placeholder 1048665"/>
          <p:cNvSpPr>
            <a:spLocks noGrp="1"/>
          </p:cNvSpPr>
          <p:nvPr>
            <p:ph idx="1"/>
          </p:nvPr>
        </p:nvSpPr>
        <p:spPr/>
        <p:txBody>
          <a:bodyPr/>
          <a:lstStyle/>
          <a:p>
            <a:r>
              <a:rPr lang="en-US"/>
              <a:t>caused by </a:t>
            </a:r>
            <a:endParaRPr lang="en-IN"/>
          </a:p>
          <a:p>
            <a:endParaRPr lang="en-IN"/>
          </a:p>
          <a:p>
            <a:r>
              <a:rPr lang="en-US"/>
              <a:t>arrhythmias and structural heart disease. </a:t>
            </a:r>
            <a:endParaRPr lang="en-IN"/>
          </a:p>
          <a:p>
            <a:endParaRPr lang="en-IN"/>
          </a:p>
          <a:p>
            <a:r>
              <a:rPr lang="en-US"/>
              <a:t>may occur in combination </a:t>
            </a:r>
            <a:endParaRPr lang="en-IN"/>
          </a:p>
          <a:p>
            <a:endParaRPr lang="en-IN"/>
          </a:p>
          <a:p>
            <a:r>
              <a:rPr lang="en-US"/>
              <a:t>Structural disease renders the heart more vulnerable to abnormal electrical activity</a:t>
            </a:r>
            <a:endParaRPr lang="en-I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7" name="Title 1048666"/>
          <p:cNvSpPr>
            <a:spLocks noGrp="1"/>
          </p:cNvSpPr>
          <p:nvPr>
            <p:ph type="title"/>
          </p:nvPr>
        </p:nvSpPr>
        <p:spPr/>
        <p:txBody>
          <a:bodyPr/>
          <a:lstStyle/>
          <a:p>
            <a:endParaRPr lang="en-IN"/>
          </a:p>
        </p:txBody>
      </p:sp>
      <p:sp>
        <p:nvSpPr>
          <p:cNvPr id="1048668" name="Content Placeholder 1048667"/>
          <p:cNvSpPr>
            <a:spLocks noGrp="1"/>
          </p:cNvSpPr>
          <p:nvPr>
            <p:ph idx="1"/>
          </p:nvPr>
        </p:nvSpPr>
        <p:spPr/>
        <p:txBody>
          <a:bodyPr/>
          <a:lstStyle/>
          <a:p>
            <a:endParaRPr lang="en-IN"/>
          </a:p>
        </p:txBody>
      </p:sp>
      <p:pic>
        <p:nvPicPr>
          <p:cNvPr id="2097169" name="Picture 2097168"/>
          <p:cNvPicPr>
            <a:picLocks/>
          </p:cNvPicPr>
          <p:nvPr/>
        </p:nvPicPr>
        <p:blipFill>
          <a:blip r:embed="rId2"/>
          <a:stretch>
            <a:fillRect/>
          </a:stretch>
        </p:blipFill>
        <p:spPr>
          <a:xfrm>
            <a:off x="-189096" y="454110"/>
            <a:ext cx="9206702" cy="572285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5" name="Title 1048674"/>
          <p:cNvSpPr>
            <a:spLocks noGrp="1"/>
          </p:cNvSpPr>
          <p:nvPr>
            <p:ph type="title"/>
          </p:nvPr>
        </p:nvSpPr>
        <p:spPr/>
        <p:txBody>
          <a:bodyPr/>
          <a:lstStyle/>
          <a:p>
            <a:r>
              <a:rPr lang="en-US"/>
              <a:t>Syncope vs Seizure</a:t>
            </a:r>
            <a:endParaRPr lang="en-IN"/>
          </a:p>
        </p:txBody>
      </p:sp>
      <p:sp>
        <p:nvSpPr>
          <p:cNvPr id="1048676" name="Content Placeholder 1048675"/>
          <p:cNvSpPr>
            <a:spLocks noGrp="1"/>
          </p:cNvSpPr>
          <p:nvPr>
            <p:ph sz="half" idx="1"/>
          </p:nvPr>
        </p:nvSpPr>
        <p:spPr/>
        <p:txBody>
          <a:bodyPr/>
          <a:lstStyle/>
          <a:p>
            <a:r>
              <a:rPr lang="en-US"/>
              <a:t>Syncope</a:t>
            </a:r>
            <a:endParaRPr lang="en-IN"/>
          </a:p>
        </p:txBody>
      </p:sp>
      <p:sp>
        <p:nvSpPr>
          <p:cNvPr id="1048677" name="Content Placeholder 1048676"/>
          <p:cNvSpPr>
            <a:spLocks noGrp="1"/>
          </p:cNvSpPr>
          <p:nvPr>
            <p:ph sz="half" idx="2"/>
          </p:nvPr>
        </p:nvSpPr>
        <p:spPr/>
        <p:txBody>
          <a:bodyPr/>
          <a:lstStyle/>
          <a:p>
            <a:r>
              <a:rPr lang="en-US"/>
              <a:t>Seizure</a:t>
            </a:r>
            <a:endParaRPr lang="en-IN"/>
          </a:p>
        </p:txBody>
      </p:sp>
      <p:pic>
        <p:nvPicPr>
          <p:cNvPr id="2097170" name="Picture 2097169"/>
          <p:cNvPicPr>
            <a:picLocks/>
          </p:cNvPicPr>
          <p:nvPr/>
        </p:nvPicPr>
        <p:blipFill>
          <a:blip r:embed="rId2"/>
          <a:stretch>
            <a:fillRect/>
          </a:stretch>
        </p:blipFill>
        <p:spPr>
          <a:xfrm>
            <a:off x="57149" y="449755"/>
            <a:ext cx="9144000" cy="595849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8" name="Title 1048677"/>
          <p:cNvSpPr>
            <a:spLocks noGrp="1"/>
          </p:cNvSpPr>
          <p:nvPr>
            <p:ph type="title"/>
          </p:nvPr>
        </p:nvSpPr>
        <p:spPr>
          <a:xfrm>
            <a:off x="628650" y="165281"/>
            <a:ext cx="7886700" cy="1264390"/>
          </a:xfrm>
        </p:spPr>
        <p:txBody>
          <a:bodyPr/>
          <a:lstStyle/>
          <a:p>
            <a:r>
              <a:rPr lang="en-US"/>
              <a:t>Calcium homeostasis.</a:t>
            </a:r>
            <a:endParaRPr lang="en-IN"/>
          </a:p>
        </p:txBody>
      </p:sp>
      <p:sp>
        <p:nvSpPr>
          <p:cNvPr id="1048679" name="Content Placeholder 1048678"/>
          <p:cNvSpPr>
            <a:spLocks noGrp="1"/>
          </p:cNvSpPr>
          <p:nvPr>
            <p:ph idx="1"/>
          </p:nvPr>
        </p:nvSpPr>
        <p:spPr/>
        <p:txBody>
          <a:bodyPr/>
          <a:lstStyle/>
          <a:p>
            <a:endParaRPr lang="en-IN"/>
          </a:p>
        </p:txBody>
      </p:sp>
      <p:pic>
        <p:nvPicPr>
          <p:cNvPr id="2097171" name="Picture 2097170"/>
          <p:cNvPicPr>
            <a:picLocks/>
          </p:cNvPicPr>
          <p:nvPr/>
        </p:nvPicPr>
        <p:blipFill>
          <a:blip r:embed="rId2"/>
          <a:stretch>
            <a:fillRect/>
          </a:stretch>
        </p:blipFill>
        <p:spPr>
          <a:xfrm>
            <a:off x="0" y="1690689"/>
            <a:ext cx="9144000" cy="524762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0" name="Title 1048679"/>
          <p:cNvSpPr>
            <a:spLocks noGrp="1"/>
          </p:cNvSpPr>
          <p:nvPr>
            <p:ph type="title"/>
          </p:nvPr>
        </p:nvSpPr>
        <p:spPr/>
        <p:txBody>
          <a:bodyPr/>
          <a:lstStyle/>
          <a:p>
            <a:r>
              <a:rPr lang="en-US"/>
              <a:t>Calcium and Nervous System</a:t>
            </a:r>
            <a:endParaRPr lang="en-IN"/>
          </a:p>
        </p:txBody>
      </p:sp>
      <p:sp>
        <p:nvSpPr>
          <p:cNvPr id="1048681" name="Content Placeholder 1048680"/>
          <p:cNvSpPr>
            <a:spLocks noGrp="1"/>
          </p:cNvSpPr>
          <p:nvPr>
            <p:ph idx="1"/>
          </p:nvPr>
        </p:nvSpPr>
        <p:spPr/>
        <p:txBody>
          <a:bodyPr>
            <a:normAutofit fontScale="92857" lnSpcReduction="10000"/>
          </a:bodyPr>
          <a:lstStyle/>
          <a:p>
            <a:r>
              <a:rPr lang="en-IN"/>
              <a:t>Ca2+ entry into a nerve terminal causes neurotransmitter release</a:t>
            </a:r>
            <a:r>
              <a:rPr lang="en-US"/>
              <a:t>.</a:t>
            </a:r>
            <a:endParaRPr lang="en-IN"/>
          </a:p>
          <a:p>
            <a:endParaRPr lang="en-IN"/>
          </a:p>
          <a:p>
            <a:r>
              <a:rPr lang="en-US"/>
              <a:t>Hence in hypercalcaemia, </a:t>
            </a:r>
            <a:r>
              <a:rPr lang="en-IN"/>
              <a:t>exaggerated neurotransmitter release and neuronal hyperactivity</a:t>
            </a:r>
            <a:r>
              <a:rPr lang="en-US"/>
              <a:t>? </a:t>
            </a:r>
            <a:endParaRPr lang="en-IN"/>
          </a:p>
          <a:p>
            <a:r>
              <a:rPr lang="en-US"/>
              <a:t>No. In</a:t>
            </a:r>
            <a:r>
              <a:rPr lang="en-IN"/>
              <a:t> contrast, the effects are the opposite.</a:t>
            </a:r>
          </a:p>
          <a:p>
            <a:endParaRPr lang="en-IN"/>
          </a:p>
          <a:p>
            <a:r>
              <a:rPr lang="en-US"/>
              <a:t>High Ca2+ levels (hypercalcemia) can block sodium movement through voltage-gated sodium channels, causing reduced depolarization and impaired action potential generation. </a:t>
            </a:r>
            <a:endParaRPr lang="en-I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2" name="Title 1048681"/>
          <p:cNvSpPr>
            <a:spLocks noGrp="1"/>
          </p:cNvSpPr>
          <p:nvPr>
            <p:ph type="title"/>
          </p:nvPr>
        </p:nvSpPr>
        <p:spPr/>
        <p:txBody>
          <a:bodyPr/>
          <a:lstStyle/>
          <a:p>
            <a:r>
              <a:rPr lang="en-US"/>
              <a:t>Hypocalcemia and nerve excitability.</a:t>
            </a:r>
            <a:endParaRPr lang="en-IN"/>
          </a:p>
        </p:txBody>
      </p:sp>
      <p:sp>
        <p:nvSpPr>
          <p:cNvPr id="1048683" name="Content Placeholder 1048682"/>
          <p:cNvSpPr>
            <a:spLocks noGrp="1"/>
          </p:cNvSpPr>
          <p:nvPr>
            <p:ph idx="1"/>
          </p:nvPr>
        </p:nvSpPr>
        <p:spPr/>
        <p:txBody>
          <a:bodyPr/>
          <a:lstStyle/>
          <a:p>
            <a:r>
              <a:rPr lang="en-US"/>
              <a:t>Decrease in extracellular calcium.</a:t>
            </a:r>
            <a:endParaRPr lang="en-IN"/>
          </a:p>
          <a:p>
            <a:endParaRPr lang="en-IN"/>
          </a:p>
          <a:p>
            <a:r>
              <a:rPr lang="en-US"/>
              <a:t>Membrane potential on the outside of the nerve becomes less negative.</a:t>
            </a:r>
            <a:endParaRPr lang="en-IN"/>
          </a:p>
          <a:p>
            <a:endParaRPr lang="en-IN"/>
          </a:p>
          <a:p>
            <a:r>
              <a:rPr lang="en-US"/>
              <a:t>Depolarisation threshold Falls.</a:t>
            </a:r>
            <a:endParaRPr lang="en-IN"/>
          </a:p>
          <a:p>
            <a:endParaRPr lang="en-IN"/>
          </a:p>
          <a:p>
            <a:r>
              <a:rPr lang="en-US"/>
              <a:t>Easily excitable nerve.</a:t>
            </a:r>
            <a:endParaRPr lang="en-IN"/>
          </a:p>
          <a:p>
            <a:pPr marL="0" indent="0">
              <a:buNone/>
            </a:pPr>
            <a:endParaRPr lang="en-I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Title 1048683"/>
          <p:cNvSpPr>
            <a:spLocks noGrp="1"/>
          </p:cNvSpPr>
          <p:nvPr>
            <p:ph type="title"/>
          </p:nvPr>
        </p:nvSpPr>
        <p:spPr/>
        <p:txBody>
          <a:bodyPr/>
          <a:lstStyle/>
          <a:p>
            <a:endParaRPr lang="en-IN"/>
          </a:p>
        </p:txBody>
      </p:sp>
      <p:sp>
        <p:nvSpPr>
          <p:cNvPr id="1048685" name="Content Placeholder 1048684"/>
          <p:cNvSpPr>
            <a:spLocks noGrp="1"/>
          </p:cNvSpPr>
          <p:nvPr>
            <p:ph idx="1"/>
          </p:nvPr>
        </p:nvSpPr>
        <p:spPr/>
        <p:txBody>
          <a:bodyPr>
            <a:normAutofit lnSpcReduction="10000"/>
          </a:bodyPr>
          <a:lstStyle/>
          <a:p>
            <a:r>
              <a:rPr lang="en-US"/>
              <a:t>Hypocalcemia can </a:t>
            </a:r>
            <a:r>
              <a:rPr lang="en-IN"/>
              <a:t>facilitate sodium transport, as the normal inhibition by Ca2+ of sodium movement through voltage-gated sodium channels is lost. </a:t>
            </a:r>
          </a:p>
          <a:p>
            <a:endParaRPr lang="en-IN"/>
          </a:p>
          <a:p>
            <a:r>
              <a:rPr lang="en-IN"/>
              <a:t>Thus, low Ca2+ levels result in hyper-excitability of excitable cells, such as neurons. </a:t>
            </a:r>
          </a:p>
          <a:p>
            <a:endParaRPr lang="en-IN"/>
          </a:p>
          <a:p>
            <a:r>
              <a:rPr lang="en-IN"/>
              <a:t>At plasma Ca2+ ion concentrations about 50 percent below normal, the peripheral nerve fibers begin to discharge spontaneously,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6" name="Title 1048685"/>
          <p:cNvSpPr>
            <a:spLocks noGrp="1"/>
          </p:cNvSpPr>
          <p:nvPr>
            <p:ph type="title"/>
          </p:nvPr>
        </p:nvSpPr>
        <p:spPr/>
        <p:txBody>
          <a:bodyPr/>
          <a:lstStyle/>
          <a:p>
            <a:r>
              <a:rPr lang="en-US"/>
              <a:t>Trousseau's sign</a:t>
            </a:r>
            <a:endParaRPr lang="en-IN"/>
          </a:p>
        </p:txBody>
      </p:sp>
      <p:sp>
        <p:nvSpPr>
          <p:cNvPr id="1048687" name="Content Placeholder 1048686"/>
          <p:cNvSpPr>
            <a:spLocks noGrp="1"/>
          </p:cNvSpPr>
          <p:nvPr>
            <p:ph idx="1"/>
          </p:nvPr>
        </p:nvSpPr>
        <p:spPr/>
        <p:txBody>
          <a:bodyPr>
            <a:normAutofit/>
          </a:bodyPr>
          <a:lstStyle/>
          <a:p>
            <a:r>
              <a:rPr lang="en-US"/>
              <a:t>A.</a:t>
            </a:r>
            <a:r>
              <a:rPr lang="en-IN"/>
              <a:t> Trousseau’s sign presents as carpopedal spasms following inflation of a sphygmomanometer cuff above systolic blood pressure. </a:t>
            </a:r>
          </a:p>
          <a:p>
            <a:endParaRPr lang="en-IN"/>
          </a:p>
          <a:p>
            <a:r>
              <a:rPr lang="en-IN"/>
              <a:t>Occlu</a:t>
            </a:r>
            <a:r>
              <a:rPr lang="en-US"/>
              <a:t>ded</a:t>
            </a:r>
            <a:r>
              <a:rPr lang="en-IN"/>
              <a:t> brachial artery causes flexion of the wrist and metacarpophalangeal joints, hyper-extension of the fingers, and flexion of the thumb on the palm, producing a characteristic posture. </a:t>
            </a:r>
          </a:p>
          <a:p>
            <a:endParaRPr lang="en-I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6" name="Title 1048745"/>
          <p:cNvSpPr>
            <a:spLocks noGrp="1"/>
          </p:cNvSpPr>
          <p:nvPr>
            <p:ph type="title"/>
          </p:nvPr>
        </p:nvSpPr>
        <p:spPr/>
        <p:txBody>
          <a:bodyPr/>
          <a:lstStyle/>
          <a:p>
            <a:endParaRPr lang="en-IN"/>
          </a:p>
        </p:txBody>
      </p:sp>
      <p:sp>
        <p:nvSpPr>
          <p:cNvPr id="1048747" name="Content Placeholder 1048746"/>
          <p:cNvSpPr>
            <a:spLocks noGrp="1"/>
          </p:cNvSpPr>
          <p:nvPr>
            <p:ph idx="1"/>
          </p:nvPr>
        </p:nvSpPr>
        <p:spPr/>
        <p:txBody>
          <a:bodyPr/>
          <a:lstStyle/>
          <a:p>
            <a:r>
              <a:rPr lang="en-IN"/>
              <a:t>The proposed mechanism for Trousseau’s sign is increased excitability of the nerves in the arm and forearm by hypocalcemia, such that the nerves fire when subjected to Ischemia after inflating the cuff.</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8" name="Title 1048687"/>
          <p:cNvSpPr>
            <a:spLocks noGrp="1"/>
          </p:cNvSpPr>
          <p:nvPr>
            <p:ph type="title"/>
          </p:nvPr>
        </p:nvSpPr>
        <p:spPr/>
        <p:txBody>
          <a:bodyPr/>
          <a:lstStyle/>
          <a:p>
            <a:r>
              <a:rPr lang="en-US"/>
              <a:t>Chvostek's sign</a:t>
            </a:r>
            <a:endParaRPr lang="en-IN"/>
          </a:p>
        </p:txBody>
      </p:sp>
      <p:sp>
        <p:nvSpPr>
          <p:cNvPr id="1048689" name="Content Placeholder 1048688"/>
          <p:cNvSpPr>
            <a:spLocks noGrp="1"/>
          </p:cNvSpPr>
          <p:nvPr>
            <p:ph idx="1"/>
          </p:nvPr>
        </p:nvSpPr>
        <p:spPr/>
        <p:txBody>
          <a:bodyPr/>
          <a:lstStyle/>
          <a:p>
            <a:r>
              <a:rPr lang="en-US"/>
              <a:t>elicited by tapping the cheek over the path of the facial nerve. In hypocalcemia patients, the facial muscles on the same side of the face will contract momentarily, as the tap will stimulate hyperexcitable motor axons.</a:t>
            </a:r>
            <a:endParaRPr lang="en-I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Title 1048597"/>
          <p:cNvSpPr>
            <a:spLocks noGrp="1"/>
          </p:cNvSpPr>
          <p:nvPr>
            <p:ph type="title"/>
          </p:nvPr>
        </p:nvSpPr>
        <p:spPr/>
        <p:txBody>
          <a:bodyPr/>
          <a:lstStyle/>
          <a:p>
            <a:endParaRPr lang="en-IN"/>
          </a:p>
        </p:txBody>
      </p:sp>
      <p:sp>
        <p:nvSpPr>
          <p:cNvPr id="1048599" name="Content Placeholder 1048598"/>
          <p:cNvSpPr>
            <a:spLocks noGrp="1"/>
          </p:cNvSpPr>
          <p:nvPr>
            <p:ph idx="1"/>
          </p:nvPr>
        </p:nvSpPr>
        <p:spPr/>
        <p:txBody>
          <a:bodyPr/>
          <a:lstStyle/>
          <a:p>
            <a:endParaRPr lang="en-IN"/>
          </a:p>
        </p:txBody>
      </p:sp>
      <p:pic>
        <p:nvPicPr>
          <p:cNvPr id="2097153" name="Picture 2097152"/>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385711" y="42903"/>
            <a:ext cx="9462109" cy="677219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97153"/>
                    </p:tgtEl>
                  </p:cond>
                </p:stCondLst>
                <p:endSync evt="end" delay="0">
                  <p:rtn val="all"/>
                </p:endSync>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1" fill="hold"/>
                                        <p:tgtEl>
                                          <p:spTgt spid="2097153"/>
                                        </p:tgtEl>
                                      </p:cBhvr>
                                    </p:cmd>
                                  </p:childTnLst>
                                </p:cTn>
                              </p:par>
                            </p:childTnLst>
                          </p:cTn>
                        </p:par>
                      </p:childTnLst>
                    </p:cTn>
                  </p:par>
                </p:childTnLst>
              </p:cTn>
              <p:nextCondLst>
                <p:cond evt="onClick" delay="0">
                  <p:tgtEl>
                    <p:spTgt spid="2097153"/>
                  </p:tgtEl>
                </p:cond>
              </p:nextCondLst>
            </p:seq>
            <p:video>
              <p:cMediaNode>
                <p:cTn id="7" fill="hold" display="1">
                  <p:stCondLst>
                    <p:cond delay="indefinite"/>
                  </p:stCondLst>
                  <p:endCondLst>
                    <p:cond evt="onNext" delay="0">
                      <p:tgtEl>
                        <p:sldTgt/>
                      </p:tgtEl>
                    </p:cond>
                    <p:cond evt="onPrev" delay="0">
                      <p:tgtEl>
                        <p:sldTgt/>
                      </p:tgtEl>
                    </p:cond>
                  </p:endCondLst>
                </p:cTn>
                <p:tgtEl>
                  <p:spTgt spid="209715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048593"/>
          <p:cNvSpPr>
            <a:spLocks noGrp="1"/>
          </p:cNvSpPr>
          <p:nvPr>
            <p:ph type="title"/>
          </p:nvPr>
        </p:nvSpPr>
        <p:spPr/>
        <p:txBody>
          <a:bodyPr/>
          <a:lstStyle/>
          <a:p>
            <a:r>
              <a:rPr lang="en-US"/>
              <a:t>Magnesium and Nervous System</a:t>
            </a:r>
            <a:endParaRPr lang="en-IN"/>
          </a:p>
        </p:txBody>
      </p:sp>
      <p:sp>
        <p:nvSpPr>
          <p:cNvPr id="1048595" name="Content Placeholder 1048594"/>
          <p:cNvSpPr>
            <a:spLocks noGrp="1"/>
          </p:cNvSpPr>
          <p:nvPr>
            <p:ph idx="1"/>
          </p:nvPr>
        </p:nvSpPr>
        <p:spPr/>
        <p:txBody>
          <a:bodyPr/>
          <a:lstStyle/>
          <a:p>
            <a:r>
              <a:rPr lang="en-IN"/>
              <a:t> an essential role in nerve transmission and neuromuscular conduction. </a:t>
            </a:r>
          </a:p>
          <a:p>
            <a:endParaRPr lang="en-IN"/>
          </a:p>
          <a:p>
            <a:r>
              <a:rPr lang="en-IN"/>
              <a:t>a protective role against excessive excitation that can lead to neuronal cell death (excitotoxicity)</a:t>
            </a:r>
          </a:p>
          <a:p>
            <a:endParaRPr lang="en-IN"/>
          </a:p>
          <a:p>
            <a:endParaRPr lang="en-IN"/>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Title 1048589"/>
          <p:cNvSpPr>
            <a:spLocks noGrp="1"/>
          </p:cNvSpPr>
          <p:nvPr>
            <p:ph type="title"/>
          </p:nvPr>
        </p:nvSpPr>
        <p:spPr/>
        <p:txBody>
          <a:bodyPr/>
          <a:lstStyle/>
          <a:p>
            <a:endParaRPr lang="en-IN"/>
          </a:p>
        </p:txBody>
      </p:sp>
      <p:sp>
        <p:nvSpPr>
          <p:cNvPr id="1048591" name="Content Placeholder 1048590"/>
          <p:cNvSpPr>
            <a:spLocks noGrp="1"/>
          </p:cNvSpPr>
          <p:nvPr>
            <p:ph idx="1"/>
          </p:nvPr>
        </p:nvSpPr>
        <p:spPr/>
        <p:txBody>
          <a:bodyPr/>
          <a:lstStyle/>
          <a:p>
            <a:endParaRPr lang="en-IN"/>
          </a:p>
        </p:txBody>
      </p:sp>
      <p:pic>
        <p:nvPicPr>
          <p:cNvPr id="2097152" name="Picture 2097151"/>
          <p:cNvPicPr>
            <a:picLocks/>
          </p:cNvPicPr>
          <p:nvPr/>
        </p:nvPicPr>
        <p:blipFill>
          <a:blip r:embed="rId2"/>
          <a:srcRect t="31397" r="60" b="7586"/>
          <a:stretch>
            <a:fillRect/>
          </a:stretch>
        </p:blipFill>
        <p:spPr>
          <a:xfrm>
            <a:off x="665827" y="33313"/>
            <a:ext cx="7888998" cy="6801363"/>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048585"/>
          <p:cNvSpPr>
            <a:spLocks noGrp="1"/>
          </p:cNvSpPr>
          <p:nvPr>
            <p:ph type="title"/>
          </p:nvPr>
        </p:nvSpPr>
        <p:spPr/>
        <p:txBody>
          <a:bodyPr/>
          <a:lstStyle/>
          <a:p>
            <a:r>
              <a:rPr lang="en-US"/>
              <a:t>Calcium and CVS</a:t>
            </a:r>
            <a:endParaRPr lang="en-IN"/>
          </a:p>
        </p:txBody>
      </p:sp>
      <p:sp>
        <p:nvSpPr>
          <p:cNvPr id="1048587" name="Content Placeholder 1048586"/>
          <p:cNvSpPr>
            <a:spLocks noGrp="1"/>
          </p:cNvSpPr>
          <p:nvPr>
            <p:ph idx="1"/>
          </p:nvPr>
        </p:nvSpPr>
        <p:spPr/>
        <p:txBody>
          <a:bodyPr/>
          <a:lstStyle/>
          <a:p>
            <a:r>
              <a:rPr lang="en-US"/>
              <a:t>Calcium in the pacemaker cells.</a:t>
            </a:r>
            <a:endParaRPr lang="en-IN"/>
          </a:p>
        </p:txBody>
      </p:sp>
      <p:pic>
        <p:nvPicPr>
          <p:cNvPr id="2097172" name="Picture 2097171"/>
          <p:cNvPicPr>
            <a:picLocks/>
          </p:cNvPicPr>
          <p:nvPr/>
        </p:nvPicPr>
        <p:blipFill>
          <a:blip r:embed="rId2"/>
          <a:stretch>
            <a:fillRect/>
          </a:stretch>
        </p:blipFill>
        <p:spPr>
          <a:xfrm>
            <a:off x="628650" y="2744906"/>
            <a:ext cx="7899448" cy="4113094"/>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8" name="Title 1048737"/>
          <p:cNvSpPr>
            <a:spLocks noGrp="1"/>
          </p:cNvSpPr>
          <p:nvPr>
            <p:ph type="title"/>
          </p:nvPr>
        </p:nvSpPr>
        <p:spPr/>
        <p:txBody>
          <a:bodyPr/>
          <a:lstStyle/>
          <a:p>
            <a:endParaRPr lang="en-IN"/>
          </a:p>
        </p:txBody>
      </p:sp>
      <p:sp>
        <p:nvSpPr>
          <p:cNvPr id="1048739" name="Content Placeholder 1048738"/>
          <p:cNvSpPr>
            <a:spLocks noGrp="1"/>
          </p:cNvSpPr>
          <p:nvPr>
            <p:ph idx="1"/>
          </p:nvPr>
        </p:nvSpPr>
        <p:spPr/>
        <p:txBody>
          <a:bodyPr/>
          <a:lstStyle/>
          <a:p>
            <a:endParaRPr lang="en-IN"/>
          </a:p>
        </p:txBody>
      </p:sp>
      <p:pic>
        <p:nvPicPr>
          <p:cNvPr id="2097173" name="Picture 2097172"/>
          <p:cNvPicPr>
            <a:picLocks/>
          </p:cNvPicPr>
          <p:nvPr/>
        </p:nvPicPr>
        <p:blipFill>
          <a:blip r:embed="rId2"/>
          <a:stretch>
            <a:fillRect/>
          </a:stretch>
        </p:blipFill>
        <p:spPr>
          <a:xfrm>
            <a:off x="153260" y="13922"/>
            <a:ext cx="8837480" cy="6830156"/>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0" name="Title 1048739"/>
          <p:cNvSpPr>
            <a:spLocks noGrp="1"/>
          </p:cNvSpPr>
          <p:nvPr>
            <p:ph type="title"/>
          </p:nvPr>
        </p:nvSpPr>
        <p:spPr/>
        <p:txBody>
          <a:bodyPr/>
          <a:lstStyle/>
          <a:p>
            <a:r>
              <a:rPr lang="en-US"/>
              <a:t>ECG and Cardiac Action potential.</a:t>
            </a:r>
            <a:endParaRPr lang="en-IN"/>
          </a:p>
        </p:txBody>
      </p:sp>
      <p:sp>
        <p:nvSpPr>
          <p:cNvPr id="1048741" name="Content Placeholder 1048740"/>
          <p:cNvSpPr>
            <a:spLocks noGrp="1"/>
          </p:cNvSpPr>
          <p:nvPr>
            <p:ph idx="1"/>
          </p:nvPr>
        </p:nvSpPr>
        <p:spPr/>
        <p:txBody>
          <a:bodyPr/>
          <a:lstStyle/>
          <a:p>
            <a:endParaRPr lang="en-IN"/>
          </a:p>
        </p:txBody>
      </p:sp>
      <p:pic>
        <p:nvPicPr>
          <p:cNvPr id="2097174" name="Picture 2097173"/>
          <p:cNvPicPr>
            <a:picLocks/>
          </p:cNvPicPr>
          <p:nvPr/>
        </p:nvPicPr>
        <p:blipFill>
          <a:blip r:embed="rId2"/>
          <a:stretch>
            <a:fillRect/>
          </a:stretch>
        </p:blipFill>
        <p:spPr>
          <a:xfrm rot="21600000">
            <a:off x="455795" y="1825625"/>
            <a:ext cx="9144000" cy="5135441"/>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2" name="Title 1048741"/>
          <p:cNvSpPr>
            <a:spLocks noGrp="1"/>
          </p:cNvSpPr>
          <p:nvPr>
            <p:ph type="title"/>
          </p:nvPr>
        </p:nvSpPr>
        <p:spPr/>
        <p:txBody>
          <a:bodyPr/>
          <a:lstStyle/>
          <a:p>
            <a:r>
              <a:rPr lang="en-US"/>
              <a:t>Hypocalcemia and ECG</a:t>
            </a:r>
            <a:endParaRPr lang="en-IN"/>
          </a:p>
        </p:txBody>
      </p:sp>
      <p:sp>
        <p:nvSpPr>
          <p:cNvPr id="1048743" name="Content Placeholder 1048742"/>
          <p:cNvSpPr>
            <a:spLocks noGrp="1"/>
          </p:cNvSpPr>
          <p:nvPr>
            <p:ph idx="1"/>
          </p:nvPr>
        </p:nvSpPr>
        <p:spPr/>
        <p:txBody>
          <a:bodyPr/>
          <a:lstStyle/>
          <a:p>
            <a:r>
              <a:rPr lang="en-US"/>
              <a:t>Hypocalcaemia causes QTc prolongation primarily by prolonging the ST segment</a:t>
            </a:r>
            <a:endParaRPr lang="en-IN"/>
          </a:p>
          <a:p>
            <a:r>
              <a:rPr lang="en-US"/>
              <a:t>The T wave is typically left unchanged</a:t>
            </a:r>
            <a:endParaRPr lang="en-IN"/>
          </a:p>
          <a:p>
            <a:r>
              <a:rPr lang="en-US"/>
              <a:t>Dysrhythmias are uncommon, although atrial fibrillation has been reported</a:t>
            </a:r>
            <a:endParaRPr lang="en-IN"/>
          </a:p>
          <a:p>
            <a:r>
              <a:rPr lang="en-US"/>
              <a:t>Torsades de pointes may occur, but is much less common than with hypokalaemia or hypomagnesaemia</a:t>
            </a:r>
            <a:endParaRPr lang="en-IN"/>
          </a:p>
        </p:txBody>
      </p:sp>
      <p:pic>
        <p:nvPicPr>
          <p:cNvPr id="2097175" name="Picture 2097174"/>
          <p:cNvPicPr>
            <a:picLocks/>
          </p:cNvPicPr>
          <p:nvPr/>
        </p:nvPicPr>
        <p:blipFill>
          <a:blip r:embed="rId2"/>
          <a:stretch>
            <a:fillRect/>
          </a:stretch>
        </p:blipFill>
        <p:spPr>
          <a:xfrm>
            <a:off x="311137" y="5078539"/>
            <a:ext cx="8658467" cy="177946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2" name="Title 1048591"/>
          <p:cNvSpPr>
            <a:spLocks noGrp="1"/>
          </p:cNvSpPr>
          <p:nvPr>
            <p:ph type="title"/>
          </p:nvPr>
        </p:nvSpPr>
        <p:spPr/>
        <p:txBody>
          <a:bodyPr/>
          <a:lstStyle/>
          <a:p>
            <a:r>
              <a:rPr lang="en-US"/>
              <a:t>Why TFT may be normal?</a:t>
            </a:r>
            <a:endParaRPr lang="en-IN"/>
          </a:p>
        </p:txBody>
      </p:sp>
      <p:sp>
        <p:nvSpPr>
          <p:cNvPr id="1048593" name="Content Placeholder 1048592"/>
          <p:cNvSpPr>
            <a:spLocks noGrp="1"/>
          </p:cNvSpPr>
          <p:nvPr>
            <p:ph idx="1"/>
          </p:nvPr>
        </p:nvSpPr>
        <p:spPr/>
        <p:txBody>
          <a:bodyPr/>
          <a:lstStyle/>
          <a:p>
            <a:r>
              <a:rPr lang="en-US"/>
              <a:t>Some amount of residual thyroid tissue may be left in the patient</a:t>
            </a:r>
            <a:endParaRPr lang="en-IN"/>
          </a:p>
          <a:p>
            <a:endParaRPr lang="en-IN"/>
          </a:p>
          <a:p>
            <a:r>
              <a:rPr lang="en-US"/>
              <a:t>It can provide the necessary t3,t4 for functions. </a:t>
            </a:r>
            <a:endParaRPr lang="en-IN"/>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Title 1048595"/>
          <p:cNvSpPr>
            <a:spLocks noGrp="1"/>
          </p:cNvSpPr>
          <p:nvPr>
            <p:ph type="title"/>
          </p:nvPr>
        </p:nvSpPr>
        <p:spPr/>
        <p:txBody>
          <a:bodyPr/>
          <a:lstStyle/>
          <a:p>
            <a:r>
              <a:rPr lang="en-US"/>
              <a:t>Why PTH may be normal?</a:t>
            </a:r>
            <a:endParaRPr lang="en-IN"/>
          </a:p>
        </p:txBody>
      </p:sp>
      <p:sp>
        <p:nvSpPr>
          <p:cNvPr id="1048597" name="Content Placeholder 1048596"/>
          <p:cNvSpPr>
            <a:spLocks noGrp="1"/>
          </p:cNvSpPr>
          <p:nvPr>
            <p:ph idx="1"/>
          </p:nvPr>
        </p:nvSpPr>
        <p:spPr/>
        <p:txBody>
          <a:bodyPr/>
          <a:lstStyle/>
          <a:p>
            <a:r>
              <a:rPr lang="en-US"/>
              <a:t>Serum I.PTH has to be sent, not serum.PTH.</a:t>
            </a:r>
            <a:endParaRPr lang="en-IN"/>
          </a:p>
          <a:p>
            <a:endParaRPr lang="en-IN"/>
          </a:p>
          <a:p>
            <a:r>
              <a:rPr lang="en-US"/>
              <a:t>Some residual parathyroid might be present.</a:t>
            </a:r>
            <a:endParaRPr lang="en-IN"/>
          </a:p>
          <a:p>
            <a:endParaRPr lang="en-IN"/>
          </a:p>
          <a:p>
            <a:r>
              <a:rPr lang="en-US"/>
              <a:t>The collection method may be improper.</a:t>
            </a:r>
            <a:endParaRPr lang="en-IN"/>
          </a:p>
          <a:p>
            <a:endParaRPr lang="en-IN"/>
          </a:p>
          <a:p>
            <a:r>
              <a:rPr lang="en-US"/>
              <a:t>Blood to be collected from 2 sites, and kept chilled at 20</a:t>
            </a:r>
            <a:r>
              <a:rPr lang="en-IN" altLang="en-US"/>
              <a:t>°</a:t>
            </a:r>
            <a:r>
              <a:rPr lang="en-US" altLang="en-US"/>
              <a:t>C and sent for investigation immediately.</a:t>
            </a:r>
            <a:r>
              <a:rPr lang="en-US"/>
              <a:t> </a:t>
            </a:r>
            <a:endParaRPr lang="en-IN"/>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4" name="Title 1048743"/>
          <p:cNvSpPr>
            <a:spLocks noGrp="1"/>
          </p:cNvSpPr>
          <p:nvPr>
            <p:ph type="title"/>
          </p:nvPr>
        </p:nvSpPr>
        <p:spPr/>
        <p:txBody>
          <a:bodyPr/>
          <a:lstStyle/>
          <a:p>
            <a:r>
              <a:rPr lang="en-US"/>
              <a:t>Final diagnosis.</a:t>
            </a:r>
            <a:endParaRPr lang="en-IN"/>
          </a:p>
        </p:txBody>
      </p:sp>
      <p:sp>
        <p:nvSpPr>
          <p:cNvPr id="1048745" name="Content Placeholder 1048744"/>
          <p:cNvSpPr>
            <a:spLocks noGrp="1"/>
          </p:cNvSpPr>
          <p:nvPr>
            <p:ph idx="1"/>
          </p:nvPr>
        </p:nvSpPr>
        <p:spPr/>
        <p:txBody>
          <a:bodyPr/>
          <a:lstStyle/>
          <a:p>
            <a:r>
              <a:rPr lang="en-US"/>
              <a:t>The syncope - complete heart block.</a:t>
            </a:r>
            <a:endParaRPr lang="en-IN"/>
          </a:p>
          <a:p>
            <a:r>
              <a:rPr lang="en-US"/>
              <a:t>Precipitated by acute myocardial ischemia, or high vagal tone which is rarely reported in hypocalcemia. Resolved after correction/heparinisation.</a:t>
            </a:r>
            <a:endParaRPr lang="en-IN"/>
          </a:p>
          <a:p>
            <a:endParaRPr lang="en-IN"/>
          </a:p>
          <a:p>
            <a:r>
              <a:rPr lang="en-US"/>
              <a:t>Seizures - due to hyperexcitable neurons </a:t>
            </a:r>
            <a:endParaRPr lang="en-IN"/>
          </a:p>
          <a:p>
            <a:r>
              <a:rPr lang="en-US"/>
              <a:t>Hypocalcemia and hypomagnesemia.</a:t>
            </a:r>
            <a:endParaRPr lang="en-IN"/>
          </a:p>
          <a:p>
            <a:endParaRPr lang="en-IN"/>
          </a:p>
          <a:p>
            <a:endParaRPr lang="en-IN"/>
          </a:p>
          <a:p>
            <a:endParaRPr lang="en-IN"/>
          </a:p>
          <a:p>
            <a:endParaRPr lang="en-IN"/>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0" name="Title 1048749"/>
          <p:cNvSpPr>
            <a:spLocks noGrp="1"/>
          </p:cNvSpPr>
          <p:nvPr>
            <p:ph type="ctrTitle"/>
          </p:nvPr>
        </p:nvSpPr>
        <p:spPr/>
        <p:txBody>
          <a:bodyPr/>
          <a:lstStyle/>
          <a:p>
            <a:r>
              <a:rPr lang="en-US"/>
              <a:t>Thank you.</a:t>
            </a:r>
            <a:endParaRPr lang="en-IN"/>
          </a:p>
        </p:txBody>
      </p:sp>
      <p:sp>
        <p:nvSpPr>
          <p:cNvPr id="1048751" name="Subtitle 1048750"/>
          <p:cNvSpPr>
            <a:spLocks noGrp="1"/>
          </p:cNvSpPr>
          <p:nvPr>
            <p:ph type="subTitle" idx="1"/>
          </p:nvPr>
        </p:nvSpPr>
        <p:spPr/>
        <p:txBody>
          <a:bodyPr/>
          <a:lstStyle/>
          <a:p>
            <a:endParaRPr lang="en-IN"/>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1240</Words>
  <Application>Microsoft Office PowerPoint</Application>
  <PresentationFormat>On-screen Show (4:3)</PresentationFormat>
  <Paragraphs>214</Paragraphs>
  <Slides>52</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宋体</vt:lpstr>
      <vt:lpstr>Arial</vt:lpstr>
      <vt:lpstr>Calibri</vt:lpstr>
      <vt:lpstr>Calibri Light</vt:lpstr>
      <vt:lpstr>Office Theme</vt:lpstr>
      <vt:lpstr>BIRDS OF THE SAME FEATHER : PART 2.  </vt:lpstr>
      <vt:lpstr>The case.</vt:lpstr>
      <vt:lpstr>PowerPoint Presentation</vt:lpstr>
      <vt:lpstr>The ecg monitor.</vt:lpstr>
      <vt:lpstr>CPR and INTUBATION!</vt:lpstr>
      <vt:lpstr>Pt was resuscitated.</vt:lpstr>
      <vt:lpstr>Tonic posturing again!</vt:lpstr>
      <vt:lpstr>ECG taken.</vt:lpstr>
      <vt:lpstr>PowerPoint Presentation</vt:lpstr>
      <vt:lpstr>PowerPoint Presentation</vt:lpstr>
      <vt:lpstr>Atropine given, shifted the patient to icu.</vt:lpstr>
      <vt:lpstr>Past history</vt:lpstr>
      <vt:lpstr>In the ICU, Day 1.</vt:lpstr>
      <vt:lpstr>And the lab results came.</vt:lpstr>
      <vt:lpstr>PowerPoint Presentation</vt:lpstr>
      <vt:lpstr>PowerPoint Presentation</vt:lpstr>
      <vt:lpstr>PowerPoint Presentation</vt:lpstr>
      <vt:lpstr>ICU : Day 2.</vt:lpstr>
      <vt:lpstr>PowerPoint Presentation</vt:lpstr>
      <vt:lpstr>ICU : Day 5</vt:lpstr>
      <vt:lpstr>ICU : Days 6, 7, 8</vt:lpstr>
      <vt:lpstr>Discharged on Day 10.</vt:lpstr>
      <vt:lpstr>PowerPoint Presentation</vt:lpstr>
      <vt:lpstr>PowerPoint Presentation</vt:lpstr>
      <vt:lpstr>Syncope</vt:lpstr>
      <vt:lpstr>Neurally mediated syncope </vt:lpstr>
      <vt:lpstr>Features:</vt:lpstr>
      <vt:lpstr>PowerPoint Presentation</vt:lpstr>
      <vt:lpstr>PowerPoint Presentation</vt:lpstr>
      <vt:lpstr>Orthostatic hypotension</vt:lpstr>
      <vt:lpstr>PowerPoint Presentation</vt:lpstr>
      <vt:lpstr>Cardiogenic syncope</vt:lpstr>
      <vt:lpstr>PowerPoint Presentation</vt:lpstr>
      <vt:lpstr>Syncope vs Seizure</vt:lpstr>
      <vt:lpstr>Calcium homeostasis.</vt:lpstr>
      <vt:lpstr>Calcium and Nervous System</vt:lpstr>
      <vt:lpstr>Hypocalcemia and nerve excitability.</vt:lpstr>
      <vt:lpstr>PowerPoint Presentation</vt:lpstr>
      <vt:lpstr>Trousseau's sign</vt:lpstr>
      <vt:lpstr>PowerPoint Presentation</vt:lpstr>
      <vt:lpstr>Chvostek's sign</vt:lpstr>
      <vt:lpstr>PowerPoint Presentation</vt:lpstr>
      <vt:lpstr>Magnesium and Nervous System</vt:lpstr>
      <vt:lpstr>PowerPoint Presentation</vt:lpstr>
      <vt:lpstr>Calcium and CVS</vt:lpstr>
      <vt:lpstr>PowerPoint Presentation</vt:lpstr>
      <vt:lpstr>ECG and Cardiac Action potential.</vt:lpstr>
      <vt:lpstr>Hypocalcemia and ECG</vt:lpstr>
      <vt:lpstr>Why TFT may be normal?</vt:lpstr>
      <vt:lpstr>Why PTH may be normal?</vt:lpstr>
      <vt:lpstr>Final diagnosis.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BIRDS OF THE SAME FEATHER : PART 2.  </dc:title>
  <dc:creator>Redmi Note 9 Pro Max</dc:creator>
  <cp:lastModifiedBy>LENOVO</cp:lastModifiedBy>
  <cp:revision>1</cp:revision>
  <dcterms:created xsi:type="dcterms:W3CDTF">2015-05-09T15:30:45Z</dcterms:created>
  <dcterms:modified xsi:type="dcterms:W3CDTF">2021-11-05T03:40:50Z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af6db6dd38d24c1abb7382a0c16947f9</vt:lpwstr>
  </property>
</Properties>
</file>