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320" r:id="rId2"/>
    <p:sldId id="256" r:id="rId3"/>
    <p:sldId id="257" r:id="rId4"/>
    <p:sldId id="322" r:id="rId5"/>
    <p:sldId id="258" r:id="rId6"/>
    <p:sldId id="259" r:id="rId7"/>
    <p:sldId id="260" r:id="rId8"/>
    <p:sldId id="261" r:id="rId9"/>
    <p:sldId id="263" r:id="rId10"/>
    <p:sldId id="265" r:id="rId11"/>
    <p:sldId id="266" r:id="rId12"/>
    <p:sldId id="267" r:id="rId13"/>
    <p:sldId id="264" r:id="rId14"/>
    <p:sldId id="268" r:id="rId15"/>
    <p:sldId id="269" r:id="rId16"/>
    <p:sldId id="323" r:id="rId17"/>
    <p:sldId id="324" r:id="rId18"/>
    <p:sldId id="270" r:id="rId19"/>
    <p:sldId id="271" r:id="rId20"/>
    <p:sldId id="272" r:id="rId21"/>
    <p:sldId id="273" r:id="rId22"/>
    <p:sldId id="274" r:id="rId23"/>
    <p:sldId id="262" r:id="rId24"/>
    <p:sldId id="275" r:id="rId25"/>
    <p:sldId id="325" r:id="rId26"/>
    <p:sldId id="326" r:id="rId27"/>
    <p:sldId id="286" r:id="rId28"/>
    <p:sldId id="276" r:id="rId29"/>
    <p:sldId id="277" r:id="rId30"/>
    <p:sldId id="278" r:id="rId31"/>
    <p:sldId id="279" r:id="rId32"/>
    <p:sldId id="280" r:id="rId33"/>
    <p:sldId id="281" r:id="rId34"/>
    <p:sldId id="282" r:id="rId35"/>
    <p:sldId id="283" r:id="rId36"/>
    <p:sldId id="284" r:id="rId37"/>
    <p:sldId id="285" r:id="rId38"/>
    <p:sldId id="287" r:id="rId39"/>
    <p:sldId id="288" r:id="rId40"/>
    <p:sldId id="291" r:id="rId41"/>
    <p:sldId id="327" r:id="rId42"/>
    <p:sldId id="293" r:id="rId43"/>
    <p:sldId id="294" r:id="rId44"/>
    <p:sldId id="296" r:id="rId45"/>
    <p:sldId id="297" r:id="rId46"/>
    <p:sldId id="300" r:id="rId47"/>
    <p:sldId id="301" r:id="rId48"/>
    <p:sldId id="303" r:id="rId49"/>
    <p:sldId id="304" r:id="rId50"/>
    <p:sldId id="306" r:id="rId51"/>
    <p:sldId id="307" r:id="rId52"/>
    <p:sldId id="308" r:id="rId53"/>
    <p:sldId id="309" r:id="rId54"/>
    <p:sldId id="310" r:id="rId55"/>
    <p:sldId id="312" r:id="rId56"/>
    <p:sldId id="313" r:id="rId57"/>
    <p:sldId id="314" r:id="rId58"/>
    <p:sldId id="315" r:id="rId59"/>
    <p:sldId id="316" r:id="rId60"/>
    <p:sldId id="317" r:id="rId61"/>
    <p:sldId id="318" r:id="rId62"/>
    <p:sldId id="289" r:id="rId63"/>
    <p:sldId id="290" r:id="rId64"/>
    <p:sldId id="321"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53245BFE-55DB-4A38-82C8-82A8DA1C3126}" type="datetimeFigureOut">
              <a:rPr lang="en-IN" smtClean="0"/>
              <a:t>05-04-2022</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1B89B07F-2B88-4B3C-82DE-3B5E90BF1F11}" type="slidenum">
              <a:rPr lang="en-IN" smtClean="0"/>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89B07F-2B88-4B3C-82DE-3B5E90BF1F11}" type="slidenum">
              <a:rPr lang="en-IN" smtClean="0"/>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a:xfrm>
            <a:off x="800100" y="6172200"/>
            <a:ext cx="4000500" cy="457200"/>
          </a:xfrm>
        </p:spPr>
        <p:txBody>
          <a:bodyPr/>
          <a:lstStyle/>
          <a:p>
            <a:endParaRPr lang="en-IN"/>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1B89B07F-2B88-4B3C-82DE-3B5E90BF1F11}"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53245BFE-55DB-4A38-82C8-82A8DA1C3126}" type="datetimeFigureOut">
              <a:rPr lang="en-IN" smtClean="0"/>
              <a:t>05-04-2022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89B07F-2B88-4B3C-82DE-3B5E90BF1F11}" type="slidenum">
              <a:rPr lang="en-IN" smtClean="0"/>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53245BFE-55DB-4A38-82C8-82A8DA1C3126}" type="datetimeFigureOut">
              <a:rPr lang="en-IN" smtClean="0"/>
              <a:t>05-04-2022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B89B07F-2B88-4B3C-82DE-3B5E90BF1F11}" type="slidenum">
              <a:rPr lang="en-IN" smtClean="0"/>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3245BFE-55DB-4A38-82C8-82A8DA1C3126}" type="datetimeFigureOut">
              <a:rPr lang="en-IN" smtClean="0"/>
              <a:t>05-04-2022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245BFE-55DB-4A38-82C8-82A8DA1C3126}" type="datetimeFigureOut">
              <a:rPr lang="en-IN" smtClean="0"/>
              <a:t>05-04-2022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3245BFE-55DB-4A38-82C8-82A8DA1C3126}" type="datetimeFigureOut">
              <a:rPr lang="en-IN" smtClean="0"/>
              <a:t>05-04-2022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89B07F-2B88-4B3C-82DE-3B5E90BF1F11}" type="slidenum">
              <a:rPr lang="en-IN" smtClean="0"/>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3245BFE-55DB-4A38-82C8-82A8DA1C3126}" type="datetimeFigureOut">
              <a:rPr lang="en-IN" smtClean="0"/>
              <a:t>05-04-2022</a:t>
            </a:fld>
            <a:endParaRPr lang="en-IN"/>
          </a:p>
        </p:txBody>
      </p:sp>
      <p:sp>
        <p:nvSpPr>
          <p:cNvPr id="6" name="Footer Placeholder 5"/>
          <p:cNvSpPr>
            <a:spLocks noGrp="1"/>
          </p:cNvSpPr>
          <p:nvPr>
            <p:ph type="ftr" sz="quarter" idx="11"/>
          </p:nvPr>
        </p:nvSpPr>
        <p:spPr>
          <a:xfrm>
            <a:off x="914400" y="6172200"/>
            <a:ext cx="3886200" cy="457200"/>
          </a:xfrm>
        </p:spPr>
        <p:txBody>
          <a:bodyPr/>
          <a:lstStyle/>
          <a:p>
            <a:endParaRPr lang="en-IN"/>
          </a:p>
        </p:txBody>
      </p:sp>
      <p:sp>
        <p:nvSpPr>
          <p:cNvPr id="7" name="Slide Number Placeholder 6"/>
          <p:cNvSpPr>
            <a:spLocks noGrp="1"/>
          </p:cNvSpPr>
          <p:nvPr>
            <p:ph type="sldNum" sz="quarter" idx="12"/>
          </p:nvPr>
        </p:nvSpPr>
        <p:spPr>
          <a:xfrm>
            <a:off x="146304" y="6208776"/>
            <a:ext cx="457200" cy="457200"/>
          </a:xfrm>
        </p:spPr>
        <p:txBody>
          <a:bodyPr/>
          <a:lstStyle/>
          <a:p>
            <a:fld id="{1B89B07F-2B88-4B3C-82DE-3B5E90BF1F11}" type="slidenum">
              <a:rPr lang="en-IN" smtClean="0"/>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245BFE-55DB-4A38-82C8-82A8DA1C3126}" type="datetimeFigureOut">
              <a:rPr lang="en-IN" smtClean="0"/>
              <a:t>05-04-2022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89B07F-2B88-4B3C-82DE-3B5E90BF1F11}"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3245BFE-55DB-4A38-82C8-82A8DA1C3126}" type="datetimeFigureOut">
              <a:rPr lang="en-IN" smtClean="0"/>
              <a:t>05-04-2022</a:t>
            </a:fld>
            <a:endParaRPr lang="en-IN"/>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IN"/>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B89B07F-2B88-4B3C-82DE-3B5E90BF1F11}"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627784" y="4005064"/>
            <a:ext cx="6400800" cy="1752600"/>
          </a:xfrm>
        </p:spPr>
        <p:txBody>
          <a:bodyPr>
            <a:normAutofit/>
          </a:bodyPr>
          <a:lstStyle/>
          <a:p>
            <a:pPr algn="r"/>
            <a:r>
              <a:rPr lang="en-US" dirty="0"/>
              <a:t>              </a:t>
            </a:r>
          </a:p>
          <a:p>
            <a:pPr algn="r"/>
            <a:r>
              <a:rPr lang="en-US" sz="2800" dirty="0"/>
              <a:t>                   Dr. </a:t>
            </a:r>
            <a:r>
              <a:rPr lang="en-US" sz="2800" dirty="0" err="1"/>
              <a:t>Bibymol</a:t>
            </a:r>
            <a:r>
              <a:rPr lang="en-US" sz="2800" dirty="0"/>
              <a:t> Joseph</a:t>
            </a:r>
          </a:p>
          <a:p>
            <a:pPr algn="r"/>
            <a:r>
              <a:rPr lang="en-US" sz="2000" dirty="0"/>
              <a:t>JR2  GENERAL MEDICINE </a:t>
            </a:r>
          </a:p>
          <a:p>
            <a:endParaRPr lang="en-US" dirty="0"/>
          </a:p>
        </p:txBody>
      </p:sp>
      <p:sp>
        <p:nvSpPr>
          <p:cNvPr id="4" name="Title 3"/>
          <p:cNvSpPr>
            <a:spLocks noGrp="1"/>
          </p:cNvSpPr>
          <p:nvPr>
            <p:ph type="ctrTitle"/>
          </p:nvPr>
        </p:nvSpPr>
        <p:spPr>
          <a:xfrm>
            <a:off x="107504" y="1628800"/>
            <a:ext cx="9144000" cy="1470025"/>
          </a:xfrm>
        </p:spPr>
        <p:txBody>
          <a:bodyPr>
            <a:normAutofit/>
          </a:bodyPr>
          <a:lstStyle/>
          <a:p>
            <a:r>
              <a:rPr lang="en-IN" dirty="0"/>
              <a:t>AUTOIMMUNE HEMOLYTIC ANEMIAS</a:t>
            </a:r>
          </a:p>
        </p:txBody>
      </p:sp>
    </p:spTree>
    <p:extLst>
      <p:ext uri="{BB962C8B-B14F-4D97-AF65-F5344CB8AC3E}">
        <p14:creationId xmlns:p14="http://schemas.microsoft.com/office/powerpoint/2010/main" val="255920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a:solidFill>
                  <a:srgbClr val="FF0000"/>
                </a:solidFill>
              </a:rPr>
              <a:t>INTRODUCTION</a:t>
            </a:r>
            <a:endParaRPr lang="en-IN" dirty="0">
              <a:solidFill>
                <a:srgbClr val="FF0000"/>
              </a:solidFill>
            </a:endParaRPr>
          </a:p>
        </p:txBody>
      </p:sp>
      <p:sp>
        <p:nvSpPr>
          <p:cNvPr id="5" name="Content Placeholder 4"/>
          <p:cNvSpPr>
            <a:spLocks noGrp="1"/>
          </p:cNvSpPr>
          <p:nvPr>
            <p:ph sz="quarter" idx="1"/>
          </p:nvPr>
        </p:nvSpPr>
        <p:spPr>
          <a:xfrm>
            <a:off x="467544" y="1447800"/>
            <a:ext cx="8219256" cy="4572000"/>
          </a:xfrm>
        </p:spPr>
        <p:txBody>
          <a:bodyPr>
            <a:normAutofit lnSpcReduction="10000"/>
          </a:bodyPr>
          <a:lstStyle/>
          <a:p>
            <a:pPr algn="just"/>
            <a:r>
              <a:rPr lang="en-US" dirty="0"/>
              <a:t>Autoimmune hemolytic anemia (AIHA) is defined as increased destruction of red cells through autoimmune mechanisms, usually mediated  by autoantibodies against erythrocyte surface antigens.</a:t>
            </a:r>
          </a:p>
          <a:p>
            <a:pPr algn="just"/>
            <a:r>
              <a:rPr lang="en-US" dirty="0"/>
              <a:t>During the past  decade, important new findings have emerged regarding the cause, pathogenesis,  diagnosis, and treatment of this group of disorders.</a:t>
            </a:r>
          </a:p>
          <a:p>
            <a:pPr algn="just"/>
            <a:r>
              <a:rPr lang="en-US" dirty="0"/>
              <a:t>AIHA is a common term for several diseases that differ from one another with respect to cause, pathogenesis, and clinical presentation, and the individual disorders should be addressed according to these differences</a:t>
            </a:r>
            <a:r>
              <a:rPr lang="en-US" sz="2800" dirty="0"/>
              <a:t>.</a:t>
            </a:r>
            <a:endParaRPr lang="en-IN" sz="2800" dirty="0"/>
          </a:p>
        </p:txBody>
      </p:sp>
    </p:spTree>
    <p:extLst>
      <p:ext uri="{BB962C8B-B14F-4D97-AF65-F5344CB8AC3E}">
        <p14:creationId xmlns:p14="http://schemas.microsoft.com/office/powerpoint/2010/main" val="3808783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solidFill>
                  <a:srgbClr val="FF0000"/>
                </a:solidFill>
              </a:rPr>
              <a:t>WARM AIHA</a:t>
            </a:r>
          </a:p>
        </p:txBody>
      </p:sp>
      <p:sp>
        <p:nvSpPr>
          <p:cNvPr id="3" name="Content Placeholder 2"/>
          <p:cNvSpPr>
            <a:spLocks noGrp="1"/>
          </p:cNvSpPr>
          <p:nvPr>
            <p:ph sz="quarter" idx="1"/>
          </p:nvPr>
        </p:nvSpPr>
        <p:spPr>
          <a:xfrm>
            <a:off x="457200" y="1340769"/>
            <a:ext cx="8229600" cy="4785395"/>
          </a:xfrm>
        </p:spPr>
        <p:txBody>
          <a:bodyPr>
            <a:normAutofit/>
          </a:bodyPr>
          <a:lstStyle/>
          <a:p>
            <a:pPr algn="just"/>
            <a:r>
              <a:rPr lang="en-US" dirty="0"/>
              <a:t>In warm AIHA, antibodies have the highest affinity to the antigen at 37°C.</a:t>
            </a:r>
          </a:p>
          <a:p>
            <a:pPr algn="just"/>
            <a:r>
              <a:rPr lang="en-US" dirty="0"/>
              <a:t>The autoantibodies are polyclonal (i.e., produced by </a:t>
            </a:r>
            <a:r>
              <a:rPr lang="en-US" dirty="0" err="1"/>
              <a:t>nonclonal</a:t>
            </a:r>
            <a:r>
              <a:rPr lang="en-US" dirty="0"/>
              <a:t> B lymphocytes and plasma cells).</a:t>
            </a:r>
          </a:p>
          <a:p>
            <a:pPr algn="just"/>
            <a:r>
              <a:rPr lang="en-US" dirty="0"/>
              <a:t>They are usually of the IgG class, but IgM warm antibodies may be involved, and in rare cases, IgA warm antibodies may be involved.</a:t>
            </a:r>
          </a:p>
        </p:txBody>
      </p:sp>
    </p:spTree>
    <p:extLst>
      <p:ext uri="{BB962C8B-B14F-4D97-AF65-F5344CB8AC3E}">
        <p14:creationId xmlns:p14="http://schemas.microsoft.com/office/powerpoint/2010/main" val="2764294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F6927-5DF4-4E44-ABF1-AE510B7B81A6}"/>
              </a:ext>
            </a:extLst>
          </p:cNvPr>
          <p:cNvSpPr>
            <a:spLocks noGrp="1"/>
          </p:cNvSpPr>
          <p:nvPr>
            <p:ph type="title"/>
          </p:nvPr>
        </p:nvSpPr>
        <p:spPr/>
        <p:txBody>
          <a:bodyPr>
            <a:normAutofit/>
          </a:bodyPr>
          <a:lstStyle/>
          <a:p>
            <a:r>
              <a:rPr lang="en-US" sz="3200" dirty="0">
                <a:solidFill>
                  <a:schemeClr val="accent1">
                    <a:lumMod val="60000"/>
                    <a:lumOff val="40000"/>
                  </a:schemeClr>
                </a:solidFill>
              </a:rPr>
              <a:t>PATHOGENESIS</a:t>
            </a:r>
            <a:endParaRPr lang="en-IN" sz="3200" dirty="0">
              <a:solidFill>
                <a:schemeClr val="accent1">
                  <a:lumMod val="60000"/>
                  <a:lumOff val="40000"/>
                </a:schemeClr>
              </a:solidFill>
            </a:endParaRPr>
          </a:p>
        </p:txBody>
      </p:sp>
      <p:sp>
        <p:nvSpPr>
          <p:cNvPr id="3" name="Content Placeholder 2">
            <a:extLst>
              <a:ext uri="{FF2B5EF4-FFF2-40B4-BE49-F238E27FC236}">
                <a16:creationId xmlns:a16="http://schemas.microsoft.com/office/drawing/2014/main" id="{229A94ED-38F8-4B14-BCAE-D145B47FD99F}"/>
              </a:ext>
            </a:extLst>
          </p:cNvPr>
          <p:cNvSpPr>
            <a:spLocks noGrp="1"/>
          </p:cNvSpPr>
          <p:nvPr>
            <p:ph sz="quarter" idx="1"/>
          </p:nvPr>
        </p:nvSpPr>
        <p:spPr/>
        <p:txBody>
          <a:bodyPr/>
          <a:lstStyle/>
          <a:p>
            <a:pPr algn="just"/>
            <a:r>
              <a:rPr lang="en-US" dirty="0"/>
              <a:t>The pathogenesis of warm AIHA is complex </a:t>
            </a:r>
          </a:p>
          <a:p>
            <a:pPr algn="just"/>
            <a:r>
              <a:rPr lang="en-US" dirty="0"/>
              <a:t>The mononuclear phagocytic system in the spleen plays a major role in the breakdown of opsonized erythrocytes (</a:t>
            </a:r>
            <a:r>
              <a:rPr lang="en-US" dirty="0">
                <a:solidFill>
                  <a:srgbClr val="FF0000"/>
                </a:solidFill>
              </a:rPr>
              <a:t>extravascular hemolysis</a:t>
            </a:r>
            <a:r>
              <a:rPr lang="en-US" dirty="0"/>
              <a:t>).</a:t>
            </a:r>
          </a:p>
          <a:p>
            <a:pPr algn="just"/>
            <a:r>
              <a:rPr lang="en-US" dirty="0"/>
              <a:t> The complement system, activated by the classical pathway, is involved in approximately half the cases.</a:t>
            </a:r>
          </a:p>
          <a:p>
            <a:pPr algn="just"/>
            <a:r>
              <a:rPr lang="en-US" dirty="0"/>
              <a:t>Most of the complement-mediated erythrocyte destruction occurs through phagocytosis of complement fragment 3b (</a:t>
            </a:r>
            <a:r>
              <a:rPr lang="en-US" dirty="0">
                <a:solidFill>
                  <a:srgbClr val="FF0000"/>
                </a:solidFill>
              </a:rPr>
              <a:t>C3b</a:t>
            </a:r>
            <a:r>
              <a:rPr lang="en-US" dirty="0"/>
              <a:t>)–coated cells (</a:t>
            </a:r>
            <a:r>
              <a:rPr lang="en-US" dirty="0">
                <a:solidFill>
                  <a:srgbClr val="FF0000"/>
                </a:solidFill>
              </a:rPr>
              <a:t>extravascular hemolysis</a:t>
            </a:r>
            <a:r>
              <a:rPr lang="en-US" dirty="0"/>
              <a:t>).</a:t>
            </a:r>
          </a:p>
          <a:p>
            <a:pPr algn="just"/>
            <a:endParaRPr lang="en-US" dirty="0"/>
          </a:p>
          <a:p>
            <a:pPr algn="just"/>
            <a:endParaRPr lang="en-IN" dirty="0"/>
          </a:p>
          <a:p>
            <a:endParaRPr lang="en-IN" dirty="0"/>
          </a:p>
        </p:txBody>
      </p:sp>
    </p:spTree>
    <p:extLst>
      <p:ext uri="{BB962C8B-B14F-4D97-AF65-F5344CB8AC3E}">
        <p14:creationId xmlns:p14="http://schemas.microsoft.com/office/powerpoint/2010/main" val="3274687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67544" y="188641"/>
            <a:ext cx="8424936" cy="6336704"/>
          </a:xfrm>
        </p:spPr>
        <p:txBody>
          <a:bodyPr>
            <a:normAutofit/>
          </a:bodyPr>
          <a:lstStyle/>
          <a:p>
            <a:pPr algn="just"/>
            <a:r>
              <a:rPr lang="en-US" dirty="0"/>
              <a:t>To a lesser extent, cleavage of C5 and activation of the terminal complement cascade may occur, resulting in formation of the </a:t>
            </a:r>
            <a:r>
              <a:rPr lang="en-US" dirty="0">
                <a:solidFill>
                  <a:srgbClr val="FF0000"/>
                </a:solidFill>
              </a:rPr>
              <a:t>membrane attack complex </a:t>
            </a:r>
            <a:r>
              <a:rPr lang="en-US" dirty="0"/>
              <a:t>and </a:t>
            </a:r>
            <a:r>
              <a:rPr lang="en-US" dirty="0">
                <a:solidFill>
                  <a:srgbClr val="FF0000"/>
                </a:solidFill>
              </a:rPr>
              <a:t>intravascular hemolysis</a:t>
            </a:r>
            <a:r>
              <a:rPr lang="en-US" dirty="0"/>
              <a:t>.</a:t>
            </a:r>
          </a:p>
          <a:p>
            <a:pPr algn="just"/>
            <a:r>
              <a:rPr lang="en-US" dirty="0"/>
              <a:t>The pathogenesis of this disorder also involves the T-lymphocyte system</a:t>
            </a:r>
          </a:p>
          <a:p>
            <a:pPr algn="just"/>
            <a:r>
              <a:rPr lang="en-US" dirty="0"/>
              <a:t>The signal substance cytotoxic T-lymphocyte antigen 4 (CTLA-4) activates regulatory T cells, which are critical for immune tolerance.</a:t>
            </a:r>
            <a:endParaRPr lang="en-IN" dirty="0"/>
          </a:p>
        </p:txBody>
      </p:sp>
    </p:spTree>
    <p:extLst>
      <p:ext uri="{BB962C8B-B14F-4D97-AF65-F5344CB8AC3E}">
        <p14:creationId xmlns:p14="http://schemas.microsoft.com/office/powerpoint/2010/main" val="788145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just"/>
            <a:r>
              <a:rPr lang="en-US" dirty="0"/>
              <a:t>Polymorphism of the CTLA-4 gene can confer a predisposition to immunologic disorders, including autoimmune cytopenias.</a:t>
            </a:r>
          </a:p>
          <a:p>
            <a:pPr algn="just"/>
            <a:r>
              <a:rPr lang="en-US" dirty="0"/>
              <a:t>The programmed cell death 1 (PD-1) signal pathway is another checkpoint for immune tolerance, and pharmacologic inhibition of PD-1 carries an increased risk of autoimmune disease.</a:t>
            </a:r>
          </a:p>
          <a:p>
            <a:pPr algn="just"/>
            <a:endParaRPr lang="en-IN" dirty="0"/>
          </a:p>
        </p:txBody>
      </p:sp>
    </p:spTree>
    <p:extLst>
      <p:ext uri="{BB962C8B-B14F-4D97-AF65-F5344CB8AC3E}">
        <p14:creationId xmlns:p14="http://schemas.microsoft.com/office/powerpoint/2010/main" val="2818773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just"/>
            <a:r>
              <a:rPr lang="en-US" dirty="0"/>
              <a:t>In nearly 50% of cases of warm AIHA, no underlying or associated disorder can be identified, and the hemolytic disease is classified as </a:t>
            </a:r>
            <a:r>
              <a:rPr lang="en-US" dirty="0">
                <a:solidFill>
                  <a:srgbClr val="FF0000"/>
                </a:solidFill>
              </a:rPr>
              <a:t>primary</a:t>
            </a:r>
            <a:r>
              <a:rPr lang="en-US" dirty="0"/>
              <a:t>.</a:t>
            </a:r>
          </a:p>
          <a:p>
            <a:pPr algn="just"/>
            <a:r>
              <a:rPr lang="en-IN" dirty="0"/>
              <a:t>Slightly more than 50% of the cases are secondary to immunologic or lymphoproliferative disorders </a:t>
            </a:r>
          </a:p>
          <a:p>
            <a:pPr lvl="1" algn="just">
              <a:buFont typeface="Wingdings" pitchFamily="2" charset="2"/>
              <a:buChar char="ü"/>
            </a:pPr>
            <a:r>
              <a:rPr lang="en-IN" dirty="0"/>
              <a:t> (e.g., </a:t>
            </a:r>
            <a:r>
              <a:rPr lang="en-IN" dirty="0">
                <a:solidFill>
                  <a:schemeClr val="accent2">
                    <a:lumMod val="50000"/>
                  </a:schemeClr>
                </a:solidFill>
              </a:rPr>
              <a:t>chronic lymphocytic </a:t>
            </a:r>
            <a:r>
              <a:rPr lang="en-IN" dirty="0" err="1">
                <a:solidFill>
                  <a:schemeClr val="accent2">
                    <a:lumMod val="50000"/>
                  </a:schemeClr>
                </a:solidFill>
              </a:rPr>
              <a:t>leukemia</a:t>
            </a:r>
            <a:r>
              <a:rPr lang="en-IN" dirty="0">
                <a:solidFill>
                  <a:schemeClr val="accent2">
                    <a:lumMod val="50000"/>
                  </a:schemeClr>
                </a:solidFill>
              </a:rPr>
              <a:t>, systemic lupus </a:t>
            </a:r>
            <a:r>
              <a:rPr lang="en-IN" dirty="0" err="1">
                <a:solidFill>
                  <a:schemeClr val="accent2">
                    <a:lumMod val="50000"/>
                  </a:schemeClr>
                </a:solidFill>
              </a:rPr>
              <a:t>erythematosus</a:t>
            </a:r>
            <a:r>
              <a:rPr lang="en-IN" dirty="0">
                <a:solidFill>
                  <a:schemeClr val="accent2">
                    <a:lumMod val="50000"/>
                  </a:schemeClr>
                </a:solidFill>
              </a:rPr>
              <a:t>, or common variable immunodeficiency</a:t>
            </a:r>
            <a:r>
              <a:rPr lang="en-IN" dirty="0"/>
              <a:t>).</a:t>
            </a:r>
          </a:p>
        </p:txBody>
      </p:sp>
    </p:spTree>
    <p:extLst>
      <p:ext uri="{BB962C8B-B14F-4D97-AF65-F5344CB8AC3E}">
        <p14:creationId xmlns:p14="http://schemas.microsoft.com/office/powerpoint/2010/main" val="195481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499"/>
          </a:xfrm>
        </p:spPr>
        <p:txBody>
          <a:bodyPr>
            <a:normAutofit/>
          </a:bodyPr>
          <a:lstStyle/>
          <a:p>
            <a:pPr algn="just"/>
            <a:r>
              <a:rPr lang="en-IN" dirty="0"/>
              <a:t>Occasionally, a </a:t>
            </a:r>
            <a:r>
              <a:rPr lang="en-IN" dirty="0" err="1"/>
              <a:t>lymphoproliferative</a:t>
            </a:r>
            <a:r>
              <a:rPr lang="en-IN" dirty="0"/>
              <a:t> </a:t>
            </a:r>
            <a:r>
              <a:rPr lang="en-US" dirty="0"/>
              <a:t>disease develops several years after the diagnosis of AIHA.</a:t>
            </a:r>
          </a:p>
          <a:p>
            <a:pPr algn="just"/>
            <a:r>
              <a:rPr lang="en-US" dirty="0"/>
              <a:t> Recently, several cases have been described in patients with </a:t>
            </a:r>
            <a:r>
              <a:rPr lang="en-US" dirty="0">
                <a:solidFill>
                  <a:schemeClr val="accent2">
                    <a:lumMod val="50000"/>
                  </a:schemeClr>
                </a:solidFill>
              </a:rPr>
              <a:t>severe acute respiratory syndrome coronavirus 2 </a:t>
            </a:r>
            <a:r>
              <a:rPr lang="en-US" dirty="0"/>
              <a:t>(SARS-CoV-2) infection.</a:t>
            </a:r>
          </a:p>
          <a:p>
            <a:pPr algn="just"/>
            <a:r>
              <a:rPr lang="en-US" dirty="0"/>
              <a:t>The Evans syndrome, characterized by the simultaneous or sequential combination of AIHA and immune thrombocytopenia, is often associated with more severe anemia and a worse prognosis than primary warm AIHA.</a:t>
            </a:r>
            <a:endParaRPr lang="en-IN" dirty="0"/>
          </a:p>
        </p:txBody>
      </p:sp>
    </p:spTree>
    <p:extLst>
      <p:ext uri="{BB962C8B-B14F-4D97-AF65-F5344CB8AC3E}">
        <p14:creationId xmlns:p14="http://schemas.microsoft.com/office/powerpoint/2010/main" val="2197783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5" y="65832"/>
            <a:ext cx="6912768" cy="6573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3127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lstStyle/>
          <a:p>
            <a:pPr algn="ctr"/>
            <a:r>
              <a:rPr lang="en-IN" dirty="0">
                <a:solidFill>
                  <a:srgbClr val="FF0000"/>
                </a:solidFill>
              </a:rPr>
              <a:t>COLD AGGLUTININ DISEASE</a:t>
            </a:r>
          </a:p>
        </p:txBody>
      </p:sp>
      <p:sp>
        <p:nvSpPr>
          <p:cNvPr id="3" name="Content Placeholder 2"/>
          <p:cNvSpPr>
            <a:spLocks noGrp="1"/>
          </p:cNvSpPr>
          <p:nvPr>
            <p:ph sz="quarter" idx="1"/>
          </p:nvPr>
        </p:nvSpPr>
        <p:spPr>
          <a:xfrm>
            <a:off x="457200" y="908720"/>
            <a:ext cx="8229600" cy="5217445"/>
          </a:xfrm>
        </p:spPr>
        <p:txBody>
          <a:bodyPr>
            <a:normAutofit/>
          </a:bodyPr>
          <a:lstStyle/>
          <a:p>
            <a:pPr algn="just"/>
            <a:r>
              <a:rPr lang="en-US" dirty="0"/>
              <a:t>Cold-reactive antibodies bind to the antigen at a temperature of </a:t>
            </a:r>
            <a:r>
              <a:rPr lang="en-US" dirty="0">
                <a:solidFill>
                  <a:srgbClr val="FF0000"/>
                </a:solidFill>
              </a:rPr>
              <a:t>0 to 4°C </a:t>
            </a:r>
            <a:r>
              <a:rPr lang="en-US" dirty="0"/>
              <a:t>but may also react at higher temperatures.</a:t>
            </a:r>
          </a:p>
          <a:p>
            <a:pPr algn="just"/>
            <a:r>
              <a:rPr lang="en-US" dirty="0">
                <a:solidFill>
                  <a:srgbClr val="FF0000"/>
                </a:solidFill>
              </a:rPr>
              <a:t>Cold </a:t>
            </a:r>
            <a:r>
              <a:rPr lang="en-US" dirty="0" err="1">
                <a:solidFill>
                  <a:srgbClr val="FF0000"/>
                </a:solidFill>
              </a:rPr>
              <a:t>agglutinins</a:t>
            </a:r>
            <a:r>
              <a:rPr lang="en-US" dirty="0" err="1"/>
              <a:t>:Cold</a:t>
            </a:r>
            <a:r>
              <a:rPr lang="en-US" dirty="0"/>
              <a:t> autoantibodies that can agglutinate erythrocytes. </a:t>
            </a:r>
          </a:p>
          <a:p>
            <a:pPr algn="just"/>
            <a:r>
              <a:rPr lang="en-US" dirty="0">
                <a:solidFill>
                  <a:srgbClr val="FF0000"/>
                </a:solidFill>
              </a:rPr>
              <a:t>The thermal </a:t>
            </a:r>
            <a:r>
              <a:rPr lang="en-US" dirty="0" err="1">
                <a:solidFill>
                  <a:srgbClr val="FF0000"/>
                </a:solidFill>
              </a:rPr>
              <a:t>amplitude:</a:t>
            </a:r>
            <a:r>
              <a:rPr lang="en-US" dirty="0" err="1"/>
              <a:t>the</a:t>
            </a:r>
            <a:r>
              <a:rPr lang="en-US" dirty="0"/>
              <a:t> highest temperature at which agglutination can be detected, and cold agglutinins with a thermal amplitude higher than 28 to 30°C are pathogenic.</a:t>
            </a:r>
          </a:p>
          <a:p>
            <a:pPr algn="just"/>
            <a:r>
              <a:rPr lang="en-US" dirty="0">
                <a:solidFill>
                  <a:srgbClr val="FF0000"/>
                </a:solidFill>
              </a:rPr>
              <a:t>The cold agglutinin titer:</a:t>
            </a:r>
            <a:r>
              <a:rPr lang="en-US" dirty="0"/>
              <a:t> the inverse of the highest plasma or serum dilution at which agglutination can be seen at a given temperature.</a:t>
            </a:r>
          </a:p>
          <a:p>
            <a:pPr algn="just"/>
            <a:endParaRPr lang="en-IN" dirty="0"/>
          </a:p>
        </p:txBody>
      </p:sp>
    </p:spTree>
    <p:extLst>
      <p:ext uri="{BB962C8B-B14F-4D97-AF65-F5344CB8AC3E}">
        <p14:creationId xmlns:p14="http://schemas.microsoft.com/office/powerpoint/2010/main" val="3910172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1560" y="1052736"/>
            <a:ext cx="8208912" cy="4896544"/>
          </a:xfrm>
        </p:spPr>
        <p:txBody>
          <a:bodyPr>
            <a:normAutofit/>
          </a:bodyPr>
          <a:lstStyle/>
          <a:p>
            <a:pPr algn="just"/>
            <a:r>
              <a:rPr lang="en-US" dirty="0"/>
              <a:t>Cold agglutinin disease is an AIHA in which the autoantibody is a cold agglutinin and no underlying clinical disorder is present.</a:t>
            </a:r>
          </a:p>
          <a:p>
            <a:pPr marL="0" indent="0" algn="just">
              <a:buNone/>
            </a:pPr>
            <a:r>
              <a:rPr lang="en-US" dirty="0"/>
              <a:t>          Newer studies have shown that affected patients, who 	previously would have received a diagnosis of primary or 	idiopathic cold agglutinin disease, have a clonal 	lymphoproliferative bone marrow disease that can be 	difficult to recognize.</a:t>
            </a:r>
          </a:p>
          <a:p>
            <a:pPr marL="0" indent="0" algn="just">
              <a:buNone/>
            </a:pPr>
            <a:endParaRPr lang="en-IN" dirty="0"/>
          </a:p>
        </p:txBody>
      </p:sp>
    </p:spTree>
    <p:extLst>
      <p:ext uri="{BB962C8B-B14F-4D97-AF65-F5344CB8AC3E}">
        <p14:creationId xmlns:p14="http://schemas.microsoft.com/office/powerpoint/2010/main" val="3099959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The histopathological picture has often been interpreted as several types of low-grade </a:t>
            </a:r>
            <a:r>
              <a:rPr lang="en-US" dirty="0" err="1"/>
              <a:t>nonHodgkin’s</a:t>
            </a:r>
            <a:r>
              <a:rPr lang="en-US" dirty="0"/>
              <a:t> lymphoma, such as lymphoplasmacytic or marginal-zone lymphoma, but a relatively uniform disease, </a:t>
            </a:r>
            <a:r>
              <a:rPr lang="en-US" dirty="0">
                <a:solidFill>
                  <a:srgbClr val="FF0000"/>
                </a:solidFill>
              </a:rPr>
              <a:t>cold agglutinin–associated lymphoproliferative bone marrow disorder</a:t>
            </a:r>
            <a:r>
              <a:rPr lang="en-US" dirty="0"/>
              <a:t>, is now thought to be the underlying condition </a:t>
            </a:r>
          </a:p>
          <a:p>
            <a:pPr algn="just"/>
            <a:r>
              <a:rPr lang="en-US" dirty="0"/>
              <a:t>The MYD88 L265P mutation, present in nearly all cases of </a:t>
            </a:r>
            <a:r>
              <a:rPr lang="en-US" dirty="0" err="1"/>
              <a:t>lymphoplasmacytic</a:t>
            </a:r>
            <a:r>
              <a:rPr lang="en-US" dirty="0"/>
              <a:t> lymphoma (the bone marrow disorder seen in </a:t>
            </a:r>
            <a:r>
              <a:rPr lang="en-US" dirty="0" err="1"/>
              <a:t>Waldenström’s</a:t>
            </a:r>
            <a:r>
              <a:rPr lang="en-US" dirty="0"/>
              <a:t> </a:t>
            </a:r>
            <a:r>
              <a:rPr lang="en-US" dirty="0" err="1"/>
              <a:t>macroglobulinemia</a:t>
            </a:r>
            <a:r>
              <a:rPr lang="en-US" dirty="0"/>
              <a:t>), is usually not found in cold agglutinin disease.</a:t>
            </a:r>
          </a:p>
          <a:p>
            <a:pPr algn="just"/>
            <a:endParaRPr lang="en-US" dirty="0"/>
          </a:p>
          <a:p>
            <a:pPr algn="just"/>
            <a:endParaRPr lang="en-IN" dirty="0"/>
          </a:p>
        </p:txBody>
      </p:sp>
    </p:spTree>
    <p:extLst>
      <p:ext uri="{BB962C8B-B14F-4D97-AF65-F5344CB8AC3E}">
        <p14:creationId xmlns:p14="http://schemas.microsoft.com/office/powerpoint/2010/main" val="318024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0" y="610528"/>
            <a:ext cx="9156010" cy="527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031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836712"/>
            <a:ext cx="7772400" cy="5183088"/>
          </a:xfrm>
        </p:spPr>
        <p:txBody>
          <a:bodyPr>
            <a:normAutofit/>
          </a:bodyPr>
          <a:lstStyle/>
          <a:p>
            <a:pPr algn="just"/>
            <a:r>
              <a:rPr lang="en-US" dirty="0"/>
              <a:t>In affected patients, the cold agglutinins are monoclonal, usually of the </a:t>
            </a:r>
            <a:r>
              <a:rPr lang="en-US" dirty="0" err="1"/>
              <a:t>IgM</a:t>
            </a:r>
            <a:r>
              <a:rPr lang="en-US" dirty="0"/>
              <a:t> class, and are produced by clonal lymphocytes in the bone marrow.</a:t>
            </a:r>
          </a:p>
          <a:p>
            <a:pPr algn="just"/>
            <a:r>
              <a:rPr lang="en-US" dirty="0"/>
              <a:t>Cooling of the blood in acral parts of the circulation allows for binding of cold agglutinin to its antigen on the erythrocyte surface, resulting in agglutination and impaired passage through the capillaries.</a:t>
            </a:r>
          </a:p>
          <a:p>
            <a:pPr algn="just"/>
            <a:r>
              <a:rPr lang="en-US" dirty="0"/>
              <a:t>Thus, about half of patients with cold agglutinin disease have cold-induced circulatory symptoms such as acrocyanosis or Raynaud-like phenomena.</a:t>
            </a:r>
          </a:p>
          <a:p>
            <a:pPr algn="just"/>
            <a:r>
              <a:rPr lang="en-US" dirty="0"/>
              <a:t>Gangrene is a rare complication.</a:t>
            </a:r>
            <a:endParaRPr lang="en-IN" dirty="0"/>
          </a:p>
        </p:txBody>
      </p:sp>
    </p:spTree>
    <p:extLst>
      <p:ext uri="{BB962C8B-B14F-4D97-AF65-F5344CB8AC3E}">
        <p14:creationId xmlns:p14="http://schemas.microsoft.com/office/powerpoint/2010/main" val="3086654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marL="0" indent="0" algn="just">
              <a:buNone/>
            </a:pPr>
            <a:r>
              <a:rPr lang="en-US" sz="3600" dirty="0">
                <a:solidFill>
                  <a:schemeClr val="bg1">
                    <a:lumMod val="50000"/>
                  </a:schemeClr>
                </a:solidFill>
              </a:rPr>
              <a:t>PATHOGENESIS</a:t>
            </a:r>
          </a:p>
          <a:p>
            <a:pPr algn="just"/>
            <a:r>
              <a:rPr lang="en-US" dirty="0"/>
              <a:t>Hemolysis in cold agglutinin disease is </a:t>
            </a:r>
            <a:r>
              <a:rPr lang="en-US" dirty="0">
                <a:solidFill>
                  <a:srgbClr val="FF0000"/>
                </a:solidFill>
              </a:rPr>
              <a:t>complement-dependent</a:t>
            </a:r>
            <a:r>
              <a:rPr lang="en-US" dirty="0"/>
              <a:t>.</a:t>
            </a:r>
          </a:p>
          <a:p>
            <a:pPr algn="just"/>
            <a:r>
              <a:rPr lang="en-US" dirty="0"/>
              <a:t>Activation of the classical pathway results in coating of erythrocytes with the split product C3b.</a:t>
            </a:r>
          </a:p>
          <a:p>
            <a:pPr algn="just"/>
            <a:r>
              <a:rPr lang="en-US" dirty="0"/>
              <a:t>C3b-opsonized cells are prone to phagocytosis by the mononuclear phagocytic system, mainly in the liver (</a:t>
            </a:r>
            <a:r>
              <a:rPr lang="en-US" dirty="0">
                <a:solidFill>
                  <a:srgbClr val="FF0000"/>
                </a:solidFill>
              </a:rPr>
              <a:t>extravascular hemolysis</a:t>
            </a:r>
            <a:r>
              <a:rPr lang="en-US" dirty="0"/>
              <a:t>).</a:t>
            </a:r>
          </a:p>
          <a:p>
            <a:pPr algn="just"/>
            <a:endParaRPr lang="en-US" dirty="0"/>
          </a:p>
          <a:p>
            <a:pPr algn="just"/>
            <a:endParaRPr lang="en-IN" dirty="0"/>
          </a:p>
        </p:txBody>
      </p:sp>
    </p:spTree>
    <p:extLst>
      <p:ext uri="{BB962C8B-B14F-4D97-AF65-F5344CB8AC3E}">
        <p14:creationId xmlns:p14="http://schemas.microsoft.com/office/powerpoint/2010/main" val="3100036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4782E-D16A-479E-8289-EF5318E32D1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00C2F3F-EC9C-4125-93CC-540F32ECC838}"/>
              </a:ext>
            </a:extLst>
          </p:cNvPr>
          <p:cNvSpPr>
            <a:spLocks noGrp="1"/>
          </p:cNvSpPr>
          <p:nvPr>
            <p:ph sz="quarter" idx="1"/>
          </p:nvPr>
        </p:nvSpPr>
        <p:spPr/>
        <p:txBody>
          <a:bodyPr/>
          <a:lstStyle/>
          <a:p>
            <a:pPr algn="just"/>
            <a:r>
              <a:rPr lang="en-US" dirty="0"/>
              <a:t>C3b can also react to form C5 convertase, which initiates the terminal complement cascade.</a:t>
            </a:r>
          </a:p>
          <a:p>
            <a:pPr algn="just"/>
            <a:r>
              <a:rPr lang="en-US" dirty="0"/>
              <a:t>Terminal complement activation, in turn, leads to formation of the </a:t>
            </a:r>
            <a:r>
              <a:rPr lang="en-US" dirty="0">
                <a:solidFill>
                  <a:srgbClr val="FF0000"/>
                </a:solidFill>
              </a:rPr>
              <a:t>membrane attack complex</a:t>
            </a:r>
            <a:r>
              <a:rPr lang="en-US" dirty="0"/>
              <a:t> and </a:t>
            </a:r>
            <a:r>
              <a:rPr lang="en-US" dirty="0">
                <a:solidFill>
                  <a:srgbClr val="FF0000"/>
                </a:solidFill>
              </a:rPr>
              <a:t>intravascular hemolysis</a:t>
            </a:r>
            <a:r>
              <a:rPr lang="en-US" dirty="0"/>
              <a:t>, at least in some patients and situations.</a:t>
            </a:r>
          </a:p>
          <a:p>
            <a:endParaRPr lang="en-IN" dirty="0"/>
          </a:p>
        </p:txBody>
      </p:sp>
    </p:spTree>
    <p:extLst>
      <p:ext uri="{BB962C8B-B14F-4D97-AF65-F5344CB8AC3E}">
        <p14:creationId xmlns:p14="http://schemas.microsoft.com/office/powerpoint/2010/main" val="504556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5" y="65832"/>
            <a:ext cx="6912768" cy="6573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5498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085584" cy="1368152"/>
          </a:xfrm>
        </p:spPr>
        <p:txBody>
          <a:bodyPr>
            <a:normAutofit/>
          </a:bodyPr>
          <a:lstStyle/>
          <a:p>
            <a:pPr algn="ctr"/>
            <a:r>
              <a:rPr lang="en-IN" sz="2800" u="sng" dirty="0">
                <a:solidFill>
                  <a:srgbClr val="FF0000"/>
                </a:solidFill>
              </a:rPr>
              <a:t>SECONDARY COLD AGGLUTININ SYNDROME</a:t>
            </a:r>
            <a:br>
              <a:rPr lang="en-IN" sz="2800" u="sng" dirty="0">
                <a:solidFill>
                  <a:srgbClr val="FF0000"/>
                </a:solidFill>
              </a:rPr>
            </a:br>
            <a:endParaRPr lang="en-IN" sz="2800" dirty="0">
              <a:solidFill>
                <a:srgbClr val="FF0000"/>
              </a:solidFill>
            </a:endParaRPr>
          </a:p>
        </p:txBody>
      </p:sp>
      <p:sp>
        <p:nvSpPr>
          <p:cNvPr id="3" name="Content Placeholder 2"/>
          <p:cNvSpPr>
            <a:spLocks noGrp="1"/>
          </p:cNvSpPr>
          <p:nvPr>
            <p:ph sz="quarter" idx="1"/>
          </p:nvPr>
        </p:nvSpPr>
        <p:spPr>
          <a:xfrm>
            <a:off x="457200" y="1484784"/>
            <a:ext cx="8229600" cy="5073428"/>
          </a:xfrm>
        </p:spPr>
        <p:txBody>
          <a:bodyPr>
            <a:normAutofit/>
          </a:bodyPr>
          <a:lstStyle/>
          <a:p>
            <a:pPr algn="just"/>
            <a:r>
              <a:rPr lang="en-US" dirty="0"/>
              <a:t>The distinction between cold agglutinin disease and secondary cold agglutinin syndrome has been increasingly accepted.</a:t>
            </a:r>
          </a:p>
          <a:p>
            <a:pPr algn="just"/>
            <a:r>
              <a:rPr lang="en-US" dirty="0"/>
              <a:t>The latter is a rare, heterogeneous group of cold agglutinin-mediated AIHA disorders that are secondary to other diseases -</a:t>
            </a:r>
            <a:endParaRPr lang="en-IN" dirty="0"/>
          </a:p>
          <a:p>
            <a:pPr marL="0" indent="0" algn="just">
              <a:buNone/>
            </a:pPr>
            <a:r>
              <a:rPr lang="en-IN" dirty="0"/>
              <a:t>               Mycoplasma pneumoniae infection</a:t>
            </a:r>
          </a:p>
          <a:p>
            <a:pPr marL="0" indent="0" algn="just">
              <a:buNone/>
            </a:pPr>
            <a:r>
              <a:rPr lang="en-IN" dirty="0"/>
              <a:t>               Epstein–Barr virus infection</a:t>
            </a:r>
          </a:p>
          <a:p>
            <a:pPr marL="0" indent="0" algn="just">
              <a:buNone/>
            </a:pPr>
            <a:r>
              <a:rPr lang="en-IN" dirty="0"/>
              <a:t>               cytomegalovirus infection</a:t>
            </a:r>
          </a:p>
          <a:p>
            <a:pPr marL="0" indent="0" algn="just">
              <a:buNone/>
            </a:pPr>
            <a:r>
              <a:rPr lang="en-IN" dirty="0"/>
              <a:t>                SARS-CoV-2 infection</a:t>
            </a:r>
          </a:p>
          <a:p>
            <a:pPr marL="0" indent="0" algn="just">
              <a:buNone/>
            </a:pPr>
            <a:r>
              <a:rPr lang="en-IN" dirty="0"/>
              <a:t>              </a:t>
            </a:r>
            <a:r>
              <a:rPr lang="en-US" dirty="0"/>
              <a:t> cancers (typically, aggressive B-cell lymphoma)</a:t>
            </a:r>
            <a:endParaRPr lang="en-IN" u="sng" dirty="0"/>
          </a:p>
        </p:txBody>
      </p:sp>
    </p:spTree>
    <p:extLst>
      <p:ext uri="{BB962C8B-B14F-4D97-AF65-F5344CB8AC3E}">
        <p14:creationId xmlns:p14="http://schemas.microsoft.com/office/powerpoint/2010/main" val="3826126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8B6A5-281C-47D2-BD7D-7E578B694E1E}"/>
              </a:ext>
            </a:extLst>
          </p:cNvPr>
          <p:cNvSpPr>
            <a:spLocks noGrp="1"/>
          </p:cNvSpPr>
          <p:nvPr>
            <p:ph type="title"/>
          </p:nvPr>
        </p:nvSpPr>
        <p:spPr/>
        <p:txBody>
          <a:bodyPr>
            <a:normAutofit fontScale="90000"/>
          </a:bodyPr>
          <a:lstStyle/>
          <a:p>
            <a:r>
              <a:rPr lang="en-IN" sz="3600" u="sng" dirty="0">
                <a:solidFill>
                  <a:srgbClr val="FF0000"/>
                </a:solidFill>
              </a:rPr>
              <a:t>PAROXYSMAL COLD HEMOGLOBINURIA</a:t>
            </a:r>
            <a:br>
              <a:rPr lang="en-IN" u="sng" dirty="0"/>
            </a:br>
            <a:endParaRPr lang="en-IN" dirty="0"/>
          </a:p>
        </p:txBody>
      </p:sp>
      <p:sp>
        <p:nvSpPr>
          <p:cNvPr id="3" name="Content Placeholder 2"/>
          <p:cNvSpPr>
            <a:spLocks noGrp="1"/>
          </p:cNvSpPr>
          <p:nvPr>
            <p:ph sz="quarter" idx="1"/>
          </p:nvPr>
        </p:nvSpPr>
        <p:spPr/>
        <p:txBody>
          <a:bodyPr>
            <a:normAutofit/>
          </a:bodyPr>
          <a:lstStyle/>
          <a:p>
            <a:pPr algn="just"/>
            <a:r>
              <a:rPr lang="en-US" dirty="0"/>
              <a:t>In paroxysmal cold hemoglobinuria, the autoantibody is a biphasic IgG hemolysin called </a:t>
            </a:r>
            <a:r>
              <a:rPr lang="en-US" dirty="0">
                <a:solidFill>
                  <a:srgbClr val="FF0000"/>
                </a:solidFill>
              </a:rPr>
              <a:t>Donath–Landsteiner antibody</a:t>
            </a:r>
            <a:r>
              <a:rPr lang="en-US" dirty="0"/>
              <a:t>.</a:t>
            </a:r>
          </a:p>
          <a:p>
            <a:pPr algn="just"/>
            <a:r>
              <a:rPr lang="en-US" dirty="0"/>
              <a:t>It binds to its antigen at temperatures below central body temperature, but activation of the classical complement pathway, beyond the initial steps, occurs after warming to 37°C in the central circulation.</a:t>
            </a:r>
          </a:p>
          <a:p>
            <a:pPr algn="just"/>
            <a:r>
              <a:rPr lang="en-US" dirty="0"/>
              <a:t>The terminal complement cascade is activated, and hemolysis is predominantly </a:t>
            </a:r>
            <a:r>
              <a:rPr lang="en-US" dirty="0">
                <a:solidFill>
                  <a:srgbClr val="FF0000"/>
                </a:solidFill>
              </a:rPr>
              <a:t>intravascular</a:t>
            </a:r>
            <a:r>
              <a:rPr lang="en-US" dirty="0"/>
              <a:t>. </a:t>
            </a:r>
          </a:p>
          <a:p>
            <a:pPr algn="just"/>
            <a:r>
              <a:rPr lang="en-US" dirty="0"/>
              <a:t>Today, this disease occurs almost exclusively as a rare, temporary, post-viral complication in children.</a:t>
            </a:r>
            <a:endParaRPr lang="en-IN" u="sng" dirty="0"/>
          </a:p>
        </p:txBody>
      </p:sp>
    </p:spTree>
    <p:extLst>
      <p:ext uri="{BB962C8B-B14F-4D97-AF65-F5344CB8AC3E}">
        <p14:creationId xmlns:p14="http://schemas.microsoft.com/office/powerpoint/2010/main" val="1710728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599D-A222-44BB-B8EC-09B5FA4A52B9}"/>
              </a:ext>
            </a:extLst>
          </p:cNvPr>
          <p:cNvSpPr>
            <a:spLocks noGrp="1"/>
          </p:cNvSpPr>
          <p:nvPr>
            <p:ph type="title"/>
          </p:nvPr>
        </p:nvSpPr>
        <p:spPr/>
        <p:txBody>
          <a:bodyPr>
            <a:normAutofit fontScale="90000"/>
          </a:bodyPr>
          <a:lstStyle/>
          <a:p>
            <a:r>
              <a:rPr lang="en-IN" sz="3600" u="sng" dirty="0">
                <a:solidFill>
                  <a:srgbClr val="FF0000"/>
                </a:solidFill>
              </a:rPr>
              <a:t>MIXED AIHA</a:t>
            </a:r>
            <a:br>
              <a:rPr lang="en-IN" u="sng" dirty="0"/>
            </a:br>
            <a:endParaRPr lang="en-IN" dirty="0"/>
          </a:p>
        </p:txBody>
      </p:sp>
      <p:sp>
        <p:nvSpPr>
          <p:cNvPr id="3" name="Content Placeholder 2"/>
          <p:cNvSpPr>
            <a:spLocks noGrp="1"/>
          </p:cNvSpPr>
          <p:nvPr>
            <p:ph sz="quarter" idx="1"/>
          </p:nvPr>
        </p:nvSpPr>
        <p:spPr/>
        <p:txBody>
          <a:bodyPr/>
          <a:lstStyle/>
          <a:p>
            <a:pPr algn="just"/>
            <a:r>
              <a:rPr lang="en-US" dirty="0"/>
              <a:t>Mixed warm antibody–mediated and cold antibody–mediated AIHA is defined by the presence of warm IgG autoantibodies combined with high-titer cold agglutinins.</a:t>
            </a:r>
          </a:p>
          <a:p>
            <a:pPr algn="just"/>
            <a:r>
              <a:rPr lang="en-US" dirty="0"/>
              <a:t>The mixed form of AIHA is often characterized by lower hemoglobin levels and a worse prognosis than warm AIHA, and two or more lines of therapy are frequently needed.</a:t>
            </a:r>
            <a:endParaRPr lang="en-IN" u="sng" dirty="0"/>
          </a:p>
        </p:txBody>
      </p:sp>
    </p:spTree>
    <p:extLst>
      <p:ext uri="{BB962C8B-B14F-4D97-AF65-F5344CB8AC3E}">
        <p14:creationId xmlns:p14="http://schemas.microsoft.com/office/powerpoint/2010/main" val="2759029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E51A9-5974-43D9-908B-D38A6024FC7E}"/>
              </a:ext>
            </a:extLst>
          </p:cNvPr>
          <p:cNvSpPr>
            <a:spLocks noGrp="1"/>
          </p:cNvSpPr>
          <p:nvPr>
            <p:ph type="title"/>
          </p:nvPr>
        </p:nvSpPr>
        <p:spPr/>
        <p:txBody>
          <a:bodyPr>
            <a:normAutofit fontScale="90000"/>
          </a:bodyPr>
          <a:lstStyle/>
          <a:p>
            <a:r>
              <a:rPr lang="en-IN" sz="3600" u="sng" dirty="0">
                <a:solidFill>
                  <a:srgbClr val="FF0000"/>
                </a:solidFill>
              </a:rPr>
              <a:t>DRUG-INDUCED HEMOLYTIC ANEMIA</a:t>
            </a:r>
            <a:br>
              <a:rPr lang="en-IN" u="sng" dirty="0">
                <a:solidFill>
                  <a:srgbClr val="FF0000"/>
                </a:solidFill>
              </a:rPr>
            </a:br>
            <a:endParaRPr lang="en-IN" dirty="0">
              <a:solidFill>
                <a:srgbClr val="FF0000"/>
              </a:solidFill>
            </a:endParaRPr>
          </a:p>
        </p:txBody>
      </p:sp>
      <p:sp>
        <p:nvSpPr>
          <p:cNvPr id="3" name="Content Placeholder 2"/>
          <p:cNvSpPr>
            <a:spLocks noGrp="1"/>
          </p:cNvSpPr>
          <p:nvPr>
            <p:ph sz="quarter" idx="1"/>
          </p:nvPr>
        </p:nvSpPr>
        <p:spPr>
          <a:xfrm>
            <a:off x="890320" y="1417638"/>
            <a:ext cx="7772400" cy="4572000"/>
          </a:xfrm>
        </p:spPr>
        <p:txBody>
          <a:bodyPr>
            <a:normAutofit lnSpcReduction="10000"/>
          </a:bodyPr>
          <a:lstStyle/>
          <a:p>
            <a:pPr algn="just"/>
            <a:r>
              <a:rPr lang="en-US" dirty="0"/>
              <a:t>Hemolytic anemia induced by drugs is usually mediated by immunologic mechanisms.</a:t>
            </a:r>
          </a:p>
          <a:p>
            <a:pPr algn="just"/>
            <a:r>
              <a:rPr lang="en-US" dirty="0"/>
              <a:t>More than 150 drugs have been implicated as causes of this condition, which nonetheless remains rare.</a:t>
            </a:r>
          </a:p>
          <a:p>
            <a:pPr algn="just"/>
            <a:r>
              <a:rPr lang="en-US" dirty="0"/>
              <a:t>Cases can be classified into two sub</a:t>
            </a:r>
            <a:r>
              <a:rPr lang="en-IN" dirty="0"/>
              <a:t>types.</a:t>
            </a:r>
          </a:p>
          <a:p>
            <a:pPr algn="just"/>
            <a:r>
              <a:rPr lang="en-US" dirty="0"/>
              <a:t>In the drug-dependent subtype, autoantibodies are produced in response to a neoantigen formed by the binding of a drug to a cell-surface structure. </a:t>
            </a:r>
          </a:p>
          <a:p>
            <a:pPr algn="just"/>
            <a:r>
              <a:rPr lang="en-US" dirty="0"/>
              <a:t>In the drug-independent subtype, the offending drug can induce an autoimmune response that persists even in the absence of the drug.</a:t>
            </a:r>
            <a:endParaRPr lang="en-IN" u="sng" dirty="0"/>
          </a:p>
        </p:txBody>
      </p:sp>
    </p:spTree>
    <p:extLst>
      <p:ext uri="{BB962C8B-B14F-4D97-AF65-F5344CB8AC3E}">
        <p14:creationId xmlns:p14="http://schemas.microsoft.com/office/powerpoint/2010/main" val="2444779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332657"/>
            <a:ext cx="8712968" cy="5793508"/>
          </a:xfrm>
        </p:spPr>
        <p:txBody>
          <a:bodyPr>
            <a:normAutofit/>
          </a:bodyPr>
          <a:lstStyle/>
          <a:p>
            <a:pPr algn="just"/>
            <a:r>
              <a:rPr lang="en-US" dirty="0"/>
              <a:t>Historically, methyldopa and large doses of penicillin were the most frequent causes of drug-induced hemolytic anemia. </a:t>
            </a:r>
          </a:p>
          <a:p>
            <a:pPr algn="just"/>
            <a:r>
              <a:rPr lang="en-US" dirty="0"/>
              <a:t>Today, most cases are caused by</a:t>
            </a:r>
          </a:p>
          <a:p>
            <a:pPr marL="0" indent="0" algn="just">
              <a:buNone/>
            </a:pPr>
            <a:r>
              <a:rPr lang="en-US" dirty="0"/>
              <a:t>     ceftriaxone</a:t>
            </a:r>
          </a:p>
          <a:p>
            <a:pPr marL="0" indent="0" algn="just">
              <a:buNone/>
            </a:pPr>
            <a:r>
              <a:rPr lang="en-US" dirty="0"/>
              <a:t>     other cephalosporins</a:t>
            </a:r>
          </a:p>
          <a:p>
            <a:pPr marL="0" indent="0" algn="just">
              <a:buNone/>
            </a:pPr>
            <a:r>
              <a:rPr lang="en-US" dirty="0"/>
              <a:t>      piperacillin</a:t>
            </a:r>
          </a:p>
          <a:p>
            <a:pPr marL="0" indent="0" algn="just">
              <a:buNone/>
            </a:pPr>
            <a:r>
              <a:rPr lang="en-US" dirty="0"/>
              <a:t>     nonsteroidal </a:t>
            </a:r>
            <a:r>
              <a:rPr lang="en-US" dirty="0" err="1"/>
              <a:t>antiinflam</a:t>
            </a:r>
            <a:r>
              <a:rPr lang="en-US" dirty="0"/>
              <a:t> </a:t>
            </a:r>
            <a:r>
              <a:rPr lang="en-US" dirty="0" err="1"/>
              <a:t>matory</a:t>
            </a:r>
            <a:r>
              <a:rPr lang="en-US" dirty="0"/>
              <a:t> drugs.</a:t>
            </a:r>
          </a:p>
          <a:p>
            <a:pPr marL="0" indent="0" algn="just">
              <a:buNone/>
            </a:pPr>
            <a:r>
              <a:rPr lang="en-US" dirty="0"/>
              <a:t>      Fludarabine, chlorambucil, and even bendamustine can increase the 	risk of autoimmune hemolysis when they are used to treat 	chronic lymphocytic leukemia, especially as monotherapy.</a:t>
            </a:r>
          </a:p>
          <a:p>
            <a:pPr marL="0" indent="0" algn="just">
              <a:buNone/>
            </a:pPr>
            <a:r>
              <a:rPr lang="en-US" dirty="0"/>
              <a:t>    checkpoint inhibitors that are used to treat cancer, in particular PD-1 	inhibitors, can also induce AIHA.</a:t>
            </a:r>
            <a:endParaRPr lang="en-IN" dirty="0"/>
          </a:p>
        </p:txBody>
      </p:sp>
    </p:spTree>
    <p:extLst>
      <p:ext uri="{BB962C8B-B14F-4D97-AF65-F5344CB8AC3E}">
        <p14:creationId xmlns:p14="http://schemas.microsoft.com/office/powerpoint/2010/main" val="3961153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09626"/>
            <a:ext cx="9144000" cy="515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4291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D32D1-5C36-46FE-A7C2-4696910C8DA0}"/>
              </a:ext>
            </a:extLst>
          </p:cNvPr>
          <p:cNvSpPr>
            <a:spLocks noGrp="1"/>
          </p:cNvSpPr>
          <p:nvPr>
            <p:ph type="title"/>
          </p:nvPr>
        </p:nvSpPr>
        <p:spPr/>
        <p:txBody>
          <a:bodyPr>
            <a:normAutofit fontScale="90000"/>
          </a:bodyPr>
          <a:lstStyle/>
          <a:p>
            <a:r>
              <a:rPr lang="en-IN" sz="3600" u="sng" dirty="0">
                <a:solidFill>
                  <a:srgbClr val="FF0000"/>
                </a:solidFill>
              </a:rPr>
              <a:t>AIHA AND THROMBOSIS</a:t>
            </a:r>
            <a:br>
              <a:rPr lang="en-IN" u="sng" dirty="0"/>
            </a:br>
            <a:endParaRPr lang="en-IN" dirty="0"/>
          </a:p>
        </p:txBody>
      </p:sp>
      <p:sp>
        <p:nvSpPr>
          <p:cNvPr id="3" name="Content Placeholder 2"/>
          <p:cNvSpPr>
            <a:spLocks noGrp="1"/>
          </p:cNvSpPr>
          <p:nvPr>
            <p:ph sz="quarter" idx="1"/>
          </p:nvPr>
        </p:nvSpPr>
        <p:spPr/>
        <p:txBody>
          <a:bodyPr>
            <a:normAutofit/>
          </a:bodyPr>
          <a:lstStyle/>
          <a:p>
            <a:pPr algn="just"/>
            <a:r>
              <a:rPr lang="en-US" dirty="0"/>
              <a:t>Warm AIHA is associated with a risk of thrombosis.</a:t>
            </a:r>
          </a:p>
          <a:p>
            <a:pPr algn="just"/>
            <a:r>
              <a:rPr lang="en-US" dirty="0"/>
              <a:t>Three studies have reported thrombotic events in 11 to 20% of patients with AIHA, mostly deep venous thrombosis, with or without pulmonary embolism, but also venous thrombosis in atypical locations and arterial thromboembolism.</a:t>
            </a:r>
          </a:p>
          <a:p>
            <a:pPr algn="just"/>
            <a:r>
              <a:rPr lang="en-US" dirty="0"/>
              <a:t>Recent studies indicate an increased occurrence of thrombosis even among patients with cold agglutinin disease, at a relative risk of 1.7 to 2.4 for affected patients as compared with the general population</a:t>
            </a:r>
            <a:endParaRPr lang="en-IN" u="sng" dirty="0"/>
          </a:p>
        </p:txBody>
      </p:sp>
    </p:spTree>
    <p:extLst>
      <p:ext uri="{BB962C8B-B14F-4D97-AF65-F5344CB8AC3E}">
        <p14:creationId xmlns:p14="http://schemas.microsoft.com/office/powerpoint/2010/main" val="3519131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975FE-581E-4601-AD83-A368856F629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1612A9E-369D-4CA0-98FC-8B1D867BB542}"/>
              </a:ext>
            </a:extLst>
          </p:cNvPr>
          <p:cNvSpPr>
            <a:spLocks noGrp="1"/>
          </p:cNvSpPr>
          <p:nvPr>
            <p:ph sz="quarter" idx="1"/>
          </p:nvPr>
        </p:nvSpPr>
        <p:spPr/>
        <p:txBody>
          <a:bodyPr>
            <a:normAutofit/>
          </a:bodyPr>
          <a:lstStyle/>
          <a:p>
            <a:pPr marL="0" indent="0">
              <a:buNone/>
            </a:pPr>
            <a:r>
              <a:rPr lang="en-US" sz="4800" dirty="0">
                <a:solidFill>
                  <a:srgbClr val="FF0000"/>
                </a:solidFill>
              </a:rPr>
              <a:t>DIAGNOSIS</a:t>
            </a:r>
            <a:endParaRPr lang="en-IN" sz="4800" dirty="0">
              <a:solidFill>
                <a:srgbClr val="FF0000"/>
              </a:solidFill>
            </a:endParaRPr>
          </a:p>
        </p:txBody>
      </p:sp>
    </p:spTree>
    <p:extLst>
      <p:ext uri="{BB962C8B-B14F-4D97-AF65-F5344CB8AC3E}">
        <p14:creationId xmlns:p14="http://schemas.microsoft.com/office/powerpoint/2010/main" val="4050364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24D2-8BFE-4F1B-BA21-D1CB51398052}"/>
              </a:ext>
            </a:extLst>
          </p:cNvPr>
          <p:cNvSpPr>
            <a:spLocks noGrp="1"/>
          </p:cNvSpPr>
          <p:nvPr>
            <p:ph type="title"/>
          </p:nvPr>
        </p:nvSpPr>
        <p:spPr/>
        <p:txBody>
          <a:bodyPr/>
          <a:lstStyle/>
          <a:p>
            <a:endParaRPr lang="en-IN"/>
          </a:p>
        </p:txBody>
      </p:sp>
      <p:pic>
        <p:nvPicPr>
          <p:cNvPr id="9" name="Content Placeholder 8">
            <a:extLst>
              <a:ext uri="{FF2B5EF4-FFF2-40B4-BE49-F238E27FC236}">
                <a16:creationId xmlns:a16="http://schemas.microsoft.com/office/drawing/2014/main" id="{E96BFC5A-520F-4C2B-A307-B322C03011A2}"/>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627784" y="1447799"/>
            <a:ext cx="4464496" cy="4906537"/>
          </a:xfrm>
        </p:spPr>
      </p:pic>
    </p:spTree>
    <p:extLst>
      <p:ext uri="{BB962C8B-B14F-4D97-AF65-F5344CB8AC3E}">
        <p14:creationId xmlns:p14="http://schemas.microsoft.com/office/powerpoint/2010/main" val="4219869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123728" y="-1"/>
            <a:ext cx="5256584"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127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solidFill>
                  <a:srgbClr val="FF0000"/>
                </a:solidFill>
              </a:rPr>
              <a:t>DIAGNOSIS</a:t>
            </a:r>
          </a:p>
        </p:txBody>
      </p:sp>
      <p:sp>
        <p:nvSpPr>
          <p:cNvPr id="3" name="Content Placeholder 2"/>
          <p:cNvSpPr>
            <a:spLocks noGrp="1"/>
          </p:cNvSpPr>
          <p:nvPr>
            <p:ph sz="quarter" idx="1"/>
          </p:nvPr>
        </p:nvSpPr>
        <p:spPr>
          <a:xfrm>
            <a:off x="914400" y="1417638"/>
            <a:ext cx="7772400" cy="4572000"/>
          </a:xfrm>
        </p:spPr>
        <p:txBody>
          <a:bodyPr>
            <a:normAutofit/>
          </a:bodyPr>
          <a:lstStyle/>
          <a:p>
            <a:pPr algn="just"/>
            <a:r>
              <a:rPr lang="en-US" dirty="0"/>
              <a:t>Hemolytic anemia is diagnosed on the basis of the hemoglobin level and serum levels of lactate dehydrogenase, unconjugated bilirubin, and haptoglobin.</a:t>
            </a:r>
          </a:p>
          <a:p>
            <a:pPr algn="just"/>
            <a:r>
              <a:rPr lang="en-US" dirty="0"/>
              <a:t>Absolute reticulocytosis supports the presence of hemolysis, but the reticulocyte count may be normal or low, probably because of autoantibody activity against erythrocyte precursors or a coexisting bone marrow disorder.</a:t>
            </a:r>
            <a:endParaRPr lang="en-IN" dirty="0"/>
          </a:p>
        </p:txBody>
      </p:sp>
    </p:spTree>
    <p:extLst>
      <p:ext uri="{BB962C8B-B14F-4D97-AF65-F5344CB8AC3E}">
        <p14:creationId xmlns:p14="http://schemas.microsoft.com/office/powerpoint/2010/main" val="1027604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Autoimmune pathogenesis is detected by means of the direct antiglobulin test (DAT, also termed </a:t>
            </a:r>
            <a:r>
              <a:rPr lang="en-US" dirty="0" err="1"/>
              <a:t>Coombs’</a:t>
            </a:r>
            <a:r>
              <a:rPr lang="en-US" dirty="0"/>
              <a:t> test).</a:t>
            </a:r>
          </a:p>
          <a:p>
            <a:pPr algn="just"/>
            <a:r>
              <a:rPr lang="en-US" dirty="0"/>
              <a:t>A positive test shows immunoglobulin, complement, or both on the erythrocyte surface.</a:t>
            </a:r>
          </a:p>
          <a:p>
            <a:pPr algn="just"/>
            <a:r>
              <a:rPr lang="en-US" dirty="0"/>
              <a:t> A positive polyspecific (simple) DAT must be followed by a monospecific (extended) DAT, which will identify the immunoglobulin class (or classes) or complement protein bound to the red cell. </a:t>
            </a:r>
          </a:p>
          <a:p>
            <a:pPr algn="just"/>
            <a:r>
              <a:rPr lang="en-US" dirty="0"/>
              <a:t>Complement components, most often C3d, are detected in nearly half the cases of warm AIHA because of complement activation. </a:t>
            </a:r>
            <a:endParaRPr lang="en-IN" dirty="0"/>
          </a:p>
        </p:txBody>
      </p:sp>
    </p:spTree>
    <p:extLst>
      <p:ext uri="{BB962C8B-B14F-4D97-AF65-F5344CB8AC3E}">
        <p14:creationId xmlns:p14="http://schemas.microsoft.com/office/powerpoint/2010/main" val="3158083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80729"/>
            <a:ext cx="8229600" cy="5145436"/>
          </a:xfrm>
        </p:spPr>
        <p:txBody>
          <a:bodyPr>
            <a:normAutofit/>
          </a:bodyPr>
          <a:lstStyle/>
          <a:p>
            <a:pPr algn="just"/>
            <a:r>
              <a:rPr lang="en-US" dirty="0"/>
              <a:t>If warm-reactive </a:t>
            </a:r>
            <a:r>
              <a:rPr lang="en-US" dirty="0" err="1"/>
              <a:t>IgM</a:t>
            </a:r>
            <a:r>
              <a:rPr lang="en-US" dirty="0"/>
              <a:t> is involved, the DAT may be positive or negative for </a:t>
            </a:r>
            <a:r>
              <a:rPr lang="en-US" dirty="0" err="1"/>
              <a:t>IgM</a:t>
            </a:r>
            <a:r>
              <a:rPr lang="en-US" dirty="0"/>
              <a:t> because </a:t>
            </a:r>
            <a:r>
              <a:rPr lang="en-US" dirty="0" err="1"/>
              <a:t>IgM</a:t>
            </a:r>
            <a:r>
              <a:rPr lang="en-US" dirty="0"/>
              <a:t> may have detached from the cell before it can be detected in the laboratory.</a:t>
            </a:r>
          </a:p>
          <a:p>
            <a:pPr algn="just"/>
            <a:r>
              <a:rPr lang="en-US" dirty="0" err="1"/>
              <a:t>IgM</a:t>
            </a:r>
            <a:r>
              <a:rPr lang="en-US" dirty="0"/>
              <a:t> is a potent complement activator and will leave the erythrocytes coated with C3. </a:t>
            </a:r>
          </a:p>
          <a:p>
            <a:pPr algn="just"/>
            <a:r>
              <a:rPr lang="en-US" dirty="0"/>
              <a:t>Therefore, a monospecific DAT that is positive for C3d and negative for </a:t>
            </a:r>
            <a:r>
              <a:rPr lang="en-US" dirty="0" err="1"/>
              <a:t>IgG</a:t>
            </a:r>
            <a:r>
              <a:rPr lang="en-US" dirty="0"/>
              <a:t> indicates </a:t>
            </a:r>
            <a:r>
              <a:rPr lang="en-US" dirty="0" err="1"/>
              <a:t>IgM</a:t>
            </a:r>
            <a:r>
              <a:rPr lang="en-US" dirty="0"/>
              <a:t> involvement.</a:t>
            </a:r>
            <a:endParaRPr lang="en-IN" dirty="0"/>
          </a:p>
        </p:txBody>
      </p:sp>
    </p:spTree>
    <p:extLst>
      <p:ext uri="{BB962C8B-B14F-4D97-AF65-F5344CB8AC3E}">
        <p14:creationId xmlns:p14="http://schemas.microsoft.com/office/powerpoint/2010/main" val="4212076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The DAT is negative in 3 to 10% of patients with AIHA, depending on the DAT technique used.</a:t>
            </a:r>
          </a:p>
          <a:p>
            <a:pPr algn="just"/>
            <a:r>
              <a:rPr lang="en-US" dirty="0"/>
              <a:t>AIHA with a negative DAT remains a difficult diagnosis of exclusion. </a:t>
            </a:r>
          </a:p>
          <a:p>
            <a:pPr algn="just"/>
            <a:r>
              <a:rPr lang="en-US" dirty="0"/>
              <a:t>A false negative result can be due to a low density of immunoglobulin, complement, or both on the cell surface. </a:t>
            </a:r>
          </a:p>
          <a:p>
            <a:pPr algn="just"/>
            <a:r>
              <a:rPr lang="en-US" dirty="0"/>
              <a:t>A rare cause of false negative results is warm AIHA with IgA as the only autoantibody class, since most polyspecific reagents do not contain anti-IgA and thus cannot detect IgA.</a:t>
            </a:r>
          </a:p>
          <a:p>
            <a:pPr algn="just"/>
            <a:endParaRPr lang="en-IN" dirty="0"/>
          </a:p>
        </p:txBody>
      </p:sp>
    </p:spTree>
    <p:extLst>
      <p:ext uri="{BB962C8B-B14F-4D97-AF65-F5344CB8AC3E}">
        <p14:creationId xmlns:p14="http://schemas.microsoft.com/office/powerpoint/2010/main" val="293066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1"/>
            <a:ext cx="8229600" cy="5937524"/>
          </a:xfrm>
        </p:spPr>
        <p:txBody>
          <a:bodyPr>
            <a:normAutofit/>
          </a:bodyPr>
          <a:lstStyle/>
          <a:p>
            <a:pPr algn="just"/>
            <a:r>
              <a:rPr lang="en-US" dirty="0"/>
              <a:t>This problem can be overcome by performing a monospecific DAT even when the polyspecific test is negative.</a:t>
            </a:r>
          </a:p>
          <a:p>
            <a:pPr algn="just"/>
            <a:r>
              <a:rPr lang="en-US" dirty="0"/>
              <a:t>More sensitive DAT methods (</a:t>
            </a:r>
            <a:r>
              <a:rPr lang="en-US" dirty="0" err="1"/>
              <a:t>microcolumn</a:t>
            </a:r>
            <a:r>
              <a:rPr lang="en-US" dirty="0"/>
              <a:t>, solid phase, cold washes, enzyme-linked </a:t>
            </a:r>
            <a:r>
              <a:rPr lang="en-US" dirty="0" err="1"/>
              <a:t>immunosorbent</a:t>
            </a:r>
            <a:r>
              <a:rPr lang="en-US" dirty="0"/>
              <a:t> assay, flow cytometry, dual DAT, and mitogen-stimulated DAT) in reference </a:t>
            </a:r>
            <a:r>
              <a:rPr lang="en-US" dirty="0" err="1"/>
              <a:t>laboratories</a:t>
            </a:r>
            <a:r>
              <a:rPr lang="en-US" dirty="0"/>
              <a:t> may be useful.</a:t>
            </a:r>
          </a:p>
          <a:p>
            <a:pPr algn="just"/>
            <a:r>
              <a:rPr lang="en-US" dirty="0" err="1"/>
              <a:t>Nonimmune</a:t>
            </a:r>
            <a:r>
              <a:rPr lang="en-US" dirty="0"/>
              <a:t> causes of hemolysis (congenital, toxic, or mechanical causes, as well as drugs and paroxysmal nocturnal </a:t>
            </a:r>
            <a:r>
              <a:rPr lang="en-US" dirty="0" err="1"/>
              <a:t>hemoglobinuria</a:t>
            </a:r>
            <a:r>
              <a:rPr lang="en-US" dirty="0"/>
              <a:t>) should be ruled out (Fig. 3).</a:t>
            </a:r>
            <a:endParaRPr lang="en-IN" dirty="0"/>
          </a:p>
        </p:txBody>
      </p:sp>
    </p:spTree>
    <p:extLst>
      <p:ext uri="{BB962C8B-B14F-4D97-AF65-F5344CB8AC3E}">
        <p14:creationId xmlns:p14="http://schemas.microsoft.com/office/powerpoint/2010/main" val="1457183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3"/>
            <a:ext cx="8229600" cy="5649492"/>
          </a:xfrm>
        </p:spPr>
        <p:txBody>
          <a:bodyPr>
            <a:normAutofit/>
          </a:bodyPr>
          <a:lstStyle/>
          <a:p>
            <a:pPr algn="just"/>
            <a:r>
              <a:rPr lang="en-US" dirty="0"/>
              <a:t>In cold agglutinin disease and the cold agglutinin syndrome, the DAT is positive for C3d by definition and is usually negative for immunoglobulins but is weakly positive for </a:t>
            </a:r>
            <a:r>
              <a:rPr lang="en-US" dirty="0" err="1"/>
              <a:t>IgG</a:t>
            </a:r>
            <a:r>
              <a:rPr lang="en-US" dirty="0"/>
              <a:t> in up to 20% of cases.</a:t>
            </a:r>
          </a:p>
          <a:p>
            <a:pPr algn="just"/>
            <a:r>
              <a:rPr lang="en-US" dirty="0"/>
              <a:t>This result is not sufficient for establishing the diagnosis. </a:t>
            </a:r>
          </a:p>
          <a:p>
            <a:pPr algn="just"/>
            <a:r>
              <a:rPr lang="en-US" dirty="0"/>
              <a:t>The cold agglutinin titer must be assessed; it will be at least 64 (an integer that represents the activity of the antibody and the inverse of the dilution [1:64]) and usually much higher.</a:t>
            </a:r>
          </a:p>
          <a:p>
            <a:pPr algn="just"/>
            <a:r>
              <a:rPr lang="en-US" dirty="0"/>
              <a:t>Specific precautions are required for sampling and handling blood specimens, as indicated in Table 2.1.</a:t>
            </a:r>
          </a:p>
          <a:p>
            <a:pPr algn="just"/>
            <a:endParaRPr lang="en-IN" dirty="0"/>
          </a:p>
        </p:txBody>
      </p:sp>
    </p:spTree>
    <p:extLst>
      <p:ext uri="{BB962C8B-B14F-4D97-AF65-F5344CB8AC3E}">
        <p14:creationId xmlns:p14="http://schemas.microsoft.com/office/powerpoint/2010/main" val="88070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Paroxysmal cold </a:t>
            </a:r>
            <a:r>
              <a:rPr lang="en-US" dirty="0" err="1"/>
              <a:t>hemoglobinuria</a:t>
            </a:r>
            <a:r>
              <a:rPr lang="en-US" dirty="0"/>
              <a:t> should be suspected in children with acute hemolytic anemia and should be confirmed or ruled out with the Donath–Landsteiner test.</a:t>
            </a:r>
          </a:p>
          <a:p>
            <a:pPr algn="just"/>
            <a:r>
              <a:rPr lang="en-US" dirty="0"/>
              <a:t>In a positive test, binding of the antibody to red cells occurs at a low temperature, followed by complement-mediated hemolysis on subsequent warming.</a:t>
            </a:r>
          </a:p>
          <a:p>
            <a:pPr algn="just"/>
            <a:r>
              <a:rPr lang="en-US" dirty="0"/>
              <a:t>Cold agglutinins are not present in this disease, and the DAT is frequently positive for C3 and negative for </a:t>
            </a:r>
            <a:r>
              <a:rPr lang="en-US" dirty="0" err="1"/>
              <a:t>IgG</a:t>
            </a:r>
            <a:r>
              <a:rPr lang="en-US" dirty="0"/>
              <a:t>.</a:t>
            </a:r>
            <a:endParaRPr lang="en-IN" dirty="0"/>
          </a:p>
        </p:txBody>
      </p:sp>
    </p:spTree>
    <p:extLst>
      <p:ext uri="{BB962C8B-B14F-4D97-AF65-F5344CB8AC3E}">
        <p14:creationId xmlns:p14="http://schemas.microsoft.com/office/powerpoint/2010/main" val="4875807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9"/>
            <a:ext cx="8229600" cy="5865516"/>
          </a:xfrm>
        </p:spPr>
        <p:txBody>
          <a:bodyPr>
            <a:normAutofit/>
          </a:bodyPr>
          <a:lstStyle/>
          <a:p>
            <a:pPr algn="just"/>
            <a:r>
              <a:rPr lang="en-US" dirty="0"/>
              <a:t>Once warm AIHA has been diagnosed, an assessment for causes of secondary AIHA should be undertaken.</a:t>
            </a:r>
          </a:p>
          <a:p>
            <a:pPr algn="just"/>
            <a:r>
              <a:rPr lang="en-US" dirty="0"/>
              <a:t>This includes a careful review of the medical history, a thorough clinical examination, assessment of serologic markers of autoimmune diseases, and relevant viral serologic tests. </a:t>
            </a:r>
          </a:p>
          <a:p>
            <a:pPr algn="just"/>
            <a:r>
              <a:rPr lang="en-US" dirty="0"/>
              <a:t>Whole-body computed tomography and flow cytometry in peripheral blood should be considered.</a:t>
            </a:r>
          </a:p>
          <a:p>
            <a:pPr algn="just"/>
            <a:r>
              <a:rPr lang="en-US" dirty="0"/>
              <a:t>Serum protein electrophoresis and quantification of immunoglobulin classes must be performed for all types of AIHA.</a:t>
            </a:r>
          </a:p>
        </p:txBody>
      </p:sp>
    </p:spTree>
    <p:extLst>
      <p:ext uri="{BB962C8B-B14F-4D97-AF65-F5344CB8AC3E}">
        <p14:creationId xmlns:p14="http://schemas.microsoft.com/office/powerpoint/2010/main" val="2554635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620688"/>
            <a:ext cx="7772400" cy="5399112"/>
          </a:xfrm>
        </p:spPr>
        <p:txBody>
          <a:bodyPr>
            <a:normAutofit/>
          </a:bodyPr>
          <a:lstStyle/>
          <a:p>
            <a:pPr algn="just"/>
            <a:r>
              <a:rPr lang="en-US" dirty="0"/>
              <a:t>In cold agglutinin disease, the lymphoproliferative bone marrow disorder should be identified by biopsy and flow cytometry, although in a minority of cases, it will not be detected or interpretation of the results will be difficult.</a:t>
            </a:r>
          </a:p>
          <a:p>
            <a:pPr algn="just"/>
            <a:r>
              <a:rPr lang="en-US" dirty="0"/>
              <a:t>The relevant clonal bone marrow changes are most frequently identified in specialized pathology laboratories that are familiar with this entity.</a:t>
            </a:r>
          </a:p>
          <a:p>
            <a:pPr algn="just"/>
            <a:r>
              <a:rPr lang="en-US" dirty="0"/>
              <a:t>Even in patients with warm AIHA, bone marrow examinations should be performed for a wide range of indications, at least in case of therapy failure.</a:t>
            </a:r>
            <a:endParaRPr lang="en-IN" dirty="0"/>
          </a:p>
          <a:p>
            <a:pPr algn="just"/>
            <a:endParaRPr lang="en-IN" dirty="0"/>
          </a:p>
        </p:txBody>
      </p:sp>
    </p:spTree>
    <p:extLst>
      <p:ext uri="{BB962C8B-B14F-4D97-AF65-F5344CB8AC3E}">
        <p14:creationId xmlns:p14="http://schemas.microsoft.com/office/powerpoint/2010/main" val="3141441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pPr algn="just"/>
            <a:r>
              <a:rPr lang="en-US" dirty="0"/>
              <a:t>Cold agglutinins are sometimes incidentally detected in blood samples obtained for unrelated indications.</a:t>
            </a:r>
          </a:p>
          <a:p>
            <a:pPr algn="just"/>
            <a:r>
              <a:rPr lang="en-US" dirty="0"/>
              <a:t>In these cases, the patients often have a polyclonal, low-titer, low-thermal-amplitude cold agglutinin without hemolysis or clinical symptoms, and they do not have cold agglutinin disease or syndrome.</a:t>
            </a:r>
          </a:p>
          <a:p>
            <a:pPr algn="just"/>
            <a:r>
              <a:rPr lang="en-US" dirty="0"/>
              <a:t>Likewise, persons with incidental positive DAT results and no signs of hemolysis do not have AIHA.</a:t>
            </a:r>
            <a:endParaRPr lang="en-IN" dirty="0"/>
          </a:p>
        </p:txBody>
      </p:sp>
    </p:spTree>
    <p:extLst>
      <p:ext uri="{BB962C8B-B14F-4D97-AF65-F5344CB8AC3E}">
        <p14:creationId xmlns:p14="http://schemas.microsoft.com/office/powerpoint/2010/main" val="27052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691680" y="-1"/>
            <a:ext cx="5832648" cy="6780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8959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IN" dirty="0">
                <a:solidFill>
                  <a:srgbClr val="FF0000"/>
                </a:solidFill>
              </a:rPr>
              <a:t>TREATMENT</a:t>
            </a:r>
          </a:p>
        </p:txBody>
      </p:sp>
      <p:sp>
        <p:nvSpPr>
          <p:cNvPr id="3" name="Content Placeholder 2"/>
          <p:cNvSpPr>
            <a:spLocks noGrp="1"/>
          </p:cNvSpPr>
          <p:nvPr>
            <p:ph sz="quarter" idx="1"/>
          </p:nvPr>
        </p:nvSpPr>
        <p:spPr>
          <a:xfrm>
            <a:off x="179512" y="1124744"/>
            <a:ext cx="8229600" cy="5328591"/>
          </a:xfrm>
        </p:spPr>
        <p:txBody>
          <a:bodyPr>
            <a:normAutofit/>
          </a:bodyPr>
          <a:lstStyle/>
          <a:p>
            <a:pPr marL="0" indent="0" algn="just">
              <a:buNone/>
            </a:pPr>
            <a:r>
              <a:rPr lang="en-IN" u="sng" dirty="0">
                <a:solidFill>
                  <a:srgbClr val="FF0000"/>
                </a:solidFill>
              </a:rPr>
              <a:t>PRIMARY WARM AIHA</a:t>
            </a:r>
          </a:p>
          <a:p>
            <a:pPr algn="just"/>
            <a:r>
              <a:rPr lang="en-US" dirty="0"/>
              <a:t>Prednisolone (or prednisone) at a dose of 60 to 100 mg, or 1 mg per kilogram of body weight, per day is still recommended as initial first-line therapy for primary warm AIHA.</a:t>
            </a:r>
          </a:p>
          <a:p>
            <a:pPr algn="just"/>
            <a:r>
              <a:rPr lang="en-US" dirty="0"/>
              <a:t>After 2 to 3 weeks, dose tapering should be started in patients who have a response.</a:t>
            </a:r>
          </a:p>
          <a:p>
            <a:pPr algn="just"/>
            <a:r>
              <a:rPr lang="en-US" dirty="0"/>
              <a:t>prednisolone should be withdrawn if no response is observed. </a:t>
            </a:r>
          </a:p>
        </p:txBody>
      </p:sp>
    </p:spTree>
    <p:extLst>
      <p:ext uri="{BB962C8B-B14F-4D97-AF65-F5344CB8AC3E}">
        <p14:creationId xmlns:p14="http://schemas.microsoft.com/office/powerpoint/2010/main" val="25454100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332656"/>
            <a:ext cx="7772400" cy="5687144"/>
          </a:xfrm>
        </p:spPr>
        <p:txBody>
          <a:bodyPr>
            <a:normAutofit/>
          </a:bodyPr>
          <a:lstStyle/>
          <a:p>
            <a:pPr algn="just"/>
            <a:r>
              <a:rPr lang="en-US" dirty="0"/>
              <a:t>If the dose can be reduced to 7.5 to 10 mg per day after 3 to 6 months without relapse of clinically significant </a:t>
            </a:r>
            <a:r>
              <a:rPr lang="en-US" dirty="0" err="1"/>
              <a:t>anemia,further</a:t>
            </a:r>
            <a:r>
              <a:rPr lang="en-US" dirty="0"/>
              <a:t> tapering should be attempted until the drug is discontinued. </a:t>
            </a:r>
          </a:p>
          <a:p>
            <a:pPr algn="just"/>
            <a:r>
              <a:rPr lang="en-US" dirty="0"/>
              <a:t>Approximately 80% of patients have an initial response to this regimen.</a:t>
            </a:r>
          </a:p>
          <a:p>
            <a:pPr algn="just"/>
            <a:r>
              <a:rPr lang="en-US" dirty="0"/>
              <a:t>However, only 30 to 40% have a sustained remission after 1 year.</a:t>
            </a:r>
          </a:p>
          <a:p>
            <a:pPr algn="just"/>
            <a:endParaRPr lang="en-IN" dirty="0"/>
          </a:p>
        </p:txBody>
      </p:sp>
    </p:spTree>
    <p:extLst>
      <p:ext uri="{BB962C8B-B14F-4D97-AF65-F5344CB8AC3E}">
        <p14:creationId xmlns:p14="http://schemas.microsoft.com/office/powerpoint/2010/main" val="2850478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78446-E6B7-4A42-81B0-3138C3EDC5F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242B5E2-33A5-40AA-AF3B-A170A3465835}"/>
              </a:ext>
            </a:extLst>
          </p:cNvPr>
          <p:cNvSpPr>
            <a:spLocks noGrp="1"/>
          </p:cNvSpPr>
          <p:nvPr>
            <p:ph sz="quarter" idx="1"/>
          </p:nvPr>
        </p:nvSpPr>
        <p:spPr/>
        <p:txBody>
          <a:bodyPr/>
          <a:lstStyle/>
          <a:p>
            <a:r>
              <a:rPr lang="en-US" dirty="0"/>
              <a:t>The addition of rituximab to first-line therapy has been studied in two prospective, randomized trials.</a:t>
            </a:r>
          </a:p>
          <a:p>
            <a:r>
              <a:rPr lang="en-US" dirty="0"/>
              <a:t>The results were almost identical, showing a doubling of long-term responses in the group that received both drugs. </a:t>
            </a:r>
          </a:p>
          <a:p>
            <a:pPr algn="just"/>
            <a:endParaRPr lang="en-IN" u="sng" dirty="0"/>
          </a:p>
          <a:p>
            <a:endParaRPr lang="en-IN" dirty="0"/>
          </a:p>
        </p:txBody>
      </p:sp>
    </p:spTree>
    <p:extLst>
      <p:ext uri="{BB962C8B-B14F-4D97-AF65-F5344CB8AC3E}">
        <p14:creationId xmlns:p14="http://schemas.microsoft.com/office/powerpoint/2010/main" val="4164462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normAutofit/>
          </a:bodyPr>
          <a:lstStyle/>
          <a:p>
            <a:pPr algn="just"/>
            <a:r>
              <a:rPr lang="en-US" dirty="0"/>
              <a:t> The First International Consensus Group has recommended considering the addition of rituximab as initial therapy in patients with severe disease (i.e., those with a hemoglobin level of &lt;8 g per deciliter).</a:t>
            </a:r>
          </a:p>
          <a:p>
            <a:pPr algn="just"/>
            <a:r>
              <a:rPr lang="en-US" dirty="0"/>
              <a:t>Atypical AIHA (IgA-mediated, mixed, or DAT-negative cases) and the Evans syndrome are also regarded as severe disease in this context.</a:t>
            </a:r>
          </a:p>
          <a:p>
            <a:pPr algn="just"/>
            <a:r>
              <a:rPr lang="en-US" dirty="0">
                <a:solidFill>
                  <a:srgbClr val="FF0000"/>
                </a:solidFill>
              </a:rPr>
              <a:t>In patients who do not have a response to first-line therapy, a diagnostic reevaluation should be considered, focusing on any previously overlooked cause of secondary AIHA. </a:t>
            </a:r>
          </a:p>
          <a:p>
            <a:pPr algn="just"/>
            <a:endParaRPr lang="en-IN" dirty="0"/>
          </a:p>
        </p:txBody>
      </p:sp>
    </p:spTree>
    <p:extLst>
      <p:ext uri="{BB962C8B-B14F-4D97-AF65-F5344CB8AC3E}">
        <p14:creationId xmlns:p14="http://schemas.microsoft.com/office/powerpoint/2010/main" val="1359846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95536" y="260648"/>
            <a:ext cx="8229600" cy="5616624"/>
          </a:xfrm>
        </p:spPr>
        <p:txBody>
          <a:bodyPr>
            <a:normAutofit/>
          </a:bodyPr>
          <a:lstStyle/>
          <a:p>
            <a:pPr algn="just"/>
            <a:r>
              <a:rPr lang="en-US" dirty="0"/>
              <a:t>The currently recommended second-line therapy for primary disease is rituximab, if it has not been added to first-line therapy.</a:t>
            </a:r>
          </a:p>
          <a:p>
            <a:pPr algn="just"/>
            <a:r>
              <a:rPr lang="en-US" dirty="0"/>
              <a:t>Response rates of 70 to 80% have been reported, with a median time to a response of 3 to 6 weeks.</a:t>
            </a:r>
          </a:p>
          <a:p>
            <a:pPr algn="just"/>
            <a:r>
              <a:rPr lang="en-US" dirty="0"/>
              <a:t>However, 30% of patients have a relapse within 3 years</a:t>
            </a:r>
          </a:p>
          <a:p>
            <a:r>
              <a:rPr lang="en-US" dirty="0"/>
              <a:t>The conventional dose is 375 mg per square meter of body-surface area, administered weekly for four cycles, or a 1000-mg fixed dose, administered for two cycles at a 2-week interval.</a:t>
            </a:r>
          </a:p>
          <a:p>
            <a:pPr algn="just"/>
            <a:endParaRPr lang="en-IN" dirty="0"/>
          </a:p>
        </p:txBody>
      </p:sp>
    </p:spTree>
    <p:extLst>
      <p:ext uri="{BB962C8B-B14F-4D97-AF65-F5344CB8AC3E}">
        <p14:creationId xmlns:p14="http://schemas.microsoft.com/office/powerpoint/2010/main" val="4129338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260649"/>
            <a:ext cx="8640960" cy="5865516"/>
          </a:xfrm>
        </p:spPr>
        <p:txBody>
          <a:bodyPr>
            <a:normAutofit/>
          </a:bodyPr>
          <a:lstStyle/>
          <a:p>
            <a:pPr algn="just"/>
            <a:r>
              <a:rPr lang="en-US" dirty="0"/>
              <a:t>Splenectomy is currently recommended for patients who do not have a response to or who have a relapse after rituximab therapy.</a:t>
            </a:r>
          </a:p>
          <a:p>
            <a:pPr algn="just"/>
            <a:r>
              <a:rPr lang="en-US" dirty="0"/>
              <a:t>A response is seen in approximately 70% of patients, but the rate of long-lasting remission is unknown. </a:t>
            </a:r>
          </a:p>
          <a:p>
            <a:pPr algn="just"/>
            <a:r>
              <a:rPr lang="en-US" dirty="0"/>
              <a:t>The drawbacks of splenectomy are a risk of severe infection and a further increased risk of thrombosis.</a:t>
            </a:r>
          </a:p>
          <a:p>
            <a:pPr algn="just"/>
            <a:r>
              <a:rPr lang="en-US" dirty="0"/>
              <a:t>Other options for third-line or subsequent therapy are azathioprine, cyclophosphamide, cyclosporine, </a:t>
            </a:r>
            <a:r>
              <a:rPr lang="en-US" dirty="0" err="1"/>
              <a:t>mycophenolate</a:t>
            </a:r>
            <a:r>
              <a:rPr lang="en-US" dirty="0"/>
              <a:t> </a:t>
            </a:r>
            <a:r>
              <a:rPr lang="en-US" dirty="0" err="1"/>
              <a:t>mofetil</a:t>
            </a:r>
            <a:r>
              <a:rPr lang="en-US" dirty="0"/>
              <a:t>, and </a:t>
            </a:r>
            <a:r>
              <a:rPr lang="en-US" dirty="0" err="1"/>
              <a:t>bortezomib</a:t>
            </a:r>
            <a:r>
              <a:rPr lang="en-US" dirty="0"/>
              <a:t>.</a:t>
            </a:r>
            <a:endParaRPr lang="en-IN" dirty="0"/>
          </a:p>
        </p:txBody>
      </p:sp>
    </p:spTree>
    <p:extLst>
      <p:ext uri="{BB962C8B-B14F-4D97-AF65-F5344CB8AC3E}">
        <p14:creationId xmlns:p14="http://schemas.microsoft.com/office/powerpoint/2010/main" val="1899830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7504" y="476673"/>
            <a:ext cx="8928992" cy="5649492"/>
          </a:xfrm>
        </p:spPr>
        <p:txBody>
          <a:bodyPr>
            <a:normAutofit/>
          </a:bodyPr>
          <a:lstStyle/>
          <a:p>
            <a:pPr marL="0" indent="0">
              <a:buNone/>
            </a:pPr>
            <a:endParaRPr lang="en-US" dirty="0"/>
          </a:p>
          <a:p>
            <a:r>
              <a:rPr lang="en-US" dirty="0"/>
              <a:t>In patients who initially have a response to glucocorticoids, long-term, low-dose prednisolone (≤10 mg daily) may be an appropriate approach.</a:t>
            </a:r>
          </a:p>
          <a:p>
            <a:r>
              <a:rPr lang="en-IN" dirty="0"/>
              <a:t>For emergencies, high-dose intravenous methylprednisolone, intravenous immune globulin, complement C1 inhibition, plasma exchange, splenectomy, and partial splenic embolization have been tried with some success in single patients or retrospective series.</a:t>
            </a:r>
          </a:p>
          <a:p>
            <a:endParaRPr lang="en-IN" dirty="0"/>
          </a:p>
        </p:txBody>
      </p:sp>
    </p:spTree>
    <p:extLst>
      <p:ext uri="{BB962C8B-B14F-4D97-AF65-F5344CB8AC3E}">
        <p14:creationId xmlns:p14="http://schemas.microsoft.com/office/powerpoint/2010/main" val="140672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7504" y="404665"/>
            <a:ext cx="8856984" cy="5721500"/>
          </a:xfrm>
        </p:spPr>
        <p:txBody>
          <a:bodyPr/>
          <a:lstStyle/>
          <a:p>
            <a:pPr marL="0" indent="0" algn="just">
              <a:buNone/>
            </a:pPr>
            <a:r>
              <a:rPr lang="en-US" sz="3200" u="sng" dirty="0">
                <a:solidFill>
                  <a:srgbClr val="FF0000"/>
                </a:solidFill>
              </a:rPr>
              <a:t>SECONDARY WARM </a:t>
            </a:r>
            <a:r>
              <a:rPr lang="en-US" sz="3200" dirty="0">
                <a:solidFill>
                  <a:srgbClr val="FF0000"/>
                </a:solidFill>
              </a:rPr>
              <a:t>AIHA </a:t>
            </a:r>
          </a:p>
          <a:p>
            <a:pPr algn="just"/>
            <a:r>
              <a:rPr lang="en-US" dirty="0"/>
              <a:t>With some exceptions, first-line therapy for secondary warm AIHA should be the same as first line therapy for the primary form.</a:t>
            </a:r>
          </a:p>
          <a:p>
            <a:pPr algn="just"/>
            <a:r>
              <a:rPr lang="en-US" dirty="0"/>
              <a:t>Specific therapy for the underlying or associated disease is indicated if it requires treatment by itself or if the hemolytic anemia is resistant to first-line therapy [for example, in AIHA complicating chronic lymphocytic leukemia]</a:t>
            </a:r>
            <a:endParaRPr lang="en-IN" dirty="0"/>
          </a:p>
        </p:txBody>
      </p:sp>
    </p:spTree>
    <p:extLst>
      <p:ext uri="{BB962C8B-B14F-4D97-AF65-F5344CB8AC3E}">
        <p14:creationId xmlns:p14="http://schemas.microsoft.com/office/powerpoint/2010/main" val="2178261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7"/>
            <a:ext cx="8229600" cy="5793508"/>
          </a:xfrm>
        </p:spPr>
        <p:txBody>
          <a:bodyPr>
            <a:normAutofit/>
          </a:bodyPr>
          <a:lstStyle/>
          <a:p>
            <a:pPr marL="0" indent="0">
              <a:buNone/>
            </a:pPr>
            <a:r>
              <a:rPr lang="en-IN" sz="3200" u="sng" dirty="0">
                <a:solidFill>
                  <a:srgbClr val="FF0000"/>
                </a:solidFill>
              </a:rPr>
              <a:t>COLD AGGLUTININ DISEASE</a:t>
            </a:r>
          </a:p>
          <a:p>
            <a:r>
              <a:rPr lang="en-US" dirty="0"/>
              <a:t>Glucocorticoids should not be used to treat cold agglutinin disease because response rates are low and patients who have a response often require unacceptably high doses to maintain the remission.</a:t>
            </a:r>
          </a:p>
          <a:p>
            <a:r>
              <a:rPr lang="en-US" dirty="0"/>
              <a:t>Patients with mild anemia or compensated hemolysis should be monitored without treatment if circulatory symptoms and fatigue are absent or tolerable.</a:t>
            </a:r>
          </a:p>
          <a:p>
            <a:r>
              <a:rPr lang="en-US" dirty="0"/>
              <a:t>Nonpharmacologic management: consists of thermal protection to limit hemolysis and relieve any ischemic symptoms.</a:t>
            </a:r>
            <a:endParaRPr lang="en-IN" u="sng" dirty="0"/>
          </a:p>
          <a:p>
            <a:endParaRPr lang="en-US" dirty="0"/>
          </a:p>
        </p:txBody>
      </p:sp>
    </p:spTree>
    <p:extLst>
      <p:ext uri="{BB962C8B-B14F-4D97-AF65-F5344CB8AC3E}">
        <p14:creationId xmlns:p14="http://schemas.microsoft.com/office/powerpoint/2010/main" val="22694213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4"/>
            <a:ext cx="8229600" cy="6120679"/>
          </a:xfrm>
        </p:spPr>
        <p:txBody>
          <a:bodyPr>
            <a:normAutofit/>
          </a:bodyPr>
          <a:lstStyle/>
          <a:p>
            <a:r>
              <a:rPr lang="en-US" dirty="0"/>
              <a:t>Among treatments directed at the pathogenic B-cell clone, rituximab monotherapy (four doses of 375 mg per square meter at 1-week intervals) has become the most commonly used first-line therapy for cold agglutinin disease.</a:t>
            </a:r>
          </a:p>
          <a:p>
            <a:r>
              <a:rPr lang="en-US" dirty="0"/>
              <a:t>The addition of </a:t>
            </a:r>
            <a:r>
              <a:rPr lang="en-US" dirty="0" err="1"/>
              <a:t>fludarabine</a:t>
            </a:r>
            <a:r>
              <a:rPr lang="en-US" dirty="0"/>
              <a:t> has yielded much higher overall and complete response rates but also more acute and late-onset toxic effects.</a:t>
            </a:r>
            <a:endParaRPr lang="en-IN" dirty="0"/>
          </a:p>
        </p:txBody>
      </p:sp>
    </p:spTree>
    <p:extLst>
      <p:ext uri="{BB962C8B-B14F-4D97-AF65-F5344CB8AC3E}">
        <p14:creationId xmlns:p14="http://schemas.microsoft.com/office/powerpoint/2010/main" val="1683150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9"/>
            <a:ext cx="8229600" cy="6120679"/>
          </a:xfrm>
        </p:spPr>
        <p:txBody>
          <a:bodyPr>
            <a:normAutofit/>
          </a:bodyPr>
          <a:lstStyle/>
          <a:p>
            <a:r>
              <a:rPr lang="en-US" dirty="0"/>
              <a:t>Treatment with rituximab plus bendamustine, studied in a prospective trial, resulted in overall and complete response rates of 71% and 40%, respectively, which increased to 78% and 53% during long-term follow-up. </a:t>
            </a:r>
          </a:p>
          <a:p>
            <a:r>
              <a:rPr lang="en-US" dirty="0"/>
              <a:t>In a small, prospective study of bortezomib administered as a single cycle of monotherapy, responses were observed in 32% of the participants.</a:t>
            </a:r>
          </a:p>
          <a:p>
            <a:endParaRPr lang="en-US" dirty="0"/>
          </a:p>
          <a:p>
            <a:endParaRPr lang="en-US" dirty="0"/>
          </a:p>
        </p:txBody>
      </p:sp>
    </p:spTree>
    <p:extLst>
      <p:ext uri="{BB962C8B-B14F-4D97-AF65-F5344CB8AC3E}">
        <p14:creationId xmlns:p14="http://schemas.microsoft.com/office/powerpoint/2010/main" val="2101266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3"/>
            <a:ext cx="8507288" cy="5649492"/>
          </a:xfrm>
        </p:spPr>
        <p:txBody>
          <a:bodyPr>
            <a:normAutofit/>
          </a:bodyPr>
          <a:lstStyle/>
          <a:p>
            <a:r>
              <a:rPr lang="en-US" dirty="0"/>
              <a:t>In a retrospective study of therapy with ibrutinib, a Bruton’s tyrosine kinase inhibitor, responses were observed in all 10 study participants.</a:t>
            </a:r>
          </a:p>
          <a:p>
            <a:r>
              <a:rPr lang="en-US" dirty="0"/>
              <a:t>This finding will have to be confirmed in a larger series or a prospective trial.</a:t>
            </a:r>
            <a:endParaRPr lang="en-IN" dirty="0"/>
          </a:p>
        </p:txBody>
      </p:sp>
    </p:spTree>
    <p:extLst>
      <p:ext uri="{BB962C8B-B14F-4D97-AF65-F5344CB8AC3E}">
        <p14:creationId xmlns:p14="http://schemas.microsoft.com/office/powerpoint/2010/main" val="2201223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332657"/>
            <a:ext cx="8784976" cy="5793508"/>
          </a:xfrm>
        </p:spPr>
        <p:txBody>
          <a:bodyPr>
            <a:normAutofit/>
          </a:bodyPr>
          <a:lstStyle/>
          <a:p>
            <a:pPr algn="just"/>
            <a:r>
              <a:rPr lang="en-US" dirty="0"/>
              <a:t>Complement inhibition is a promising new therapeutic approach but cannot be expected to relieve the circulatory symptoms, which are not complement-mediated.</a:t>
            </a:r>
          </a:p>
          <a:p>
            <a:pPr algn="just"/>
            <a:r>
              <a:rPr lang="en-US" dirty="0"/>
              <a:t>In a study of therapy with sutimlimab, a monoclonal antibody against complement protein C1s, patients had a rapid response and normalization of hemolysis, and the drug was safe.</a:t>
            </a:r>
          </a:p>
          <a:p>
            <a:pPr algn="just"/>
            <a:r>
              <a:rPr lang="en-US" dirty="0"/>
              <a:t>Sutimlimab will probably be available outside clinical trials in the near future.</a:t>
            </a:r>
            <a:endParaRPr lang="en-IN" dirty="0"/>
          </a:p>
        </p:txBody>
      </p:sp>
    </p:spTree>
    <p:extLst>
      <p:ext uri="{BB962C8B-B14F-4D97-AF65-F5344CB8AC3E}">
        <p14:creationId xmlns:p14="http://schemas.microsoft.com/office/powerpoint/2010/main" val="3207738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332657"/>
            <a:ext cx="8856984" cy="5793508"/>
          </a:xfrm>
        </p:spPr>
        <p:txBody>
          <a:bodyPr>
            <a:normAutofit/>
          </a:bodyPr>
          <a:lstStyle/>
          <a:p>
            <a:r>
              <a:rPr lang="en-US" dirty="0"/>
              <a:t>Favorable results have also been reported with </a:t>
            </a:r>
            <a:r>
              <a:rPr lang="en-US" dirty="0" err="1"/>
              <a:t>pegcetacoplan</a:t>
            </a:r>
            <a:r>
              <a:rPr lang="en-US" dirty="0"/>
              <a:t>, a </a:t>
            </a:r>
            <a:r>
              <a:rPr lang="en-US" dirty="0" err="1"/>
              <a:t>pegylated</a:t>
            </a:r>
            <a:r>
              <a:rPr lang="en-US" dirty="0"/>
              <a:t> peptide that inhibits C3.</a:t>
            </a:r>
          </a:p>
          <a:p>
            <a:endParaRPr lang="en-IN" dirty="0"/>
          </a:p>
        </p:txBody>
      </p:sp>
    </p:spTree>
    <p:extLst>
      <p:ext uri="{BB962C8B-B14F-4D97-AF65-F5344CB8AC3E}">
        <p14:creationId xmlns:p14="http://schemas.microsoft.com/office/powerpoint/2010/main" val="19101947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332657"/>
            <a:ext cx="8784976" cy="5793508"/>
          </a:xfrm>
        </p:spPr>
        <p:txBody>
          <a:bodyPr>
            <a:normAutofit/>
          </a:bodyPr>
          <a:lstStyle/>
          <a:p>
            <a:pPr marL="0" indent="0" algn="just">
              <a:buNone/>
            </a:pPr>
            <a:endParaRPr lang="en-IN" u="sng" dirty="0"/>
          </a:p>
          <a:p>
            <a:pPr algn="just"/>
            <a:r>
              <a:rPr lang="en-US" dirty="0"/>
              <a:t>In secondary cold agglutinin syndrome, the only established therapy is treatment of the underlying disease when possible. </a:t>
            </a:r>
          </a:p>
          <a:p>
            <a:pPr algn="just"/>
            <a:r>
              <a:rPr lang="en-US" dirty="0"/>
              <a:t>Although infection-associated cold agglutinin syndrome resolves some weeks after the infection has been eliminated, anemia can be profound, and therapy is largely ineffective.</a:t>
            </a:r>
          </a:p>
          <a:p>
            <a:pPr algn="just"/>
            <a:r>
              <a:rPr lang="en-US" dirty="0"/>
              <a:t>A response to complement inhibition has been described in single cases, but no systematic study has been reported.</a:t>
            </a:r>
            <a:endParaRPr lang="en-IN" u="sng" dirty="0"/>
          </a:p>
        </p:txBody>
      </p:sp>
    </p:spTree>
    <p:extLst>
      <p:ext uri="{BB962C8B-B14F-4D97-AF65-F5344CB8AC3E}">
        <p14:creationId xmlns:p14="http://schemas.microsoft.com/office/powerpoint/2010/main" val="9384022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260648"/>
            <a:ext cx="7772400" cy="5759152"/>
          </a:xfrm>
        </p:spPr>
        <p:txBody>
          <a:bodyPr>
            <a:normAutofit/>
          </a:bodyPr>
          <a:lstStyle/>
          <a:p>
            <a:r>
              <a:rPr lang="en-US" dirty="0"/>
              <a:t>Childhood paroxysmal cold </a:t>
            </a:r>
            <a:r>
              <a:rPr lang="en-US" dirty="0" err="1"/>
              <a:t>hemoglobinuria</a:t>
            </a:r>
            <a:r>
              <a:rPr lang="en-US" dirty="0"/>
              <a:t> is self-remitting, but anemia can be severe and occasionally life-threatening.</a:t>
            </a:r>
          </a:p>
          <a:p>
            <a:r>
              <a:rPr lang="en-US" dirty="0"/>
              <a:t>Mixed AIHA is generally characterized by a severe onset and a relapsing or refractory course. </a:t>
            </a:r>
          </a:p>
          <a:p>
            <a:r>
              <a:rPr lang="en-US" dirty="0"/>
              <a:t>Glucocorticoids should be given in high doses, and rituximab should be considered early.</a:t>
            </a:r>
          </a:p>
          <a:p>
            <a:r>
              <a:rPr lang="en-US" dirty="0"/>
              <a:t>If cold agglutinin symptoms are prominent, treatments for cold agglutinin disease are advisable. </a:t>
            </a:r>
          </a:p>
          <a:p>
            <a:r>
              <a:rPr lang="en-US" dirty="0"/>
              <a:t>Splenectomy is discouraged.</a:t>
            </a:r>
            <a:endParaRPr lang="en-IN" dirty="0"/>
          </a:p>
          <a:p>
            <a:endParaRPr lang="en-IN" dirty="0"/>
          </a:p>
        </p:txBody>
      </p:sp>
    </p:spTree>
    <p:extLst>
      <p:ext uri="{BB962C8B-B14F-4D97-AF65-F5344CB8AC3E}">
        <p14:creationId xmlns:p14="http://schemas.microsoft.com/office/powerpoint/2010/main" val="8093184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r>
              <a:rPr lang="en-US" dirty="0"/>
              <a:t>In patients with drug-induced hemolytic anemia, the suspected medication is discontinued.</a:t>
            </a:r>
          </a:p>
          <a:p>
            <a:r>
              <a:rPr lang="en-US" dirty="0"/>
              <a:t>In the drug-independent subtype, recovery can be delayed for weeks after the causative medication has been stopped. </a:t>
            </a:r>
          </a:p>
          <a:p>
            <a:r>
              <a:rPr lang="en-US" dirty="0"/>
              <a:t>The benefit of adding glucocorticoids is unproven, but this approach is frequently implemented.</a:t>
            </a:r>
            <a:endParaRPr lang="en-IN" dirty="0"/>
          </a:p>
        </p:txBody>
      </p:sp>
    </p:spTree>
    <p:extLst>
      <p:ext uri="{BB962C8B-B14F-4D97-AF65-F5344CB8AC3E}">
        <p14:creationId xmlns:p14="http://schemas.microsoft.com/office/powerpoint/2010/main" val="7732112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3600" dirty="0">
                <a:solidFill>
                  <a:srgbClr val="FF0000"/>
                </a:solidFill>
              </a:rPr>
              <a:t>SUPPORTIVE MEASURES</a:t>
            </a:r>
          </a:p>
        </p:txBody>
      </p:sp>
      <p:sp>
        <p:nvSpPr>
          <p:cNvPr id="3" name="Content Placeholder 2"/>
          <p:cNvSpPr>
            <a:spLocks noGrp="1"/>
          </p:cNvSpPr>
          <p:nvPr>
            <p:ph sz="quarter" idx="1"/>
          </p:nvPr>
        </p:nvSpPr>
        <p:spPr/>
        <p:txBody>
          <a:bodyPr>
            <a:normAutofit/>
          </a:bodyPr>
          <a:lstStyle/>
          <a:p>
            <a:pPr marL="0" indent="0">
              <a:buNone/>
            </a:pPr>
            <a:r>
              <a:rPr lang="en-IN" u="sng" dirty="0">
                <a:solidFill>
                  <a:srgbClr val="FF0000"/>
                </a:solidFill>
              </a:rPr>
              <a:t>TRANSFUSION</a:t>
            </a:r>
          </a:p>
          <a:p>
            <a:r>
              <a:rPr lang="en-US" dirty="0"/>
              <a:t>Transfusion in patients with warm AIHA requires specific precautions.</a:t>
            </a:r>
          </a:p>
          <a:p>
            <a:r>
              <a:rPr lang="en-US" dirty="0"/>
              <a:t>Pretransfusion screening for irregular antibodies will be positive, and cross-matching of type-identical blood will show incompatibility. </a:t>
            </a:r>
          </a:p>
          <a:p>
            <a:r>
              <a:rPr lang="en-US" dirty="0"/>
              <a:t>Indications should be restrictive, but transfusion must not be withheld in cases of life-threatening anemia.</a:t>
            </a:r>
            <a:endParaRPr lang="en-IN" u="sng" dirty="0"/>
          </a:p>
        </p:txBody>
      </p:sp>
    </p:spTree>
    <p:extLst>
      <p:ext uri="{BB962C8B-B14F-4D97-AF65-F5344CB8AC3E}">
        <p14:creationId xmlns:p14="http://schemas.microsoft.com/office/powerpoint/2010/main" val="2520756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5"/>
            <a:ext cx="8229600" cy="5721500"/>
          </a:xfrm>
        </p:spPr>
        <p:txBody>
          <a:bodyPr>
            <a:normAutofit/>
          </a:bodyPr>
          <a:lstStyle/>
          <a:p>
            <a:r>
              <a:rPr lang="en-US" dirty="0"/>
              <a:t>Transfusion should start with a bedside in vivo compatibility test: rapid infusion of 20 ml of erythrocyte concentrate, observation for 20 minutes, and if no reaction is observed, further infusion at the usual rate</a:t>
            </a:r>
            <a:endParaRPr lang="en-IN" dirty="0"/>
          </a:p>
        </p:txBody>
      </p:sp>
    </p:spTree>
    <p:extLst>
      <p:ext uri="{BB962C8B-B14F-4D97-AF65-F5344CB8AC3E}">
        <p14:creationId xmlns:p14="http://schemas.microsoft.com/office/powerpoint/2010/main" val="21669577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3"/>
            <a:ext cx="8507288" cy="5649492"/>
          </a:xfrm>
        </p:spPr>
        <p:txBody>
          <a:bodyPr>
            <a:normAutofit/>
          </a:bodyPr>
          <a:lstStyle/>
          <a:p>
            <a:r>
              <a:rPr lang="en-US" dirty="0"/>
              <a:t>In patients with cold agglutinin disease, precautions are different. </a:t>
            </a:r>
          </a:p>
          <a:p>
            <a:r>
              <a:rPr lang="en-US" dirty="0"/>
              <a:t>It is often possible to find compatible erythrocytes by cross-matching at 37°C, but in vivo cooling during transfusion can cause agglutination and hemolysis of patient as well as donor erythrocytes. </a:t>
            </a:r>
          </a:p>
          <a:p>
            <a:r>
              <a:rPr lang="en-US" dirty="0"/>
              <a:t>The patient and the extremity chosen for infusion should be kept warm, and recommend the use of a blood warmer during infusion.</a:t>
            </a:r>
            <a:endParaRPr lang="en-IN" dirty="0"/>
          </a:p>
        </p:txBody>
      </p:sp>
    </p:spTree>
    <p:extLst>
      <p:ext uri="{BB962C8B-B14F-4D97-AF65-F5344CB8AC3E}">
        <p14:creationId xmlns:p14="http://schemas.microsoft.com/office/powerpoint/2010/main" val="1215672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82352" y="116632"/>
            <a:ext cx="8579296" cy="5865516"/>
          </a:xfrm>
        </p:spPr>
        <p:txBody>
          <a:bodyPr>
            <a:normAutofit/>
          </a:bodyPr>
          <a:lstStyle/>
          <a:p>
            <a:pPr marL="0" indent="0">
              <a:buNone/>
            </a:pPr>
            <a:r>
              <a:rPr lang="en-IN" u="sng" dirty="0">
                <a:solidFill>
                  <a:srgbClr val="FF0000"/>
                </a:solidFill>
              </a:rPr>
              <a:t>PROPHYLAXIS AGAINST THROMBOSIS</a:t>
            </a:r>
          </a:p>
          <a:p>
            <a:r>
              <a:rPr lang="en-US" dirty="0"/>
              <a:t>In patients with acute exacerbations, hospitalized patients with marked hemolysis, and those who have undergone splenectomy or have additional risk factors, we recommend administration of low-molecular-weight heparin in prophylactic doses or a direct oral anticoagulant</a:t>
            </a:r>
            <a:endParaRPr lang="en-IN" u="sng" dirty="0"/>
          </a:p>
        </p:txBody>
      </p:sp>
    </p:spTree>
    <p:extLst>
      <p:ext uri="{BB962C8B-B14F-4D97-AF65-F5344CB8AC3E}">
        <p14:creationId xmlns:p14="http://schemas.microsoft.com/office/powerpoint/2010/main" val="37471372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260649"/>
            <a:ext cx="8784976" cy="5865516"/>
          </a:xfrm>
        </p:spPr>
        <p:txBody>
          <a:bodyPr>
            <a:normAutofit/>
          </a:bodyPr>
          <a:lstStyle/>
          <a:p>
            <a:pPr algn="just"/>
            <a:r>
              <a:rPr lang="en-US" dirty="0"/>
              <a:t>Erythropoietin and its analogues have been shown to increase hemoglobin levels in patients with warm AIHA, as well as in those with cold agglutinin disease, and can be used as a supportive strategy.</a:t>
            </a:r>
          </a:p>
          <a:p>
            <a:pPr algn="just"/>
            <a:r>
              <a:rPr lang="en-US" dirty="0"/>
              <a:t>Plasma exchange (with the use of albumin instead of plasma, to avoid complement supplementation) has been successful in single cases of both warm and cold AIHA, although systematic studies have not been reported.</a:t>
            </a:r>
          </a:p>
          <a:p>
            <a:pPr algn="just"/>
            <a:r>
              <a:rPr lang="en-US" dirty="0"/>
              <a:t>Plasma exchange can be considered in critical situations, but the effect is short-lived, and specific therapy should be initiated concomitantly.</a:t>
            </a:r>
            <a:endParaRPr lang="en-IN" u="sng" dirty="0"/>
          </a:p>
        </p:txBody>
      </p:sp>
    </p:spTree>
    <p:extLst>
      <p:ext uri="{BB962C8B-B14F-4D97-AF65-F5344CB8AC3E}">
        <p14:creationId xmlns:p14="http://schemas.microsoft.com/office/powerpoint/2010/main" val="11820637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t>FUTURE DIRECTIONS</a:t>
            </a:r>
          </a:p>
        </p:txBody>
      </p:sp>
      <p:sp>
        <p:nvSpPr>
          <p:cNvPr id="3" name="Content Placeholder 2"/>
          <p:cNvSpPr>
            <a:spLocks noGrp="1"/>
          </p:cNvSpPr>
          <p:nvPr>
            <p:ph sz="quarter" idx="1"/>
          </p:nvPr>
        </p:nvSpPr>
        <p:spPr/>
        <p:txBody>
          <a:bodyPr>
            <a:normAutofit/>
          </a:bodyPr>
          <a:lstStyle/>
          <a:p>
            <a:pPr algn="just"/>
            <a:r>
              <a:rPr lang="en-IN" dirty="0"/>
              <a:t>For the treatment of warm AIHA, on-going prospective trials include studies of fostamatinib (a splenic tyrosine kinase inhibitor),</a:t>
            </a:r>
          </a:p>
          <a:p>
            <a:pPr algn="just"/>
            <a:r>
              <a:rPr lang="en-IN" dirty="0" err="1"/>
              <a:t>parsaclisib</a:t>
            </a:r>
            <a:r>
              <a:rPr lang="en-IN" dirty="0"/>
              <a:t> (a phosphatidylinositol 3-kinase delta inhibitor that specifically targets B lymphocytes.</a:t>
            </a:r>
            <a:r>
              <a:rPr lang="en-US" dirty="0"/>
              <a:t> </a:t>
            </a:r>
          </a:p>
          <a:p>
            <a:pPr algn="just"/>
            <a:r>
              <a:rPr lang="en-US" dirty="0"/>
              <a:t>For the treatment of cold agglutinin disease, trials of complement C1 and C3 inhibitors are ongoing, as discussed above</a:t>
            </a:r>
            <a:endParaRPr lang="en-IN" dirty="0"/>
          </a:p>
        </p:txBody>
      </p:sp>
    </p:spTree>
    <p:extLst>
      <p:ext uri="{BB962C8B-B14F-4D97-AF65-F5344CB8AC3E}">
        <p14:creationId xmlns:p14="http://schemas.microsoft.com/office/powerpoint/2010/main" val="13480983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t>CONCLUSIONS</a:t>
            </a:r>
          </a:p>
        </p:txBody>
      </p:sp>
      <p:sp>
        <p:nvSpPr>
          <p:cNvPr id="3" name="Content Placeholder 2"/>
          <p:cNvSpPr>
            <a:spLocks noGrp="1"/>
          </p:cNvSpPr>
          <p:nvPr>
            <p:ph sz="quarter" idx="1"/>
          </p:nvPr>
        </p:nvSpPr>
        <p:spPr>
          <a:xfrm>
            <a:off x="457200" y="1340769"/>
            <a:ext cx="8229600" cy="4785396"/>
          </a:xfrm>
        </p:spPr>
        <p:txBody>
          <a:bodyPr>
            <a:normAutofit/>
          </a:bodyPr>
          <a:lstStyle/>
          <a:p>
            <a:r>
              <a:rPr lang="en-US" dirty="0"/>
              <a:t>AIHA is a heterogeneous group of diseases</a:t>
            </a:r>
          </a:p>
          <a:p>
            <a:r>
              <a:rPr lang="en-US" dirty="0"/>
              <a:t> Treatment should be tailored to the individual pathophysiological features of each disease. </a:t>
            </a:r>
          </a:p>
          <a:p>
            <a:r>
              <a:rPr lang="en-US" dirty="0"/>
              <a:t>Exact diagnosis of the type of disorder and any underlying or associated disease is critical. </a:t>
            </a:r>
          </a:p>
          <a:p>
            <a:r>
              <a:rPr lang="en-US" dirty="0"/>
              <a:t>Glucocorticoids remain first-line treatment in patients with warm AIHA. </a:t>
            </a:r>
          </a:p>
        </p:txBody>
      </p:sp>
    </p:spTree>
    <p:extLst>
      <p:ext uri="{BB962C8B-B14F-4D97-AF65-F5344CB8AC3E}">
        <p14:creationId xmlns:p14="http://schemas.microsoft.com/office/powerpoint/2010/main" val="5901945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lgn="just"/>
            <a:r>
              <a:rPr lang="en-US" dirty="0"/>
              <a:t>In case of treatment failure, a diagnostic reevaluation should be considered.</a:t>
            </a:r>
          </a:p>
          <a:p>
            <a:pPr algn="just"/>
            <a:r>
              <a:rPr lang="en-US" dirty="0"/>
              <a:t>Therapy for cold agglutinin disease, when indicated, is directed against the pathogenic  B-lymphocyte clone.</a:t>
            </a:r>
          </a:p>
          <a:p>
            <a:pPr algn="just"/>
            <a:r>
              <a:rPr lang="en-US" dirty="0"/>
              <a:t>An emerging alternative is therapy directed at complement inhibition. </a:t>
            </a:r>
          </a:p>
          <a:p>
            <a:pPr algn="just"/>
            <a:r>
              <a:rPr lang="en-US" dirty="0"/>
              <a:t>With any type of hemolytic anemia, patients who do not have a response to first-line treatment should be considered for enrollment in clinical trials.</a:t>
            </a:r>
            <a:endParaRPr lang="en-IN" dirty="0"/>
          </a:p>
          <a:p>
            <a:pPr algn="just"/>
            <a:endParaRPr lang="en-IN" dirty="0"/>
          </a:p>
        </p:txBody>
      </p:sp>
    </p:spTree>
    <p:extLst>
      <p:ext uri="{BB962C8B-B14F-4D97-AF65-F5344CB8AC3E}">
        <p14:creationId xmlns:p14="http://schemas.microsoft.com/office/powerpoint/2010/main" val="7931036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16632"/>
            <a:ext cx="8856984" cy="6624736"/>
          </a:xfrm>
        </p:spPr>
      </p:pic>
    </p:spTree>
    <p:extLst>
      <p:ext uri="{BB962C8B-B14F-4D97-AF65-F5344CB8AC3E}">
        <p14:creationId xmlns:p14="http://schemas.microsoft.com/office/powerpoint/2010/main" val="26335736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249</TotalTime>
  <Words>3687</Words>
  <Application>Microsoft Office PowerPoint</Application>
  <PresentationFormat>On-screen Show (4:3)</PresentationFormat>
  <Paragraphs>197</Paragraphs>
  <Slides>64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Franklin Gothic Book</vt:lpstr>
      <vt:lpstr>Perpetua</vt:lpstr>
      <vt:lpstr>Wingdings</vt:lpstr>
      <vt:lpstr>Wingdings 2</vt:lpstr>
      <vt:lpstr>Equity</vt:lpstr>
      <vt:lpstr>AUTOIMMUNE HEMOLYTIC ANEMIAS</vt:lpstr>
      <vt:lpstr>INTRODUCTION</vt:lpstr>
      <vt:lpstr>WARM AIHA</vt:lpstr>
      <vt:lpstr>PATHOGENESIS</vt:lpstr>
      <vt:lpstr>PowerPoint Presentation</vt:lpstr>
      <vt:lpstr>PowerPoint Presentation</vt:lpstr>
      <vt:lpstr>PowerPoint Presentation</vt:lpstr>
      <vt:lpstr>PowerPoint Presentation</vt:lpstr>
      <vt:lpstr>PowerPoint Presentation</vt:lpstr>
      <vt:lpstr>COLD AGGLUTININ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SECONDARY COLD AGGLUTININ SYNDROME </vt:lpstr>
      <vt:lpstr>PAROXYSMAL COLD HEMOGLOBINURIA </vt:lpstr>
      <vt:lpstr>MIXED AIHA </vt:lpstr>
      <vt:lpstr>DRUG-INDUCED HEMOLYTIC ANEMIA </vt:lpstr>
      <vt:lpstr>PowerPoint Presentation</vt:lpstr>
      <vt:lpstr>PowerPoint Presentation</vt:lpstr>
      <vt:lpstr>AIHA AND THROMBOSIS </vt:lpstr>
      <vt:lpstr>PowerPoint Presentation</vt:lpstr>
      <vt:lpstr>PowerPoint Presentation</vt:lpstr>
      <vt:lpstr>PowerPoint Presentation</vt:lpstr>
      <vt:lpstr>DIAGNOSIS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SUPPORTIVE MEASURES</vt:lpstr>
      <vt:lpstr>PowerPoint Presentation</vt:lpstr>
      <vt:lpstr>PowerPoint Presentation</vt:lpstr>
      <vt:lpstr>PowerPoint Presentation</vt:lpstr>
      <vt:lpstr>PowerPoint Presentation</vt:lpstr>
      <vt:lpstr>FUTURE DIRECTIONS</vt:lpstr>
      <vt:lpstr>CONCLUSIONS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dc:creator>
  <cp:lastModifiedBy>sajeevgeorgev@gmail.com</cp:lastModifiedBy>
  <cp:revision>34</cp:revision>
  <dcterms:created xsi:type="dcterms:W3CDTF">2022-04-05T16:40:37Z</dcterms:created>
  <dcterms:modified xsi:type="dcterms:W3CDTF">2022-04-05T21:00:38Z</dcterms:modified>
</cp:coreProperties>
</file>