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324" r:id="rId2"/>
    <p:sldId id="256" r:id="rId3"/>
    <p:sldId id="258" r:id="rId4"/>
    <p:sldId id="257" r:id="rId5"/>
    <p:sldId id="290" r:id="rId6"/>
    <p:sldId id="259" r:id="rId7"/>
    <p:sldId id="260" r:id="rId8"/>
    <p:sldId id="292" r:id="rId9"/>
    <p:sldId id="293" r:id="rId10"/>
    <p:sldId id="323" r:id="rId11"/>
    <p:sldId id="270" r:id="rId12"/>
    <p:sldId id="278" r:id="rId13"/>
    <p:sldId id="273" r:id="rId14"/>
    <p:sldId id="279" r:id="rId15"/>
    <p:sldId id="286" r:id="rId16"/>
    <p:sldId id="284" r:id="rId17"/>
    <p:sldId id="326" r:id="rId18"/>
    <p:sldId id="328" r:id="rId19"/>
    <p:sldId id="298" r:id="rId20"/>
    <p:sldId id="287" r:id="rId21"/>
    <p:sldId id="301" r:id="rId22"/>
    <p:sldId id="330" r:id="rId23"/>
    <p:sldId id="302" r:id="rId24"/>
    <p:sldId id="304" r:id="rId25"/>
    <p:sldId id="331" r:id="rId26"/>
    <p:sldId id="307" r:id="rId27"/>
    <p:sldId id="308" r:id="rId28"/>
    <p:sldId id="310" r:id="rId29"/>
    <p:sldId id="313" r:id="rId30"/>
    <p:sldId id="314" r:id="rId31"/>
    <p:sldId id="316" r:id="rId32"/>
    <p:sldId id="318" r:id="rId33"/>
    <p:sldId id="33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p:cViewPr>
        <p:scale>
          <a:sx n="76" d="100"/>
          <a:sy n="76" d="100"/>
        </p:scale>
        <p:origin x="-1224"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D6C42C-00A7-4F4D-B8A4-7894D6D25D63}"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IN"/>
        </a:p>
      </dgm:t>
    </dgm:pt>
    <dgm:pt modelId="{3ECA4870-E476-47E2-A473-AE18522C02F3}">
      <dgm:prSet phldrT="[Text]"/>
      <dgm:spPr/>
      <dgm:t>
        <a:bodyPr/>
        <a:lstStyle/>
        <a:p>
          <a:r>
            <a:rPr lang="en-US" dirty="0" smtClean="0"/>
            <a:t>Loss of sodium</a:t>
          </a:r>
          <a:endParaRPr lang="en-IN" dirty="0"/>
        </a:p>
      </dgm:t>
    </dgm:pt>
    <dgm:pt modelId="{6D44E515-7038-4282-B000-897CEEB068B0}" type="parTrans" cxnId="{DF73F6A3-E8F1-4F64-AF55-2B72CEE75C82}">
      <dgm:prSet/>
      <dgm:spPr/>
      <dgm:t>
        <a:bodyPr/>
        <a:lstStyle/>
        <a:p>
          <a:endParaRPr lang="en-IN"/>
        </a:p>
      </dgm:t>
    </dgm:pt>
    <dgm:pt modelId="{318A8F73-CE12-4B08-A805-8DAF6A22BC8C}" type="sibTrans" cxnId="{DF73F6A3-E8F1-4F64-AF55-2B72CEE75C82}">
      <dgm:prSet/>
      <dgm:spPr/>
      <dgm:t>
        <a:bodyPr/>
        <a:lstStyle/>
        <a:p>
          <a:endParaRPr lang="en-IN"/>
        </a:p>
      </dgm:t>
    </dgm:pt>
    <dgm:pt modelId="{C5CDA1D1-D06D-4136-ABEC-5F84C28F396F}">
      <dgm:prSet phldrT="[Text]"/>
      <dgm:spPr/>
      <dgm:t>
        <a:bodyPr/>
        <a:lstStyle/>
        <a:p>
          <a:r>
            <a:rPr lang="en-US" dirty="0" smtClean="0"/>
            <a:t>Contraction of extracellular fluid volume</a:t>
          </a:r>
          <a:endParaRPr lang="en-IN" dirty="0"/>
        </a:p>
      </dgm:t>
    </dgm:pt>
    <dgm:pt modelId="{A3B52142-B79B-4DF7-BCEB-3024F84DA60D}" type="parTrans" cxnId="{78860F90-D046-4AEA-B910-3A3FE741835B}">
      <dgm:prSet/>
      <dgm:spPr/>
      <dgm:t>
        <a:bodyPr/>
        <a:lstStyle/>
        <a:p>
          <a:endParaRPr lang="en-IN"/>
        </a:p>
      </dgm:t>
    </dgm:pt>
    <dgm:pt modelId="{9FC122FB-8AD9-4D4C-B515-E7FD864966CD}" type="sibTrans" cxnId="{78860F90-D046-4AEA-B910-3A3FE741835B}">
      <dgm:prSet/>
      <dgm:spPr/>
      <dgm:t>
        <a:bodyPr/>
        <a:lstStyle/>
        <a:p>
          <a:endParaRPr lang="en-IN"/>
        </a:p>
      </dgm:t>
    </dgm:pt>
    <dgm:pt modelId="{50AA45E8-7FCB-492F-B64B-37ECB3CD55D1}">
      <dgm:prSet phldrT="[Text]"/>
      <dgm:spPr/>
      <dgm:t>
        <a:bodyPr/>
        <a:lstStyle/>
        <a:p>
          <a:r>
            <a:rPr lang="en-US" dirty="0" smtClean="0"/>
            <a:t>Vasoconstriction of afferent arterioles</a:t>
          </a:r>
          <a:endParaRPr lang="en-IN" dirty="0"/>
        </a:p>
      </dgm:t>
    </dgm:pt>
    <dgm:pt modelId="{30F4CFC3-262D-4C41-A272-2934177E7559}" type="parTrans" cxnId="{1C3591AC-5547-4490-BBA8-5CE25FBBF3F4}">
      <dgm:prSet/>
      <dgm:spPr/>
      <dgm:t>
        <a:bodyPr/>
        <a:lstStyle/>
        <a:p>
          <a:endParaRPr lang="en-IN"/>
        </a:p>
      </dgm:t>
    </dgm:pt>
    <dgm:pt modelId="{67B997A4-C757-43D3-A658-BC2C20D5213C}" type="sibTrans" cxnId="{1C3591AC-5547-4490-BBA8-5CE25FBBF3F4}">
      <dgm:prSet/>
      <dgm:spPr/>
      <dgm:t>
        <a:bodyPr/>
        <a:lstStyle/>
        <a:p>
          <a:endParaRPr lang="en-IN"/>
        </a:p>
      </dgm:t>
    </dgm:pt>
    <dgm:pt modelId="{C36443B9-F273-40B1-9384-D925D3312155}" type="pres">
      <dgm:prSet presAssocID="{6DD6C42C-00A7-4F4D-B8A4-7894D6D25D63}" presName="Name0" presStyleCnt="0">
        <dgm:presLayoutVars>
          <dgm:dir/>
          <dgm:animLvl val="lvl"/>
          <dgm:resizeHandles val="exact"/>
        </dgm:presLayoutVars>
      </dgm:prSet>
      <dgm:spPr/>
    </dgm:pt>
    <dgm:pt modelId="{109CC2AF-B50B-4B88-B2D9-4DE15A388353}" type="pres">
      <dgm:prSet presAssocID="{50AA45E8-7FCB-492F-B64B-37ECB3CD55D1}" presName="boxAndChildren" presStyleCnt="0"/>
      <dgm:spPr/>
    </dgm:pt>
    <dgm:pt modelId="{DB3E6F4B-89B1-4421-9BF9-E338A8084546}" type="pres">
      <dgm:prSet presAssocID="{50AA45E8-7FCB-492F-B64B-37ECB3CD55D1}" presName="parentTextBox" presStyleLbl="node1" presStyleIdx="0" presStyleCnt="3"/>
      <dgm:spPr/>
      <dgm:t>
        <a:bodyPr/>
        <a:lstStyle/>
        <a:p>
          <a:endParaRPr lang="en-IN"/>
        </a:p>
      </dgm:t>
    </dgm:pt>
    <dgm:pt modelId="{C052895E-54A3-4C54-9F2C-39B6EE1E3664}" type="pres">
      <dgm:prSet presAssocID="{9FC122FB-8AD9-4D4C-B515-E7FD864966CD}" presName="sp" presStyleCnt="0"/>
      <dgm:spPr/>
    </dgm:pt>
    <dgm:pt modelId="{2D6906A2-1421-435D-A94D-3BA99ABE8417}" type="pres">
      <dgm:prSet presAssocID="{C5CDA1D1-D06D-4136-ABEC-5F84C28F396F}" presName="arrowAndChildren" presStyleCnt="0"/>
      <dgm:spPr/>
    </dgm:pt>
    <dgm:pt modelId="{69AD22F1-A28B-43B1-AADA-EC2F8E52EB06}" type="pres">
      <dgm:prSet presAssocID="{C5CDA1D1-D06D-4136-ABEC-5F84C28F396F}" presName="parentTextArrow" presStyleLbl="node1" presStyleIdx="1" presStyleCnt="3"/>
      <dgm:spPr/>
      <dgm:t>
        <a:bodyPr/>
        <a:lstStyle/>
        <a:p>
          <a:endParaRPr lang="en-IN"/>
        </a:p>
      </dgm:t>
    </dgm:pt>
    <dgm:pt modelId="{B5574AFF-6C28-4FF3-B718-FC43F319D288}" type="pres">
      <dgm:prSet presAssocID="{318A8F73-CE12-4B08-A805-8DAF6A22BC8C}" presName="sp" presStyleCnt="0"/>
      <dgm:spPr/>
    </dgm:pt>
    <dgm:pt modelId="{16D9ED8C-BE35-4CC7-8718-9CCB29634587}" type="pres">
      <dgm:prSet presAssocID="{3ECA4870-E476-47E2-A473-AE18522C02F3}" presName="arrowAndChildren" presStyleCnt="0"/>
      <dgm:spPr/>
    </dgm:pt>
    <dgm:pt modelId="{1593E3E2-EF41-4F89-B129-7903731B37C8}" type="pres">
      <dgm:prSet presAssocID="{3ECA4870-E476-47E2-A473-AE18522C02F3}" presName="parentTextArrow" presStyleLbl="node1" presStyleIdx="2" presStyleCnt="3" custLinFactNeighborX="-749" custLinFactNeighborY="-57000"/>
      <dgm:spPr/>
      <dgm:t>
        <a:bodyPr/>
        <a:lstStyle/>
        <a:p>
          <a:endParaRPr lang="en-IN"/>
        </a:p>
      </dgm:t>
    </dgm:pt>
  </dgm:ptLst>
  <dgm:cxnLst>
    <dgm:cxn modelId="{FC04F0D0-4D47-4880-9871-96A938AC553F}" type="presOf" srcId="{C5CDA1D1-D06D-4136-ABEC-5F84C28F396F}" destId="{69AD22F1-A28B-43B1-AADA-EC2F8E52EB06}" srcOrd="0" destOrd="0" presId="urn:microsoft.com/office/officeart/2005/8/layout/process4"/>
    <dgm:cxn modelId="{DF73F6A3-E8F1-4F64-AF55-2B72CEE75C82}" srcId="{6DD6C42C-00A7-4F4D-B8A4-7894D6D25D63}" destId="{3ECA4870-E476-47E2-A473-AE18522C02F3}" srcOrd="0" destOrd="0" parTransId="{6D44E515-7038-4282-B000-897CEEB068B0}" sibTransId="{318A8F73-CE12-4B08-A805-8DAF6A22BC8C}"/>
    <dgm:cxn modelId="{AFE7F221-6032-4D68-86DA-35EFA808EE80}" type="presOf" srcId="{3ECA4870-E476-47E2-A473-AE18522C02F3}" destId="{1593E3E2-EF41-4F89-B129-7903731B37C8}" srcOrd="0" destOrd="0" presId="urn:microsoft.com/office/officeart/2005/8/layout/process4"/>
    <dgm:cxn modelId="{2DCBC184-E2A5-4A9D-805A-C9113BF22238}" type="presOf" srcId="{6DD6C42C-00A7-4F4D-B8A4-7894D6D25D63}" destId="{C36443B9-F273-40B1-9384-D925D3312155}" srcOrd="0" destOrd="0" presId="urn:microsoft.com/office/officeart/2005/8/layout/process4"/>
    <dgm:cxn modelId="{78860F90-D046-4AEA-B910-3A3FE741835B}" srcId="{6DD6C42C-00A7-4F4D-B8A4-7894D6D25D63}" destId="{C5CDA1D1-D06D-4136-ABEC-5F84C28F396F}" srcOrd="1" destOrd="0" parTransId="{A3B52142-B79B-4DF7-BCEB-3024F84DA60D}" sibTransId="{9FC122FB-8AD9-4D4C-B515-E7FD864966CD}"/>
    <dgm:cxn modelId="{F070DB29-DEE5-4094-A8D7-CB640181EE60}" type="presOf" srcId="{50AA45E8-7FCB-492F-B64B-37ECB3CD55D1}" destId="{DB3E6F4B-89B1-4421-9BF9-E338A8084546}" srcOrd="0" destOrd="0" presId="urn:microsoft.com/office/officeart/2005/8/layout/process4"/>
    <dgm:cxn modelId="{1C3591AC-5547-4490-BBA8-5CE25FBBF3F4}" srcId="{6DD6C42C-00A7-4F4D-B8A4-7894D6D25D63}" destId="{50AA45E8-7FCB-492F-B64B-37ECB3CD55D1}" srcOrd="2" destOrd="0" parTransId="{30F4CFC3-262D-4C41-A272-2934177E7559}" sibTransId="{67B997A4-C757-43D3-A658-BC2C20D5213C}"/>
    <dgm:cxn modelId="{581B468F-535A-4CC8-8F5D-C0B7343D9128}" type="presParOf" srcId="{C36443B9-F273-40B1-9384-D925D3312155}" destId="{109CC2AF-B50B-4B88-B2D9-4DE15A388353}" srcOrd="0" destOrd="0" presId="urn:microsoft.com/office/officeart/2005/8/layout/process4"/>
    <dgm:cxn modelId="{29998C3A-0E79-466A-816E-334AA43121EE}" type="presParOf" srcId="{109CC2AF-B50B-4B88-B2D9-4DE15A388353}" destId="{DB3E6F4B-89B1-4421-9BF9-E338A8084546}" srcOrd="0" destOrd="0" presId="urn:microsoft.com/office/officeart/2005/8/layout/process4"/>
    <dgm:cxn modelId="{A94CD69E-8578-4787-9902-AD05D52510AF}" type="presParOf" srcId="{C36443B9-F273-40B1-9384-D925D3312155}" destId="{C052895E-54A3-4C54-9F2C-39B6EE1E3664}" srcOrd="1" destOrd="0" presId="urn:microsoft.com/office/officeart/2005/8/layout/process4"/>
    <dgm:cxn modelId="{6563829B-6F32-4616-9273-1C4E885BFA36}" type="presParOf" srcId="{C36443B9-F273-40B1-9384-D925D3312155}" destId="{2D6906A2-1421-435D-A94D-3BA99ABE8417}" srcOrd="2" destOrd="0" presId="urn:microsoft.com/office/officeart/2005/8/layout/process4"/>
    <dgm:cxn modelId="{E570F8C0-41B0-4A50-9675-E0F397A263BE}" type="presParOf" srcId="{2D6906A2-1421-435D-A94D-3BA99ABE8417}" destId="{69AD22F1-A28B-43B1-AADA-EC2F8E52EB06}" srcOrd="0" destOrd="0" presId="urn:microsoft.com/office/officeart/2005/8/layout/process4"/>
    <dgm:cxn modelId="{986B64D1-6A97-4B5E-8C71-D2C4E7249248}" type="presParOf" srcId="{C36443B9-F273-40B1-9384-D925D3312155}" destId="{B5574AFF-6C28-4FF3-B718-FC43F319D288}" srcOrd="3" destOrd="0" presId="urn:microsoft.com/office/officeart/2005/8/layout/process4"/>
    <dgm:cxn modelId="{7DB7BFF6-92B4-4819-8A88-49D973ECF6D8}" type="presParOf" srcId="{C36443B9-F273-40B1-9384-D925D3312155}" destId="{16D9ED8C-BE35-4CC7-8718-9CCB29634587}" srcOrd="4" destOrd="0" presId="urn:microsoft.com/office/officeart/2005/8/layout/process4"/>
    <dgm:cxn modelId="{3D44A885-46D8-4474-93A5-1A1DB130D1F0}" type="presParOf" srcId="{16D9ED8C-BE35-4CC7-8718-9CCB29634587}" destId="{1593E3E2-EF41-4F89-B129-7903731B37C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2704AAF-743A-489A-99B3-999D8E5EE84F}" type="doc">
      <dgm:prSet loTypeId="urn:microsoft.com/office/officeart/2005/8/layout/process2" loCatId="process" qsTypeId="urn:microsoft.com/office/officeart/2005/8/quickstyle/simple1" qsCatId="simple" csTypeId="urn:microsoft.com/office/officeart/2005/8/colors/accent1_2" csCatId="accent1" phldr="1"/>
      <dgm:spPr/>
    </dgm:pt>
    <dgm:pt modelId="{2C00DF6B-73B1-4582-AA8E-79BEB4DE15F1}">
      <dgm:prSet phldrT="[Text]" custT="1"/>
      <dgm:spPr/>
      <dgm:t>
        <a:bodyPr/>
        <a:lstStyle/>
        <a:p>
          <a:r>
            <a:rPr lang="en-US" sz="2400" dirty="0" smtClean="0"/>
            <a:t>Increased Na+ concentration in macula </a:t>
          </a:r>
          <a:r>
            <a:rPr lang="en-US" sz="2400" dirty="0" err="1" smtClean="0"/>
            <a:t>densa</a:t>
          </a:r>
          <a:endParaRPr lang="en-IN" sz="2400" dirty="0"/>
        </a:p>
      </dgm:t>
    </dgm:pt>
    <dgm:pt modelId="{18D35DCC-AF97-4DF7-BC85-D1B6215FC448}" type="parTrans" cxnId="{0D59B088-C71C-4EE3-B53C-0F7BEA7ADE11}">
      <dgm:prSet/>
      <dgm:spPr/>
      <dgm:t>
        <a:bodyPr/>
        <a:lstStyle/>
        <a:p>
          <a:endParaRPr lang="en-IN"/>
        </a:p>
      </dgm:t>
    </dgm:pt>
    <dgm:pt modelId="{3CDA61B9-392B-41B0-9D7E-70A03216A833}" type="sibTrans" cxnId="{0D59B088-C71C-4EE3-B53C-0F7BEA7ADE11}">
      <dgm:prSet/>
      <dgm:spPr/>
      <dgm:t>
        <a:bodyPr/>
        <a:lstStyle/>
        <a:p>
          <a:endParaRPr lang="en-IN"/>
        </a:p>
      </dgm:t>
    </dgm:pt>
    <dgm:pt modelId="{5C8F4B65-FDBE-499D-B5DB-C399846B6CEA}">
      <dgm:prSet phldrT="[Text]" custT="1"/>
      <dgm:spPr/>
      <dgm:t>
        <a:bodyPr/>
        <a:lstStyle/>
        <a:p>
          <a:r>
            <a:rPr lang="en-US" sz="2400" dirty="0" smtClean="0"/>
            <a:t>Activation of  TG feedback</a:t>
          </a:r>
          <a:endParaRPr lang="en-IN" sz="2400" dirty="0"/>
        </a:p>
      </dgm:t>
    </dgm:pt>
    <dgm:pt modelId="{DD66BA0E-3BBA-41CC-9923-61C3F091D72C}" type="parTrans" cxnId="{8BA6D911-98D7-48A3-AEEC-12327C885C20}">
      <dgm:prSet/>
      <dgm:spPr/>
      <dgm:t>
        <a:bodyPr/>
        <a:lstStyle/>
        <a:p>
          <a:endParaRPr lang="en-IN"/>
        </a:p>
      </dgm:t>
    </dgm:pt>
    <dgm:pt modelId="{65F84202-4EF5-4234-AC32-B1ACCAE7F4CD}" type="sibTrans" cxnId="{8BA6D911-98D7-48A3-AEEC-12327C885C20}">
      <dgm:prSet/>
      <dgm:spPr/>
      <dgm:t>
        <a:bodyPr/>
        <a:lstStyle/>
        <a:p>
          <a:endParaRPr lang="en-IN"/>
        </a:p>
      </dgm:t>
    </dgm:pt>
    <dgm:pt modelId="{82013B2C-1FAA-40E9-A109-56343C7A0A89}">
      <dgm:prSet phldrT="[Text]" custT="1"/>
      <dgm:spPr/>
      <dgm:t>
        <a:bodyPr/>
        <a:lstStyle/>
        <a:p>
          <a:r>
            <a:rPr lang="en-US" sz="2400" dirty="0" smtClean="0"/>
            <a:t>Vasoconstriction of afferent arteriole</a:t>
          </a:r>
          <a:endParaRPr lang="en-IN" sz="2400" dirty="0"/>
        </a:p>
      </dgm:t>
    </dgm:pt>
    <dgm:pt modelId="{CD25CF05-64EB-494D-99B3-AA75D6C724C3}" type="parTrans" cxnId="{F4EDDE83-65F5-4F5F-9A90-214FBB9296C8}">
      <dgm:prSet/>
      <dgm:spPr/>
      <dgm:t>
        <a:bodyPr/>
        <a:lstStyle/>
        <a:p>
          <a:endParaRPr lang="en-IN"/>
        </a:p>
      </dgm:t>
    </dgm:pt>
    <dgm:pt modelId="{71F4652C-E570-40AE-8B48-3D0C46F50926}" type="sibTrans" cxnId="{F4EDDE83-65F5-4F5F-9A90-214FBB9296C8}">
      <dgm:prSet/>
      <dgm:spPr/>
      <dgm:t>
        <a:bodyPr/>
        <a:lstStyle/>
        <a:p>
          <a:endParaRPr lang="en-IN"/>
        </a:p>
      </dgm:t>
    </dgm:pt>
    <dgm:pt modelId="{C9544522-D6BA-4E6C-9670-7AA538AFBBC1}" type="pres">
      <dgm:prSet presAssocID="{32704AAF-743A-489A-99B3-999D8E5EE84F}" presName="linearFlow" presStyleCnt="0">
        <dgm:presLayoutVars>
          <dgm:resizeHandles val="exact"/>
        </dgm:presLayoutVars>
      </dgm:prSet>
      <dgm:spPr/>
    </dgm:pt>
    <dgm:pt modelId="{51A335CA-ADB4-468C-BD30-BE135979802D}" type="pres">
      <dgm:prSet presAssocID="{2C00DF6B-73B1-4582-AA8E-79BEB4DE15F1}" presName="node" presStyleLbl="node1" presStyleIdx="0" presStyleCnt="3" custScaleX="117902" custScaleY="117789">
        <dgm:presLayoutVars>
          <dgm:bulletEnabled val="1"/>
        </dgm:presLayoutVars>
      </dgm:prSet>
      <dgm:spPr/>
      <dgm:t>
        <a:bodyPr/>
        <a:lstStyle/>
        <a:p>
          <a:endParaRPr lang="en-IN"/>
        </a:p>
      </dgm:t>
    </dgm:pt>
    <dgm:pt modelId="{D6AEC008-31DF-492C-A953-27B9078FDEED}" type="pres">
      <dgm:prSet presAssocID="{3CDA61B9-392B-41B0-9D7E-70A03216A833}" presName="sibTrans" presStyleLbl="sibTrans2D1" presStyleIdx="0" presStyleCnt="2"/>
      <dgm:spPr/>
    </dgm:pt>
    <dgm:pt modelId="{942286C3-3CA9-4B06-838F-3C932015562A}" type="pres">
      <dgm:prSet presAssocID="{3CDA61B9-392B-41B0-9D7E-70A03216A833}" presName="connectorText" presStyleLbl="sibTrans2D1" presStyleIdx="0" presStyleCnt="2"/>
      <dgm:spPr/>
    </dgm:pt>
    <dgm:pt modelId="{068A064F-A2F5-4BDC-8ACA-87A264359E82}" type="pres">
      <dgm:prSet presAssocID="{5C8F4B65-FDBE-499D-B5DB-C399846B6CEA}" presName="node" presStyleLbl="node1" presStyleIdx="1" presStyleCnt="3" custScaleX="124374" custScaleY="122960">
        <dgm:presLayoutVars>
          <dgm:bulletEnabled val="1"/>
        </dgm:presLayoutVars>
      </dgm:prSet>
      <dgm:spPr/>
      <dgm:t>
        <a:bodyPr/>
        <a:lstStyle/>
        <a:p>
          <a:endParaRPr lang="en-IN"/>
        </a:p>
      </dgm:t>
    </dgm:pt>
    <dgm:pt modelId="{DA3F4107-019E-4F12-AEA5-1B8E7441B7B3}" type="pres">
      <dgm:prSet presAssocID="{65F84202-4EF5-4234-AC32-B1ACCAE7F4CD}" presName="sibTrans" presStyleLbl="sibTrans2D1" presStyleIdx="1" presStyleCnt="2"/>
      <dgm:spPr/>
    </dgm:pt>
    <dgm:pt modelId="{5DAF126A-6659-446C-90BE-E6C21E9B0844}" type="pres">
      <dgm:prSet presAssocID="{65F84202-4EF5-4234-AC32-B1ACCAE7F4CD}" presName="connectorText" presStyleLbl="sibTrans2D1" presStyleIdx="1" presStyleCnt="2"/>
      <dgm:spPr/>
    </dgm:pt>
    <dgm:pt modelId="{487A1838-CDC6-4BEB-ABAC-C7BA6DAE9FAA}" type="pres">
      <dgm:prSet presAssocID="{82013B2C-1FAA-40E9-A109-56343C7A0A89}" presName="node" presStyleLbl="node1" presStyleIdx="2" presStyleCnt="3" custScaleX="124773" custScaleY="130856">
        <dgm:presLayoutVars>
          <dgm:bulletEnabled val="1"/>
        </dgm:presLayoutVars>
      </dgm:prSet>
      <dgm:spPr/>
      <dgm:t>
        <a:bodyPr/>
        <a:lstStyle/>
        <a:p>
          <a:endParaRPr lang="en-IN"/>
        </a:p>
      </dgm:t>
    </dgm:pt>
  </dgm:ptLst>
  <dgm:cxnLst>
    <dgm:cxn modelId="{F284E1E1-8F07-4663-896A-2B694548E409}" type="presOf" srcId="{65F84202-4EF5-4234-AC32-B1ACCAE7F4CD}" destId="{5DAF126A-6659-446C-90BE-E6C21E9B0844}" srcOrd="1" destOrd="0" presId="urn:microsoft.com/office/officeart/2005/8/layout/process2"/>
    <dgm:cxn modelId="{0B3DC36D-EC0A-4FAD-BC59-8E7A29A2E11A}" type="presOf" srcId="{65F84202-4EF5-4234-AC32-B1ACCAE7F4CD}" destId="{DA3F4107-019E-4F12-AEA5-1B8E7441B7B3}" srcOrd="0" destOrd="0" presId="urn:microsoft.com/office/officeart/2005/8/layout/process2"/>
    <dgm:cxn modelId="{43F2C0D9-B87C-4C96-951F-C009D7F1B0DA}" type="presOf" srcId="{32704AAF-743A-489A-99B3-999D8E5EE84F}" destId="{C9544522-D6BA-4E6C-9670-7AA538AFBBC1}" srcOrd="0" destOrd="0" presId="urn:microsoft.com/office/officeart/2005/8/layout/process2"/>
    <dgm:cxn modelId="{F4EDDE83-65F5-4F5F-9A90-214FBB9296C8}" srcId="{32704AAF-743A-489A-99B3-999D8E5EE84F}" destId="{82013B2C-1FAA-40E9-A109-56343C7A0A89}" srcOrd="2" destOrd="0" parTransId="{CD25CF05-64EB-494D-99B3-AA75D6C724C3}" sibTransId="{71F4652C-E570-40AE-8B48-3D0C46F50926}"/>
    <dgm:cxn modelId="{FE3C38F7-E8FD-4EB8-8A71-B2722EA931BE}" type="presOf" srcId="{3CDA61B9-392B-41B0-9D7E-70A03216A833}" destId="{D6AEC008-31DF-492C-A953-27B9078FDEED}" srcOrd="0" destOrd="0" presId="urn:microsoft.com/office/officeart/2005/8/layout/process2"/>
    <dgm:cxn modelId="{2AC0CF39-0B2F-4421-A9EC-B14939849D59}" type="presOf" srcId="{3CDA61B9-392B-41B0-9D7E-70A03216A833}" destId="{942286C3-3CA9-4B06-838F-3C932015562A}" srcOrd="1" destOrd="0" presId="urn:microsoft.com/office/officeart/2005/8/layout/process2"/>
    <dgm:cxn modelId="{0D59B088-C71C-4EE3-B53C-0F7BEA7ADE11}" srcId="{32704AAF-743A-489A-99B3-999D8E5EE84F}" destId="{2C00DF6B-73B1-4582-AA8E-79BEB4DE15F1}" srcOrd="0" destOrd="0" parTransId="{18D35DCC-AF97-4DF7-BC85-D1B6215FC448}" sibTransId="{3CDA61B9-392B-41B0-9D7E-70A03216A833}"/>
    <dgm:cxn modelId="{8BA6D911-98D7-48A3-AEEC-12327C885C20}" srcId="{32704AAF-743A-489A-99B3-999D8E5EE84F}" destId="{5C8F4B65-FDBE-499D-B5DB-C399846B6CEA}" srcOrd="1" destOrd="0" parTransId="{DD66BA0E-3BBA-41CC-9923-61C3F091D72C}" sibTransId="{65F84202-4EF5-4234-AC32-B1ACCAE7F4CD}"/>
    <dgm:cxn modelId="{F8D65CE8-8C5F-4CB2-8898-971066B6D430}" type="presOf" srcId="{5C8F4B65-FDBE-499D-B5DB-C399846B6CEA}" destId="{068A064F-A2F5-4BDC-8ACA-87A264359E82}" srcOrd="0" destOrd="0" presId="urn:microsoft.com/office/officeart/2005/8/layout/process2"/>
    <dgm:cxn modelId="{D8CDC55E-9EC4-4B4D-A89E-85EE77E1C329}" type="presOf" srcId="{2C00DF6B-73B1-4582-AA8E-79BEB4DE15F1}" destId="{51A335CA-ADB4-468C-BD30-BE135979802D}" srcOrd="0" destOrd="0" presId="urn:microsoft.com/office/officeart/2005/8/layout/process2"/>
    <dgm:cxn modelId="{66FFAA05-1326-4CAB-9F99-D1120A8BE5B8}" type="presOf" srcId="{82013B2C-1FAA-40E9-A109-56343C7A0A89}" destId="{487A1838-CDC6-4BEB-ABAC-C7BA6DAE9FAA}" srcOrd="0" destOrd="0" presId="urn:microsoft.com/office/officeart/2005/8/layout/process2"/>
    <dgm:cxn modelId="{D7C611F2-E2B0-495E-8586-45F0D775FD11}" type="presParOf" srcId="{C9544522-D6BA-4E6C-9670-7AA538AFBBC1}" destId="{51A335CA-ADB4-468C-BD30-BE135979802D}" srcOrd="0" destOrd="0" presId="urn:microsoft.com/office/officeart/2005/8/layout/process2"/>
    <dgm:cxn modelId="{5259041B-DF8F-4FB4-8C44-20C405BA86DA}" type="presParOf" srcId="{C9544522-D6BA-4E6C-9670-7AA538AFBBC1}" destId="{D6AEC008-31DF-492C-A953-27B9078FDEED}" srcOrd="1" destOrd="0" presId="urn:microsoft.com/office/officeart/2005/8/layout/process2"/>
    <dgm:cxn modelId="{C5E26E7D-6255-4A16-88F6-36FC25171D8F}" type="presParOf" srcId="{D6AEC008-31DF-492C-A953-27B9078FDEED}" destId="{942286C3-3CA9-4B06-838F-3C932015562A}" srcOrd="0" destOrd="0" presId="urn:microsoft.com/office/officeart/2005/8/layout/process2"/>
    <dgm:cxn modelId="{AB4AF327-F85E-4C76-9F83-9AD5C41343F1}" type="presParOf" srcId="{C9544522-D6BA-4E6C-9670-7AA538AFBBC1}" destId="{068A064F-A2F5-4BDC-8ACA-87A264359E82}" srcOrd="2" destOrd="0" presId="urn:microsoft.com/office/officeart/2005/8/layout/process2"/>
    <dgm:cxn modelId="{3C09E3E8-F358-4AA4-AFA0-D04618A8D107}" type="presParOf" srcId="{C9544522-D6BA-4E6C-9670-7AA538AFBBC1}" destId="{DA3F4107-019E-4F12-AEA5-1B8E7441B7B3}" srcOrd="3" destOrd="0" presId="urn:microsoft.com/office/officeart/2005/8/layout/process2"/>
    <dgm:cxn modelId="{C05BE2FA-6A44-4362-AE06-823DA67CE42B}" type="presParOf" srcId="{DA3F4107-019E-4F12-AEA5-1B8E7441B7B3}" destId="{5DAF126A-6659-446C-90BE-E6C21E9B0844}" srcOrd="0" destOrd="0" presId="urn:microsoft.com/office/officeart/2005/8/layout/process2"/>
    <dgm:cxn modelId="{816860EC-6D11-42E5-99A1-F6B69FA89648}" type="presParOf" srcId="{C9544522-D6BA-4E6C-9670-7AA538AFBBC1}" destId="{487A1838-CDC6-4BEB-ABAC-C7BA6DAE9FAA}"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04AAF-743A-489A-99B3-999D8E5EE84F}"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IN"/>
        </a:p>
      </dgm:t>
    </dgm:pt>
    <dgm:pt modelId="{5C8F4B65-FDBE-499D-B5DB-C399846B6CEA}">
      <dgm:prSet phldrT="[Text]" custT="1"/>
      <dgm:spPr/>
      <dgm:t>
        <a:bodyPr/>
        <a:lstStyle/>
        <a:p>
          <a:r>
            <a:rPr lang="en-US" sz="2400" dirty="0" smtClean="0"/>
            <a:t>Efferent arteriolar dilatation</a:t>
          </a:r>
          <a:endParaRPr lang="en-IN" sz="2400" dirty="0"/>
        </a:p>
      </dgm:t>
    </dgm:pt>
    <dgm:pt modelId="{DD66BA0E-3BBA-41CC-9923-61C3F091D72C}" type="parTrans" cxnId="{8BA6D911-98D7-48A3-AEEC-12327C885C20}">
      <dgm:prSet/>
      <dgm:spPr/>
      <dgm:t>
        <a:bodyPr/>
        <a:lstStyle/>
        <a:p>
          <a:endParaRPr lang="en-IN"/>
        </a:p>
      </dgm:t>
    </dgm:pt>
    <dgm:pt modelId="{65F84202-4EF5-4234-AC32-B1ACCAE7F4CD}" type="sibTrans" cxnId="{8BA6D911-98D7-48A3-AEEC-12327C885C20}">
      <dgm:prSet/>
      <dgm:spPr/>
      <dgm:t>
        <a:bodyPr/>
        <a:lstStyle/>
        <a:p>
          <a:endParaRPr lang="en-IN"/>
        </a:p>
      </dgm:t>
    </dgm:pt>
    <dgm:pt modelId="{D6452F88-9A01-406A-829F-5B5146C1B2BA}">
      <dgm:prSet custT="1"/>
      <dgm:spPr/>
      <dgm:t>
        <a:bodyPr/>
        <a:lstStyle/>
        <a:p>
          <a:r>
            <a:rPr lang="en-US" sz="2400" dirty="0" smtClean="0"/>
            <a:t>Inhibits release of renin from JG cells</a:t>
          </a:r>
          <a:endParaRPr lang="en-US" sz="2400" dirty="0"/>
        </a:p>
      </dgm:t>
    </dgm:pt>
    <dgm:pt modelId="{4D3DC0A0-5B7F-4361-B3B9-307D8CA90C9D}" type="parTrans" cxnId="{49506DE2-8295-4FDF-BF57-BE50A843DD57}">
      <dgm:prSet/>
      <dgm:spPr/>
      <dgm:t>
        <a:bodyPr/>
        <a:lstStyle/>
        <a:p>
          <a:endParaRPr lang="en-IN"/>
        </a:p>
      </dgm:t>
    </dgm:pt>
    <dgm:pt modelId="{49FEDC3A-FBAA-4B0C-988B-8538DECD41F3}" type="sibTrans" cxnId="{49506DE2-8295-4FDF-BF57-BE50A843DD57}">
      <dgm:prSet/>
      <dgm:spPr/>
      <dgm:t>
        <a:bodyPr/>
        <a:lstStyle/>
        <a:p>
          <a:endParaRPr lang="en-IN"/>
        </a:p>
      </dgm:t>
    </dgm:pt>
    <dgm:pt modelId="{C9544522-D6BA-4E6C-9670-7AA538AFBBC1}" type="pres">
      <dgm:prSet presAssocID="{32704AAF-743A-489A-99B3-999D8E5EE84F}" presName="linearFlow" presStyleCnt="0">
        <dgm:presLayoutVars>
          <dgm:resizeHandles val="exact"/>
        </dgm:presLayoutVars>
      </dgm:prSet>
      <dgm:spPr/>
    </dgm:pt>
    <dgm:pt modelId="{D5762D1F-95B8-428D-BADF-520409A548AB}" type="pres">
      <dgm:prSet presAssocID="{D6452F88-9A01-406A-829F-5B5146C1B2BA}" presName="node" presStyleLbl="node1" presStyleIdx="0" presStyleCnt="2" custScaleX="26755" custScaleY="36977">
        <dgm:presLayoutVars>
          <dgm:bulletEnabled val="1"/>
        </dgm:presLayoutVars>
      </dgm:prSet>
      <dgm:spPr/>
    </dgm:pt>
    <dgm:pt modelId="{7A81604C-E70F-451A-B19C-8FE3CEFE434B}" type="pres">
      <dgm:prSet presAssocID="{49FEDC3A-FBAA-4B0C-988B-8538DECD41F3}" presName="sibTrans" presStyleLbl="sibTrans2D1" presStyleIdx="0" presStyleCnt="1" custFlipHor="1" custScaleX="59040" custScaleY="30167" custLinFactNeighborX="6620" custLinFactNeighborY="2939"/>
      <dgm:spPr/>
    </dgm:pt>
    <dgm:pt modelId="{CF065A89-D5D1-48D9-A4D1-45434AF0D2D8}" type="pres">
      <dgm:prSet presAssocID="{49FEDC3A-FBAA-4B0C-988B-8538DECD41F3}" presName="connectorText" presStyleLbl="sibTrans2D1" presStyleIdx="0" presStyleCnt="1"/>
      <dgm:spPr/>
    </dgm:pt>
    <dgm:pt modelId="{068A064F-A2F5-4BDC-8ACA-87A264359E82}" type="pres">
      <dgm:prSet presAssocID="{5C8F4B65-FDBE-499D-B5DB-C399846B6CEA}" presName="node" presStyleLbl="node1" presStyleIdx="1" presStyleCnt="2" custScaleX="24903" custScaleY="29648" custLinFactNeighborX="37" custLinFactNeighborY="-16653">
        <dgm:presLayoutVars>
          <dgm:bulletEnabled val="1"/>
        </dgm:presLayoutVars>
      </dgm:prSet>
      <dgm:spPr/>
      <dgm:t>
        <a:bodyPr/>
        <a:lstStyle/>
        <a:p>
          <a:endParaRPr lang="en-IN"/>
        </a:p>
      </dgm:t>
    </dgm:pt>
  </dgm:ptLst>
  <dgm:cxnLst>
    <dgm:cxn modelId="{D875366B-D53E-4ABC-AA0F-2E728953DBE0}" type="presOf" srcId="{49FEDC3A-FBAA-4B0C-988B-8538DECD41F3}" destId="{CF065A89-D5D1-48D9-A4D1-45434AF0D2D8}" srcOrd="1" destOrd="0" presId="urn:microsoft.com/office/officeart/2005/8/layout/process2"/>
    <dgm:cxn modelId="{EB89C53F-0AF6-4F85-A8AC-990C257D345A}" type="presOf" srcId="{49FEDC3A-FBAA-4B0C-988B-8538DECD41F3}" destId="{7A81604C-E70F-451A-B19C-8FE3CEFE434B}" srcOrd="0" destOrd="0" presId="urn:microsoft.com/office/officeart/2005/8/layout/process2"/>
    <dgm:cxn modelId="{3F44431F-0150-4B28-A02A-1645A491E0EF}" type="presOf" srcId="{5C8F4B65-FDBE-499D-B5DB-C399846B6CEA}" destId="{068A064F-A2F5-4BDC-8ACA-87A264359E82}" srcOrd="0" destOrd="0" presId="urn:microsoft.com/office/officeart/2005/8/layout/process2"/>
    <dgm:cxn modelId="{D43F8074-A714-4DF6-8B35-2039C113E2AE}" type="presOf" srcId="{32704AAF-743A-489A-99B3-999D8E5EE84F}" destId="{C9544522-D6BA-4E6C-9670-7AA538AFBBC1}" srcOrd="0" destOrd="0" presId="urn:microsoft.com/office/officeart/2005/8/layout/process2"/>
    <dgm:cxn modelId="{8BA6D911-98D7-48A3-AEEC-12327C885C20}" srcId="{32704AAF-743A-489A-99B3-999D8E5EE84F}" destId="{5C8F4B65-FDBE-499D-B5DB-C399846B6CEA}" srcOrd="1" destOrd="0" parTransId="{DD66BA0E-3BBA-41CC-9923-61C3F091D72C}" sibTransId="{65F84202-4EF5-4234-AC32-B1ACCAE7F4CD}"/>
    <dgm:cxn modelId="{49506DE2-8295-4FDF-BF57-BE50A843DD57}" srcId="{32704AAF-743A-489A-99B3-999D8E5EE84F}" destId="{D6452F88-9A01-406A-829F-5B5146C1B2BA}" srcOrd="0" destOrd="0" parTransId="{4D3DC0A0-5B7F-4361-B3B9-307D8CA90C9D}" sibTransId="{49FEDC3A-FBAA-4B0C-988B-8538DECD41F3}"/>
    <dgm:cxn modelId="{594C508E-2BE9-4839-917F-55B831200943}" type="presOf" srcId="{D6452F88-9A01-406A-829F-5B5146C1B2BA}" destId="{D5762D1F-95B8-428D-BADF-520409A548AB}" srcOrd="0" destOrd="0" presId="urn:microsoft.com/office/officeart/2005/8/layout/process2"/>
    <dgm:cxn modelId="{88B21E2C-6462-4B14-9DC8-22CCBD9D2489}" type="presParOf" srcId="{C9544522-D6BA-4E6C-9670-7AA538AFBBC1}" destId="{D5762D1F-95B8-428D-BADF-520409A548AB}" srcOrd="0" destOrd="0" presId="urn:microsoft.com/office/officeart/2005/8/layout/process2"/>
    <dgm:cxn modelId="{A7374FEF-DCCE-49B1-A065-39266832C3F1}" type="presParOf" srcId="{C9544522-D6BA-4E6C-9670-7AA538AFBBC1}" destId="{7A81604C-E70F-451A-B19C-8FE3CEFE434B}" srcOrd="1" destOrd="0" presId="urn:microsoft.com/office/officeart/2005/8/layout/process2"/>
    <dgm:cxn modelId="{E5B2582D-4250-4E7B-8591-77169AD751F3}" type="presParOf" srcId="{7A81604C-E70F-451A-B19C-8FE3CEFE434B}" destId="{CF065A89-D5D1-48D9-A4D1-45434AF0D2D8}" srcOrd="0" destOrd="0" presId="urn:microsoft.com/office/officeart/2005/8/layout/process2"/>
    <dgm:cxn modelId="{EDB0A414-CD20-4F41-A945-544223E4E01B}" type="presParOf" srcId="{C9544522-D6BA-4E6C-9670-7AA538AFBBC1}" destId="{068A064F-A2F5-4BDC-8ACA-87A264359E82}"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E6F4B-89B1-4421-9BF9-E338A8084546}">
      <dsp:nvSpPr>
        <dsp:cNvPr id="0" name=""/>
        <dsp:cNvSpPr/>
      </dsp:nvSpPr>
      <dsp:spPr>
        <a:xfrm>
          <a:off x="0" y="3406931"/>
          <a:ext cx="8229600" cy="11182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smtClean="0"/>
            <a:t>Vasoconstriction of afferent arterioles</a:t>
          </a:r>
          <a:endParaRPr lang="en-IN" sz="4000" kern="1200" dirty="0"/>
        </a:p>
      </dsp:txBody>
      <dsp:txXfrm>
        <a:off x="0" y="3406931"/>
        <a:ext cx="8229600" cy="1118231"/>
      </dsp:txXfrm>
    </dsp:sp>
    <dsp:sp modelId="{69AD22F1-A28B-43B1-AADA-EC2F8E52EB06}">
      <dsp:nvSpPr>
        <dsp:cNvPr id="0" name=""/>
        <dsp:cNvSpPr/>
      </dsp:nvSpPr>
      <dsp:spPr>
        <a:xfrm rot="10800000">
          <a:off x="0" y="1703865"/>
          <a:ext cx="8229600" cy="171983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smtClean="0"/>
            <a:t>Contraction of extracellular fluid volume</a:t>
          </a:r>
          <a:endParaRPr lang="en-IN" sz="4000" kern="1200" dirty="0"/>
        </a:p>
      </dsp:txBody>
      <dsp:txXfrm rot="10800000">
        <a:off x="0" y="1703865"/>
        <a:ext cx="8229600" cy="1117500"/>
      </dsp:txXfrm>
    </dsp:sp>
    <dsp:sp modelId="{1593E3E2-EF41-4F89-B129-7903731B37C8}">
      <dsp:nvSpPr>
        <dsp:cNvPr id="0" name=""/>
        <dsp:cNvSpPr/>
      </dsp:nvSpPr>
      <dsp:spPr>
        <a:xfrm rot="10800000">
          <a:off x="0" y="0"/>
          <a:ext cx="8229600" cy="171983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smtClean="0"/>
            <a:t>Loss of sodium</a:t>
          </a:r>
          <a:endParaRPr lang="en-IN" sz="4000" kern="1200" dirty="0"/>
        </a:p>
      </dsp:txBody>
      <dsp:txXfrm rot="10800000">
        <a:off x="0" y="0"/>
        <a:ext cx="8229600" cy="1117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335CA-ADB4-468C-BD30-BE135979802D}">
      <dsp:nvSpPr>
        <dsp:cNvPr id="0" name=""/>
        <dsp:cNvSpPr/>
      </dsp:nvSpPr>
      <dsp:spPr>
        <a:xfrm>
          <a:off x="900872" y="1735"/>
          <a:ext cx="2590742" cy="14379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Increased Na+ concentration in macula </a:t>
          </a:r>
          <a:r>
            <a:rPr lang="en-US" sz="2400" kern="1200" dirty="0" err="1" smtClean="0"/>
            <a:t>densa</a:t>
          </a:r>
          <a:endParaRPr lang="en-IN" sz="2400" kern="1200" dirty="0"/>
        </a:p>
      </dsp:txBody>
      <dsp:txXfrm>
        <a:off x="942987" y="43850"/>
        <a:ext cx="2506512" cy="1353691"/>
      </dsp:txXfrm>
    </dsp:sp>
    <dsp:sp modelId="{D6AEC008-31DF-492C-A953-27B9078FDEED}">
      <dsp:nvSpPr>
        <dsp:cNvPr id="0" name=""/>
        <dsp:cNvSpPr/>
      </dsp:nvSpPr>
      <dsp:spPr>
        <a:xfrm rot="5400000">
          <a:off x="1967351" y="1470176"/>
          <a:ext cx="457785" cy="5493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IN" sz="2300" kern="1200"/>
        </a:p>
      </dsp:txBody>
      <dsp:txXfrm rot="-5400000">
        <a:off x="2031441" y="1515955"/>
        <a:ext cx="329606" cy="320450"/>
      </dsp:txXfrm>
    </dsp:sp>
    <dsp:sp modelId="{068A064F-A2F5-4BDC-8ACA-87A264359E82}">
      <dsp:nvSpPr>
        <dsp:cNvPr id="0" name=""/>
        <dsp:cNvSpPr/>
      </dsp:nvSpPr>
      <dsp:spPr>
        <a:xfrm>
          <a:off x="829766" y="2050037"/>
          <a:ext cx="2732955" cy="15010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Activation of  TG feedback</a:t>
          </a:r>
          <a:endParaRPr lang="en-IN" sz="2400" kern="1200" dirty="0"/>
        </a:p>
      </dsp:txBody>
      <dsp:txXfrm>
        <a:off x="873730" y="2094001"/>
        <a:ext cx="2645027" cy="1413119"/>
      </dsp:txXfrm>
    </dsp:sp>
    <dsp:sp modelId="{DA3F4107-019E-4F12-AEA5-1B8E7441B7B3}">
      <dsp:nvSpPr>
        <dsp:cNvPr id="0" name=""/>
        <dsp:cNvSpPr/>
      </dsp:nvSpPr>
      <dsp:spPr>
        <a:xfrm rot="5400000">
          <a:off x="1967351" y="3581604"/>
          <a:ext cx="457785" cy="5493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IN" sz="2300" kern="1200"/>
        </a:p>
      </dsp:txBody>
      <dsp:txXfrm rot="-5400000">
        <a:off x="2031441" y="3627383"/>
        <a:ext cx="329606" cy="320450"/>
      </dsp:txXfrm>
    </dsp:sp>
    <dsp:sp modelId="{487A1838-CDC6-4BEB-ABAC-C7BA6DAE9FAA}">
      <dsp:nvSpPr>
        <dsp:cNvPr id="0" name=""/>
        <dsp:cNvSpPr/>
      </dsp:nvSpPr>
      <dsp:spPr>
        <a:xfrm>
          <a:off x="825382" y="4161465"/>
          <a:ext cx="2741723" cy="15974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Vasoconstriction of afferent arteriole</a:t>
          </a:r>
          <a:endParaRPr lang="en-IN" sz="2400" kern="1200" dirty="0"/>
        </a:p>
      </dsp:txBody>
      <dsp:txXfrm>
        <a:off x="872169" y="4208252"/>
        <a:ext cx="2648149" cy="1503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62D1F-95B8-428D-BADF-520409A548AB}">
      <dsp:nvSpPr>
        <dsp:cNvPr id="0" name=""/>
        <dsp:cNvSpPr/>
      </dsp:nvSpPr>
      <dsp:spPr>
        <a:xfrm>
          <a:off x="928607" y="89"/>
          <a:ext cx="2319248" cy="17807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Inhibits release of renin from JG cells</a:t>
          </a:r>
          <a:endParaRPr lang="en-US" sz="2400" kern="1200" dirty="0"/>
        </a:p>
      </dsp:txBody>
      <dsp:txXfrm>
        <a:off x="980763" y="52245"/>
        <a:ext cx="2214936" cy="1676432"/>
      </dsp:txXfrm>
    </dsp:sp>
    <dsp:sp modelId="{7A81604C-E70F-451A-B19C-8FE3CEFE434B}">
      <dsp:nvSpPr>
        <dsp:cNvPr id="0" name=""/>
        <dsp:cNvSpPr/>
      </dsp:nvSpPr>
      <dsp:spPr>
        <a:xfrm rot="16204110" flipH="1">
          <a:off x="1904678" y="2056986"/>
          <a:ext cx="477638" cy="6537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IN" sz="2400" kern="1200"/>
        </a:p>
      </dsp:txBody>
      <dsp:txXfrm rot="-5400000">
        <a:off x="1947457" y="2145044"/>
        <a:ext cx="392252" cy="334347"/>
      </dsp:txXfrm>
    </dsp:sp>
    <dsp:sp modelId="{068A064F-A2F5-4BDC-8ACA-87A264359E82}">
      <dsp:nvSpPr>
        <dsp:cNvPr id="0" name=""/>
        <dsp:cNvSpPr/>
      </dsp:nvSpPr>
      <dsp:spPr>
        <a:xfrm>
          <a:off x="1012084" y="2859511"/>
          <a:ext cx="2158708" cy="1427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Efferent arteriolar dilatation</a:t>
          </a:r>
          <a:endParaRPr lang="en-IN" sz="2400" kern="1200" dirty="0"/>
        </a:p>
      </dsp:txBody>
      <dsp:txXfrm>
        <a:off x="1053903" y="2901330"/>
        <a:ext cx="2075070" cy="134415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76A7A86-1308-43E4-A233-764330E62ACD}" type="datetimeFigureOut">
              <a:rPr lang="en-IN" smtClean="0"/>
              <a:t>26-07-2022</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0CBDFC7-F9DE-4CCB-97CC-AF6D1B478DAE}" type="slidenum">
              <a:rPr lang="en-IN" smtClean="0"/>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76A7A86-1308-43E4-A233-764330E62ACD}" type="datetimeFigureOut">
              <a:rPr lang="en-IN" smtClean="0"/>
              <a:t>26-07-2022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BDFC7-F9DE-4CCB-97CC-AF6D1B478DAE}" type="slidenum">
              <a:rPr lang="en-IN" smtClean="0"/>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6A7A86-1308-43E4-A233-764330E62ACD}" type="datetimeFigureOut">
              <a:rPr lang="en-IN" smtClean="0"/>
              <a:t>26-07-2022</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0CBDFC7-F9DE-4CCB-97CC-AF6D1B478DAE}"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76A7A86-1308-43E4-A233-764330E62ACD}" type="datetimeFigureOut">
              <a:rPr lang="en-IN" smtClean="0"/>
              <a:t>26-07-2022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0CBDFC7-F9DE-4CCB-97CC-AF6D1B478DAE}" type="slidenum">
              <a:rPr lang="en-IN" smtClean="0"/>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76A7A86-1308-43E4-A233-764330E62ACD}" type="datetimeFigureOut">
              <a:rPr lang="en-IN" smtClean="0"/>
              <a:t>26-07-2022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0CBDFC7-F9DE-4CCB-97CC-AF6D1B478DAE}" type="slidenum">
              <a:rPr lang="en-IN" smtClean="0"/>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6A7A86-1308-43E4-A233-764330E62ACD}" type="datetimeFigureOut">
              <a:rPr lang="en-IN" smtClean="0"/>
              <a:t>26-07-2022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0CBDFC7-F9DE-4CCB-97CC-AF6D1B478DAE}"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A7A86-1308-43E4-A233-764330E62ACD}" type="datetimeFigureOut">
              <a:rPr lang="en-IN" smtClean="0"/>
              <a:t>26-07-2022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0CBDFC7-F9DE-4CCB-97CC-AF6D1B478DAE}"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6A7A86-1308-43E4-A233-764330E62ACD}" type="datetimeFigureOut">
              <a:rPr lang="en-IN" smtClean="0"/>
              <a:t>26-07-2022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0CBDFC7-F9DE-4CCB-97CC-AF6D1B478DAE}" type="slidenum">
              <a:rPr lang="en-IN" smtClean="0"/>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6A7A86-1308-43E4-A233-764330E62ACD}" type="datetimeFigureOut">
              <a:rPr lang="en-IN" smtClean="0"/>
              <a:t>26-07-2022</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F0CBDFC7-F9DE-4CCB-97CC-AF6D1B478DAE}" type="slidenum">
              <a:rPr lang="en-IN" smtClean="0"/>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6A7A86-1308-43E4-A233-764330E62ACD}" type="datetimeFigureOut">
              <a:rPr lang="en-IN" smtClean="0"/>
              <a:t>26-07-2022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BDFC7-F9DE-4CCB-97CC-AF6D1B478DAE}"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6A7A86-1308-43E4-A233-764330E62ACD}" type="datetimeFigureOut">
              <a:rPr lang="en-IN" smtClean="0"/>
              <a:t>26-07-2022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BDFC7-F9DE-4CCB-97CC-AF6D1B478DAE}"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76A7A86-1308-43E4-A233-764330E62ACD}" type="datetimeFigureOut">
              <a:rPr lang="en-IN" smtClean="0"/>
              <a:t>26-07-2022</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0CBDFC7-F9DE-4CCB-97CC-AF6D1B478DAE}"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9592" y="3212976"/>
            <a:ext cx="7772400" cy="1362075"/>
          </a:xfrm>
        </p:spPr>
        <p:txBody>
          <a:bodyPr>
            <a:normAutofit fontScale="90000"/>
          </a:bodyPr>
          <a:lstStyle/>
          <a:p>
            <a:pPr algn="r"/>
            <a:r>
              <a:rPr lang="en-US" b="1" dirty="0">
                <a:solidFill>
                  <a:srgbClr val="FF0000"/>
                </a:solidFill>
                <a:effectLst>
                  <a:outerShdw blurRad="38100" dist="38100" dir="2700000" algn="tl">
                    <a:srgbClr val="000000">
                      <a:alpha val="43137"/>
                    </a:srgbClr>
                  </a:outerShdw>
                </a:effectLst>
              </a:rPr>
              <a:t>Presented by,</a:t>
            </a:r>
            <a:br>
              <a:rPr lang="en-US" b="1" dirty="0">
                <a:solidFill>
                  <a:srgbClr val="FF0000"/>
                </a:solidFill>
                <a:effectLst>
                  <a:outerShdw blurRad="38100" dist="38100" dir="2700000" algn="tl">
                    <a:srgbClr val="000000">
                      <a:alpha val="43137"/>
                    </a:srgbClr>
                  </a:outerShdw>
                </a:effectLst>
              </a:rPr>
            </a:br>
            <a:r>
              <a:rPr lang="en-US" b="1" dirty="0">
                <a:solidFill>
                  <a:srgbClr val="FF0000"/>
                </a:solidFill>
                <a:effectLst>
                  <a:outerShdw blurRad="38100" dist="38100" dir="2700000" algn="tl">
                    <a:srgbClr val="000000">
                      <a:alpha val="43137"/>
                    </a:srgbClr>
                  </a:outerShdw>
                </a:effectLst>
              </a:rPr>
              <a:t>Bibymol Joseph</a:t>
            </a:r>
            <a:r>
              <a:rPr lang="en-IN" dirty="0"/>
              <a:t/>
            </a:r>
            <a:br>
              <a:rPr lang="en-IN" dirty="0"/>
            </a:br>
            <a:endParaRPr lang="en-IN" dirty="0"/>
          </a:p>
        </p:txBody>
      </p:sp>
      <p:sp>
        <p:nvSpPr>
          <p:cNvPr id="5" name="Text Placeholder 4"/>
          <p:cNvSpPr>
            <a:spLocks noGrp="1"/>
          </p:cNvSpPr>
          <p:nvPr>
            <p:ph type="body" idx="1"/>
          </p:nvPr>
        </p:nvSpPr>
        <p:spPr>
          <a:xfrm>
            <a:off x="467544" y="1484784"/>
            <a:ext cx="7772400" cy="780107"/>
          </a:xfrm>
        </p:spPr>
        <p:txBody>
          <a:bodyPr>
            <a:normAutofit/>
          </a:bodyPr>
          <a:lstStyle/>
          <a:p>
            <a:pPr algn="ctr"/>
            <a:r>
              <a:rPr lang="en-US" sz="4000" b="1" dirty="0">
                <a:solidFill>
                  <a:srgbClr val="FF0000"/>
                </a:solidFill>
                <a:effectLst>
                  <a:outerShdw blurRad="38100" dist="38100" dir="2700000" algn="tl">
                    <a:srgbClr val="000000">
                      <a:alpha val="43137"/>
                    </a:srgbClr>
                  </a:outerShdw>
                </a:effectLst>
                <a:latin typeface="+mj-lt"/>
                <a:ea typeface="+mj-ea"/>
                <a:cs typeface="+mj-cs"/>
              </a:rPr>
              <a:t>JOURNAL </a:t>
            </a:r>
            <a:r>
              <a:rPr lang="en-US" sz="4000" b="1" dirty="0">
                <a:solidFill>
                  <a:srgbClr val="FF0000"/>
                </a:solidFill>
                <a:effectLst>
                  <a:outerShdw blurRad="38100" dist="38100" dir="2700000" algn="tl">
                    <a:srgbClr val="000000">
                      <a:alpha val="43137"/>
                    </a:srgbClr>
                  </a:outerShdw>
                </a:effectLst>
                <a:latin typeface="+mj-lt"/>
                <a:ea typeface="+mj-ea"/>
                <a:cs typeface="+mj-cs"/>
              </a:rPr>
              <a:t>CLUB</a:t>
            </a:r>
            <a:r>
              <a:rPr lang="en-US" sz="4000" b="1" dirty="0">
                <a:solidFill>
                  <a:srgbClr val="FF0000"/>
                </a:solidFill>
                <a:effectLst>
                  <a:outerShdw blurRad="38100" dist="38100" dir="2700000" algn="tl">
                    <a:srgbClr val="000000">
                      <a:alpha val="43137"/>
                    </a:srgbClr>
                  </a:outerShdw>
                </a:effectLst>
                <a:latin typeface="+mj-lt"/>
                <a:ea typeface="+mj-ea"/>
                <a:cs typeface="+mj-cs"/>
              </a:rPr>
              <a:t> REVIEW ARTICLE</a:t>
            </a:r>
            <a:endParaRPr lang="en-IN" sz="4000" b="1"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117948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GLIFLOZINS IN THE MANAGEMENT OF CARDIOVASCULAR DISEASE</a:t>
            </a:r>
            <a:endParaRPr lang="en-IN" dirty="0"/>
          </a:p>
        </p:txBody>
      </p:sp>
    </p:spTree>
    <p:extLst>
      <p:ext uri="{BB962C8B-B14F-4D97-AF65-F5344CB8AC3E}">
        <p14:creationId xmlns:p14="http://schemas.microsoft.com/office/powerpoint/2010/main" val="1874641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sz="quarter" idx="1"/>
          </p:nvPr>
        </p:nvSpPr>
        <p:spPr>
          <a:xfrm>
            <a:off x="457200" y="404813"/>
            <a:ext cx="8229600" cy="5721350"/>
          </a:xfrm>
        </p:spPr>
        <p:txBody>
          <a:bodyPr>
            <a:normAutofit fontScale="92500" lnSpcReduction="10000"/>
          </a:bodyPr>
          <a:lstStyle/>
          <a:p>
            <a:pPr algn="just"/>
            <a:r>
              <a:rPr lang="en-US" dirty="0"/>
              <a:t>The reabsorption of glucose from the glomerular filtrate is an active process, which is linked to sodium and requires a carrier protein, referred to as a sodium– glucose </a:t>
            </a:r>
            <a:r>
              <a:rPr lang="en-US" dirty="0" err="1"/>
              <a:t>cotransporter</a:t>
            </a:r>
            <a:r>
              <a:rPr lang="en-US" dirty="0"/>
              <a:t> (SGLT). </a:t>
            </a:r>
          </a:p>
          <a:p>
            <a:pPr algn="just"/>
            <a:r>
              <a:rPr lang="en-US" dirty="0"/>
              <a:t>Two isoforms of SGLT have been described: </a:t>
            </a:r>
            <a:endParaRPr lang="en-US" dirty="0" smtClean="0"/>
          </a:p>
          <a:p>
            <a:pPr lvl="1" algn="just"/>
            <a:r>
              <a:rPr lang="en-US" b="1" dirty="0" smtClean="0"/>
              <a:t>SGLT1</a:t>
            </a:r>
          </a:p>
          <a:p>
            <a:pPr lvl="1" algn="just"/>
            <a:r>
              <a:rPr lang="en-US" b="1" dirty="0" smtClean="0"/>
              <a:t>SGLT2</a:t>
            </a:r>
          </a:p>
          <a:p>
            <a:pPr algn="just"/>
            <a:r>
              <a:rPr lang="en-US" b="1" dirty="0" smtClean="0"/>
              <a:t>SGLT1: </a:t>
            </a:r>
            <a:r>
              <a:rPr lang="en-US" dirty="0" smtClean="0"/>
              <a:t>Which </a:t>
            </a:r>
            <a:r>
              <a:rPr lang="en-US" dirty="0"/>
              <a:t>is located primarily in the small intestine, with little effect on the renal </a:t>
            </a:r>
            <a:r>
              <a:rPr lang="en-US" dirty="0" smtClean="0"/>
              <a:t>tubule</a:t>
            </a:r>
            <a:r>
              <a:rPr lang="en-US" dirty="0"/>
              <a:t>.</a:t>
            </a:r>
          </a:p>
          <a:p>
            <a:pPr algn="just"/>
            <a:r>
              <a:rPr lang="en-US" b="1" dirty="0"/>
              <a:t>SGLT2: </a:t>
            </a:r>
            <a:r>
              <a:rPr lang="en-US" dirty="0"/>
              <a:t>SGLT2 has low-affinity and high-capacity properties and is found almost exclusively in the epithelial cells of the proximal renal tubule, where it is responsible for more than 90% of glucose reabsorption and 65% of sodium </a:t>
            </a:r>
            <a:r>
              <a:rPr lang="en-US" dirty="0" smtClean="0"/>
              <a:t>reabsorption.</a:t>
            </a:r>
            <a:endParaRPr lang="en-US" dirty="0"/>
          </a:p>
          <a:p>
            <a:pPr algn="just"/>
            <a:r>
              <a:rPr lang="en-US" dirty="0"/>
              <a:t>The SGLTs are coupled to accessory protein MAP17, which is required for glucose transport, and are encoded by genes in the SLC5A family.</a:t>
            </a:r>
            <a:endParaRPr lang="en-IN" dirty="0"/>
          </a:p>
          <a:p>
            <a:pPr lvl="1" algn="just"/>
            <a:endParaRPr lang="en-US" dirty="0"/>
          </a:p>
          <a:p>
            <a:pPr marL="320040" lvl="1" indent="0" algn="just">
              <a:buNone/>
            </a:pPr>
            <a:endParaRPr lang="en-US" dirty="0"/>
          </a:p>
        </p:txBody>
      </p:sp>
    </p:spTree>
    <p:extLst>
      <p:ext uri="{BB962C8B-B14F-4D97-AF65-F5344CB8AC3E}">
        <p14:creationId xmlns:p14="http://schemas.microsoft.com/office/powerpoint/2010/main" val="2250393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772400" cy="926976"/>
          </a:xfrm>
        </p:spPr>
        <p:txBody>
          <a:bodyPr/>
          <a:lstStyle/>
          <a:p>
            <a:pPr algn="ctr"/>
            <a:r>
              <a:rPr lang="en-US" b="1" dirty="0">
                <a:solidFill>
                  <a:srgbClr val="FF0000"/>
                </a:solidFill>
                <a:effectLst>
                  <a:outerShdw blurRad="38100" dist="38100" dir="2700000" algn="tl">
                    <a:srgbClr val="000000">
                      <a:alpha val="43137"/>
                    </a:srgbClr>
                  </a:outerShdw>
                </a:effectLst>
              </a:rPr>
              <a:t>HISTORY</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323528" y="1196752"/>
            <a:ext cx="8712968" cy="4929411"/>
          </a:xfrm>
        </p:spPr>
        <p:txBody>
          <a:bodyPr>
            <a:normAutofit/>
          </a:bodyPr>
          <a:lstStyle/>
          <a:p>
            <a:pPr algn="just"/>
            <a:r>
              <a:rPr lang="en-US" dirty="0" err="1" smtClean="0"/>
              <a:t>Phlorizin</a:t>
            </a:r>
            <a:r>
              <a:rPr lang="en-US" dirty="0" smtClean="0"/>
              <a:t> </a:t>
            </a:r>
            <a:r>
              <a:rPr lang="en-US" dirty="0"/>
              <a:t>was first isolated from the bark of the apple tree by Petersen in 1835.</a:t>
            </a:r>
          </a:p>
          <a:p>
            <a:pPr algn="just"/>
            <a:r>
              <a:rPr lang="en-US" dirty="0"/>
              <a:t>H</a:t>
            </a:r>
            <a:r>
              <a:rPr lang="en-US" dirty="0" smtClean="0"/>
              <a:t>alf </a:t>
            </a:r>
            <a:r>
              <a:rPr lang="en-US" dirty="0"/>
              <a:t>century later that it was discovered by von Mering to have </a:t>
            </a:r>
            <a:r>
              <a:rPr lang="en-US" dirty="0" err="1"/>
              <a:t>glucosuric</a:t>
            </a:r>
            <a:r>
              <a:rPr lang="en-US" dirty="0"/>
              <a:t> properties.</a:t>
            </a:r>
          </a:p>
          <a:p>
            <a:pPr algn="just"/>
            <a:r>
              <a:rPr lang="en-US" dirty="0"/>
              <a:t>In the 1980s, it was learned that the </a:t>
            </a:r>
            <a:r>
              <a:rPr lang="en-US" dirty="0" err="1"/>
              <a:t>glucosuria</a:t>
            </a:r>
            <a:r>
              <a:rPr lang="en-US" dirty="0"/>
              <a:t> resulted from </a:t>
            </a:r>
            <a:r>
              <a:rPr lang="en-US" dirty="0" err="1"/>
              <a:t>phlorizin’s</a:t>
            </a:r>
            <a:r>
              <a:rPr lang="en-US" dirty="0"/>
              <a:t> inhibition of glucose reabsorption by the renal tubules, which reduced blood glucose concentrations in rats with diabetes</a:t>
            </a:r>
            <a:r>
              <a:rPr lang="en-US" dirty="0" smtClean="0"/>
              <a:t>.</a:t>
            </a:r>
          </a:p>
          <a:p>
            <a:pPr algn="just"/>
            <a:r>
              <a:rPr lang="en-US" dirty="0" err="1"/>
              <a:t>Phlorizin</a:t>
            </a:r>
            <a:r>
              <a:rPr lang="en-US" dirty="0"/>
              <a:t> consists of glucose and two joined aromatic rings, is poorly absorbed, and requires parenteral administration to elicit a robust glucosuric </a:t>
            </a:r>
            <a:r>
              <a:rPr lang="en-US" dirty="0" smtClean="0"/>
              <a:t>response.</a:t>
            </a:r>
            <a:endParaRPr lang="en-IN" dirty="0"/>
          </a:p>
          <a:p>
            <a:pPr algn="just"/>
            <a:endParaRPr lang="en-US" dirty="0"/>
          </a:p>
          <a:p>
            <a:pPr marL="0" indent="0" algn="just">
              <a:buNone/>
            </a:pPr>
            <a:endParaRPr lang="en-IN" dirty="0"/>
          </a:p>
        </p:txBody>
      </p:sp>
    </p:spTree>
    <p:extLst>
      <p:ext uri="{BB962C8B-B14F-4D97-AF65-F5344CB8AC3E}">
        <p14:creationId xmlns:p14="http://schemas.microsoft.com/office/powerpoint/2010/main" val="210347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55B92B-54B0-A7C8-C05F-B5A4E055353B}"/>
              </a:ext>
            </a:extLst>
          </p:cNvPr>
          <p:cNvSpPr>
            <a:spLocks noGrp="1"/>
          </p:cNvSpPr>
          <p:nvPr>
            <p:ph sz="quarter" idx="1"/>
          </p:nvPr>
        </p:nvSpPr>
        <p:spPr>
          <a:xfrm>
            <a:off x="395536" y="980728"/>
            <a:ext cx="8291264" cy="5039072"/>
          </a:xfrm>
        </p:spPr>
        <p:txBody>
          <a:bodyPr>
            <a:normAutofit/>
          </a:bodyPr>
          <a:lstStyle/>
          <a:p>
            <a:pPr algn="just"/>
            <a:r>
              <a:rPr lang="en-US" dirty="0" smtClean="0"/>
              <a:t>In the 1990s, </a:t>
            </a:r>
            <a:r>
              <a:rPr lang="en-US" dirty="0" err="1" smtClean="0"/>
              <a:t>Tsujihara</a:t>
            </a:r>
            <a:r>
              <a:rPr lang="en-US" dirty="0" smtClean="0"/>
              <a:t> et al., working at Tanabe Seiyaku, a Japanese pharmaceutical company, studied a variety of </a:t>
            </a:r>
            <a:r>
              <a:rPr lang="en-US" dirty="0" err="1" smtClean="0"/>
              <a:t>phlorizin</a:t>
            </a:r>
            <a:r>
              <a:rPr lang="en-US" dirty="0" smtClean="0"/>
              <a:t> derivatives.</a:t>
            </a:r>
          </a:p>
          <a:p>
            <a:pPr algn="just"/>
            <a:r>
              <a:rPr lang="en-US" dirty="0" smtClean="0"/>
              <a:t>The </a:t>
            </a:r>
            <a:r>
              <a:rPr lang="en-US" dirty="0"/>
              <a:t>company developed an orally absorbed SGLT2 inhibitor, the first synthetic SGLT2 inhibitor that reduced hyperglycemia in rats with diabetes.</a:t>
            </a:r>
          </a:p>
          <a:p>
            <a:pPr algn="just"/>
            <a:r>
              <a:rPr lang="en-US" dirty="0"/>
              <a:t>In 1999, Oku et al. suggested that this inhibitor could represent a new approach to the treatment of type 2 diabetes</a:t>
            </a:r>
            <a:r>
              <a:rPr lang="en-US" dirty="0" smtClean="0"/>
              <a:t>.</a:t>
            </a:r>
          </a:p>
          <a:p>
            <a:pPr algn="just"/>
            <a:r>
              <a:rPr lang="en-US" dirty="0"/>
              <a:t>Several other pharmaceutical companies then began to develop SGLT2 inhibitors</a:t>
            </a:r>
            <a:r>
              <a:rPr lang="en-US" dirty="0" smtClean="0"/>
              <a:t>.</a:t>
            </a:r>
            <a:endParaRPr lang="en-US" dirty="0"/>
          </a:p>
          <a:p>
            <a:endParaRPr lang="en-IN" dirty="0"/>
          </a:p>
        </p:txBody>
      </p:sp>
    </p:spTree>
    <p:extLst>
      <p:ext uri="{BB962C8B-B14F-4D97-AF65-F5344CB8AC3E}">
        <p14:creationId xmlns:p14="http://schemas.microsoft.com/office/powerpoint/2010/main" val="3347069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507288" cy="5793507"/>
          </a:xfrm>
        </p:spPr>
        <p:txBody>
          <a:bodyPr>
            <a:normAutofit/>
          </a:bodyPr>
          <a:lstStyle/>
          <a:p>
            <a:pPr algn="just"/>
            <a:r>
              <a:rPr lang="en-US" dirty="0" smtClean="0"/>
              <a:t>Clinical </a:t>
            </a:r>
            <a:r>
              <a:rPr lang="en-US" dirty="0"/>
              <a:t>trials showed that this class of drugs, also referred to as </a:t>
            </a:r>
            <a:r>
              <a:rPr lang="en-US" b="1" dirty="0" err="1" smtClean="0">
                <a:solidFill>
                  <a:srgbClr val="0070C0"/>
                </a:solidFill>
                <a:effectLst>
                  <a:outerShdw blurRad="38100" dist="38100" dir="2700000" algn="tl">
                    <a:srgbClr val="000000">
                      <a:alpha val="43137"/>
                    </a:srgbClr>
                  </a:outerShdw>
                </a:effectLst>
              </a:rPr>
              <a:t>gliflozins</a:t>
            </a:r>
            <a:r>
              <a:rPr lang="en-US" b="1" dirty="0" smtClean="0">
                <a:solidFill>
                  <a:srgbClr val="0070C0"/>
                </a:solidFill>
                <a:effectLst>
                  <a:outerShdw blurRad="38100" dist="38100" dir="2700000" algn="tl">
                    <a:srgbClr val="000000">
                      <a:alpha val="43137"/>
                    </a:srgbClr>
                  </a:outerShdw>
                </a:effectLst>
              </a:rPr>
              <a:t>.</a:t>
            </a:r>
            <a:endParaRPr lang="en-US" dirty="0"/>
          </a:p>
          <a:p>
            <a:pPr algn="just"/>
            <a:r>
              <a:rPr lang="en-US" dirty="0"/>
              <a:t>R</a:t>
            </a:r>
            <a:r>
              <a:rPr lang="en-US" dirty="0" smtClean="0"/>
              <a:t>educed </a:t>
            </a:r>
            <a:r>
              <a:rPr lang="en-US" dirty="0"/>
              <a:t>glycated hemoglobin levels by </a:t>
            </a:r>
            <a:r>
              <a:rPr lang="en-US" dirty="0" smtClean="0"/>
              <a:t>approximately </a:t>
            </a:r>
            <a:r>
              <a:rPr lang="en-US" dirty="0"/>
              <a:t>0.5 to 1.1%, </a:t>
            </a:r>
          </a:p>
          <a:p>
            <a:pPr algn="just"/>
            <a:r>
              <a:rPr lang="en-US" dirty="0" smtClean="0"/>
              <a:t>No </a:t>
            </a:r>
            <a:r>
              <a:rPr lang="en-US" dirty="0"/>
              <a:t>hypoglycemia unless administered with other glucose-lowering agents</a:t>
            </a:r>
            <a:r>
              <a:rPr lang="en-US" dirty="0" smtClean="0"/>
              <a:t>.</a:t>
            </a:r>
          </a:p>
          <a:p>
            <a:pPr algn="just"/>
            <a:r>
              <a:rPr lang="en-US" dirty="0"/>
              <a:t>Between 2012 and 2017, the Food and Drug Administration (FDA) and the European Medicines Agency approved </a:t>
            </a:r>
            <a:r>
              <a:rPr lang="en-US" b="1" dirty="0" err="1" smtClean="0">
                <a:solidFill>
                  <a:srgbClr val="0070C0"/>
                </a:solidFill>
                <a:effectLst>
                  <a:outerShdw blurRad="38100" dist="38100" dir="2700000" algn="tl">
                    <a:srgbClr val="000000">
                      <a:alpha val="43137"/>
                    </a:srgbClr>
                  </a:outerShdw>
                </a:effectLst>
              </a:rPr>
              <a:t>canagliflozin</a:t>
            </a:r>
            <a:r>
              <a:rPr lang="en-US" dirty="0"/>
              <a:t>,</a:t>
            </a:r>
            <a:r>
              <a:rPr lang="en-US" sz="3200" b="1" dirty="0" smtClean="0">
                <a:solidFill>
                  <a:srgbClr val="0070C0"/>
                </a:solidFill>
                <a:effectLst>
                  <a:outerShdw blurRad="38100" dist="38100" dir="2700000" algn="tl">
                    <a:srgbClr val="000000">
                      <a:alpha val="43137"/>
                    </a:srgbClr>
                  </a:outerShdw>
                </a:effectLst>
              </a:rPr>
              <a:t> </a:t>
            </a:r>
            <a:r>
              <a:rPr lang="en-US" b="1" dirty="0" smtClean="0">
                <a:solidFill>
                  <a:srgbClr val="0070C0"/>
                </a:solidFill>
                <a:effectLst>
                  <a:outerShdw blurRad="38100" dist="38100" dir="2700000" algn="tl">
                    <a:srgbClr val="000000">
                      <a:alpha val="43137"/>
                    </a:srgbClr>
                  </a:outerShdw>
                </a:effectLst>
              </a:rPr>
              <a:t>dapagliflozin</a:t>
            </a:r>
            <a:r>
              <a:rPr lang="en-US" dirty="0"/>
              <a:t>,</a:t>
            </a:r>
            <a:r>
              <a:rPr lang="en-US" b="1" dirty="0">
                <a:solidFill>
                  <a:srgbClr val="0070C0"/>
                </a:solidFill>
                <a:effectLst>
                  <a:outerShdw blurRad="38100" dist="38100" dir="2700000" algn="tl">
                    <a:srgbClr val="000000">
                      <a:alpha val="43137"/>
                    </a:srgbClr>
                  </a:outerShdw>
                </a:effectLst>
              </a:rPr>
              <a:t> empagliflozin</a:t>
            </a:r>
            <a:r>
              <a:rPr lang="en-US" dirty="0"/>
              <a:t>,</a:t>
            </a:r>
            <a:r>
              <a:rPr lang="en-US" b="1" dirty="0">
                <a:solidFill>
                  <a:srgbClr val="0070C0"/>
                </a:solidFill>
                <a:effectLst>
                  <a:outerShdw blurRad="38100" dist="38100" dir="2700000" algn="tl">
                    <a:srgbClr val="000000">
                      <a:alpha val="43137"/>
                    </a:srgbClr>
                  </a:outerShdw>
                </a:effectLst>
              </a:rPr>
              <a:t> </a:t>
            </a:r>
            <a:r>
              <a:rPr lang="en-US" dirty="0"/>
              <a:t>and</a:t>
            </a:r>
            <a:r>
              <a:rPr lang="en-US" b="1" dirty="0">
                <a:solidFill>
                  <a:srgbClr val="0070C0"/>
                </a:solidFill>
                <a:effectLst>
                  <a:outerShdw blurRad="38100" dist="38100" dir="2700000" algn="tl">
                    <a:srgbClr val="000000">
                      <a:alpha val="43137"/>
                    </a:srgbClr>
                  </a:outerShdw>
                </a:effectLst>
              </a:rPr>
              <a:t> </a:t>
            </a:r>
            <a:r>
              <a:rPr lang="en-US" b="1" dirty="0" err="1">
                <a:solidFill>
                  <a:srgbClr val="0070C0"/>
                </a:solidFill>
                <a:effectLst>
                  <a:outerShdw blurRad="38100" dist="38100" dir="2700000" algn="tl">
                    <a:srgbClr val="000000">
                      <a:alpha val="43137"/>
                    </a:srgbClr>
                  </a:outerShdw>
                </a:effectLst>
              </a:rPr>
              <a:t>ertugliflozin</a:t>
            </a:r>
            <a:r>
              <a:rPr lang="en-US" b="1" dirty="0">
                <a:solidFill>
                  <a:srgbClr val="0070C0"/>
                </a:solidFill>
                <a:effectLst>
                  <a:outerShdw blurRad="38100" dist="38100" dir="2700000" algn="tl">
                    <a:srgbClr val="000000">
                      <a:alpha val="43137"/>
                    </a:srgbClr>
                  </a:outerShdw>
                </a:effectLst>
              </a:rPr>
              <a:t> </a:t>
            </a:r>
            <a:r>
              <a:rPr lang="en-US" dirty="0"/>
              <a:t>for reducing hyperglycemia in patients with type 2 diabetes.</a:t>
            </a:r>
            <a:endParaRPr lang="en-IN" dirty="0"/>
          </a:p>
          <a:p>
            <a:endParaRPr lang="en-IN" dirty="0"/>
          </a:p>
          <a:p>
            <a:pPr algn="just"/>
            <a:endParaRPr lang="en-US" dirty="0"/>
          </a:p>
        </p:txBody>
      </p:sp>
    </p:spTree>
    <p:extLst>
      <p:ext uri="{BB962C8B-B14F-4D97-AF65-F5344CB8AC3E}">
        <p14:creationId xmlns:p14="http://schemas.microsoft.com/office/powerpoint/2010/main" val="2478620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sz="quarter" idx="1"/>
          </p:nvPr>
        </p:nvSpPr>
        <p:spPr>
          <a:xfrm>
            <a:off x="395536" y="1268760"/>
            <a:ext cx="8229600" cy="4032448"/>
          </a:xfrm>
        </p:spPr>
        <p:txBody>
          <a:bodyPr>
            <a:normAutofit/>
          </a:bodyPr>
          <a:lstStyle/>
          <a:p>
            <a:pPr algn="just"/>
            <a:r>
              <a:rPr lang="en-US" dirty="0"/>
              <a:t>In 2008, as per the FDA Guidance “demonstrate that the therapy will not result in an unacceptable increase in cardiovascular risk”.</a:t>
            </a:r>
          </a:p>
          <a:p>
            <a:pPr algn="just"/>
            <a:r>
              <a:rPr lang="en-US" dirty="0"/>
              <a:t>To satisfy this requirement, a number of large clinical outcome trials were conducted to evaluate such agents, including SGLT2 inhibitors, which had important actions on the heart and kidneys. </a:t>
            </a:r>
          </a:p>
          <a:p>
            <a:pPr algn="just"/>
            <a:r>
              <a:rPr lang="en-US" dirty="0"/>
              <a:t>This article reviews the actions of SGLT2 inhibitors and their </a:t>
            </a:r>
            <a:r>
              <a:rPr lang="en-US" dirty="0" smtClean="0"/>
              <a:t>implications.</a:t>
            </a:r>
            <a:endParaRPr lang="en-IN" dirty="0"/>
          </a:p>
        </p:txBody>
      </p:sp>
    </p:spTree>
    <p:extLst>
      <p:ext uri="{BB962C8B-B14F-4D97-AF65-F5344CB8AC3E}">
        <p14:creationId xmlns:p14="http://schemas.microsoft.com/office/powerpoint/2010/main" val="3150784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B0BB3C8-BEC8-DA6A-340F-18650544B835}"/>
              </a:ext>
            </a:extLst>
          </p:cNvPr>
          <p:cNvSpPr>
            <a:spLocks noGrp="1"/>
          </p:cNvSpPr>
          <p:nvPr>
            <p:ph type="body" idx="1"/>
          </p:nvPr>
        </p:nvSpPr>
        <p:spPr>
          <a:xfrm>
            <a:off x="685800" y="2852936"/>
            <a:ext cx="7772400" cy="1500187"/>
          </a:xfrm>
        </p:spPr>
        <p:txBody>
          <a:bodyPr>
            <a:noAutofit/>
          </a:bodyPr>
          <a:lstStyle/>
          <a:p>
            <a:pPr algn="ctr"/>
            <a:r>
              <a:rPr lang="en-IN" sz="4000" b="1" dirty="0">
                <a:solidFill>
                  <a:srgbClr val="FF0000"/>
                </a:solidFill>
                <a:effectLst>
                  <a:outerShdw blurRad="38100" dist="38100" dir="2700000" algn="tl">
                    <a:srgbClr val="000000">
                      <a:alpha val="43137"/>
                    </a:srgbClr>
                  </a:outerShdw>
                </a:effectLst>
              </a:rPr>
              <a:t>CARDIOVASCULAR OUTCOME TRIALS</a:t>
            </a:r>
            <a:r>
              <a:rPr lang="en-IN" sz="4000" dirty="0">
                <a:solidFill>
                  <a:srgbClr val="FF0000"/>
                </a:solidFill>
              </a:rPr>
              <a:t/>
            </a:r>
            <a:br>
              <a:rPr lang="en-IN" sz="4000" dirty="0">
                <a:solidFill>
                  <a:srgbClr val="FF0000"/>
                </a:solidFill>
              </a:rPr>
            </a:br>
            <a:endParaRPr lang="en-IN" sz="4000" dirty="0">
              <a:solidFill>
                <a:srgbClr val="FF0000"/>
              </a:solidFill>
            </a:endParaRPr>
          </a:p>
        </p:txBody>
      </p:sp>
    </p:spTree>
    <p:extLst>
      <p:ext uri="{BB962C8B-B14F-4D97-AF65-F5344CB8AC3E}">
        <p14:creationId xmlns:p14="http://schemas.microsoft.com/office/powerpoint/2010/main" val="2296934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139EA1BD-3BE1-4D85-C885-3BC5AE2A5FD5}"/>
              </a:ext>
            </a:extLst>
          </p:cNvPr>
          <p:cNvSpPr>
            <a:spLocks noGrp="1"/>
          </p:cNvSpPr>
          <p:nvPr>
            <p:ph sz="quarter" idx="1"/>
          </p:nvPr>
        </p:nvSpPr>
        <p:spPr>
          <a:xfrm>
            <a:off x="914400" y="620688"/>
            <a:ext cx="7772400" cy="5399112"/>
          </a:xfrm>
        </p:spPr>
        <p:txBody>
          <a:bodyPr/>
          <a:lstStyle/>
          <a:p>
            <a:pPr marL="514350" indent="-514350">
              <a:buClrTx/>
              <a:buFont typeface="+mj-lt"/>
              <a:buAutoNum type="arabicParenR"/>
            </a:pPr>
            <a:endParaRPr lang="en-US" dirty="0" smtClean="0"/>
          </a:p>
          <a:p>
            <a:pPr marL="514350" indent="-514350">
              <a:buClrTx/>
              <a:buFont typeface="+mj-lt"/>
              <a:buAutoNum type="arabicParenR"/>
            </a:pPr>
            <a:endParaRPr lang="en-US" dirty="0"/>
          </a:p>
          <a:p>
            <a:pPr marL="514350" indent="-514350">
              <a:buClrTx/>
              <a:buFont typeface="+mj-lt"/>
              <a:buAutoNum type="arabicParenR"/>
            </a:pPr>
            <a:r>
              <a:rPr lang="en-US" dirty="0" smtClean="0"/>
              <a:t>EMPA- </a:t>
            </a:r>
            <a:r>
              <a:rPr lang="en-US" dirty="0"/>
              <a:t>REG OUTCOME TRIAL</a:t>
            </a:r>
          </a:p>
          <a:p>
            <a:pPr marL="514350" indent="-514350">
              <a:buClrTx/>
              <a:buFont typeface="+mj-lt"/>
              <a:buAutoNum type="arabicParenR"/>
            </a:pPr>
            <a:r>
              <a:rPr lang="en-US" dirty="0"/>
              <a:t>CANVAS PROGRAME</a:t>
            </a:r>
          </a:p>
          <a:p>
            <a:pPr marL="514350" indent="-514350">
              <a:buClrTx/>
              <a:buFont typeface="+mj-lt"/>
              <a:buAutoNum type="arabicParenR"/>
            </a:pPr>
            <a:r>
              <a:rPr lang="en-US" dirty="0"/>
              <a:t>CREDENCE TRIAL</a:t>
            </a:r>
          </a:p>
          <a:p>
            <a:pPr marL="514350" indent="-514350">
              <a:buClrTx/>
              <a:buFont typeface="+mj-lt"/>
              <a:buAutoNum type="arabicParenR"/>
            </a:pPr>
            <a:r>
              <a:rPr lang="en-US" dirty="0"/>
              <a:t>DECLARE-TIMI 58 TRIAL</a:t>
            </a:r>
          </a:p>
          <a:p>
            <a:pPr marL="514350" indent="-514350">
              <a:buClrTx/>
              <a:buFont typeface="+mj-lt"/>
              <a:buAutoNum type="arabicParenR"/>
            </a:pPr>
            <a:r>
              <a:rPr lang="en-US" dirty="0"/>
              <a:t>VERTIS CV TRIAL</a:t>
            </a:r>
          </a:p>
          <a:p>
            <a:pPr marL="514350" indent="-514350">
              <a:buClrTx/>
              <a:buFont typeface="+mj-lt"/>
              <a:buAutoNum type="arabicParenR"/>
            </a:pPr>
            <a:r>
              <a:rPr lang="en-US" dirty="0"/>
              <a:t>SOLOIST- WHF TRIAL</a:t>
            </a:r>
            <a:endParaRPr lang="en-IN" dirty="0"/>
          </a:p>
        </p:txBody>
      </p:sp>
    </p:spTree>
    <p:extLst>
      <p:ext uri="{BB962C8B-B14F-4D97-AF65-F5344CB8AC3E}">
        <p14:creationId xmlns:p14="http://schemas.microsoft.com/office/powerpoint/2010/main" val="447654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DC25AD-55AF-DC47-ABD0-8BB2056AC77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DCF38E28-A624-6461-BB9B-A335EA9EC32B}"/>
              </a:ext>
            </a:extLst>
          </p:cNvPr>
          <p:cNvSpPr>
            <a:spLocks noGrp="1"/>
          </p:cNvSpPr>
          <p:nvPr>
            <p:ph sz="quarter" idx="1"/>
          </p:nvPr>
        </p:nvSpPr>
        <p:spPr/>
        <p:txBody>
          <a:bodyPr/>
          <a:lstStyle/>
          <a:p>
            <a:endParaRPr lang="en-IN"/>
          </a:p>
        </p:txBody>
      </p:sp>
    </p:spTree>
    <p:extLst>
      <p:ext uri="{BB962C8B-B14F-4D97-AF65-F5344CB8AC3E}">
        <p14:creationId xmlns:p14="http://schemas.microsoft.com/office/powerpoint/2010/main" val="1572984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bwMode="auto">
          <a:xfrm>
            <a:off x="395536" y="1628800"/>
            <a:ext cx="8435788" cy="34563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238253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bwMode="auto">
          <a:xfrm>
            <a:off x="323528" y="1196752"/>
            <a:ext cx="8496944" cy="34872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738692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548680"/>
            <a:ext cx="8784976" cy="5577483"/>
          </a:xfrm>
        </p:spPr>
        <p:txBody>
          <a:bodyPr/>
          <a:lstStyle/>
          <a:p>
            <a:pPr algn="just"/>
            <a:r>
              <a:rPr lang="en-US" dirty="0" smtClean="0"/>
              <a:t>A meta-analysis involving the 8474 patients in the DAPA-HF and EMPEROR-Reduced trials showed that the primary end point, hospitalization for heart failure or cardiovascular death, was reduced significantly and almost identically among patients with and those without type 2 diabetes.</a:t>
            </a:r>
          </a:p>
          <a:p>
            <a:pPr algn="just"/>
            <a:r>
              <a:rPr lang="en-US" dirty="0"/>
              <a:t>The improvements were similar in patients with and in those without type 2 diabetes, indicating that the cardiovascular benefits of the SGLT2 inhibitor were independent of its glucose-lowering properties.</a:t>
            </a:r>
            <a:endParaRPr lang="en-IN" u="sng" dirty="0"/>
          </a:p>
          <a:p>
            <a:pPr algn="just"/>
            <a:endParaRPr lang="en-IN" dirty="0"/>
          </a:p>
        </p:txBody>
      </p:sp>
    </p:spTree>
    <p:extLst>
      <p:ext uri="{BB962C8B-B14F-4D97-AF65-F5344CB8AC3E}">
        <p14:creationId xmlns:p14="http://schemas.microsoft.com/office/powerpoint/2010/main" val="3149005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86981"/>
            <a:ext cx="8125962" cy="610669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714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u="sng" dirty="0"/>
              <a:t/>
            </a:r>
            <a:br>
              <a:rPr lang="en-IN" u="sng" dirty="0"/>
            </a:br>
            <a:r>
              <a:rPr lang="en-IN" sz="4400" b="1" dirty="0">
                <a:solidFill>
                  <a:srgbClr val="FF0000"/>
                </a:solidFill>
                <a:effectLst>
                  <a:outerShdw blurRad="38100" dist="38100" dir="2700000" algn="tl">
                    <a:srgbClr val="000000">
                      <a:alpha val="43137"/>
                    </a:srgbClr>
                  </a:outerShdw>
                </a:effectLst>
              </a:rPr>
              <a:t>RENAL</a:t>
            </a:r>
            <a:r>
              <a:rPr lang="en-IN" dirty="0" smtClean="0">
                <a:solidFill>
                  <a:srgbClr val="FF0000"/>
                </a:solidFill>
              </a:rPr>
              <a:t> </a:t>
            </a:r>
            <a:r>
              <a:rPr lang="en-IN" sz="4400" b="1" dirty="0">
                <a:solidFill>
                  <a:srgbClr val="FF0000"/>
                </a:solidFill>
                <a:effectLst>
                  <a:outerShdw blurRad="38100" dist="38100" dir="2700000" algn="tl">
                    <a:srgbClr val="000000">
                      <a:alpha val="43137"/>
                    </a:srgbClr>
                  </a:outerShdw>
                </a:effectLst>
              </a:rPr>
              <a:t>ACTION</a:t>
            </a:r>
            <a:endParaRPr lang="en-IN" sz="44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467544" y="1447800"/>
            <a:ext cx="8219256" cy="3493368"/>
          </a:xfrm>
        </p:spPr>
        <p:txBody>
          <a:bodyPr>
            <a:normAutofit/>
          </a:bodyPr>
          <a:lstStyle/>
          <a:p>
            <a:pPr algn="just"/>
            <a:r>
              <a:rPr lang="en-IN" dirty="0"/>
              <a:t>In patients with type 2 diabetes, the hyperabsorption of glucose and sodium in the proximal renal tubules by SGLT2 causes afferent arteriolar vasodilatation which causes glomerular hyperfiltration, leading to glomerular inflammation, fibrosis, and ultimately, diabetic kidney disease. </a:t>
            </a:r>
          </a:p>
        </p:txBody>
      </p:sp>
    </p:spTree>
    <p:extLst>
      <p:ext uri="{BB962C8B-B14F-4D97-AF65-F5344CB8AC3E}">
        <p14:creationId xmlns:p14="http://schemas.microsoft.com/office/powerpoint/2010/main" val="3518590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b="1" dirty="0">
                <a:solidFill>
                  <a:srgbClr val="FF0000"/>
                </a:solidFill>
                <a:effectLst>
                  <a:outerShdw blurRad="38100" dist="38100" dir="2700000" algn="tl">
                    <a:srgbClr val="000000">
                      <a:alpha val="43137"/>
                    </a:srgbClr>
                  </a:outerShdw>
                </a:effectLst>
              </a:rPr>
              <a:t>MECHANISM</a:t>
            </a:r>
            <a:r>
              <a:rPr lang="en-US" dirty="0">
                <a:solidFill>
                  <a:srgbClr val="FF0000"/>
                </a:solidFill>
              </a:rPr>
              <a:t> </a:t>
            </a:r>
            <a:r>
              <a:rPr lang="en-US" b="1" dirty="0">
                <a:solidFill>
                  <a:srgbClr val="FF0000"/>
                </a:solidFill>
                <a:effectLst>
                  <a:outerShdw blurRad="38100" dist="38100" dir="2700000" algn="tl">
                    <a:srgbClr val="000000">
                      <a:alpha val="43137"/>
                    </a:srgbClr>
                  </a:outerShdw>
                </a:effectLst>
              </a:rPr>
              <a:t>OF ACTION</a:t>
            </a:r>
            <a:endParaRPr lang="en-IN" b="1" dirty="0">
              <a:solidFill>
                <a:srgbClr val="FF0000"/>
              </a:solidFill>
              <a:effectLst>
                <a:outerShdw blurRad="38100" dist="38100" dir="2700000" algn="tl">
                  <a:srgbClr val="000000">
                    <a:alpha val="43137"/>
                  </a:srgbClr>
                </a:outerShdw>
              </a:effectLst>
            </a:endParaRPr>
          </a:p>
        </p:txBody>
      </p:sp>
      <p:sp>
        <p:nvSpPr>
          <p:cNvPr id="5" name="Text Placeholder 4"/>
          <p:cNvSpPr>
            <a:spLocks noGrp="1"/>
          </p:cNvSpPr>
          <p:nvPr>
            <p:ph type="body" idx="1"/>
          </p:nvPr>
        </p:nvSpPr>
        <p:spPr>
          <a:xfrm>
            <a:off x="914400" y="1447800"/>
            <a:ext cx="3733800" cy="325016"/>
          </a:xfrm>
        </p:spPr>
        <p:txBody>
          <a:bodyPr>
            <a:normAutofit/>
          </a:bodyPr>
          <a:lstStyle/>
          <a:p>
            <a:pPr algn="ctr">
              <a:lnSpc>
                <a:spcPct val="80000"/>
              </a:lnSpc>
            </a:pPr>
            <a:r>
              <a:rPr lang="en-US" sz="1900" dirty="0"/>
              <a:t>Fig A</a:t>
            </a:r>
            <a:endParaRPr lang="en-IN" sz="1900" dirty="0"/>
          </a:p>
        </p:txBody>
      </p:sp>
      <p:sp>
        <p:nvSpPr>
          <p:cNvPr id="7" name="Text Placeholder 6"/>
          <p:cNvSpPr>
            <a:spLocks noGrp="1"/>
          </p:cNvSpPr>
          <p:nvPr>
            <p:ph type="body" sz="half" idx="3"/>
          </p:nvPr>
        </p:nvSpPr>
        <p:spPr>
          <a:xfrm>
            <a:off x="4932040" y="1268760"/>
            <a:ext cx="3733800" cy="581000"/>
          </a:xfrm>
        </p:spPr>
        <p:txBody>
          <a:bodyPr>
            <a:normAutofit fontScale="62500" lnSpcReduction="20000"/>
          </a:bodyPr>
          <a:lstStyle/>
          <a:p>
            <a:endParaRPr lang="en-US" dirty="0"/>
          </a:p>
          <a:p>
            <a:pPr algn="ctr"/>
            <a:r>
              <a:rPr lang="en-US" sz="2700" dirty="0"/>
              <a:t>Fig B</a:t>
            </a:r>
            <a:endParaRPr lang="en-IN" sz="2700"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55575" y="1916832"/>
            <a:ext cx="3928367" cy="36724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4"/>
          </p:nvPr>
        </p:nvPicPr>
        <p:blipFill>
          <a:blip r:embed="rId3">
            <a:extLst>
              <a:ext uri="{28A0092B-C50C-407E-A947-70E740481C1C}">
                <a14:useLocalDpi xmlns:a14="http://schemas.microsoft.com/office/drawing/2010/main" val="0"/>
              </a:ext>
            </a:extLst>
          </a:blip>
          <a:stretch>
            <a:fillRect/>
          </a:stretch>
        </p:blipFill>
        <p:spPr bwMode="auto">
          <a:xfrm>
            <a:off x="4788024" y="1916832"/>
            <a:ext cx="3744416" cy="368564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835696" y="5773418"/>
            <a:ext cx="6336799" cy="369332"/>
          </a:xfrm>
          <a:prstGeom prst="rect">
            <a:avLst/>
          </a:prstGeom>
          <a:noFill/>
        </p:spPr>
        <p:txBody>
          <a:bodyPr wrap="none" rtlCol="0">
            <a:spAutoFit/>
          </a:bodyPr>
          <a:lstStyle/>
          <a:p>
            <a:r>
              <a:rPr lang="en-US" dirty="0">
                <a:solidFill>
                  <a:srgbClr val="FF0000"/>
                </a:solidFill>
              </a:rPr>
              <a:t>Figure 2. Effects of Sodium–Glucose Cotransporter 2 (SGLT2) Inhibition.</a:t>
            </a:r>
            <a:endParaRPr lang="en-IN" dirty="0">
              <a:solidFill>
                <a:srgbClr val="FF0000"/>
              </a:solidFill>
            </a:endParaRPr>
          </a:p>
        </p:txBody>
      </p:sp>
    </p:spTree>
    <p:extLst>
      <p:ext uri="{BB962C8B-B14F-4D97-AF65-F5344CB8AC3E}">
        <p14:creationId xmlns:p14="http://schemas.microsoft.com/office/powerpoint/2010/main" val="3656496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02699845"/>
              </p:ext>
            </p:extLst>
          </p:nvPr>
        </p:nvGraphicFramePr>
        <p:xfrm>
          <a:off x="467544" y="90872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87674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2302294219"/>
              </p:ext>
            </p:extLst>
          </p:nvPr>
        </p:nvGraphicFramePr>
        <p:xfrm>
          <a:off x="251520" y="332656"/>
          <a:ext cx="4392488"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4"/>
          <p:cNvGraphicFramePr>
            <a:graphicFrameLocks noGrp="1"/>
          </p:cNvGraphicFramePr>
          <p:nvPr>
            <p:ph sz="half" idx="2"/>
            <p:extLst>
              <p:ext uri="{D42A27DB-BD31-4B8C-83A1-F6EECF244321}">
                <p14:modId xmlns:p14="http://schemas.microsoft.com/office/powerpoint/2010/main" val="219537118"/>
              </p:ext>
            </p:extLst>
          </p:nvPr>
        </p:nvGraphicFramePr>
        <p:xfrm>
          <a:off x="4644008" y="332656"/>
          <a:ext cx="4176464" cy="56166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72810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5A31289-31AB-7BBB-FC8C-1C724D155AAD}"/>
              </a:ext>
            </a:extLst>
          </p:cNvPr>
          <p:cNvSpPr>
            <a:spLocks noGrp="1"/>
          </p:cNvSpPr>
          <p:nvPr>
            <p:ph sz="quarter" idx="1"/>
          </p:nvPr>
        </p:nvSpPr>
        <p:spPr>
          <a:xfrm>
            <a:off x="467544" y="188640"/>
            <a:ext cx="8219256" cy="5831160"/>
          </a:xfrm>
        </p:spPr>
        <p:txBody>
          <a:bodyPr>
            <a:normAutofit/>
          </a:bodyPr>
          <a:lstStyle/>
          <a:p>
            <a:pPr algn="just"/>
            <a:r>
              <a:rPr lang="en-IN" dirty="0"/>
              <a:t>The reduction of reabsorption of sodium increases the sodium concentration at the macula </a:t>
            </a:r>
            <a:r>
              <a:rPr lang="en-IN" dirty="0" err="1"/>
              <a:t>densa</a:t>
            </a:r>
            <a:r>
              <a:rPr lang="en-IN" dirty="0"/>
              <a:t>, specialized cells in the distal renal tubules adjacent to the glomeruli. </a:t>
            </a:r>
          </a:p>
          <a:p>
            <a:pPr algn="just"/>
            <a:r>
              <a:rPr lang="en-IN" dirty="0" err="1"/>
              <a:t>Tubuloglomerular</a:t>
            </a:r>
            <a:r>
              <a:rPr lang="en-IN" dirty="0"/>
              <a:t> feedback activates adenosine receptors, which constrict the afferent glomerular arterioles. </a:t>
            </a:r>
          </a:p>
          <a:p>
            <a:pPr algn="just"/>
            <a:r>
              <a:rPr lang="en-IN" dirty="0"/>
              <a:t>This constriction reduces glomerular hyperfiltration and thereby reduces further renal damage</a:t>
            </a:r>
            <a:r>
              <a:rPr lang="en-IN" dirty="0" smtClean="0"/>
              <a:t>.</a:t>
            </a:r>
          </a:p>
          <a:p>
            <a:pPr algn="just"/>
            <a:r>
              <a:rPr lang="en-IN" dirty="0"/>
              <a:t>SGLT2 inhibitors block the renal sodium–hydrogen exchanger 3, which enhances diuresis of sodium and glucose.</a:t>
            </a:r>
          </a:p>
          <a:p>
            <a:pPr algn="just"/>
            <a:r>
              <a:rPr lang="en-IN" dirty="0"/>
              <a:t>SGLT2 inhibitors also reduce tubular work and oxygen requirements; they thereby reduce the damage associated with hypoxic tubular </a:t>
            </a:r>
            <a:r>
              <a:rPr lang="en-IN" dirty="0" smtClean="0"/>
              <a:t>cells.</a:t>
            </a:r>
            <a:endParaRPr lang="en-IN" dirty="0"/>
          </a:p>
          <a:p>
            <a:pPr algn="just"/>
            <a:r>
              <a:rPr lang="en-IN" dirty="0"/>
              <a:t>Enhance renal erythropoietin </a:t>
            </a:r>
            <a:r>
              <a:rPr lang="en-IN" dirty="0" smtClean="0"/>
              <a:t>production.</a:t>
            </a:r>
            <a:endParaRPr lang="en-IN" u="sng" dirty="0"/>
          </a:p>
          <a:p>
            <a:pPr algn="just"/>
            <a:endParaRPr lang="en-IN" dirty="0"/>
          </a:p>
        </p:txBody>
      </p:sp>
    </p:spTree>
    <p:extLst>
      <p:ext uri="{BB962C8B-B14F-4D97-AF65-F5344CB8AC3E}">
        <p14:creationId xmlns:p14="http://schemas.microsoft.com/office/powerpoint/2010/main" val="10369119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6632"/>
            <a:ext cx="7772400" cy="648072"/>
          </a:xfrm>
        </p:spPr>
        <p:txBody>
          <a:bodyPr>
            <a:normAutofit fontScale="90000"/>
          </a:bodyPr>
          <a:lstStyle/>
          <a:p>
            <a:pPr algn="ctr"/>
            <a:r>
              <a:rPr lang="en-IN" u="sng" dirty="0" smtClean="0"/>
              <a:t/>
            </a:r>
            <a:br>
              <a:rPr lang="en-IN" u="sng" dirty="0" smtClean="0"/>
            </a:br>
            <a:r>
              <a:rPr lang="en-IN" sz="4400" b="1" dirty="0">
                <a:solidFill>
                  <a:srgbClr val="FF0000"/>
                </a:solidFill>
                <a:effectLst>
                  <a:outerShdw blurRad="38100" dist="38100" dir="2700000" algn="tl">
                    <a:srgbClr val="000000">
                      <a:alpha val="43137"/>
                    </a:srgbClr>
                  </a:outerShdw>
                </a:effectLst>
              </a:rPr>
              <a:t>CARDIAC ACTIONS</a:t>
            </a:r>
            <a:endParaRPr lang="en-IN" sz="44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611560" y="836712"/>
            <a:ext cx="8208912" cy="5183088"/>
          </a:xfrm>
        </p:spPr>
        <p:txBody>
          <a:bodyPr/>
          <a:lstStyle/>
          <a:p>
            <a:pPr algn="just"/>
            <a:r>
              <a:rPr lang="en-US" dirty="0" smtClean="0"/>
              <a:t>In many forms of heart failure, a reduction of </a:t>
            </a:r>
            <a:r>
              <a:rPr lang="en-US" dirty="0" err="1" smtClean="0"/>
              <a:t>cardiomyocyte</a:t>
            </a:r>
            <a:r>
              <a:rPr lang="en-US" dirty="0" smtClean="0"/>
              <a:t> ATP production is observed as a result of reduced mitochondrial glucose oxidation.</a:t>
            </a:r>
          </a:p>
          <a:p>
            <a:pPr marL="0" indent="0" algn="just">
              <a:buNone/>
            </a:pPr>
            <a:endParaRPr lang="en-US" dirty="0" smtClean="0"/>
          </a:p>
          <a:p>
            <a:pPr algn="just"/>
            <a:r>
              <a:rPr lang="en-US" dirty="0" smtClean="0"/>
              <a:t>SGLT2 inhibition raises circulating ketone levels, an effect that appears to improve mitochondrial function, increase the production of ATP, and enhance ventricular contractile performance. </a:t>
            </a:r>
          </a:p>
          <a:p>
            <a:pPr algn="just"/>
            <a:endParaRPr lang="en-IN" u="sng" dirty="0"/>
          </a:p>
        </p:txBody>
      </p:sp>
    </p:spTree>
    <p:extLst>
      <p:ext uri="{BB962C8B-B14F-4D97-AF65-F5344CB8AC3E}">
        <p14:creationId xmlns:p14="http://schemas.microsoft.com/office/powerpoint/2010/main" val="2860955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EAD7729-9724-6C44-ABFB-107378DB2556}"/>
              </a:ext>
            </a:extLst>
          </p:cNvPr>
          <p:cNvSpPr>
            <a:spLocks noGrp="1"/>
          </p:cNvSpPr>
          <p:nvPr>
            <p:ph sz="quarter" idx="1"/>
          </p:nvPr>
        </p:nvSpPr>
        <p:spPr>
          <a:xfrm>
            <a:off x="539552" y="620688"/>
            <a:ext cx="8147248" cy="5399112"/>
          </a:xfrm>
        </p:spPr>
        <p:txBody>
          <a:bodyPr/>
          <a:lstStyle/>
          <a:p>
            <a:pPr algn="just"/>
            <a:endParaRPr lang="en-US" dirty="0" smtClean="0"/>
          </a:p>
          <a:p>
            <a:pPr algn="just"/>
            <a:r>
              <a:rPr lang="en-US" dirty="0"/>
              <a:t>The sodium concentration in </a:t>
            </a:r>
            <a:r>
              <a:rPr lang="en-US" dirty="0" err="1"/>
              <a:t>cardiomyocytes</a:t>
            </a:r>
            <a:r>
              <a:rPr lang="en-US" dirty="0"/>
              <a:t> is increased in many forms of heart failure, and this increase may contribute to altered calcium handling, which in turn may lead to changes in contraction and </a:t>
            </a:r>
            <a:r>
              <a:rPr lang="en-US" dirty="0" smtClean="0"/>
              <a:t>arrhythmias.</a:t>
            </a:r>
          </a:p>
          <a:p>
            <a:pPr marL="0" indent="0" algn="just">
              <a:buNone/>
            </a:pPr>
            <a:endParaRPr lang="en-US" dirty="0"/>
          </a:p>
          <a:p>
            <a:pPr algn="just"/>
            <a:r>
              <a:rPr lang="en-US" dirty="0" smtClean="0"/>
              <a:t>SGLT2 </a:t>
            </a:r>
            <a:r>
              <a:rPr lang="en-US" dirty="0"/>
              <a:t>inhibitors reduce the activity of the sarcolemmal sodium– hydrogen exchanger 1, the late inward sodium current, and calcium–calmodulin–dependent protein kinase II, which impairs cardiomyocyte contraction and relaxation.</a:t>
            </a:r>
            <a:endParaRPr lang="en-IN" dirty="0"/>
          </a:p>
          <a:p>
            <a:pPr algn="just"/>
            <a:endParaRPr lang="en-IN" dirty="0"/>
          </a:p>
        </p:txBody>
      </p:sp>
    </p:spTree>
    <p:extLst>
      <p:ext uri="{BB962C8B-B14F-4D97-AF65-F5344CB8AC3E}">
        <p14:creationId xmlns:p14="http://schemas.microsoft.com/office/powerpoint/2010/main" val="4136050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2375" b="-1"/>
          <a:stretch/>
        </p:blipFill>
        <p:spPr bwMode="auto">
          <a:xfrm>
            <a:off x="22637" y="836712"/>
            <a:ext cx="4365021" cy="254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355976" y="764704"/>
            <a:ext cx="4608512" cy="260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81" y="3645024"/>
            <a:ext cx="850014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36117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4BC7988-5703-1B11-62F6-92218DEB926E}"/>
              </a:ext>
            </a:extLst>
          </p:cNvPr>
          <p:cNvSpPr>
            <a:spLocks noGrp="1"/>
          </p:cNvSpPr>
          <p:nvPr>
            <p:ph sz="quarter" idx="1"/>
          </p:nvPr>
        </p:nvSpPr>
        <p:spPr>
          <a:xfrm>
            <a:off x="323528" y="476672"/>
            <a:ext cx="8496944" cy="5543128"/>
          </a:xfrm>
        </p:spPr>
        <p:txBody>
          <a:bodyPr>
            <a:normAutofit lnSpcReduction="10000"/>
          </a:bodyPr>
          <a:lstStyle/>
          <a:p>
            <a:pPr algn="just"/>
            <a:r>
              <a:rPr lang="en-US" dirty="0"/>
              <a:t>Inflammation is frequently present in heart failure and can cause cardiac fibrosis.</a:t>
            </a:r>
          </a:p>
          <a:p>
            <a:pPr algn="just"/>
            <a:r>
              <a:rPr lang="en-US" dirty="0" smtClean="0"/>
              <a:t>SGLT2 </a:t>
            </a:r>
            <a:r>
              <a:rPr lang="en-US" dirty="0"/>
              <a:t>inhibitors can attenuate activation of the nucleotide-binding domain–like protein 3, which stimulates inflammatory responses in experimental models of heart failure.</a:t>
            </a:r>
          </a:p>
          <a:p>
            <a:pPr algn="just"/>
            <a:r>
              <a:rPr lang="en-US" dirty="0" smtClean="0"/>
              <a:t>Carotid-artery </a:t>
            </a:r>
            <a:r>
              <a:rPr lang="en-US" dirty="0"/>
              <a:t>plaques obtained at atherectomy from patients treated with an SGLT2 inhibitor show reduced inflammation and an increased collagen content</a:t>
            </a:r>
            <a:r>
              <a:rPr lang="en-US" dirty="0" smtClean="0"/>
              <a:t>.</a:t>
            </a:r>
          </a:p>
          <a:p>
            <a:pPr algn="just"/>
            <a:r>
              <a:rPr lang="en-US" dirty="0"/>
              <a:t>Oxidative stress may impair mitochondrial function in both </a:t>
            </a:r>
            <a:r>
              <a:rPr lang="en-US" dirty="0" err="1"/>
              <a:t>cardiomyocytes</a:t>
            </a:r>
            <a:r>
              <a:rPr lang="en-US" dirty="0"/>
              <a:t> and endothelial cells and can cause intracellular accumulation of sodium.</a:t>
            </a:r>
          </a:p>
          <a:p>
            <a:pPr algn="just"/>
            <a:r>
              <a:rPr lang="en-US" dirty="0" smtClean="0"/>
              <a:t>SGLT2 </a:t>
            </a:r>
            <a:r>
              <a:rPr lang="en-US" dirty="0"/>
              <a:t>inhibitors reduce free radical formation of human </a:t>
            </a:r>
            <a:r>
              <a:rPr lang="en-US" dirty="0" err="1"/>
              <a:t>cardiomyocytes</a:t>
            </a:r>
            <a:r>
              <a:rPr lang="en-US" dirty="0"/>
              <a:t>, thereby enhancing systolic and diastolic </a:t>
            </a:r>
            <a:r>
              <a:rPr lang="en-US" dirty="0" smtClean="0"/>
              <a:t>function.</a:t>
            </a:r>
            <a:endParaRPr lang="en-IN" dirty="0"/>
          </a:p>
          <a:p>
            <a:pPr algn="just"/>
            <a:endParaRPr lang="en-US" dirty="0"/>
          </a:p>
        </p:txBody>
      </p:sp>
    </p:spTree>
    <p:extLst>
      <p:ext uri="{BB962C8B-B14F-4D97-AF65-F5344CB8AC3E}">
        <p14:creationId xmlns:p14="http://schemas.microsoft.com/office/powerpoint/2010/main" val="562122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51469-581F-D9E1-005C-3DC347A092C5}"/>
              </a:ext>
            </a:extLst>
          </p:cNvPr>
          <p:cNvSpPr>
            <a:spLocks noGrp="1"/>
          </p:cNvSpPr>
          <p:nvPr>
            <p:ph sz="quarter" idx="1"/>
          </p:nvPr>
        </p:nvSpPr>
        <p:spPr>
          <a:xfrm>
            <a:off x="539552" y="908720"/>
            <a:ext cx="8280920" cy="5111080"/>
          </a:xfrm>
        </p:spPr>
        <p:txBody>
          <a:bodyPr>
            <a:normAutofit/>
          </a:bodyPr>
          <a:lstStyle/>
          <a:p>
            <a:pPr algn="just"/>
            <a:r>
              <a:rPr lang="en-IN" dirty="0"/>
              <a:t>By inhibiting proinflammatory–oxidative pathways, SGLT2 inhibitors improve coronary endothelial function and enhance flow-mediated vasodilatation</a:t>
            </a:r>
            <a:r>
              <a:rPr lang="en-IN" dirty="0" smtClean="0"/>
              <a:t>.</a:t>
            </a:r>
          </a:p>
          <a:p>
            <a:pPr algn="just"/>
            <a:r>
              <a:rPr lang="en-IN" dirty="0"/>
              <a:t>In many patients with type 2 diabetes, the aorta, coronary arteries, and ventricles are surrounded by excessive </a:t>
            </a:r>
            <a:r>
              <a:rPr lang="en-IN" dirty="0" smtClean="0"/>
              <a:t>epicardial </a:t>
            </a:r>
            <a:r>
              <a:rPr lang="en-IN" dirty="0"/>
              <a:t>adipose tissue, which can release </a:t>
            </a:r>
            <a:r>
              <a:rPr lang="en-IN" dirty="0" smtClean="0"/>
              <a:t>pro-inflammatory </a:t>
            </a:r>
            <a:r>
              <a:rPr lang="en-IN" dirty="0"/>
              <a:t>mediators that may impair ventricular </a:t>
            </a:r>
            <a:r>
              <a:rPr lang="en-IN" dirty="0" smtClean="0"/>
              <a:t>function.</a:t>
            </a:r>
          </a:p>
          <a:p>
            <a:pPr algn="just"/>
            <a:r>
              <a:rPr lang="en-IN" dirty="0"/>
              <a:t>SGLT2 inhibitors reduce this adipose tissue, body weight, waist circumference, visceral and central adiposity, and extracellular volume, reducing aortic stiffness and myocardial </a:t>
            </a:r>
            <a:r>
              <a:rPr lang="en-IN" dirty="0" smtClean="0"/>
              <a:t>fibrosis.</a:t>
            </a:r>
            <a:endParaRPr lang="en-IN" dirty="0"/>
          </a:p>
          <a:p>
            <a:pPr algn="just"/>
            <a:endParaRPr lang="en-IN" dirty="0"/>
          </a:p>
        </p:txBody>
      </p:sp>
    </p:spTree>
    <p:extLst>
      <p:ext uri="{BB962C8B-B14F-4D97-AF65-F5344CB8AC3E}">
        <p14:creationId xmlns:p14="http://schemas.microsoft.com/office/powerpoint/2010/main" val="2301861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3768" y="0"/>
            <a:ext cx="506230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4718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754303-4180-F66F-D6F8-F7B3CBF7522C}"/>
              </a:ext>
            </a:extLst>
          </p:cNvPr>
          <p:cNvSpPr>
            <a:spLocks noGrp="1"/>
          </p:cNvSpPr>
          <p:nvPr>
            <p:ph type="title"/>
          </p:nvPr>
        </p:nvSpPr>
        <p:spPr/>
        <p:txBody>
          <a:bodyPr>
            <a:normAutofit/>
          </a:bodyPr>
          <a:lstStyle/>
          <a:p>
            <a:pPr algn="ctr"/>
            <a:r>
              <a:rPr lang="en-US" b="1" dirty="0">
                <a:solidFill>
                  <a:srgbClr val="FF0000"/>
                </a:solidFill>
                <a:effectLst>
                  <a:outerShdw blurRad="38100" dist="38100" dir="2700000" algn="tl">
                    <a:srgbClr val="000000">
                      <a:alpha val="43137"/>
                    </a:srgbClr>
                  </a:outerShdw>
                </a:effectLst>
              </a:rPr>
              <a:t>ADVERSE EVENTS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F51B4408-1751-E966-36EA-3DAD18E27D12}"/>
              </a:ext>
            </a:extLst>
          </p:cNvPr>
          <p:cNvSpPr>
            <a:spLocks noGrp="1"/>
          </p:cNvSpPr>
          <p:nvPr>
            <p:ph sz="quarter" idx="1"/>
          </p:nvPr>
        </p:nvSpPr>
        <p:spPr>
          <a:xfrm>
            <a:off x="539552" y="1447800"/>
            <a:ext cx="8147248" cy="4572000"/>
          </a:xfrm>
        </p:spPr>
        <p:txBody>
          <a:bodyPr>
            <a:normAutofit/>
          </a:bodyPr>
          <a:lstStyle/>
          <a:p>
            <a:pPr algn="just"/>
            <a:r>
              <a:rPr lang="en-US" dirty="0"/>
              <a:t>The most common adverse effects of SGLT2 inhibitors are mycotic genital infections, which are related to the </a:t>
            </a:r>
            <a:r>
              <a:rPr lang="en-US" dirty="0" err="1"/>
              <a:t>glucosuric</a:t>
            </a:r>
            <a:r>
              <a:rPr lang="en-US" dirty="0"/>
              <a:t> action of these agents and occur more frequently in women than in men.</a:t>
            </a:r>
          </a:p>
          <a:p>
            <a:pPr algn="just"/>
            <a:r>
              <a:rPr lang="en-US" dirty="0" smtClean="0"/>
              <a:t>Less </a:t>
            </a:r>
            <a:r>
              <a:rPr lang="en-US" dirty="0"/>
              <a:t>common adverse effects are urinary tract infections and pyelonephritis.</a:t>
            </a:r>
          </a:p>
          <a:p>
            <a:pPr algn="just"/>
            <a:r>
              <a:rPr lang="en-US" dirty="0" smtClean="0"/>
              <a:t>Diabetic </a:t>
            </a:r>
            <a:r>
              <a:rPr lang="en-US" dirty="0"/>
              <a:t>ketoacidosis, which is relatively uncommon, may occur, particularly in elderly patients with volume depletion. </a:t>
            </a:r>
          </a:p>
          <a:p>
            <a:pPr algn="just"/>
            <a:r>
              <a:rPr lang="en-US" dirty="0"/>
              <a:t>The disorder may be precipitated by an acute illness or fasting and may be accompanied by serious hypotension</a:t>
            </a:r>
            <a:r>
              <a:rPr lang="en-US" dirty="0" smtClean="0"/>
              <a:t>.</a:t>
            </a:r>
            <a:endParaRPr lang="en-US" dirty="0"/>
          </a:p>
        </p:txBody>
      </p:sp>
    </p:spTree>
    <p:extLst>
      <p:ext uri="{BB962C8B-B14F-4D97-AF65-F5344CB8AC3E}">
        <p14:creationId xmlns:p14="http://schemas.microsoft.com/office/powerpoint/2010/main" val="3866320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9AA5BCB-242A-7790-5DC1-9C96E5F1294A}"/>
              </a:ext>
            </a:extLst>
          </p:cNvPr>
          <p:cNvSpPr>
            <a:spLocks noGrp="1"/>
          </p:cNvSpPr>
          <p:nvPr>
            <p:ph sz="quarter" idx="1"/>
          </p:nvPr>
        </p:nvSpPr>
        <p:spPr>
          <a:xfrm>
            <a:off x="539552" y="260648"/>
            <a:ext cx="8147248" cy="5759152"/>
          </a:xfrm>
        </p:spPr>
        <p:txBody>
          <a:bodyPr/>
          <a:lstStyle/>
          <a:p>
            <a:pPr algn="just"/>
            <a:r>
              <a:rPr lang="en-US" dirty="0"/>
              <a:t>Diabetic ketoacidosis is characterized by an accumulation of ketone bodies, principally hydroxybutyric acid.</a:t>
            </a:r>
          </a:p>
          <a:p>
            <a:pPr algn="just"/>
            <a:r>
              <a:rPr lang="en-US" dirty="0"/>
              <a:t>A form of ketoacidosis in patients receiving SGLT2 inhibitors is euglycemic ketoacidosis, which is not accompanied by a markedly elevated blood glucose levels</a:t>
            </a:r>
            <a:r>
              <a:rPr lang="en-US" dirty="0" smtClean="0"/>
              <a:t>.</a:t>
            </a:r>
          </a:p>
          <a:p>
            <a:pPr algn="just"/>
            <a:r>
              <a:rPr lang="en-US" dirty="0"/>
              <a:t>A doubling of the incidence of lower-limb amputations and an increase in bone fractures were noted with </a:t>
            </a:r>
            <a:r>
              <a:rPr lang="en-US" dirty="0" err="1"/>
              <a:t>canagliflozin</a:t>
            </a:r>
            <a:r>
              <a:rPr lang="en-US" dirty="0"/>
              <a:t> in the CANVAS Program.</a:t>
            </a:r>
          </a:p>
          <a:p>
            <a:pPr algn="just"/>
            <a:r>
              <a:rPr lang="en-US" dirty="0" smtClean="0"/>
              <a:t>However</a:t>
            </a:r>
            <a:r>
              <a:rPr lang="en-US" dirty="0"/>
              <a:t>, these complications were not observed in the CREDENCE trial, which also studied </a:t>
            </a:r>
            <a:r>
              <a:rPr lang="en-US" dirty="0" err="1"/>
              <a:t>canagliflozin</a:t>
            </a:r>
            <a:r>
              <a:rPr lang="en-US" dirty="0"/>
              <a:t>, and they have not been reported with other SGLT2 inhibitors</a:t>
            </a:r>
            <a:endParaRPr lang="en-IN" dirty="0"/>
          </a:p>
          <a:p>
            <a:pPr algn="just"/>
            <a:endParaRPr lang="en-IN" dirty="0"/>
          </a:p>
        </p:txBody>
      </p:sp>
    </p:spTree>
    <p:extLst>
      <p:ext uri="{BB962C8B-B14F-4D97-AF65-F5344CB8AC3E}">
        <p14:creationId xmlns:p14="http://schemas.microsoft.com/office/powerpoint/2010/main" val="3867155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F95250-AF63-871A-F5EB-B3F28FCC4F0D}"/>
              </a:ext>
            </a:extLst>
          </p:cNvPr>
          <p:cNvSpPr>
            <a:spLocks noGrp="1"/>
          </p:cNvSpPr>
          <p:nvPr>
            <p:ph type="title"/>
          </p:nvPr>
        </p:nvSpPr>
        <p:spPr/>
        <p:txBody>
          <a:bodyPr>
            <a:normAutofit/>
          </a:bodyPr>
          <a:lstStyle/>
          <a:p>
            <a:pPr algn="ctr"/>
            <a:r>
              <a:rPr lang="en-US" b="1" dirty="0">
                <a:solidFill>
                  <a:srgbClr val="FF0000"/>
                </a:solidFill>
                <a:effectLst>
                  <a:outerShdw blurRad="38100" dist="38100" dir="2700000" algn="tl">
                    <a:srgbClr val="000000">
                      <a:alpha val="43137"/>
                    </a:srgbClr>
                  </a:outerShdw>
                </a:effectLst>
              </a:rPr>
              <a:t>OTHER CLINICAL OUTCOMES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A8DF226C-7477-606C-369D-47D7157D76D2}"/>
              </a:ext>
            </a:extLst>
          </p:cNvPr>
          <p:cNvSpPr>
            <a:spLocks noGrp="1"/>
          </p:cNvSpPr>
          <p:nvPr>
            <p:ph sz="quarter" idx="1"/>
          </p:nvPr>
        </p:nvSpPr>
        <p:spPr>
          <a:xfrm>
            <a:off x="323528" y="1447800"/>
            <a:ext cx="8363272" cy="4572000"/>
          </a:xfrm>
        </p:spPr>
        <p:txBody>
          <a:bodyPr>
            <a:normAutofit/>
          </a:bodyPr>
          <a:lstStyle/>
          <a:p>
            <a:pPr algn="just"/>
            <a:r>
              <a:rPr lang="en-US" dirty="0" smtClean="0"/>
              <a:t>In </a:t>
            </a:r>
            <a:r>
              <a:rPr lang="en-US" dirty="0"/>
              <a:t>the DECLARE–TIMI 58 trial, dapagliflozin was associated with a reduction in atrial fibrillation or atrial </a:t>
            </a:r>
            <a:r>
              <a:rPr lang="en-US" dirty="0" smtClean="0"/>
              <a:t>flutter.</a:t>
            </a:r>
            <a:endParaRPr lang="en-US" dirty="0"/>
          </a:p>
          <a:p>
            <a:pPr algn="just"/>
            <a:r>
              <a:rPr lang="en-US" dirty="0" smtClean="0"/>
              <a:t>In </a:t>
            </a:r>
            <a:r>
              <a:rPr lang="en-US" dirty="0"/>
              <a:t>the DAPA-HF </a:t>
            </a:r>
            <a:r>
              <a:rPr lang="en-US" dirty="0" smtClean="0"/>
              <a:t>trial, dapagliflozin </a:t>
            </a:r>
            <a:r>
              <a:rPr lang="en-US" dirty="0"/>
              <a:t>was associated with a reduction in ventricular arrhythmias, resuscitated cardiac arrest, or sudden </a:t>
            </a:r>
            <a:r>
              <a:rPr lang="en-US" dirty="0" smtClean="0"/>
              <a:t>death.</a:t>
            </a:r>
          </a:p>
          <a:p>
            <a:r>
              <a:rPr lang="en-US" dirty="0"/>
              <a:t>Another reported benefit of SGLT2 inhibitors is the mitigation of anemia (presumably through stimulation of erythropoiesis), which improves oxygen delivery to the </a:t>
            </a:r>
            <a:r>
              <a:rPr lang="en-US" dirty="0" smtClean="0"/>
              <a:t>hear.</a:t>
            </a:r>
            <a:endParaRPr lang="en-US" dirty="0"/>
          </a:p>
          <a:p>
            <a:r>
              <a:rPr lang="en-US" dirty="0"/>
              <a:t>E</a:t>
            </a:r>
            <a:r>
              <a:rPr lang="en-US" dirty="0" smtClean="0"/>
              <a:t>mpagliflozin </a:t>
            </a:r>
            <a:r>
              <a:rPr lang="en-US" dirty="0"/>
              <a:t>has also been reported to reduce the risk of obstructive sleep apnea.</a:t>
            </a:r>
            <a:endParaRPr lang="en-IN" dirty="0"/>
          </a:p>
          <a:p>
            <a:pPr algn="just"/>
            <a:endParaRPr lang="en-US" dirty="0"/>
          </a:p>
        </p:txBody>
      </p:sp>
    </p:spTree>
    <p:extLst>
      <p:ext uri="{BB962C8B-B14F-4D97-AF65-F5344CB8AC3E}">
        <p14:creationId xmlns:p14="http://schemas.microsoft.com/office/powerpoint/2010/main" val="384000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468402-19D8-8C59-C1A3-8048AECA7BB7}"/>
              </a:ext>
            </a:extLst>
          </p:cNvPr>
          <p:cNvSpPr>
            <a:spLocks noGrp="1"/>
          </p:cNvSpPr>
          <p:nvPr>
            <p:ph type="title"/>
          </p:nvPr>
        </p:nvSpPr>
        <p:spPr/>
        <p:txBody>
          <a:bodyPr>
            <a:noAutofit/>
          </a:bodyPr>
          <a:lstStyle/>
          <a:p>
            <a:pPr algn="ctr"/>
            <a:r>
              <a:rPr lang="en-US" b="1" dirty="0">
                <a:solidFill>
                  <a:srgbClr val="FF0000"/>
                </a:solidFill>
                <a:effectLst>
                  <a:outerShdw blurRad="38100" dist="38100" dir="2700000" algn="tl">
                    <a:srgbClr val="000000">
                      <a:alpha val="43137"/>
                    </a:srgbClr>
                  </a:outerShdw>
                </a:effectLst>
              </a:rPr>
              <a:t>SGLT2 INHIBITORS COMBINED WITH OTHER DRUGS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51215478-D6AA-8ED1-DE59-5BCE6329942E}"/>
              </a:ext>
            </a:extLst>
          </p:cNvPr>
          <p:cNvSpPr>
            <a:spLocks noGrp="1"/>
          </p:cNvSpPr>
          <p:nvPr>
            <p:ph sz="quarter" idx="1"/>
          </p:nvPr>
        </p:nvSpPr>
        <p:spPr>
          <a:xfrm>
            <a:off x="539552" y="1447800"/>
            <a:ext cx="8147248" cy="4572000"/>
          </a:xfrm>
        </p:spPr>
        <p:txBody>
          <a:bodyPr/>
          <a:lstStyle/>
          <a:p>
            <a:r>
              <a:rPr lang="en-US" dirty="0"/>
              <a:t>The combination of an SGLT2 inhibitor and a glucagon like peptide receptor agonist appears to be safe and has an additive action in reducing glycated hemoglobin levels and possibly other end points as well</a:t>
            </a:r>
            <a:r>
              <a:rPr lang="en-US" dirty="0" smtClean="0"/>
              <a:t>.</a:t>
            </a:r>
          </a:p>
          <a:p>
            <a:r>
              <a:rPr lang="en-US" dirty="0" smtClean="0"/>
              <a:t>However</a:t>
            </a:r>
            <a:r>
              <a:rPr lang="en-US" dirty="0"/>
              <a:t>, the current cost of this drug combination may limit its use.</a:t>
            </a:r>
            <a:endParaRPr lang="en-US" dirty="0">
              <a:solidFill>
                <a:srgbClr val="FF0000"/>
              </a:solidFill>
            </a:endParaRPr>
          </a:p>
          <a:p>
            <a:pPr marL="0" indent="0">
              <a:buNone/>
            </a:pPr>
            <a:endParaRPr lang="en-US" sz="2400" dirty="0">
              <a:solidFill>
                <a:srgbClr val="FF0000"/>
              </a:solidFill>
            </a:endParaRPr>
          </a:p>
          <a:p>
            <a:pPr marL="0" indent="0">
              <a:buNone/>
            </a:pPr>
            <a:endParaRPr lang="en-IN" dirty="0">
              <a:solidFill>
                <a:srgbClr val="FF0000"/>
              </a:solidFill>
            </a:endParaRPr>
          </a:p>
        </p:txBody>
      </p:sp>
    </p:spTree>
    <p:extLst>
      <p:ext uri="{BB962C8B-B14F-4D97-AF65-F5344CB8AC3E}">
        <p14:creationId xmlns:p14="http://schemas.microsoft.com/office/powerpoint/2010/main" val="4267577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0478D8-CDBA-2BE2-F977-D9B072ED8BE0}"/>
              </a:ext>
            </a:extLst>
          </p:cNvPr>
          <p:cNvSpPr>
            <a:spLocks noGrp="1"/>
          </p:cNvSpPr>
          <p:nvPr>
            <p:ph type="title"/>
          </p:nvPr>
        </p:nvSpPr>
        <p:spPr/>
        <p:txBody>
          <a:bodyPr>
            <a:normAutofit/>
          </a:bodyPr>
          <a:lstStyle/>
          <a:p>
            <a:pPr algn="ctr"/>
            <a:r>
              <a:rPr lang="en-US" b="1" dirty="0">
                <a:solidFill>
                  <a:srgbClr val="FF0000"/>
                </a:solidFill>
                <a:effectLst>
                  <a:outerShdw blurRad="38100" dist="38100" dir="2700000" algn="tl">
                    <a:srgbClr val="000000">
                      <a:alpha val="43137"/>
                    </a:srgbClr>
                  </a:outerShdw>
                </a:effectLst>
              </a:rPr>
              <a:t>PRACTICE GUIDELINES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07B54E55-008D-8A1C-6071-7A0BC0D29C20}"/>
              </a:ext>
            </a:extLst>
          </p:cNvPr>
          <p:cNvSpPr>
            <a:spLocks noGrp="1"/>
          </p:cNvSpPr>
          <p:nvPr>
            <p:ph sz="quarter" idx="1"/>
          </p:nvPr>
        </p:nvSpPr>
        <p:spPr>
          <a:xfrm>
            <a:off x="323528" y="1447800"/>
            <a:ext cx="8363272" cy="4572000"/>
          </a:xfrm>
        </p:spPr>
        <p:txBody>
          <a:bodyPr>
            <a:normAutofit/>
          </a:bodyPr>
          <a:lstStyle/>
          <a:p>
            <a:pPr algn="just"/>
            <a:r>
              <a:rPr lang="en-US" dirty="0"/>
              <a:t>In 2022, for patients with </a:t>
            </a:r>
            <a:r>
              <a:rPr lang="en-US" b="1" dirty="0">
                <a:solidFill>
                  <a:srgbClr val="0070C0"/>
                </a:solidFill>
                <a:effectLst>
                  <a:outerShdw blurRad="38100" dist="38100" dir="2700000" algn="tl">
                    <a:srgbClr val="000000">
                      <a:alpha val="43137"/>
                    </a:srgbClr>
                  </a:outerShdw>
                </a:effectLst>
              </a:rPr>
              <a:t>type 2 diabetes </a:t>
            </a:r>
            <a:r>
              <a:rPr lang="en-US" dirty="0"/>
              <a:t>and established </a:t>
            </a:r>
            <a:r>
              <a:rPr lang="en-US" b="1" dirty="0">
                <a:solidFill>
                  <a:srgbClr val="0070C0"/>
                </a:solidFill>
                <a:effectLst>
                  <a:outerShdw blurRad="38100" dist="38100" dir="2700000" algn="tl">
                    <a:srgbClr val="000000">
                      <a:alpha val="43137"/>
                    </a:srgbClr>
                  </a:outerShdw>
                </a:effectLst>
              </a:rPr>
              <a:t>arteriosclerotic cardiovascular disease</a:t>
            </a:r>
            <a:r>
              <a:rPr lang="en-US" dirty="0">
                <a:solidFill>
                  <a:schemeClr val="tx2">
                    <a:lumMod val="60000"/>
                    <a:lumOff val="40000"/>
                  </a:schemeClr>
                </a:solidFill>
              </a:rPr>
              <a:t>, </a:t>
            </a:r>
            <a:r>
              <a:rPr lang="en-US" b="1" dirty="0">
                <a:solidFill>
                  <a:srgbClr val="0070C0"/>
                </a:solidFill>
                <a:effectLst>
                  <a:outerShdw blurRad="38100" dist="38100" dir="2700000" algn="tl">
                    <a:srgbClr val="000000">
                      <a:alpha val="43137"/>
                    </a:srgbClr>
                  </a:outerShdw>
                </a:effectLst>
              </a:rPr>
              <a:t>multiple risk factors</a:t>
            </a:r>
            <a:r>
              <a:rPr lang="en-US" dirty="0"/>
              <a:t>, or </a:t>
            </a:r>
            <a:r>
              <a:rPr lang="en-US" b="1" dirty="0">
                <a:solidFill>
                  <a:srgbClr val="0070C0"/>
                </a:solidFill>
                <a:effectLst>
                  <a:outerShdw blurRad="38100" dist="38100" dir="2700000" algn="tl">
                    <a:srgbClr val="000000">
                      <a:alpha val="43137"/>
                    </a:srgbClr>
                  </a:outerShdw>
                </a:effectLst>
              </a:rPr>
              <a:t>diabetic kidney disease</a:t>
            </a:r>
            <a:r>
              <a:rPr lang="en-US" dirty="0"/>
              <a:t>, the </a:t>
            </a:r>
            <a:r>
              <a:rPr lang="en-US" dirty="0"/>
              <a:t>ADA recommended </a:t>
            </a:r>
            <a:r>
              <a:rPr lang="en-US" dirty="0"/>
              <a:t>treatment with an SGLT2 inhibitor,</a:t>
            </a:r>
            <a:r>
              <a:rPr lang="en-US" sz="3200" b="0" i="0" u="none" strike="noStrike" baseline="0" dirty="0">
                <a:latin typeface="OTNEJMQuadraat"/>
              </a:rPr>
              <a:t> </a:t>
            </a:r>
            <a:r>
              <a:rPr lang="en-US" dirty="0"/>
              <a:t>a glucagon-like peptide 1 receptor agonist, or both to reduce the risk of a major adverse cardiovascular event</a:t>
            </a:r>
            <a:r>
              <a:rPr lang="en-US" dirty="0" smtClean="0"/>
              <a:t>.</a:t>
            </a:r>
          </a:p>
          <a:p>
            <a:pPr algn="just"/>
            <a:r>
              <a:rPr lang="en-US" dirty="0"/>
              <a:t>The 2021 guidelines of the European Society of Cardiology and the 2022 guidelines of the American Heart Association for the treatment of heart failure made similar </a:t>
            </a:r>
            <a:r>
              <a:rPr lang="en-IN" dirty="0" smtClean="0"/>
              <a:t>recommendations</a:t>
            </a:r>
            <a:r>
              <a:rPr lang="en-IN" dirty="0"/>
              <a:t>.</a:t>
            </a:r>
            <a:endParaRPr lang="en-IN" dirty="0"/>
          </a:p>
          <a:p>
            <a:pPr algn="just"/>
            <a:endParaRPr lang="en-US" dirty="0" smtClean="0"/>
          </a:p>
          <a:p>
            <a:pPr algn="just"/>
            <a:endParaRPr lang="en-IN" dirty="0"/>
          </a:p>
        </p:txBody>
      </p:sp>
    </p:spTree>
    <p:extLst>
      <p:ext uri="{BB962C8B-B14F-4D97-AF65-F5344CB8AC3E}">
        <p14:creationId xmlns:p14="http://schemas.microsoft.com/office/powerpoint/2010/main" val="2450512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5534B06-FC15-CC81-67D7-B94A09AD7016}"/>
              </a:ext>
            </a:extLst>
          </p:cNvPr>
          <p:cNvSpPr>
            <a:spLocks noGrp="1"/>
          </p:cNvSpPr>
          <p:nvPr>
            <p:ph sz="quarter" idx="1"/>
          </p:nvPr>
        </p:nvSpPr>
        <p:spPr>
          <a:xfrm>
            <a:off x="539552" y="692696"/>
            <a:ext cx="8147248" cy="5327104"/>
          </a:xfrm>
        </p:spPr>
        <p:txBody>
          <a:bodyPr>
            <a:normAutofit/>
          </a:bodyPr>
          <a:lstStyle/>
          <a:p>
            <a:pPr algn="just"/>
            <a:r>
              <a:rPr lang="en-US" dirty="0"/>
              <a:t>The FDA has approved empagliflozin to reduce the risk of cardiovascular death and hospitalization for heart failure in adults with heart failure</a:t>
            </a:r>
            <a:r>
              <a:rPr lang="en-US" dirty="0" smtClean="0"/>
              <a:t>, irrespective </a:t>
            </a:r>
            <a:r>
              <a:rPr lang="en-US" dirty="0"/>
              <a:t>of the ejection </a:t>
            </a:r>
            <a:r>
              <a:rPr lang="en-US" dirty="0" smtClean="0"/>
              <a:t>fraction</a:t>
            </a:r>
            <a:r>
              <a:rPr lang="en-IN" dirty="0"/>
              <a:t>.</a:t>
            </a:r>
            <a:endParaRPr lang="en-IN" dirty="0"/>
          </a:p>
          <a:p>
            <a:pPr algn="just"/>
            <a:r>
              <a:rPr lang="en-IN" dirty="0"/>
              <a:t>Canagliflozin </a:t>
            </a:r>
            <a:r>
              <a:rPr lang="en-US" dirty="0"/>
              <a:t>has been approved to reduce the risk of major adverse cardiovascular events in adults with type 2 diabetes and established cardiovascular </a:t>
            </a:r>
            <a:r>
              <a:rPr lang="en-US" dirty="0" smtClean="0"/>
              <a:t>disease.</a:t>
            </a:r>
          </a:p>
          <a:p>
            <a:pPr algn="just"/>
            <a:r>
              <a:rPr lang="en-IN" dirty="0"/>
              <a:t>Dapagliflozin and </a:t>
            </a:r>
            <a:r>
              <a:rPr lang="en-IN" dirty="0" err="1"/>
              <a:t>canagliflozin</a:t>
            </a:r>
            <a:r>
              <a:rPr lang="en-IN" dirty="0"/>
              <a:t> have </a:t>
            </a:r>
            <a:r>
              <a:rPr lang="en-US" dirty="0"/>
              <a:t>also been approved by the FDA for reducing the risk of end-stage kidney disease.</a:t>
            </a:r>
            <a:endParaRPr lang="en-IN" dirty="0"/>
          </a:p>
          <a:p>
            <a:pPr algn="just"/>
            <a:endParaRPr lang="en-US" dirty="0"/>
          </a:p>
          <a:p>
            <a:pPr algn="just"/>
            <a:endParaRPr lang="en-IN" dirty="0"/>
          </a:p>
        </p:txBody>
      </p:sp>
    </p:spTree>
    <p:extLst>
      <p:ext uri="{BB962C8B-B14F-4D97-AF65-F5344CB8AC3E}">
        <p14:creationId xmlns:p14="http://schemas.microsoft.com/office/powerpoint/2010/main" val="2668928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9317AA-16AB-AE31-F9FD-17649D11F9D7}"/>
              </a:ext>
            </a:extLst>
          </p:cNvPr>
          <p:cNvSpPr>
            <a:spLocks noGrp="1"/>
          </p:cNvSpPr>
          <p:nvPr>
            <p:ph type="title"/>
          </p:nvPr>
        </p:nvSpPr>
        <p:spPr/>
        <p:txBody>
          <a:bodyPr>
            <a:normAutofit/>
          </a:bodyPr>
          <a:lstStyle/>
          <a:p>
            <a:pPr algn="ctr"/>
            <a:r>
              <a:rPr lang="en-US" b="1" dirty="0">
                <a:solidFill>
                  <a:srgbClr val="FF0000"/>
                </a:solidFill>
                <a:effectLst>
                  <a:outerShdw blurRad="38100" dist="38100" dir="2700000" algn="tl">
                    <a:srgbClr val="000000">
                      <a:alpha val="43137"/>
                    </a:srgbClr>
                  </a:outerShdw>
                </a:effectLst>
              </a:rPr>
              <a:t>CONCLUSIONS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E758C696-ED75-2374-867B-DED313802863}"/>
              </a:ext>
            </a:extLst>
          </p:cNvPr>
          <p:cNvSpPr>
            <a:spLocks noGrp="1"/>
          </p:cNvSpPr>
          <p:nvPr>
            <p:ph sz="quarter" idx="1"/>
          </p:nvPr>
        </p:nvSpPr>
        <p:spPr>
          <a:xfrm>
            <a:off x="395536" y="1447800"/>
            <a:ext cx="8291264" cy="4572000"/>
          </a:xfrm>
        </p:spPr>
        <p:txBody>
          <a:bodyPr>
            <a:normAutofit/>
          </a:bodyPr>
          <a:lstStyle/>
          <a:p>
            <a:pPr algn="just"/>
            <a:r>
              <a:rPr lang="en-US" dirty="0"/>
              <a:t>SGLT2 inhibitors are responsible for major paradigm shifts in the care of patients with or at high risk for heart failure, progression of chronic kidney </a:t>
            </a:r>
            <a:r>
              <a:rPr lang="en-US" dirty="0" smtClean="0"/>
              <a:t>disease </a:t>
            </a:r>
            <a:r>
              <a:rPr lang="en-US" dirty="0"/>
              <a:t>or both</a:t>
            </a:r>
            <a:r>
              <a:rPr lang="en-US" dirty="0" smtClean="0"/>
              <a:t>.</a:t>
            </a:r>
          </a:p>
          <a:p>
            <a:pPr algn="just"/>
            <a:r>
              <a:rPr lang="en-US" dirty="0"/>
              <a:t>SGLT2 inhibition improves cardiovascular outcomes in patients with heart failure over a wide range of ejection fractions, regardless of whether the patients have type 2 diabetes</a:t>
            </a:r>
            <a:r>
              <a:rPr lang="en-US" dirty="0" smtClean="0"/>
              <a:t>.</a:t>
            </a:r>
          </a:p>
          <a:p>
            <a:pPr algn="just"/>
            <a:r>
              <a:rPr lang="en-US" sz="2800" dirty="0">
                <a:latin typeface="OTNEJMQuadraat"/>
              </a:rPr>
              <a:t> </a:t>
            </a:r>
            <a:r>
              <a:rPr lang="en-US" dirty="0"/>
              <a:t>SGLT2 inhibiters </a:t>
            </a:r>
            <a:r>
              <a:rPr lang="en-US" dirty="0" smtClean="0"/>
              <a:t>also </a:t>
            </a:r>
            <a:r>
              <a:rPr lang="en-US" dirty="0"/>
              <a:t>reduce the risk of end-stage kidney disease in patients with type 2 diabetes and chronic kidney </a:t>
            </a:r>
            <a:r>
              <a:rPr lang="en-US" dirty="0" smtClean="0"/>
              <a:t>disease.</a:t>
            </a:r>
            <a:endParaRPr lang="en-US" dirty="0"/>
          </a:p>
          <a:p>
            <a:pPr algn="just"/>
            <a:endParaRPr lang="en-IN" dirty="0"/>
          </a:p>
          <a:p>
            <a:pPr algn="just"/>
            <a:endParaRPr lang="en-US" dirty="0" smtClean="0"/>
          </a:p>
          <a:p>
            <a:pPr algn="just"/>
            <a:endParaRPr lang="en-US" dirty="0"/>
          </a:p>
        </p:txBody>
      </p:sp>
    </p:spTree>
    <p:extLst>
      <p:ext uri="{BB962C8B-B14F-4D97-AF65-F5344CB8AC3E}">
        <p14:creationId xmlns:p14="http://schemas.microsoft.com/office/powerpoint/2010/main" val="14134731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036945"/>
            <a:ext cx="8539194" cy="4804806"/>
          </a:xfrm>
          <a:prstGeom prst="rect">
            <a:avLst/>
          </a:prstGeom>
        </p:spPr>
      </p:pic>
    </p:spTree>
    <p:extLst>
      <p:ext uri="{BB962C8B-B14F-4D97-AF65-F5344CB8AC3E}">
        <p14:creationId xmlns:p14="http://schemas.microsoft.com/office/powerpoint/2010/main" val="3930785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Override1.xml><?xml version="1.0" encoding="utf-8"?>
<a:themeOverride xmlns:a="http://schemas.openxmlformats.org/drawingml/2006/main">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emplate/>
  <TotalTime>341</TotalTime>
  <Words>1591</Words>
  <Application>Microsoft Office PowerPoint</Application>
  <PresentationFormat>On-screen Show (4:3)</PresentationFormat>
  <Paragraphs>102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Equity</vt:lpstr>
      <vt:lpstr>Presented by, Bibymol Joseph </vt:lpstr>
      <vt:lpstr>GLIFLOZINS IN THE MANAGEMENT OF CARDIOVASCULAR DISEASE</vt:lpstr>
      <vt:lpstr>PowerPoint Presentation</vt:lpstr>
      <vt:lpstr>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RENAL ACTION</vt:lpstr>
      <vt:lpstr>MECHANISM OF ACTION</vt:lpstr>
      <vt:lpstr>PowerPoint Presentation</vt:lpstr>
      <vt:lpstr>PowerPoint Presentation</vt:lpstr>
      <vt:lpstr>PowerPoint Presentation</vt:lpstr>
      <vt:lpstr> CARDIAC ACTIONS</vt:lpstr>
      <vt:lpstr>PowerPoint Presentation</vt:lpstr>
      <vt:lpstr>PowerPoint Presentation</vt:lpstr>
      <vt:lpstr>PowerPoint Presentation</vt:lpstr>
      <vt:lpstr>PowerPoint Presentation</vt:lpstr>
      <vt:lpstr>PowerPoint Presentation</vt:lpstr>
      <vt:lpstr>ADVERSE EVENTS</vt:lpstr>
      <vt:lpstr>PowerPoint Presentation</vt:lpstr>
      <vt:lpstr>OTHER CLINICAL OUTCOMES</vt:lpstr>
      <vt:lpstr>SGLT2 INHIBITORS COMBINED WITH OTHER DRUGS</vt:lpstr>
      <vt:lpstr>PRACTICE GUIDELINES</vt:lpstr>
      <vt:lpstr>PowerPoint Presentation</vt:lpstr>
      <vt:lpstr>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GLIFLOZINS IN THE MANAGEMENT OF CARDIOVASCULAR DISEASE</dc:title>
  <dc:creator>joseph</dc:creator>
  <cp:lastModifiedBy>joseph</cp:lastModifiedBy>
  <cp:revision>29</cp:revision>
  <dcterms:created xsi:type="dcterms:W3CDTF">2022-07-25T18:45:56Z</dcterms:created>
  <dcterms:modified xsi:type="dcterms:W3CDTF">2022-07-26T18:44:06Z</dcterms:modified>
</cp:coreProperties>
</file>