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00" r:id="rId1"/>
  </p:sldMasterIdLst>
  <p:sldIdLst>
    <p:sldId id="256" r:id="rId2"/>
    <p:sldId id="257" r:id="rId3"/>
    <p:sldId id="258" r:id="rId4"/>
    <p:sldId id="259" r:id="rId5"/>
    <p:sldId id="260" r:id="rId6"/>
    <p:sldId id="261" r:id="rId7"/>
    <p:sldId id="262" r:id="rId8"/>
    <p:sldId id="263" r:id="rId9"/>
    <p:sldId id="264" r:id="rId10"/>
    <p:sldId id="265" r:id="rId11"/>
    <p:sldId id="270" r:id="rId12"/>
    <p:sldId id="266" r:id="rId13"/>
    <p:sldId id="267" r:id="rId14"/>
    <p:sldId id="268" r:id="rId15"/>
    <p:sldId id="269" r:id="rId16"/>
    <p:sldId id="271"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7" d="100"/>
          <a:sy n="67" d="100"/>
        </p:scale>
        <p:origin x="644"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B37214-6F47-42F0-97DF-9404D769C32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BD5BC2CE-7EEA-430B-98B1-89FCFF13C4F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49670A66-C9F5-4963-A3C8-E7CE6CD61449}"/>
              </a:ext>
            </a:extLst>
          </p:cNvPr>
          <p:cNvSpPr>
            <a:spLocks noGrp="1"/>
          </p:cNvSpPr>
          <p:nvPr>
            <p:ph type="dt" sz="half" idx="10"/>
          </p:nvPr>
        </p:nvSpPr>
        <p:spPr/>
        <p:txBody>
          <a:bodyPr/>
          <a:lstStyle/>
          <a:p>
            <a:fld id="{48A87A34-81AB-432B-8DAE-1953F412C126}" type="datetimeFigureOut">
              <a:rPr lang="en-US" smtClean="0"/>
              <a:t>5/25/2021</a:t>
            </a:fld>
            <a:endParaRPr lang="en-US" dirty="0"/>
          </a:p>
        </p:txBody>
      </p:sp>
      <p:sp>
        <p:nvSpPr>
          <p:cNvPr id="5" name="Footer Placeholder 4">
            <a:extLst>
              <a:ext uri="{FF2B5EF4-FFF2-40B4-BE49-F238E27FC236}">
                <a16:creationId xmlns:a16="http://schemas.microsoft.com/office/drawing/2014/main" id="{68CDDC29-5992-4279-8770-915CD9137AD2}"/>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A26E0721-5B53-47FA-AA8D-1D75B560C734}"/>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8047986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7845D9-5F28-4610-8930-834761D26DDD}"/>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4449EB34-EBAC-45A8-8957-6AFF6217D9C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5D368DBB-743C-4E66-8A93-6E1420215781}"/>
              </a:ext>
            </a:extLst>
          </p:cNvPr>
          <p:cNvSpPr>
            <a:spLocks noGrp="1"/>
          </p:cNvSpPr>
          <p:nvPr>
            <p:ph type="dt" sz="half" idx="10"/>
          </p:nvPr>
        </p:nvSpPr>
        <p:spPr/>
        <p:txBody>
          <a:bodyPr/>
          <a:lstStyle/>
          <a:p>
            <a:fld id="{48A87A34-81AB-432B-8DAE-1953F412C126}" type="datetimeFigureOut">
              <a:rPr lang="en-US" smtClean="0"/>
              <a:pPr/>
              <a:t>5/25/2021</a:t>
            </a:fld>
            <a:endParaRPr lang="en-US" dirty="0"/>
          </a:p>
        </p:txBody>
      </p:sp>
      <p:sp>
        <p:nvSpPr>
          <p:cNvPr id="5" name="Footer Placeholder 4">
            <a:extLst>
              <a:ext uri="{FF2B5EF4-FFF2-40B4-BE49-F238E27FC236}">
                <a16:creationId xmlns:a16="http://schemas.microsoft.com/office/drawing/2014/main" id="{AEDA014A-3698-4DB5-940B-7BF442146362}"/>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51F3A87-671D-4204-9B21-4881844A8313}"/>
              </a:ext>
            </a:extLst>
          </p:cNvPr>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24866750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F9BF9C-C89F-4B66-AA5B-0F6BA61FC73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8E3698F4-561D-4059-B59D-C8C1D6D6534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FD0F1B4-B424-4D4B-885B-DF28E8D6E988}"/>
              </a:ext>
            </a:extLst>
          </p:cNvPr>
          <p:cNvSpPr>
            <a:spLocks noGrp="1"/>
          </p:cNvSpPr>
          <p:nvPr>
            <p:ph type="dt" sz="half" idx="10"/>
          </p:nvPr>
        </p:nvSpPr>
        <p:spPr/>
        <p:txBody>
          <a:bodyPr/>
          <a:lstStyle/>
          <a:p>
            <a:fld id="{48A87A34-81AB-432B-8DAE-1953F412C126}" type="datetimeFigureOut">
              <a:rPr lang="en-US" smtClean="0"/>
              <a:t>5/25/2021</a:t>
            </a:fld>
            <a:endParaRPr lang="en-US" dirty="0"/>
          </a:p>
        </p:txBody>
      </p:sp>
      <p:sp>
        <p:nvSpPr>
          <p:cNvPr id="5" name="Footer Placeholder 4">
            <a:extLst>
              <a:ext uri="{FF2B5EF4-FFF2-40B4-BE49-F238E27FC236}">
                <a16:creationId xmlns:a16="http://schemas.microsoft.com/office/drawing/2014/main" id="{2E6E7756-30B9-4F2B-BD45-F652D0C6E7B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098EEF7A-AE83-4098-A3FE-3A8E13760DBB}"/>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8905326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26E0D8-4E66-4848-85B5-895D4C2A0032}"/>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40446E09-F78D-4505-BC86-49046E2BAA0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6551BDD8-80ED-45B2-8952-574271147B8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DD9656AA-85D8-4641-8B8C-3705F9CACFC0}"/>
              </a:ext>
            </a:extLst>
          </p:cNvPr>
          <p:cNvSpPr>
            <a:spLocks noGrp="1"/>
          </p:cNvSpPr>
          <p:nvPr>
            <p:ph type="dt" sz="half" idx="10"/>
          </p:nvPr>
        </p:nvSpPr>
        <p:spPr/>
        <p:txBody>
          <a:bodyPr/>
          <a:lstStyle/>
          <a:p>
            <a:fld id="{48A87A34-81AB-432B-8DAE-1953F412C126}" type="datetimeFigureOut">
              <a:rPr lang="en-US" smtClean="0"/>
              <a:pPr/>
              <a:t>5/25/2021</a:t>
            </a:fld>
            <a:endParaRPr lang="en-US" dirty="0"/>
          </a:p>
        </p:txBody>
      </p:sp>
      <p:sp>
        <p:nvSpPr>
          <p:cNvPr id="6" name="Footer Placeholder 5">
            <a:extLst>
              <a:ext uri="{FF2B5EF4-FFF2-40B4-BE49-F238E27FC236}">
                <a16:creationId xmlns:a16="http://schemas.microsoft.com/office/drawing/2014/main" id="{4756A6E1-0805-4035-B206-8005D448F278}"/>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D707655E-20E7-4F91-9306-F5BC10CC6862}"/>
              </a:ext>
            </a:extLst>
          </p:cNvPr>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37909432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84AC8A-2D9B-476F-BF3E-0995096B190C}"/>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B9A8622A-049D-4B37-BBB3-3B5995C20CE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E747E7E-3FD5-43B7-BFDE-4E92FDF0F67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B1FE3857-096D-4354-A369-8834767BE12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5185865-3783-4343-A893-6867904E5BD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AEA1ACAC-FADE-40DB-B1BF-2AB70B2FA32E}"/>
              </a:ext>
            </a:extLst>
          </p:cNvPr>
          <p:cNvSpPr>
            <a:spLocks noGrp="1"/>
          </p:cNvSpPr>
          <p:nvPr>
            <p:ph type="dt" sz="half" idx="10"/>
          </p:nvPr>
        </p:nvSpPr>
        <p:spPr/>
        <p:txBody>
          <a:bodyPr/>
          <a:lstStyle/>
          <a:p>
            <a:fld id="{48A87A34-81AB-432B-8DAE-1953F412C126}" type="datetimeFigureOut">
              <a:rPr lang="en-US" smtClean="0"/>
              <a:pPr/>
              <a:t>5/25/2021</a:t>
            </a:fld>
            <a:endParaRPr lang="en-US" dirty="0"/>
          </a:p>
        </p:txBody>
      </p:sp>
      <p:sp>
        <p:nvSpPr>
          <p:cNvPr id="8" name="Footer Placeholder 7">
            <a:extLst>
              <a:ext uri="{FF2B5EF4-FFF2-40B4-BE49-F238E27FC236}">
                <a16:creationId xmlns:a16="http://schemas.microsoft.com/office/drawing/2014/main" id="{9055F004-8CD0-4796-B4FE-C7CEAF9877F4}"/>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C25644AF-5448-44E9-9671-8AD566F69535}"/>
              </a:ext>
            </a:extLst>
          </p:cNvPr>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27584180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3999A6-274D-45C9-94FE-96DB9046F38A}"/>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16BDC82E-56E4-4F0B-BE1A-DAD3065FF8E3}"/>
              </a:ext>
            </a:extLst>
          </p:cNvPr>
          <p:cNvSpPr>
            <a:spLocks noGrp="1"/>
          </p:cNvSpPr>
          <p:nvPr>
            <p:ph type="dt" sz="half" idx="10"/>
          </p:nvPr>
        </p:nvSpPr>
        <p:spPr/>
        <p:txBody>
          <a:bodyPr/>
          <a:lstStyle/>
          <a:p>
            <a:fld id="{48A87A34-81AB-432B-8DAE-1953F412C126}" type="datetimeFigureOut">
              <a:rPr lang="en-US" smtClean="0"/>
              <a:t>5/25/2021</a:t>
            </a:fld>
            <a:endParaRPr lang="en-US" dirty="0"/>
          </a:p>
        </p:txBody>
      </p:sp>
      <p:sp>
        <p:nvSpPr>
          <p:cNvPr id="4" name="Footer Placeholder 3">
            <a:extLst>
              <a:ext uri="{FF2B5EF4-FFF2-40B4-BE49-F238E27FC236}">
                <a16:creationId xmlns:a16="http://schemas.microsoft.com/office/drawing/2014/main" id="{B33ADAFA-97ED-49F0-918D-5B84A1D6D2AE}"/>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731B9C3F-966D-4E48-922C-79450093E3C9}"/>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7699390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F560817-A514-4E46-A1D5-E5A5D16A162D}"/>
              </a:ext>
            </a:extLst>
          </p:cNvPr>
          <p:cNvSpPr>
            <a:spLocks noGrp="1"/>
          </p:cNvSpPr>
          <p:nvPr>
            <p:ph type="dt" sz="half" idx="10"/>
          </p:nvPr>
        </p:nvSpPr>
        <p:spPr/>
        <p:txBody>
          <a:bodyPr/>
          <a:lstStyle/>
          <a:p>
            <a:fld id="{48A87A34-81AB-432B-8DAE-1953F412C126}" type="datetimeFigureOut">
              <a:rPr lang="en-US" smtClean="0"/>
              <a:t>5/25/2021</a:t>
            </a:fld>
            <a:endParaRPr lang="en-US" dirty="0"/>
          </a:p>
        </p:txBody>
      </p:sp>
      <p:sp>
        <p:nvSpPr>
          <p:cNvPr id="3" name="Footer Placeholder 2">
            <a:extLst>
              <a:ext uri="{FF2B5EF4-FFF2-40B4-BE49-F238E27FC236}">
                <a16:creationId xmlns:a16="http://schemas.microsoft.com/office/drawing/2014/main" id="{0F96FE9B-82AC-4180-9A78-31AE54A5FDDC}"/>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31792B2D-D58A-4C82-AE7F-5E3382F980F7}"/>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46819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3B9524-3FE8-4EFC-910A-5B72E36B941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1A29042E-42BF-4C8E-9857-5CA32E06CAB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749E7D60-D9A5-4FF2-9A41-23A33505072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5950A71-86D0-4248-89F6-32970A33BAF9}"/>
              </a:ext>
            </a:extLst>
          </p:cNvPr>
          <p:cNvSpPr>
            <a:spLocks noGrp="1"/>
          </p:cNvSpPr>
          <p:nvPr>
            <p:ph type="dt" sz="half" idx="10"/>
          </p:nvPr>
        </p:nvSpPr>
        <p:spPr/>
        <p:txBody>
          <a:bodyPr/>
          <a:lstStyle/>
          <a:p>
            <a:fld id="{48A87A34-81AB-432B-8DAE-1953F412C126}" type="datetimeFigureOut">
              <a:rPr lang="en-US" smtClean="0"/>
              <a:pPr/>
              <a:t>5/25/2021</a:t>
            </a:fld>
            <a:endParaRPr lang="en-US" dirty="0"/>
          </a:p>
        </p:txBody>
      </p:sp>
      <p:sp>
        <p:nvSpPr>
          <p:cNvPr id="6" name="Footer Placeholder 5">
            <a:extLst>
              <a:ext uri="{FF2B5EF4-FFF2-40B4-BE49-F238E27FC236}">
                <a16:creationId xmlns:a16="http://schemas.microsoft.com/office/drawing/2014/main" id="{B4A2D10D-2DAD-4623-AE85-5ADD418990D0}"/>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AC512789-E69E-4FC5-952D-B9B387F05B29}"/>
              </a:ext>
            </a:extLst>
          </p:cNvPr>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34741811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DC96F6-CFE9-4DB6-9BD9-841D5CC16BE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B0E0070D-C3E2-4C7E-A7C6-58726427A89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9172711F-F350-4C71-8784-D3101B764C0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9375215-457D-4F73-B65E-5C255E33DE18}"/>
              </a:ext>
            </a:extLst>
          </p:cNvPr>
          <p:cNvSpPr>
            <a:spLocks noGrp="1"/>
          </p:cNvSpPr>
          <p:nvPr>
            <p:ph type="dt" sz="half" idx="10"/>
          </p:nvPr>
        </p:nvSpPr>
        <p:spPr/>
        <p:txBody>
          <a:bodyPr/>
          <a:lstStyle/>
          <a:p>
            <a:fld id="{48A87A34-81AB-432B-8DAE-1953F412C126}" type="datetimeFigureOut">
              <a:rPr lang="en-US" smtClean="0"/>
              <a:t>5/25/2021</a:t>
            </a:fld>
            <a:endParaRPr lang="en-US" dirty="0"/>
          </a:p>
        </p:txBody>
      </p:sp>
      <p:sp>
        <p:nvSpPr>
          <p:cNvPr id="6" name="Footer Placeholder 5">
            <a:extLst>
              <a:ext uri="{FF2B5EF4-FFF2-40B4-BE49-F238E27FC236}">
                <a16:creationId xmlns:a16="http://schemas.microsoft.com/office/drawing/2014/main" id="{DD9E3E0F-521A-487F-9BF6-4516E9EA2403}"/>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1581D4DB-FDD6-4F74-8D8C-4FF042F000B6}"/>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1446070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0C1AF4-5206-4589-BFAB-F0ED3E6DD758}"/>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4FBF2D5F-781B-4190-9C34-4157F7899DA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695B5E8F-3EA2-4A11-93FB-135FB1A93EB9}"/>
              </a:ext>
            </a:extLst>
          </p:cNvPr>
          <p:cNvSpPr>
            <a:spLocks noGrp="1"/>
          </p:cNvSpPr>
          <p:nvPr>
            <p:ph type="dt" sz="half" idx="10"/>
          </p:nvPr>
        </p:nvSpPr>
        <p:spPr/>
        <p:txBody>
          <a:bodyPr/>
          <a:lstStyle/>
          <a:p>
            <a:fld id="{48A87A34-81AB-432B-8DAE-1953F412C126}" type="datetimeFigureOut">
              <a:rPr lang="en-US" smtClean="0"/>
              <a:pPr/>
              <a:t>5/25/2021</a:t>
            </a:fld>
            <a:endParaRPr lang="en-US" dirty="0"/>
          </a:p>
        </p:txBody>
      </p:sp>
      <p:sp>
        <p:nvSpPr>
          <p:cNvPr id="5" name="Footer Placeholder 4">
            <a:extLst>
              <a:ext uri="{FF2B5EF4-FFF2-40B4-BE49-F238E27FC236}">
                <a16:creationId xmlns:a16="http://schemas.microsoft.com/office/drawing/2014/main" id="{B42D0B7D-EAE9-4F4E-8D43-462F42563EA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8EA26515-6083-4C72-826F-5A6881328871}"/>
              </a:ext>
            </a:extLst>
          </p:cNvPr>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20476149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B96980C-5D46-4574-8F4B-8C0D018EF095}"/>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16324A30-2AF2-4979-98AC-AEFFF15FF29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1DACE0FB-2E4E-4610-8F4C-E779C26BE076}"/>
              </a:ext>
            </a:extLst>
          </p:cNvPr>
          <p:cNvSpPr>
            <a:spLocks noGrp="1"/>
          </p:cNvSpPr>
          <p:nvPr>
            <p:ph type="dt" sz="half" idx="10"/>
          </p:nvPr>
        </p:nvSpPr>
        <p:spPr/>
        <p:txBody>
          <a:bodyPr/>
          <a:lstStyle/>
          <a:p>
            <a:fld id="{48A87A34-81AB-432B-8DAE-1953F412C126}" type="datetimeFigureOut">
              <a:rPr lang="en-US" smtClean="0"/>
              <a:pPr/>
              <a:t>5/25/2021</a:t>
            </a:fld>
            <a:endParaRPr lang="en-US" dirty="0"/>
          </a:p>
        </p:txBody>
      </p:sp>
      <p:sp>
        <p:nvSpPr>
          <p:cNvPr id="5" name="Footer Placeholder 4">
            <a:extLst>
              <a:ext uri="{FF2B5EF4-FFF2-40B4-BE49-F238E27FC236}">
                <a16:creationId xmlns:a16="http://schemas.microsoft.com/office/drawing/2014/main" id="{0A761E79-3EA1-4AA9-9C27-0E56C7CC323B}"/>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9CED5382-B28F-46C9-8302-1D47B611EC56}"/>
              </a:ext>
            </a:extLst>
          </p:cNvPr>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26961910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12" name="Content Placeholder 2"/>
          <p:cNvSpPr>
            <a:spLocks noGrp="1"/>
          </p:cNvSpPr>
          <p:nvPr>
            <p:ph sz="quarter" idx="13"/>
          </p:nvPr>
        </p:nvSpPr>
        <p:spPr>
          <a:xfrm>
            <a:off x="913774" y="2367092"/>
            <a:ext cx="10363826" cy="34241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5/25/2021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11160889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837F80B-CB62-4EAF-92BE-3352585F126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E530AE17-29EA-4FB0-91B8-4946E010422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1BDA9B97-E4FD-41AC-AB31-A3F567C683E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8A87A34-81AB-432B-8DAE-1953F412C126}" type="datetimeFigureOut">
              <a:rPr lang="en-US" smtClean="0"/>
              <a:pPr/>
              <a:t>5/25/2021</a:t>
            </a:fld>
            <a:endParaRPr lang="en-US" dirty="0"/>
          </a:p>
        </p:txBody>
      </p:sp>
      <p:sp>
        <p:nvSpPr>
          <p:cNvPr id="5" name="Footer Placeholder 4">
            <a:extLst>
              <a:ext uri="{FF2B5EF4-FFF2-40B4-BE49-F238E27FC236}">
                <a16:creationId xmlns:a16="http://schemas.microsoft.com/office/drawing/2014/main" id="{CA093C20-C6AE-4E62-90B0-3C348D14C32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A8F5D9BE-C526-41D3-8535-500AA0CD84F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898684847"/>
      </p:ext>
    </p:extLst>
  </p:cSld>
  <p:clrMap bg1="lt1" tx1="dk1" bg2="lt2" tx2="dk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 id="2147483705" r:id="rId5"/>
    <p:sldLayoutId id="2147483706" r:id="rId6"/>
    <p:sldLayoutId id="2147483707" r:id="rId7"/>
    <p:sldLayoutId id="2147483708" r:id="rId8"/>
    <p:sldLayoutId id="2147483709" r:id="rId9"/>
    <p:sldLayoutId id="2147483710" r:id="rId10"/>
    <p:sldLayoutId id="2147483711" r:id="rId11"/>
    <p:sldLayoutId id="2147483712"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2B4C0B-ADDF-41D3-B8C6-BE95B4637458}"/>
              </a:ext>
            </a:extLst>
          </p:cNvPr>
          <p:cNvSpPr>
            <a:spLocks noGrp="1"/>
          </p:cNvSpPr>
          <p:nvPr>
            <p:ph type="ctrTitle"/>
          </p:nvPr>
        </p:nvSpPr>
        <p:spPr/>
        <p:txBody>
          <a:bodyPr>
            <a:normAutofit fontScale="90000"/>
          </a:bodyPr>
          <a:lstStyle/>
          <a:p>
            <a:r>
              <a:rPr lang="en-US" dirty="0"/>
              <a:t>BARICITNIB PLUS REMDESIVIR FOR HOSPITALIZED ADULTS WITH COVID 19</a:t>
            </a:r>
            <a:endParaRPr lang="en-IN" dirty="0"/>
          </a:p>
        </p:txBody>
      </p:sp>
      <p:sp>
        <p:nvSpPr>
          <p:cNvPr id="3" name="Subtitle 2">
            <a:extLst>
              <a:ext uri="{FF2B5EF4-FFF2-40B4-BE49-F238E27FC236}">
                <a16:creationId xmlns:a16="http://schemas.microsoft.com/office/drawing/2014/main" id="{21C00F81-D38D-4550-BF47-5B69A198E4CD}"/>
              </a:ext>
            </a:extLst>
          </p:cNvPr>
          <p:cNvSpPr>
            <a:spLocks noGrp="1"/>
          </p:cNvSpPr>
          <p:nvPr>
            <p:ph type="subTitle" idx="1"/>
          </p:nvPr>
        </p:nvSpPr>
        <p:spPr/>
        <p:txBody>
          <a:bodyPr/>
          <a:lstStyle/>
          <a:p>
            <a:endParaRPr lang="en-IN"/>
          </a:p>
        </p:txBody>
      </p:sp>
    </p:spTree>
    <p:extLst>
      <p:ext uri="{BB962C8B-B14F-4D97-AF65-F5344CB8AC3E}">
        <p14:creationId xmlns:p14="http://schemas.microsoft.com/office/powerpoint/2010/main" val="12801642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01C14F-7642-487F-B278-75910E4CBF97}"/>
              </a:ext>
            </a:extLst>
          </p:cNvPr>
          <p:cNvSpPr>
            <a:spLocks noGrp="1"/>
          </p:cNvSpPr>
          <p:nvPr>
            <p:ph type="title"/>
          </p:nvPr>
        </p:nvSpPr>
        <p:spPr/>
        <p:txBody>
          <a:bodyPr/>
          <a:lstStyle/>
          <a:p>
            <a:r>
              <a:rPr lang="en-US" dirty="0"/>
              <a:t>INTRODUCTION</a:t>
            </a:r>
            <a:endParaRPr lang="en-IN" dirty="0"/>
          </a:p>
        </p:txBody>
      </p:sp>
      <p:sp>
        <p:nvSpPr>
          <p:cNvPr id="3" name="Content Placeholder 2">
            <a:extLst>
              <a:ext uri="{FF2B5EF4-FFF2-40B4-BE49-F238E27FC236}">
                <a16:creationId xmlns:a16="http://schemas.microsoft.com/office/drawing/2014/main" id="{0BF66079-0CAD-455B-982D-CBEFA3774478}"/>
              </a:ext>
            </a:extLst>
          </p:cNvPr>
          <p:cNvSpPr>
            <a:spLocks noGrp="1"/>
          </p:cNvSpPr>
          <p:nvPr>
            <p:ph sz="quarter" idx="13"/>
          </p:nvPr>
        </p:nvSpPr>
        <p:spPr>
          <a:xfrm>
            <a:off x="762000" y="1838326"/>
            <a:ext cx="10515600" cy="3952874"/>
          </a:xfrm>
        </p:spPr>
        <p:txBody>
          <a:bodyPr>
            <a:normAutofit lnSpcReduction="10000"/>
          </a:bodyPr>
          <a:lstStyle/>
          <a:p>
            <a:r>
              <a:rPr lang="en-US" dirty="0" err="1"/>
              <a:t>Baricitinib</a:t>
            </a:r>
            <a:r>
              <a:rPr lang="en-US" dirty="0"/>
              <a:t> is an orally administered, </a:t>
            </a:r>
            <a:r>
              <a:rPr lang="en-US" dirty="0">
                <a:solidFill>
                  <a:srgbClr val="FF0000"/>
                </a:solidFill>
              </a:rPr>
              <a:t>selective inhibitor of Janus kinase (JAK) 1 and 2.</a:t>
            </a:r>
          </a:p>
          <a:p>
            <a:r>
              <a:rPr lang="en-US" dirty="0" err="1"/>
              <a:t>Baricitinib</a:t>
            </a:r>
            <a:r>
              <a:rPr lang="en-US" dirty="0"/>
              <a:t> inhibits the intracellular signaling pathway of cytokines known to be elevated in severe Covid-19, including </a:t>
            </a:r>
            <a:r>
              <a:rPr lang="en-US" dirty="0">
                <a:solidFill>
                  <a:srgbClr val="FF0000"/>
                </a:solidFill>
              </a:rPr>
              <a:t>interleukin-2, interleukin-6, interleukin-10, interferon-γ, and granulocyte–macrophage colony-stimulating factor</a:t>
            </a:r>
          </a:p>
          <a:p>
            <a:r>
              <a:rPr lang="en-US" dirty="0"/>
              <a:t>It acts against SARS-CoV-2 through the </a:t>
            </a:r>
            <a:r>
              <a:rPr lang="en-US" dirty="0">
                <a:solidFill>
                  <a:srgbClr val="FF0000"/>
                </a:solidFill>
              </a:rPr>
              <a:t>impairment of AP2-associated protein kinase 1 and the prevention of SARS-CoV-2 cellular entry and infectivity;</a:t>
            </a:r>
            <a:r>
              <a:rPr lang="en-US" dirty="0"/>
              <a:t> and improves lymphocyte counts in patients with Covid-19.</a:t>
            </a:r>
            <a:endParaRPr lang="en-IN" dirty="0"/>
          </a:p>
        </p:txBody>
      </p:sp>
    </p:spTree>
    <p:extLst>
      <p:ext uri="{BB962C8B-B14F-4D97-AF65-F5344CB8AC3E}">
        <p14:creationId xmlns:p14="http://schemas.microsoft.com/office/powerpoint/2010/main" val="38988919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B83B477-176E-4C98-A50E-5E81361A9DEB}"/>
              </a:ext>
            </a:extLst>
          </p:cNvPr>
          <p:cNvSpPr>
            <a:spLocks noGrp="1"/>
          </p:cNvSpPr>
          <p:nvPr>
            <p:ph sz="quarter" idx="13"/>
          </p:nvPr>
        </p:nvSpPr>
        <p:spPr>
          <a:xfrm>
            <a:off x="914087" y="1716946"/>
            <a:ext cx="10363826" cy="3424107"/>
          </a:xfrm>
        </p:spPr>
        <p:txBody>
          <a:bodyPr/>
          <a:lstStyle/>
          <a:p>
            <a:r>
              <a:rPr lang="en-US" dirty="0"/>
              <a:t>In three case series of patients with Covid-19, </a:t>
            </a:r>
            <a:r>
              <a:rPr lang="en-US" dirty="0" err="1"/>
              <a:t>baricitinib</a:t>
            </a:r>
            <a:r>
              <a:rPr lang="en-US" dirty="0"/>
              <a:t> treatment was associated with both an improvement in oxygenation and a reduction in select inflammatory markers</a:t>
            </a:r>
            <a:endParaRPr lang="en-IN" dirty="0"/>
          </a:p>
        </p:txBody>
      </p:sp>
    </p:spTree>
    <p:extLst>
      <p:ext uri="{BB962C8B-B14F-4D97-AF65-F5344CB8AC3E}">
        <p14:creationId xmlns:p14="http://schemas.microsoft.com/office/powerpoint/2010/main" val="33239933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9C5F05-237A-4287-B85F-D1E28887AA32}"/>
              </a:ext>
            </a:extLst>
          </p:cNvPr>
          <p:cNvSpPr>
            <a:spLocks noGrp="1"/>
          </p:cNvSpPr>
          <p:nvPr>
            <p:ph type="title"/>
          </p:nvPr>
        </p:nvSpPr>
        <p:spPr/>
        <p:txBody>
          <a:bodyPr/>
          <a:lstStyle/>
          <a:p>
            <a:r>
              <a:rPr lang="en-US" dirty="0"/>
              <a:t>METHODS </a:t>
            </a:r>
            <a:endParaRPr lang="en-IN" dirty="0"/>
          </a:p>
        </p:txBody>
      </p:sp>
      <p:sp>
        <p:nvSpPr>
          <p:cNvPr id="3" name="Content Placeholder 2">
            <a:extLst>
              <a:ext uri="{FF2B5EF4-FFF2-40B4-BE49-F238E27FC236}">
                <a16:creationId xmlns:a16="http://schemas.microsoft.com/office/drawing/2014/main" id="{288B680D-E16F-4B1D-806A-F99A0B103C61}"/>
              </a:ext>
            </a:extLst>
          </p:cNvPr>
          <p:cNvSpPr>
            <a:spLocks noGrp="1"/>
          </p:cNvSpPr>
          <p:nvPr>
            <p:ph sz="quarter" idx="13"/>
          </p:nvPr>
        </p:nvSpPr>
        <p:spPr>
          <a:xfrm>
            <a:off x="838200" y="2200275"/>
            <a:ext cx="10439400" cy="3638549"/>
          </a:xfrm>
        </p:spPr>
        <p:txBody>
          <a:bodyPr/>
          <a:lstStyle/>
          <a:p>
            <a:r>
              <a:rPr lang="en-US" dirty="0"/>
              <a:t>This is a </a:t>
            </a:r>
            <a:r>
              <a:rPr lang="en-US" dirty="0">
                <a:solidFill>
                  <a:srgbClr val="FF0000"/>
                </a:solidFill>
              </a:rPr>
              <a:t>double-blind, placebo controlled trial </a:t>
            </a:r>
            <a:r>
              <a:rPr lang="en-US" dirty="0"/>
              <a:t>which began on May 8, 2020, and ended on July 1, 2020. </a:t>
            </a:r>
          </a:p>
          <a:p>
            <a:r>
              <a:rPr lang="en-US" dirty="0"/>
              <a:t>There were 67 trial sites in 8 countries: the United States (55 sites), Singapore (4), South Korea (2), Mexico (2), Japan (1), Spain (1), the United Kingdom (1), and Denmark (1)</a:t>
            </a:r>
          </a:p>
          <a:p>
            <a:r>
              <a:rPr lang="en-US" dirty="0"/>
              <a:t>Eligible patients were randomly assigned in a 1:1 ratio to receive either </a:t>
            </a:r>
            <a:r>
              <a:rPr lang="en-US" dirty="0" err="1"/>
              <a:t>remdesivir</a:t>
            </a:r>
            <a:r>
              <a:rPr lang="en-US" dirty="0"/>
              <a:t> and </a:t>
            </a:r>
            <a:r>
              <a:rPr lang="en-US" dirty="0" err="1"/>
              <a:t>baricitinib</a:t>
            </a:r>
            <a:r>
              <a:rPr lang="en-US" dirty="0"/>
              <a:t> or </a:t>
            </a:r>
            <a:r>
              <a:rPr lang="en-US" dirty="0" err="1"/>
              <a:t>remdesivir</a:t>
            </a:r>
            <a:r>
              <a:rPr lang="en-US" dirty="0"/>
              <a:t> and placebo.</a:t>
            </a:r>
            <a:endParaRPr lang="en-IN" dirty="0"/>
          </a:p>
          <a:p>
            <a:endParaRPr lang="en-IN" dirty="0"/>
          </a:p>
        </p:txBody>
      </p:sp>
    </p:spTree>
    <p:extLst>
      <p:ext uri="{BB962C8B-B14F-4D97-AF65-F5344CB8AC3E}">
        <p14:creationId xmlns:p14="http://schemas.microsoft.com/office/powerpoint/2010/main" val="18360683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34180D6-72E9-4604-978F-0EBEB1CD4E71}"/>
              </a:ext>
            </a:extLst>
          </p:cNvPr>
          <p:cNvSpPr>
            <a:spLocks noGrp="1"/>
          </p:cNvSpPr>
          <p:nvPr>
            <p:ph sz="quarter" idx="13"/>
          </p:nvPr>
        </p:nvSpPr>
        <p:spPr>
          <a:xfrm>
            <a:off x="762000" y="1104900"/>
            <a:ext cx="10515600" cy="4686299"/>
          </a:xfrm>
        </p:spPr>
        <p:txBody>
          <a:bodyPr/>
          <a:lstStyle/>
          <a:p>
            <a:r>
              <a:rPr lang="en-US" dirty="0"/>
              <a:t>DRUG DOSING:</a:t>
            </a:r>
          </a:p>
          <a:p>
            <a:pPr marL="0" indent="0">
              <a:buNone/>
            </a:pPr>
            <a:r>
              <a:rPr lang="en-IN" b="1" dirty="0">
                <a:solidFill>
                  <a:schemeClr val="accent1">
                    <a:lumMod val="75000"/>
                  </a:schemeClr>
                </a:solidFill>
              </a:rPr>
              <a:t>REMDESIVIR</a:t>
            </a:r>
          </a:p>
          <a:p>
            <a:pPr>
              <a:buFont typeface="Wingdings" panose="05000000000000000000" pitchFamily="2" charset="2"/>
              <a:buChar char="Ø"/>
            </a:pPr>
            <a:r>
              <a:rPr lang="en-US" dirty="0"/>
              <a:t>Administered intravenously as a 200-mg loading dose on day 1, followed by a 100-mg maintenance dose administered daily on </a:t>
            </a:r>
            <a:r>
              <a:rPr lang="en-US" dirty="0">
                <a:solidFill>
                  <a:srgbClr val="FF0000"/>
                </a:solidFill>
              </a:rPr>
              <a:t>days 2 through 10 or until hospital discharge or death. </a:t>
            </a:r>
          </a:p>
          <a:p>
            <a:pPr marL="0" indent="0">
              <a:buNone/>
            </a:pPr>
            <a:r>
              <a:rPr lang="en-US" b="1" dirty="0">
                <a:solidFill>
                  <a:schemeClr val="accent1">
                    <a:lumMod val="75000"/>
                  </a:schemeClr>
                </a:solidFill>
              </a:rPr>
              <a:t>BARICITNIB</a:t>
            </a:r>
          </a:p>
          <a:p>
            <a:pPr>
              <a:buFont typeface="Wingdings" panose="05000000000000000000" pitchFamily="2" charset="2"/>
              <a:buChar char="Ø"/>
            </a:pPr>
            <a:r>
              <a:rPr lang="en-US" dirty="0"/>
              <a:t>Administered as a </a:t>
            </a:r>
            <a:r>
              <a:rPr lang="en-US" dirty="0">
                <a:solidFill>
                  <a:srgbClr val="FF0000"/>
                </a:solidFill>
              </a:rPr>
              <a:t>4-mg daily dose </a:t>
            </a:r>
            <a:r>
              <a:rPr lang="en-US" dirty="0"/>
              <a:t>(either </a:t>
            </a:r>
            <a:r>
              <a:rPr lang="en-US" dirty="0">
                <a:solidFill>
                  <a:srgbClr val="FF0000"/>
                </a:solidFill>
              </a:rPr>
              <a:t>orally</a:t>
            </a:r>
            <a:r>
              <a:rPr lang="en-US" dirty="0"/>
              <a:t> [two 2-mg tablets] or through a nasogastric tube) </a:t>
            </a:r>
            <a:r>
              <a:rPr lang="en-US" dirty="0">
                <a:solidFill>
                  <a:srgbClr val="FF0000"/>
                </a:solidFill>
              </a:rPr>
              <a:t>for 14 days or until hospital discharge.</a:t>
            </a:r>
          </a:p>
          <a:p>
            <a:pPr>
              <a:buFont typeface="Wingdings" panose="05000000000000000000" pitchFamily="2" charset="2"/>
              <a:buChar char="Ø"/>
            </a:pPr>
            <a:r>
              <a:rPr lang="en-US" dirty="0"/>
              <a:t>Patients with an </a:t>
            </a:r>
            <a:r>
              <a:rPr lang="en-US" dirty="0">
                <a:solidFill>
                  <a:srgbClr val="FF0000"/>
                </a:solidFill>
              </a:rPr>
              <a:t>estimated glomerular filtration rate of less than 60 ml per minute</a:t>
            </a:r>
            <a:r>
              <a:rPr lang="en-US" dirty="0"/>
              <a:t> received </a:t>
            </a:r>
            <a:r>
              <a:rPr lang="en-US" dirty="0" err="1"/>
              <a:t>baricitinib</a:t>
            </a:r>
            <a:r>
              <a:rPr lang="en-US" dirty="0"/>
              <a:t> at a dose of </a:t>
            </a:r>
            <a:r>
              <a:rPr lang="en-US" dirty="0">
                <a:solidFill>
                  <a:srgbClr val="FF0000"/>
                </a:solidFill>
              </a:rPr>
              <a:t>2 mg once daily. </a:t>
            </a:r>
          </a:p>
        </p:txBody>
      </p:sp>
    </p:spTree>
    <p:extLst>
      <p:ext uri="{BB962C8B-B14F-4D97-AF65-F5344CB8AC3E}">
        <p14:creationId xmlns:p14="http://schemas.microsoft.com/office/powerpoint/2010/main" val="14755648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3FA3DFF-B5E6-4067-83D1-6ED2EDC1E657}"/>
              </a:ext>
            </a:extLst>
          </p:cNvPr>
          <p:cNvSpPr>
            <a:spLocks noGrp="1"/>
          </p:cNvSpPr>
          <p:nvPr>
            <p:ph sz="quarter" idx="13"/>
          </p:nvPr>
        </p:nvSpPr>
        <p:spPr>
          <a:xfrm>
            <a:off x="847725" y="819150"/>
            <a:ext cx="10610850" cy="5514975"/>
          </a:xfrm>
        </p:spPr>
        <p:txBody>
          <a:bodyPr>
            <a:normAutofit lnSpcReduction="10000"/>
          </a:bodyPr>
          <a:lstStyle/>
          <a:p>
            <a:r>
              <a:rPr lang="en-US" b="1" dirty="0">
                <a:solidFill>
                  <a:srgbClr val="FF0000"/>
                </a:solidFill>
              </a:rPr>
              <a:t>Venous thromboembolism prophylaxis </a:t>
            </a:r>
            <a:r>
              <a:rPr lang="en-US" dirty="0">
                <a:solidFill>
                  <a:srgbClr val="FF0000"/>
                </a:solidFill>
              </a:rPr>
              <a:t>was recommended for all the patients without a major contraindication.</a:t>
            </a:r>
          </a:p>
          <a:p>
            <a:r>
              <a:rPr lang="en-US" dirty="0"/>
              <a:t> If a hospital had a written policy for Covid-19 treatments, patients could receive those treatments.</a:t>
            </a:r>
          </a:p>
          <a:p>
            <a:r>
              <a:rPr lang="en-US" dirty="0"/>
              <a:t>In the absence of a written policy, other experimental treatment and off-label use of marketed medications intended as specific treatment for Covid-19 were prohibited. </a:t>
            </a:r>
          </a:p>
          <a:p>
            <a:r>
              <a:rPr lang="en-US" dirty="0"/>
              <a:t>This included </a:t>
            </a:r>
            <a:r>
              <a:rPr lang="en-US" b="1" dirty="0">
                <a:solidFill>
                  <a:srgbClr val="FF0000"/>
                </a:solidFill>
              </a:rPr>
              <a:t>glucocorticoids</a:t>
            </a:r>
            <a:r>
              <a:rPr lang="en-US" dirty="0"/>
              <a:t>, which were </a:t>
            </a:r>
            <a:r>
              <a:rPr lang="en-US" dirty="0">
                <a:solidFill>
                  <a:srgbClr val="FF0000"/>
                </a:solidFill>
              </a:rPr>
              <a:t>permitted only for standard indications such as adrenal insufficiency, asthma exacerbation, laryngeal edema, septic shock, and acute respiratory distress syndrome.</a:t>
            </a:r>
          </a:p>
          <a:p>
            <a:r>
              <a:rPr lang="en-US" dirty="0"/>
              <a:t>All patients were evaluated daily during their hospitalization, from day 1 through day 29</a:t>
            </a:r>
            <a:endParaRPr lang="en-IN" dirty="0"/>
          </a:p>
        </p:txBody>
      </p:sp>
    </p:spTree>
    <p:extLst>
      <p:ext uri="{BB962C8B-B14F-4D97-AF65-F5344CB8AC3E}">
        <p14:creationId xmlns:p14="http://schemas.microsoft.com/office/powerpoint/2010/main" val="1229999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E9C53F-2C31-4803-9977-FCC8EB16F713}"/>
              </a:ext>
            </a:extLst>
          </p:cNvPr>
          <p:cNvSpPr>
            <a:spLocks noGrp="1"/>
          </p:cNvSpPr>
          <p:nvPr>
            <p:ph type="title"/>
          </p:nvPr>
        </p:nvSpPr>
        <p:spPr/>
        <p:txBody>
          <a:bodyPr/>
          <a:lstStyle/>
          <a:p>
            <a:r>
              <a:rPr lang="en-US" dirty="0"/>
              <a:t>Outcomes:</a:t>
            </a:r>
            <a:endParaRPr lang="en-IN" dirty="0"/>
          </a:p>
        </p:txBody>
      </p:sp>
      <p:sp>
        <p:nvSpPr>
          <p:cNvPr id="3" name="Content Placeholder 2">
            <a:extLst>
              <a:ext uri="{FF2B5EF4-FFF2-40B4-BE49-F238E27FC236}">
                <a16:creationId xmlns:a16="http://schemas.microsoft.com/office/drawing/2014/main" id="{494E68F1-32AF-4A06-A58C-EC6215C77513}"/>
              </a:ext>
            </a:extLst>
          </p:cNvPr>
          <p:cNvSpPr>
            <a:spLocks noGrp="1"/>
          </p:cNvSpPr>
          <p:nvPr>
            <p:ph sz="quarter" idx="13"/>
          </p:nvPr>
        </p:nvSpPr>
        <p:spPr>
          <a:xfrm>
            <a:off x="838200" y="1690688"/>
            <a:ext cx="10439400" cy="4100511"/>
          </a:xfrm>
        </p:spPr>
        <p:txBody>
          <a:bodyPr/>
          <a:lstStyle/>
          <a:p>
            <a:r>
              <a:rPr lang="en-US" b="1" dirty="0"/>
              <a:t>PRIMARY OUTCOME:</a:t>
            </a:r>
          </a:p>
          <a:p>
            <a:pPr marL="0" indent="0">
              <a:buNone/>
            </a:pPr>
            <a:r>
              <a:rPr lang="en-US" b="0" i="0" dirty="0">
                <a:solidFill>
                  <a:srgbClr val="FF0000"/>
                </a:solidFill>
                <a:effectLst/>
                <a:latin typeface="Source Sans Pro" panose="020B0503030403020204" pitchFamily="34" charset="0"/>
              </a:rPr>
              <a:t>Time to Recovery </a:t>
            </a:r>
            <a:r>
              <a:rPr lang="en-US" b="0" i="0" dirty="0">
                <a:solidFill>
                  <a:srgbClr val="000000"/>
                </a:solidFill>
                <a:effectLst/>
                <a:latin typeface="Source Sans Pro" panose="020B0503030403020204" pitchFamily="34" charset="0"/>
              </a:rPr>
              <a:t>[ Time Frame: Day 1 through Day 29 ]</a:t>
            </a:r>
          </a:p>
          <a:p>
            <a:pPr marL="0" indent="0">
              <a:buNone/>
            </a:pPr>
            <a:r>
              <a:rPr lang="en-US" b="0" i="0" dirty="0">
                <a:solidFill>
                  <a:srgbClr val="000000"/>
                </a:solidFill>
                <a:effectLst/>
                <a:latin typeface="Source Sans Pro" panose="020B0503030403020204" pitchFamily="34" charset="0"/>
              </a:rPr>
              <a:t>Day of recovery is defined as the first day on which the subject satisfies one of the following three categories from the ordinal scale: 1) Not hospitalized, no limitations on activities</a:t>
            </a:r>
          </a:p>
          <a:p>
            <a:pPr marL="0" indent="0">
              <a:buNone/>
            </a:pPr>
            <a:r>
              <a:rPr lang="en-US" b="0" i="0" dirty="0">
                <a:solidFill>
                  <a:srgbClr val="000000"/>
                </a:solidFill>
                <a:effectLst/>
                <a:latin typeface="Source Sans Pro" panose="020B0503030403020204" pitchFamily="34" charset="0"/>
              </a:rPr>
              <a:t>2) Not hospitalized, limitation on activities and/or requiring home oxygen</a:t>
            </a:r>
          </a:p>
          <a:p>
            <a:pPr marL="0" indent="0">
              <a:buNone/>
            </a:pPr>
            <a:r>
              <a:rPr lang="en-US" b="0" i="0" dirty="0">
                <a:solidFill>
                  <a:srgbClr val="000000"/>
                </a:solidFill>
                <a:effectLst/>
                <a:latin typeface="Source Sans Pro" panose="020B0503030403020204" pitchFamily="34" charset="0"/>
              </a:rPr>
              <a:t>3) Hospitalized, not requiring supplemental oxygen and no longer requires ongoing medical care.</a:t>
            </a:r>
          </a:p>
          <a:p>
            <a:endParaRPr lang="en-IN" dirty="0"/>
          </a:p>
        </p:txBody>
      </p:sp>
    </p:spTree>
    <p:extLst>
      <p:ext uri="{BB962C8B-B14F-4D97-AF65-F5344CB8AC3E}">
        <p14:creationId xmlns:p14="http://schemas.microsoft.com/office/powerpoint/2010/main" val="18725884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AF575B3-CFF0-4FD5-827A-7B2AC0B4512D}"/>
              </a:ext>
            </a:extLst>
          </p:cNvPr>
          <p:cNvSpPr>
            <a:spLocks noGrp="1"/>
          </p:cNvSpPr>
          <p:nvPr>
            <p:ph sz="quarter" idx="13"/>
          </p:nvPr>
        </p:nvSpPr>
        <p:spPr>
          <a:xfrm>
            <a:off x="933449" y="714375"/>
            <a:ext cx="10734675" cy="5981699"/>
          </a:xfrm>
        </p:spPr>
        <p:txBody>
          <a:bodyPr>
            <a:normAutofit lnSpcReduction="10000"/>
          </a:bodyPr>
          <a:lstStyle/>
          <a:p>
            <a:r>
              <a:rPr lang="en-US" b="1" dirty="0"/>
              <a:t>SECONDARY OUTCOME:</a:t>
            </a:r>
          </a:p>
          <a:p>
            <a:r>
              <a:rPr lang="en-US" dirty="0">
                <a:latin typeface="+mj-lt"/>
              </a:rPr>
              <a:t>The key secondary outcome measure was clinical status at day 15, based on the eight-category ordinal scale.</a:t>
            </a:r>
          </a:p>
          <a:p>
            <a:pPr marL="0" indent="0">
              <a:buNone/>
            </a:pPr>
            <a:r>
              <a:rPr lang="en-US" sz="2600" b="0" dirty="0">
                <a:solidFill>
                  <a:srgbClr val="000000"/>
                </a:solidFill>
                <a:effectLst/>
                <a:latin typeface="+mj-lt"/>
              </a:rPr>
              <a:t>8) Death</a:t>
            </a:r>
          </a:p>
          <a:p>
            <a:pPr marL="0" indent="0">
              <a:buNone/>
            </a:pPr>
            <a:r>
              <a:rPr lang="en-US" sz="2600" b="0" dirty="0">
                <a:solidFill>
                  <a:srgbClr val="000000"/>
                </a:solidFill>
                <a:effectLst/>
                <a:latin typeface="+mj-lt"/>
              </a:rPr>
              <a:t>7) Hospitalized, on invasive mechanical ventilation or extracorporeal membrane oxygenation (ECMO)</a:t>
            </a:r>
          </a:p>
          <a:p>
            <a:pPr marL="0" indent="0">
              <a:buNone/>
            </a:pPr>
            <a:r>
              <a:rPr lang="en-US" sz="2600" b="0" dirty="0">
                <a:solidFill>
                  <a:srgbClr val="000000"/>
                </a:solidFill>
                <a:effectLst/>
                <a:latin typeface="+mj-lt"/>
              </a:rPr>
              <a:t>6) Hospitalized, on non-invasive ventilation or high flow oxygen devices</a:t>
            </a:r>
          </a:p>
          <a:p>
            <a:pPr marL="0" indent="0">
              <a:buNone/>
            </a:pPr>
            <a:r>
              <a:rPr lang="en-US" sz="2600" b="0" dirty="0">
                <a:solidFill>
                  <a:srgbClr val="000000"/>
                </a:solidFill>
                <a:effectLst/>
                <a:latin typeface="+mj-lt"/>
              </a:rPr>
              <a:t>5) Hospitalized, requiring supplemental oxygen</a:t>
            </a:r>
          </a:p>
          <a:p>
            <a:pPr marL="0" indent="0">
              <a:buNone/>
            </a:pPr>
            <a:r>
              <a:rPr lang="en-US" sz="2600" b="0" dirty="0">
                <a:solidFill>
                  <a:srgbClr val="000000"/>
                </a:solidFill>
                <a:effectLst/>
                <a:latin typeface="+mj-lt"/>
              </a:rPr>
              <a:t>4) Hospitalized, not requiring supplemental oxygen - requiring ongoing medical care (COVID-19 related or otherwise)</a:t>
            </a:r>
          </a:p>
          <a:p>
            <a:pPr marL="0" indent="0">
              <a:buNone/>
            </a:pPr>
            <a:r>
              <a:rPr lang="en-US" sz="2600" b="0" dirty="0">
                <a:solidFill>
                  <a:srgbClr val="000000"/>
                </a:solidFill>
                <a:effectLst/>
                <a:latin typeface="+mj-lt"/>
              </a:rPr>
              <a:t>3) Hospitalized, not requiring supplemental oxygen - no longer requires ongoing medical care</a:t>
            </a:r>
          </a:p>
          <a:p>
            <a:pPr marL="0" indent="0">
              <a:buNone/>
            </a:pPr>
            <a:r>
              <a:rPr lang="en-US" sz="2600" b="0" dirty="0">
                <a:solidFill>
                  <a:srgbClr val="000000"/>
                </a:solidFill>
                <a:effectLst/>
                <a:latin typeface="+mj-lt"/>
              </a:rPr>
              <a:t>2) Not hospitalized, limitation on activities and/or requiring home oxygen</a:t>
            </a:r>
          </a:p>
          <a:p>
            <a:pPr marL="0" indent="0">
              <a:buNone/>
            </a:pPr>
            <a:r>
              <a:rPr lang="en-US" sz="2600" b="0" dirty="0">
                <a:solidFill>
                  <a:srgbClr val="000000"/>
                </a:solidFill>
                <a:effectLst/>
                <a:latin typeface="+mj-lt"/>
              </a:rPr>
              <a:t>1) Not hospitalized, no limitations on activities. </a:t>
            </a:r>
            <a:endParaRPr lang="en-IN" sz="2600" dirty="0">
              <a:latin typeface="+mj-lt"/>
            </a:endParaRPr>
          </a:p>
        </p:txBody>
      </p:sp>
    </p:spTree>
    <p:extLst>
      <p:ext uri="{BB962C8B-B14F-4D97-AF65-F5344CB8AC3E}">
        <p14:creationId xmlns:p14="http://schemas.microsoft.com/office/powerpoint/2010/main" val="26052171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E4527E-6214-4BC9-BEEE-A09192ABD5AB}"/>
              </a:ext>
            </a:extLst>
          </p:cNvPr>
          <p:cNvSpPr>
            <a:spLocks noGrp="1"/>
          </p:cNvSpPr>
          <p:nvPr>
            <p:ph type="title"/>
          </p:nvPr>
        </p:nvSpPr>
        <p:spPr/>
        <p:txBody>
          <a:bodyPr/>
          <a:lstStyle/>
          <a:p>
            <a:r>
              <a:rPr lang="en-US" dirty="0"/>
              <a:t>RESULTS:</a:t>
            </a:r>
            <a:endParaRPr lang="en-IN" dirty="0"/>
          </a:p>
        </p:txBody>
      </p:sp>
      <p:sp>
        <p:nvSpPr>
          <p:cNvPr id="3" name="Content Placeholder 2">
            <a:extLst>
              <a:ext uri="{FF2B5EF4-FFF2-40B4-BE49-F238E27FC236}">
                <a16:creationId xmlns:a16="http://schemas.microsoft.com/office/drawing/2014/main" id="{A107C6DE-4316-46C3-AC89-AF3399663172}"/>
              </a:ext>
            </a:extLst>
          </p:cNvPr>
          <p:cNvSpPr>
            <a:spLocks noGrp="1"/>
          </p:cNvSpPr>
          <p:nvPr>
            <p:ph sz="quarter" idx="13"/>
          </p:nvPr>
        </p:nvSpPr>
        <p:spPr/>
        <p:txBody>
          <a:bodyPr>
            <a:normAutofit/>
          </a:bodyPr>
          <a:lstStyle/>
          <a:p>
            <a:pPr algn="l"/>
            <a:r>
              <a:rPr lang="en-US" sz="2400" b="0" i="0" u="none" strike="noStrike" baseline="0" dirty="0">
                <a:latin typeface="+mj-lt"/>
                <a:cs typeface="Times New Roman" panose="02020603050405020304" pitchFamily="18" charset="0"/>
              </a:rPr>
              <a:t>1067 patients were assessed for eligibility of which 1033 underwent randomization;</a:t>
            </a:r>
          </a:p>
          <a:p>
            <a:pPr algn="l"/>
            <a:r>
              <a:rPr lang="en-US" sz="2400" b="0" i="0" u="none" strike="noStrike" baseline="0" dirty="0">
                <a:latin typeface="+mj-lt"/>
                <a:cs typeface="Times New Roman" panose="02020603050405020304" pitchFamily="18" charset="0"/>
              </a:rPr>
              <a:t> 515 were assigned to the combination group, </a:t>
            </a:r>
          </a:p>
          <a:p>
            <a:pPr algn="l"/>
            <a:r>
              <a:rPr lang="en-US" sz="2400" b="0" i="0" u="none" strike="noStrike" baseline="0" dirty="0">
                <a:latin typeface="+mj-lt"/>
                <a:cs typeface="Times New Roman" panose="02020603050405020304" pitchFamily="18" charset="0"/>
              </a:rPr>
              <a:t>518 to the control </a:t>
            </a:r>
            <a:r>
              <a:rPr lang="en-IN" sz="2400" b="0" i="0" u="none" strike="noStrike" baseline="0" dirty="0">
                <a:latin typeface="+mj-lt"/>
                <a:cs typeface="Times New Roman" panose="02020603050405020304" pitchFamily="18" charset="0"/>
              </a:rPr>
              <a:t>group</a:t>
            </a:r>
          </a:p>
          <a:p>
            <a:pPr algn="l"/>
            <a:r>
              <a:rPr lang="en-US" sz="2400" b="0" i="0" u="none" strike="noStrike" baseline="0" dirty="0">
                <a:latin typeface="+mj-lt"/>
              </a:rPr>
              <a:t>A total of 498 patients in the combination group and 495 in the control group completed the trial through day 29, recovered, or died. </a:t>
            </a:r>
          </a:p>
          <a:p>
            <a:pPr algn="l"/>
            <a:r>
              <a:rPr lang="en-US" sz="2400" b="0" i="0" u="none" strike="noStrike" baseline="0" dirty="0">
                <a:latin typeface="+mj-lt"/>
              </a:rPr>
              <a:t>The mean age of the patients was 55.4 years, and 63.1% were male.</a:t>
            </a:r>
            <a:endParaRPr lang="en-IN" sz="2400" dirty="0">
              <a:latin typeface="+mj-lt"/>
              <a:cs typeface="Times New Roman" panose="02020603050405020304" pitchFamily="18" charset="0"/>
            </a:endParaRPr>
          </a:p>
        </p:txBody>
      </p:sp>
    </p:spTree>
    <p:extLst>
      <p:ext uri="{BB962C8B-B14F-4D97-AF65-F5344CB8AC3E}">
        <p14:creationId xmlns:p14="http://schemas.microsoft.com/office/powerpoint/2010/main" val="6213894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E1C613B-EFBD-426F-B96D-7F6974B9EF98}"/>
              </a:ext>
            </a:extLst>
          </p:cNvPr>
          <p:cNvSpPr>
            <a:spLocks noGrp="1"/>
          </p:cNvSpPr>
          <p:nvPr>
            <p:ph sz="quarter" idx="13"/>
          </p:nvPr>
        </p:nvSpPr>
        <p:spPr>
          <a:xfrm>
            <a:off x="981074" y="828676"/>
            <a:ext cx="10296525" cy="4962524"/>
          </a:xfrm>
        </p:spPr>
        <p:txBody>
          <a:bodyPr>
            <a:normAutofit/>
          </a:bodyPr>
          <a:lstStyle/>
          <a:p>
            <a:pPr algn="l"/>
            <a:r>
              <a:rPr lang="en-US" sz="2400" b="0" i="0" u="none" strike="noStrike" baseline="0" dirty="0">
                <a:latin typeface="OTNEJMQuadraat"/>
              </a:rPr>
              <a:t>Patients who received combination treatment with </a:t>
            </a:r>
            <a:r>
              <a:rPr lang="en-US" sz="2400" b="0" i="0" u="none" strike="noStrike" baseline="0" dirty="0" err="1">
                <a:latin typeface="OTNEJMQuadraat"/>
              </a:rPr>
              <a:t>baricitinib</a:t>
            </a:r>
            <a:r>
              <a:rPr lang="en-US" sz="2400" b="0" i="0" u="none" strike="noStrike" baseline="0" dirty="0">
                <a:latin typeface="OTNEJMQuadraat"/>
              </a:rPr>
              <a:t> plus </a:t>
            </a:r>
            <a:r>
              <a:rPr lang="en-US" sz="2400" b="0" i="0" u="none" strike="noStrike" baseline="0" dirty="0" err="1">
                <a:latin typeface="OTNEJMQuadraat"/>
              </a:rPr>
              <a:t>remdesivir</a:t>
            </a:r>
            <a:r>
              <a:rPr lang="en-US" sz="2400" b="0" i="0" u="none" strike="noStrike" baseline="0" dirty="0">
                <a:latin typeface="OTNEJMQuadraat"/>
              </a:rPr>
              <a:t> recovered a median of 1 day faster than patients who received </a:t>
            </a:r>
            <a:r>
              <a:rPr lang="en-IN" sz="2400" b="0" i="0" u="none" strike="noStrike" baseline="0" dirty="0" err="1">
                <a:latin typeface="OTNEJMQuadraat"/>
              </a:rPr>
              <a:t>remdesivir</a:t>
            </a:r>
            <a:r>
              <a:rPr lang="en-IN" sz="2400" b="0" i="0" u="none" strike="noStrike" baseline="0" dirty="0">
                <a:latin typeface="OTNEJMQuadraat"/>
              </a:rPr>
              <a:t> and placebo. </a:t>
            </a:r>
          </a:p>
          <a:p>
            <a:pPr algn="l"/>
            <a:r>
              <a:rPr lang="en-US" sz="2400" b="0" i="0" u="none" strike="noStrike" baseline="0" dirty="0">
                <a:latin typeface="OTNEJMQuadraat"/>
              </a:rPr>
              <a:t>The odds of improvement in clinical status at day 15 as assessed with the ordinal scale were greater in the combination group than in the control group (odds ratio for improvement, 1.3; 95% </a:t>
            </a:r>
            <a:r>
              <a:rPr lang="en-IN" sz="2400" b="0" i="0" u="none" strike="noStrike" baseline="0" dirty="0">
                <a:latin typeface="OTNEJMQuadraat"/>
              </a:rPr>
              <a:t>CI, 1.0 to 1.6).</a:t>
            </a:r>
          </a:p>
          <a:p>
            <a:pPr algn="l"/>
            <a:r>
              <a:rPr lang="en-US" sz="2400" b="0" i="0" u="none" strike="noStrike" baseline="0" dirty="0">
                <a:latin typeface="OTNEJMQuadraat"/>
              </a:rPr>
              <a:t>The Kaplan–Meier estimates of mortality at day 28 after randomization were 5.1% (95% CI, 3.5 to 7.6) in the combination group and 7.8% (95% CI, 5.7 to 10.6) in the control group (hazard ratio for death, 0.65; 95% CI, 0.39 to 1.09). </a:t>
            </a:r>
          </a:p>
          <a:p>
            <a:pPr algn="l"/>
            <a:r>
              <a:rPr lang="en-US" sz="2400" b="0" i="0" u="none" strike="noStrike" baseline="0" dirty="0">
                <a:latin typeface="OTNEJMQuadraat"/>
              </a:rPr>
              <a:t>The greatest numerical differences in mortality between patients in the combination group and those in the control group were observed among those with a baseline ordinal score of 5.</a:t>
            </a:r>
            <a:endParaRPr lang="en-IN" sz="2400" dirty="0"/>
          </a:p>
        </p:txBody>
      </p:sp>
    </p:spTree>
    <p:extLst>
      <p:ext uri="{BB962C8B-B14F-4D97-AF65-F5344CB8AC3E}">
        <p14:creationId xmlns:p14="http://schemas.microsoft.com/office/powerpoint/2010/main" val="30778971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5E96910-7057-46B5-A130-CD25503F2073}"/>
              </a:ext>
            </a:extLst>
          </p:cNvPr>
          <p:cNvSpPr>
            <a:spLocks noGrp="1"/>
          </p:cNvSpPr>
          <p:nvPr>
            <p:ph sz="quarter" idx="13"/>
          </p:nvPr>
        </p:nvSpPr>
        <p:spPr>
          <a:xfrm>
            <a:off x="619125" y="1076326"/>
            <a:ext cx="10658475" cy="4714874"/>
          </a:xfrm>
        </p:spPr>
        <p:txBody>
          <a:bodyPr>
            <a:noAutofit/>
          </a:bodyPr>
          <a:lstStyle/>
          <a:p>
            <a:pPr algn="l"/>
            <a:r>
              <a:rPr lang="en-US" sz="2400" b="0" i="0" u="none" strike="noStrike" baseline="0" dirty="0">
                <a:latin typeface="+mj-lt"/>
              </a:rPr>
              <a:t>The observed benefit of combination treatment was most evident in patients with a baseline ordinal score of 5 (supplemental oxygen) or 6 (</a:t>
            </a:r>
            <a:r>
              <a:rPr lang="en-US" sz="2400" b="0" i="0" u="none" strike="noStrike" baseline="0" dirty="0" err="1">
                <a:latin typeface="+mj-lt"/>
              </a:rPr>
              <a:t>highflow</a:t>
            </a:r>
            <a:r>
              <a:rPr lang="en-US" sz="2400" dirty="0">
                <a:latin typeface="+mj-lt"/>
              </a:rPr>
              <a:t> </a:t>
            </a:r>
            <a:r>
              <a:rPr lang="en-US" sz="2400" b="0" i="0" u="none" strike="noStrike" baseline="0" dirty="0">
                <a:latin typeface="+mj-lt"/>
              </a:rPr>
              <a:t>oxygen or noninvasive ventilation), among whom the median time to recovery was, respectively, 1 and 8 days sooner with combination treatment than with placebo. </a:t>
            </a:r>
          </a:p>
          <a:p>
            <a:pPr algn="l"/>
            <a:r>
              <a:rPr lang="en-US" sz="2400" b="0" i="0" u="none" strike="noStrike" baseline="0" dirty="0">
                <a:latin typeface="+mj-lt"/>
              </a:rPr>
              <a:t>Patients with a baseline ordinal score of 6 who received combination treatment were twice as likely as those in the control group to have improved clinical status </a:t>
            </a:r>
            <a:r>
              <a:rPr lang="en-IN" sz="2400" b="0" i="0" u="none" strike="noStrike" baseline="0" dirty="0">
                <a:latin typeface="+mj-lt"/>
              </a:rPr>
              <a:t>at day 15.</a:t>
            </a:r>
          </a:p>
          <a:p>
            <a:pPr algn="l"/>
            <a:r>
              <a:rPr lang="en-US" sz="2400" b="0" i="0" u="none" strike="noStrike" baseline="0" dirty="0">
                <a:latin typeface="+mj-lt"/>
              </a:rPr>
              <a:t>The faster recovery in patients who received </a:t>
            </a:r>
            <a:r>
              <a:rPr lang="en-US" sz="2400" b="0" i="0" u="none" strike="noStrike" baseline="0" dirty="0" err="1">
                <a:latin typeface="+mj-lt"/>
              </a:rPr>
              <a:t>baricitinib</a:t>
            </a:r>
            <a:r>
              <a:rPr lang="en-US" sz="2400" b="0" i="0" u="none" strike="noStrike" baseline="0" dirty="0">
                <a:latin typeface="+mj-lt"/>
              </a:rPr>
              <a:t> plus </a:t>
            </a:r>
            <a:r>
              <a:rPr lang="en-US" sz="2400" b="0" i="0" u="none" strike="noStrike" baseline="0" dirty="0" err="1">
                <a:latin typeface="+mj-lt"/>
              </a:rPr>
              <a:t>remdesivir</a:t>
            </a:r>
            <a:r>
              <a:rPr lang="en-US" sz="2400" b="0" i="0" u="none" strike="noStrike" baseline="0" dirty="0">
                <a:latin typeface="+mj-lt"/>
              </a:rPr>
              <a:t> suggests that the combination treatment may have an effect in lowering the hospital-associated risk of nosocomial infections, thrombosis, and errors in hospital drug administration. </a:t>
            </a:r>
          </a:p>
          <a:p>
            <a:pPr algn="l"/>
            <a:r>
              <a:rPr lang="en-US" sz="2400" b="0" i="0" u="none" strike="noStrike" baseline="0" dirty="0">
                <a:latin typeface="+mj-lt"/>
              </a:rPr>
              <a:t>Moreover, faster recovery also decreases the burden on the health care system, potentially increasing capacity, which is of critical importance during a surge of cases.</a:t>
            </a:r>
            <a:endParaRPr lang="en-IN" sz="2400" dirty="0">
              <a:latin typeface="+mj-lt"/>
            </a:endParaRPr>
          </a:p>
        </p:txBody>
      </p:sp>
    </p:spTree>
    <p:extLst>
      <p:ext uri="{BB962C8B-B14F-4D97-AF65-F5344CB8AC3E}">
        <p14:creationId xmlns:p14="http://schemas.microsoft.com/office/powerpoint/2010/main" val="7353035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3DB811B-7FC9-452D-8B59-4CAB240EC82A}"/>
              </a:ext>
            </a:extLst>
          </p:cNvPr>
          <p:cNvSpPr>
            <a:spLocks noGrp="1"/>
          </p:cNvSpPr>
          <p:nvPr>
            <p:ph sz="quarter" idx="13"/>
          </p:nvPr>
        </p:nvSpPr>
        <p:spPr>
          <a:xfrm>
            <a:off x="638175" y="1538287"/>
            <a:ext cx="10544175" cy="3781425"/>
          </a:xfrm>
        </p:spPr>
        <p:txBody>
          <a:bodyPr>
            <a:noAutofit/>
          </a:bodyPr>
          <a:lstStyle/>
          <a:p>
            <a:pPr algn="l"/>
            <a:r>
              <a:rPr lang="en-US" sz="2400" b="0" i="0" u="none" strike="noStrike" baseline="0" dirty="0">
                <a:latin typeface="+mj-lt"/>
              </a:rPr>
              <a:t>Grade 3 or 4 adverse events occurred in 207 patients (40.7%) in the combination group and 238 (46.8%) in the control group.</a:t>
            </a:r>
          </a:p>
          <a:p>
            <a:pPr algn="l"/>
            <a:r>
              <a:rPr lang="en-US" sz="2400" b="0" i="0" u="none" strike="noStrike" baseline="0" dirty="0">
                <a:latin typeface="+mj-lt"/>
              </a:rPr>
              <a:t>The most common grade 3 or 4 adverse events occurring in at least 5% of all patients were hyperglycemia, </a:t>
            </a:r>
            <a:r>
              <a:rPr lang="en-IN" sz="2400" b="0" i="0" u="none" strike="noStrike" baseline="0" dirty="0" err="1">
                <a:latin typeface="+mj-lt"/>
              </a:rPr>
              <a:t>anemia</a:t>
            </a:r>
            <a:r>
              <a:rPr lang="en-IN" sz="2400" b="0" i="0" u="none" strike="noStrike" baseline="0" dirty="0">
                <a:latin typeface="+mj-lt"/>
              </a:rPr>
              <a:t>, decreased lymphocyte count, </a:t>
            </a:r>
            <a:r>
              <a:rPr lang="en-US" sz="2400" b="0" i="0" u="none" strike="noStrike" baseline="0" dirty="0">
                <a:latin typeface="+mj-lt"/>
              </a:rPr>
              <a:t>and acute kidney injury.</a:t>
            </a:r>
          </a:p>
          <a:p>
            <a:pPr algn="l"/>
            <a:r>
              <a:rPr lang="en-US" sz="2400" b="0" i="0" u="none" strike="noStrike" baseline="0" dirty="0">
                <a:latin typeface="+mj-lt"/>
              </a:rPr>
              <a:t>Incidences of all serious adverse events, all adverse events, serious adverse events with fatal outcome, and adverse events leading to discontinuation of the trial product were each lower in the combination group than in the control group. </a:t>
            </a:r>
          </a:p>
        </p:txBody>
      </p:sp>
    </p:spTree>
    <p:extLst>
      <p:ext uri="{BB962C8B-B14F-4D97-AF65-F5344CB8AC3E}">
        <p14:creationId xmlns:p14="http://schemas.microsoft.com/office/powerpoint/2010/main" val="2363422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C5CDABC-FC43-4C8D-862E-9646BD4CBCE7}"/>
              </a:ext>
            </a:extLst>
          </p:cNvPr>
          <p:cNvSpPr>
            <a:spLocks noGrp="1"/>
          </p:cNvSpPr>
          <p:nvPr>
            <p:ph sz="quarter" idx="13"/>
          </p:nvPr>
        </p:nvSpPr>
        <p:spPr>
          <a:xfrm>
            <a:off x="1009024" y="1452692"/>
            <a:ext cx="10363826" cy="3424107"/>
          </a:xfrm>
        </p:spPr>
        <p:txBody>
          <a:bodyPr>
            <a:normAutofit lnSpcReduction="10000"/>
          </a:bodyPr>
          <a:lstStyle/>
          <a:p>
            <a:pPr algn="l"/>
            <a:r>
              <a:rPr lang="en-US" sz="2800" b="0" i="0" u="none" strike="noStrike" baseline="0" dirty="0">
                <a:latin typeface="+mj-lt"/>
              </a:rPr>
              <a:t>Overall, the incidence of serious or nonserious adverse events of new infection was lower in the combination group (30 patients[5.9%]) than in the control group (57 patients </a:t>
            </a:r>
            <a:r>
              <a:rPr lang="en-IN" sz="2800" b="0" i="0" u="none" strike="noStrike" baseline="0" dirty="0">
                <a:latin typeface="+mj-lt"/>
              </a:rPr>
              <a:t>[11.2%]) (difference, −5.3 percentage points;</a:t>
            </a:r>
          </a:p>
          <a:p>
            <a:pPr algn="l"/>
            <a:r>
              <a:rPr lang="en-US" sz="2800" b="0" i="0" u="none" strike="noStrike" baseline="0" dirty="0">
                <a:latin typeface="+mj-lt"/>
              </a:rPr>
              <a:t>Patients who received glucocorticoids after randomization had a higher incidence of serious or nonserious new infection than those who did not.</a:t>
            </a:r>
          </a:p>
          <a:p>
            <a:pPr algn="l"/>
            <a:r>
              <a:rPr lang="en-US" sz="2800" dirty="0">
                <a:latin typeface="+mj-lt"/>
              </a:rPr>
              <a:t>Incidence </a:t>
            </a:r>
            <a:r>
              <a:rPr lang="en-IN" sz="2800" b="0" i="0" u="none" strike="noStrike" baseline="0" dirty="0">
                <a:latin typeface="+mj-lt"/>
              </a:rPr>
              <a:t>venous thromboembolism </a:t>
            </a:r>
            <a:r>
              <a:rPr lang="en-US" sz="2800" b="0" i="0" u="none" strike="noStrike" baseline="0" dirty="0">
                <a:latin typeface="+mj-lt"/>
              </a:rPr>
              <a:t>was similar in the combination group and the </a:t>
            </a:r>
            <a:r>
              <a:rPr lang="en-IN" sz="2800" b="0" i="0" u="none" strike="noStrike" baseline="0" dirty="0">
                <a:latin typeface="+mj-lt"/>
              </a:rPr>
              <a:t>control group</a:t>
            </a:r>
            <a:endParaRPr lang="en-IN" sz="2800" dirty="0">
              <a:latin typeface="+mj-lt"/>
            </a:endParaRPr>
          </a:p>
          <a:p>
            <a:endParaRPr lang="en-IN" dirty="0"/>
          </a:p>
        </p:txBody>
      </p:sp>
    </p:spTree>
    <p:extLst>
      <p:ext uri="{BB962C8B-B14F-4D97-AF65-F5344CB8AC3E}">
        <p14:creationId xmlns:p14="http://schemas.microsoft.com/office/powerpoint/2010/main" val="36038118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EB9CD78-FA4D-4BA0-924B-78DC37EBCA97}"/>
              </a:ext>
            </a:extLst>
          </p:cNvPr>
          <p:cNvSpPr>
            <a:spLocks noGrp="1"/>
          </p:cNvSpPr>
          <p:nvPr>
            <p:ph sz="quarter" idx="13"/>
          </p:nvPr>
        </p:nvSpPr>
        <p:spPr>
          <a:xfrm>
            <a:off x="876300" y="1133476"/>
            <a:ext cx="10401300" cy="4657724"/>
          </a:xfrm>
        </p:spPr>
        <p:txBody>
          <a:bodyPr>
            <a:normAutofit/>
          </a:bodyPr>
          <a:lstStyle/>
          <a:p>
            <a:pPr algn="l"/>
            <a:r>
              <a:rPr lang="en-IN" sz="2400" b="0" i="0" u="none" strike="noStrike" baseline="0" dirty="0">
                <a:latin typeface="+mj-lt"/>
              </a:rPr>
              <a:t>The consistently lower </a:t>
            </a:r>
            <a:r>
              <a:rPr lang="en-US" sz="2400" b="0" i="0" u="none" strike="noStrike" baseline="0" dirty="0">
                <a:latin typeface="+mj-lt"/>
              </a:rPr>
              <a:t>incidence of adverse events with </a:t>
            </a:r>
            <a:r>
              <a:rPr lang="en-US" sz="2400" b="0" i="0" u="none" strike="noStrike" baseline="0" dirty="0" err="1">
                <a:latin typeface="+mj-lt"/>
              </a:rPr>
              <a:t>baricitinib</a:t>
            </a:r>
            <a:r>
              <a:rPr lang="en-US" sz="2400" b="0" i="0" u="none" strike="noStrike" baseline="0" dirty="0">
                <a:latin typeface="+mj-lt"/>
              </a:rPr>
              <a:t> may be related to its action in:</a:t>
            </a:r>
          </a:p>
          <a:p>
            <a:pPr algn="l">
              <a:buFont typeface="Wingdings" panose="05000000000000000000" pitchFamily="2" charset="2"/>
              <a:buChar char="Ø"/>
            </a:pPr>
            <a:r>
              <a:rPr lang="en-US" sz="2400" b="0" i="0" u="none" strike="noStrike" baseline="0" dirty="0">
                <a:latin typeface="+mj-lt"/>
              </a:rPr>
              <a:t>reducing inflammatory mediated lung injury</a:t>
            </a:r>
          </a:p>
          <a:p>
            <a:pPr algn="l">
              <a:buFont typeface="Wingdings" panose="05000000000000000000" pitchFamily="2" charset="2"/>
              <a:buChar char="Ø"/>
            </a:pPr>
            <a:r>
              <a:rPr lang="en-US" sz="2400" b="0" i="0" u="none" strike="noStrike" baseline="0" dirty="0">
                <a:latin typeface="+mj-lt"/>
              </a:rPr>
              <a:t>improving lymphocyte counts, </a:t>
            </a:r>
          </a:p>
          <a:p>
            <a:pPr algn="l">
              <a:buFont typeface="Wingdings" panose="05000000000000000000" pitchFamily="2" charset="2"/>
              <a:buChar char="Ø"/>
            </a:pPr>
            <a:r>
              <a:rPr lang="en-US" sz="2400" b="0" i="0" u="none" strike="noStrike" baseline="0" dirty="0">
                <a:latin typeface="+mj-lt"/>
              </a:rPr>
              <a:t>its antiviral properties</a:t>
            </a:r>
          </a:p>
          <a:p>
            <a:pPr algn="l">
              <a:buFont typeface="Wingdings" panose="05000000000000000000" pitchFamily="2" charset="2"/>
              <a:buChar char="Ø"/>
            </a:pPr>
            <a:r>
              <a:rPr lang="en-US" sz="2400" b="0" i="0" u="none" strike="noStrike" baseline="0" dirty="0">
                <a:latin typeface="+mj-lt"/>
              </a:rPr>
              <a:t>Associated</a:t>
            </a:r>
            <a:r>
              <a:rPr lang="en-US" sz="2400" dirty="0">
                <a:latin typeface="+mj-lt"/>
              </a:rPr>
              <a:t> </a:t>
            </a:r>
            <a:r>
              <a:rPr lang="en-US" sz="2400" b="0" i="0" u="none" strike="noStrike" baseline="0" dirty="0">
                <a:latin typeface="+mj-lt"/>
              </a:rPr>
              <a:t>shorter recovery time and faster clinical improvement,</a:t>
            </a:r>
          </a:p>
          <a:p>
            <a:pPr algn="l">
              <a:buFont typeface="Wingdings" panose="05000000000000000000" pitchFamily="2" charset="2"/>
              <a:buChar char="Ø"/>
            </a:pPr>
            <a:r>
              <a:rPr lang="en-US" sz="2400" b="0" i="0" u="none" strike="noStrike" baseline="0" dirty="0">
                <a:latin typeface="+mj-lt"/>
              </a:rPr>
              <a:t>reduced the risk of </a:t>
            </a:r>
            <a:r>
              <a:rPr lang="en-IN" sz="2400" b="0" i="0" u="none" strike="noStrike" baseline="0" dirty="0">
                <a:latin typeface="+mj-lt"/>
              </a:rPr>
              <a:t>nosocomial infection.</a:t>
            </a:r>
            <a:endParaRPr lang="en-IN" sz="2400" dirty="0">
              <a:latin typeface="+mj-lt"/>
            </a:endParaRPr>
          </a:p>
        </p:txBody>
      </p:sp>
    </p:spTree>
    <p:extLst>
      <p:ext uri="{BB962C8B-B14F-4D97-AF65-F5344CB8AC3E}">
        <p14:creationId xmlns:p14="http://schemas.microsoft.com/office/powerpoint/2010/main" val="30173922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7005E78-477A-4873-9DC3-555A5F7B8AE9}"/>
              </a:ext>
            </a:extLst>
          </p:cNvPr>
          <p:cNvSpPr>
            <a:spLocks noGrp="1"/>
          </p:cNvSpPr>
          <p:nvPr>
            <p:ph sz="quarter" idx="13"/>
          </p:nvPr>
        </p:nvSpPr>
        <p:spPr>
          <a:xfrm>
            <a:off x="876300" y="1162050"/>
            <a:ext cx="10401300" cy="4629149"/>
          </a:xfrm>
        </p:spPr>
        <p:txBody>
          <a:bodyPr>
            <a:normAutofit/>
          </a:bodyPr>
          <a:lstStyle/>
          <a:p>
            <a:pPr algn="l"/>
            <a:r>
              <a:rPr lang="en-US" sz="2400" b="0" i="0" u="none" strike="noStrike" baseline="0" dirty="0">
                <a:latin typeface="+mj-lt"/>
              </a:rPr>
              <a:t>These clinical benefits were observed across different age groups, sexes, ethnic groups, and races and were independent of symptom duration or disease severity at enrollment.</a:t>
            </a:r>
          </a:p>
          <a:p>
            <a:pPr algn="l"/>
            <a:endParaRPr lang="en-US" sz="2400" dirty="0">
              <a:latin typeface="+mj-lt"/>
            </a:endParaRPr>
          </a:p>
          <a:p>
            <a:pPr algn="l">
              <a:buFont typeface="Wingdings" panose="05000000000000000000" pitchFamily="2" charset="2"/>
              <a:buChar char="Ø"/>
            </a:pPr>
            <a:r>
              <a:rPr lang="en-US" sz="2400" b="1" dirty="0">
                <a:latin typeface="+mj-lt"/>
              </a:rPr>
              <a:t>Thus,</a:t>
            </a:r>
            <a:r>
              <a:rPr lang="en-US" sz="2400" b="1" i="0" u="none" strike="noStrike" baseline="0" dirty="0">
                <a:latin typeface="+mj-lt"/>
              </a:rPr>
              <a:t> the results of this randomized, double-blind, placebo- controlled trial show that combination treatment with the </a:t>
            </a:r>
            <a:r>
              <a:rPr lang="en-US" sz="2400" b="1" i="0" u="none" strike="noStrike" baseline="0" dirty="0" err="1">
                <a:latin typeface="+mj-lt"/>
              </a:rPr>
              <a:t>antiinflammatory</a:t>
            </a:r>
            <a:r>
              <a:rPr lang="en-US" sz="2400" b="1" i="0" u="none" strike="noStrike" baseline="0" dirty="0">
                <a:latin typeface="+mj-lt"/>
              </a:rPr>
              <a:t> drug </a:t>
            </a:r>
            <a:r>
              <a:rPr lang="en-US" sz="2400" b="1" i="0" u="none" strike="noStrike" baseline="0" dirty="0" err="1">
                <a:latin typeface="+mj-lt"/>
              </a:rPr>
              <a:t>baricitinib</a:t>
            </a:r>
            <a:r>
              <a:rPr lang="en-US" sz="2400" b="1" dirty="0">
                <a:latin typeface="+mj-lt"/>
              </a:rPr>
              <a:t> </a:t>
            </a:r>
            <a:r>
              <a:rPr lang="en-US" sz="2400" b="1" i="0" u="none" strike="noStrike" baseline="0" dirty="0">
                <a:latin typeface="+mj-lt"/>
              </a:rPr>
              <a:t>and the antiviral drug </a:t>
            </a:r>
            <a:r>
              <a:rPr lang="en-US" sz="2400" b="1" i="0" u="none" strike="noStrike" baseline="0" dirty="0" err="1">
                <a:latin typeface="+mj-lt"/>
              </a:rPr>
              <a:t>remdesivir</a:t>
            </a:r>
            <a:r>
              <a:rPr lang="en-US" sz="2400" b="1" i="0" u="none" strike="noStrike" baseline="0" dirty="0">
                <a:latin typeface="+mj-lt"/>
              </a:rPr>
              <a:t> was safe and superior to </a:t>
            </a:r>
            <a:r>
              <a:rPr lang="en-US" sz="2400" b="1" i="0" u="none" strike="noStrike" baseline="0" dirty="0" err="1">
                <a:latin typeface="+mj-lt"/>
              </a:rPr>
              <a:t>remdesivir</a:t>
            </a:r>
            <a:r>
              <a:rPr lang="en-US" sz="2400" b="1" i="0" u="none" strike="noStrike" baseline="0" dirty="0">
                <a:latin typeface="+mj-lt"/>
              </a:rPr>
              <a:t> alone for the treatment of hospitalized patients with Covid-19 pneumonia.</a:t>
            </a:r>
            <a:r>
              <a:rPr lang="en-US" sz="2400" b="1" dirty="0">
                <a:latin typeface="+mj-lt"/>
              </a:rPr>
              <a:t> </a:t>
            </a:r>
            <a:endParaRPr lang="en-IN" sz="2400" b="1" dirty="0">
              <a:latin typeface="+mj-lt"/>
            </a:endParaRPr>
          </a:p>
        </p:txBody>
      </p:sp>
    </p:spTree>
    <p:extLst>
      <p:ext uri="{BB962C8B-B14F-4D97-AF65-F5344CB8AC3E}">
        <p14:creationId xmlns:p14="http://schemas.microsoft.com/office/powerpoint/2010/main" val="17965551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A377C40-2217-4396-A010-F38DD06CB225}"/>
              </a:ext>
            </a:extLst>
          </p:cNvPr>
          <p:cNvSpPr>
            <a:spLocks noGrp="1"/>
          </p:cNvSpPr>
          <p:nvPr>
            <p:ph type="title"/>
          </p:nvPr>
        </p:nvSpPr>
        <p:spPr/>
        <p:txBody>
          <a:bodyPr/>
          <a:lstStyle/>
          <a:p>
            <a:r>
              <a:rPr lang="en-US"/>
              <a:t>Thank you </a:t>
            </a:r>
            <a:endParaRPr lang="en-IN"/>
          </a:p>
        </p:txBody>
      </p:sp>
      <p:sp>
        <p:nvSpPr>
          <p:cNvPr id="5" name="Text Placeholder 4">
            <a:extLst>
              <a:ext uri="{FF2B5EF4-FFF2-40B4-BE49-F238E27FC236}">
                <a16:creationId xmlns:a16="http://schemas.microsoft.com/office/drawing/2014/main" id="{7774FDDB-FCDC-4999-834C-1D3831708A75}"/>
              </a:ext>
            </a:extLst>
          </p:cNvPr>
          <p:cNvSpPr>
            <a:spLocks noGrp="1"/>
          </p:cNvSpPr>
          <p:nvPr>
            <p:ph type="body" idx="1"/>
          </p:nvPr>
        </p:nvSpPr>
        <p:spPr/>
        <p:txBody>
          <a:bodyPr/>
          <a:lstStyle/>
          <a:p>
            <a:endParaRPr lang="en-IN"/>
          </a:p>
        </p:txBody>
      </p:sp>
    </p:spTree>
    <p:extLst>
      <p:ext uri="{BB962C8B-B14F-4D97-AF65-F5344CB8AC3E}">
        <p14:creationId xmlns:p14="http://schemas.microsoft.com/office/powerpoint/2010/main" val="300508641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144</TotalTime>
  <Words>1279</Words>
  <Application>Microsoft Office PowerPoint</Application>
  <PresentationFormat>Widescreen</PresentationFormat>
  <Paragraphs>67</Paragraphs>
  <Slides>16</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16</vt:i4>
      </vt:variant>
    </vt:vector>
  </HeadingPairs>
  <TitlesOfParts>
    <vt:vector size="23" baseType="lpstr">
      <vt:lpstr>Arial</vt:lpstr>
      <vt:lpstr>Calibri</vt:lpstr>
      <vt:lpstr>Calibri Light</vt:lpstr>
      <vt:lpstr>OTNEJMQuadraat</vt:lpstr>
      <vt:lpstr>Source Sans Pro</vt:lpstr>
      <vt:lpstr>Wingdings</vt:lpstr>
      <vt:lpstr>Office Theme</vt:lpstr>
      <vt:lpstr>BARICITNIB PLUS REMDESIVIR FOR HOSPITALIZED ADULTS WITH COVID 19</vt:lpstr>
      <vt:lpstr>INTRODUCTION</vt:lpstr>
      <vt:lpstr>PowerPoint Presentation</vt:lpstr>
      <vt:lpstr>METHODS </vt:lpstr>
      <vt:lpstr>PowerPoint Presentation</vt:lpstr>
      <vt:lpstr>PowerPoint Presentation</vt:lpstr>
      <vt:lpstr>Outcomes:</vt:lpstr>
      <vt:lpstr>PowerPoint Presentation</vt:lpstr>
      <vt:lpstr>RESULTS:</vt:lpstr>
      <vt:lpstr>PowerPoint Presentation</vt:lpstr>
      <vt:lpstr>PowerPoint Presentation</vt:lpstr>
      <vt:lpstr>PowerPoint Presentation</vt:lpstr>
      <vt:lpstr>PowerPoint Presentation</vt:lpstr>
      <vt:lpstr>PowerPoint Presentation</vt:lpstr>
      <vt:lpstr>PowerPoint Presentation</vt:lpstr>
      <vt:lpstr>Thank you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BARICITNIB PLUS REMDESIVIR FOR HOSPITALIZED ADULTS WITH COVID 19</dc:title>
  <dc:creator>sajeevgeorgev@gmail.com</dc:creator>
  <cp:lastModifiedBy>sajeevgeorgev@gmail.com</cp:lastModifiedBy>
  <cp:revision>14</cp:revision>
  <dcterms:created xsi:type="dcterms:W3CDTF">2021-05-25T09:40:48Z</dcterms:created>
  <dcterms:modified xsi:type="dcterms:W3CDTF">2021-05-25T12:05:37Z</dcterms:modified>
</cp:coreProperties>
</file>