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3"/>
  </p:notesMasterIdLst>
  <p:sldIdLst>
    <p:sldId id="31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5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5" r:id="rId27"/>
    <p:sldId id="286" r:id="rId28"/>
    <p:sldId id="287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13" r:id="rId44"/>
    <p:sldId id="314" r:id="rId45"/>
    <p:sldId id="305" r:id="rId46"/>
    <p:sldId id="306" r:id="rId47"/>
    <p:sldId id="307" r:id="rId48"/>
    <p:sldId id="308" r:id="rId49"/>
    <p:sldId id="309" r:id="rId50"/>
    <p:sldId id="310" r:id="rId51"/>
    <p:sldId id="311" r:id="rId5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2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5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5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5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8694C9-CFB6-4A92-B11A-B232458BC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9317"/>
            <a:ext cx="10515600" cy="5570806"/>
          </a:xfrm>
        </p:spPr>
        <p:txBody>
          <a:bodyPr/>
          <a:lstStyle/>
          <a:p>
            <a:r>
              <a:rPr lang="en-US" sz="6600" b="1" dirty="0">
                <a:solidFill>
                  <a:srgbClr val="552579"/>
                </a:solidFill>
              </a:rPr>
              <a:t>APPROACH TO HYPOKALEMIA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rgbClr val="7030A0"/>
                </a:solidFill>
              </a:rPr>
              <a:t>                                          </a:t>
            </a:r>
            <a:r>
              <a:rPr lang="en-US" sz="3600" dirty="0">
                <a:solidFill>
                  <a:srgbClr val="7030A0"/>
                </a:solidFill>
              </a:rPr>
              <a:t>DR SANJU S </a:t>
            </a:r>
            <a:br>
              <a:rPr lang="en-US" sz="3600" dirty="0">
                <a:solidFill>
                  <a:srgbClr val="7030A0"/>
                </a:solidFill>
              </a:rPr>
            </a:br>
            <a:r>
              <a:rPr lang="en-US" sz="3600" dirty="0">
                <a:solidFill>
                  <a:srgbClr val="7030A0"/>
                </a:solidFill>
              </a:rPr>
              <a:t>                                                    JUNIOR RESIDENT </a:t>
            </a:r>
            <a:br>
              <a:rPr lang="en-US" sz="3600" dirty="0">
                <a:solidFill>
                  <a:srgbClr val="7030A0"/>
                </a:solidFill>
              </a:rPr>
            </a:br>
            <a:r>
              <a:rPr lang="en-US" sz="3600" dirty="0">
                <a:solidFill>
                  <a:srgbClr val="7030A0"/>
                </a:solidFill>
              </a:rPr>
              <a:t>                                                    GENERAL MEDICINE </a:t>
            </a:r>
            <a:endParaRPr lang="en-IN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55688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1"/>
          <p:cNvSpPr txBox="1">
            <a:spLocks noGrp="1"/>
          </p:cNvSpPr>
          <p:nvPr>
            <p:ph type="title"/>
          </p:nvPr>
        </p:nvSpPr>
        <p:spPr>
          <a:xfrm>
            <a:off x="533401" y="77261"/>
            <a:ext cx="10515601" cy="1325563"/>
          </a:xfrm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pPr>
            <a:r>
              <a:rPr dirty="0"/>
              <a:t>Potassium…</a:t>
            </a:r>
          </a:p>
        </p:txBody>
      </p:sp>
      <p:sp>
        <p:nvSpPr>
          <p:cNvPr id="9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48733" y="1029765"/>
            <a:ext cx="5681135" cy="4351338"/>
          </a:xfrm>
          <a:prstGeom prst="rect">
            <a:avLst/>
          </a:prstGeom>
        </p:spPr>
        <p:txBody>
          <a:bodyPr/>
          <a:lstStyle/>
          <a:p>
            <a:pPr marL="0" indent="0" defTabSz="896111">
              <a:spcBef>
                <a:spcPts val="900"/>
              </a:spcBef>
              <a:buSzTx/>
              <a:buNone/>
              <a:defRPr sz="2744" b="1" i="1"/>
            </a:pPr>
            <a:r>
              <a:rPr dirty="0"/>
              <a:t>“Chief Intracellular Cation”</a:t>
            </a:r>
          </a:p>
          <a:p>
            <a:pPr marL="0" indent="0" algn="ctr" defTabSz="896111">
              <a:spcBef>
                <a:spcPts val="900"/>
              </a:spcBef>
              <a:buSzTx/>
              <a:buNone/>
              <a:defRPr sz="2744"/>
            </a:pPr>
            <a:endParaRPr dirty="0"/>
          </a:p>
          <a:p>
            <a:pPr marL="224027" indent="-224027" defTabSz="896111">
              <a:spcBef>
                <a:spcPts val="900"/>
              </a:spcBef>
              <a:defRPr sz="2744"/>
            </a:pPr>
            <a:r>
              <a:rPr dirty="0"/>
              <a:t>ECF : </a:t>
            </a:r>
            <a:r>
              <a:rPr dirty="0">
                <a:solidFill>
                  <a:srgbClr val="7030A0"/>
                </a:solidFill>
              </a:rPr>
              <a:t>3.5 – 5.5 </a:t>
            </a:r>
            <a:r>
              <a:rPr dirty="0" err="1"/>
              <a:t>mEq</a:t>
            </a:r>
            <a:r>
              <a:t>/L (1-2%)</a:t>
            </a:r>
          </a:p>
          <a:p>
            <a:pPr marL="224027" indent="-224027" defTabSz="896111">
              <a:spcBef>
                <a:spcPts val="900"/>
              </a:spcBef>
              <a:defRPr sz="2744"/>
            </a:pPr>
            <a:r>
              <a:t>ICF : </a:t>
            </a:r>
            <a:r>
              <a:rPr>
                <a:solidFill>
                  <a:srgbClr val="7030A0"/>
                </a:solidFill>
              </a:rPr>
              <a:t>100-150 </a:t>
            </a:r>
            <a:r>
              <a:t>mEq/L   (30x / 98%)</a:t>
            </a:r>
          </a:p>
          <a:p>
            <a:pPr marL="224027" indent="-224027" defTabSz="896111">
              <a:spcBef>
                <a:spcPts val="900"/>
              </a:spcBef>
              <a:defRPr sz="2744"/>
            </a:pPr>
            <a:endParaRPr/>
          </a:p>
          <a:p>
            <a:pPr marL="224027" indent="-224027" defTabSz="896111">
              <a:spcBef>
                <a:spcPts val="900"/>
              </a:spcBef>
              <a:defRPr sz="2744"/>
            </a:pPr>
            <a:r>
              <a:t>Chief regulator of ICF/ECF gradient : </a:t>
            </a:r>
            <a:r>
              <a:rPr>
                <a:solidFill>
                  <a:srgbClr val="75527C"/>
                </a:solidFill>
              </a:rPr>
              <a:t>Na</a:t>
            </a:r>
            <a:r>
              <a:rPr baseline="29959">
                <a:solidFill>
                  <a:srgbClr val="75527C"/>
                </a:solidFill>
              </a:rPr>
              <a:t>+</a:t>
            </a:r>
            <a:r>
              <a:rPr>
                <a:solidFill>
                  <a:srgbClr val="75527C"/>
                </a:solidFill>
              </a:rPr>
              <a:t>/K</a:t>
            </a:r>
            <a:r>
              <a:rPr baseline="29959">
                <a:solidFill>
                  <a:srgbClr val="75527C"/>
                </a:solidFill>
              </a:rPr>
              <a:t>+</a:t>
            </a:r>
            <a:r>
              <a:rPr>
                <a:solidFill>
                  <a:srgbClr val="75527C"/>
                </a:solidFill>
              </a:rPr>
              <a:t> ATPase Pump</a:t>
            </a:r>
          </a:p>
          <a:p>
            <a:pPr marL="224027" indent="-224027" defTabSz="896111">
              <a:spcBef>
                <a:spcPts val="900"/>
              </a:spcBef>
              <a:defRPr sz="2744"/>
            </a:pPr>
            <a:r>
              <a:t>Total Body Pool Of Potassium : </a:t>
            </a:r>
            <a:r>
              <a:rPr>
                <a:solidFill>
                  <a:srgbClr val="75527C"/>
                </a:solidFill>
              </a:rPr>
              <a:t>3000-3500</a:t>
            </a:r>
            <a:r>
              <a:t> mEq</a:t>
            </a:r>
          </a:p>
        </p:txBody>
      </p:sp>
      <p:pic>
        <p:nvPicPr>
          <p:cNvPr id="98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6020" y="2389194"/>
            <a:ext cx="7205979" cy="45026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Content Placeholder 3" descr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9" y="172989"/>
            <a:ext cx="11995472" cy="65490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316A86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ICF/ECF Concentration</a:t>
            </a:r>
          </a:p>
        </p:txBody>
      </p:sp>
      <p:sp>
        <p:nvSpPr>
          <p:cNvPr id="104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4747055" cy="4351338"/>
          </a:xfrm>
          <a:prstGeom prst="rect">
            <a:avLst/>
          </a:prstGeom>
        </p:spPr>
        <p:txBody>
          <a:bodyPr/>
          <a:lstStyle/>
          <a:p>
            <a:r>
              <a:t>Maintained by </a:t>
            </a:r>
            <a:r>
              <a:rPr>
                <a:solidFill>
                  <a:srgbClr val="316A86"/>
                </a:solidFill>
              </a:rPr>
              <a:t>Na</a:t>
            </a:r>
            <a:r>
              <a:rPr baseline="30000">
                <a:solidFill>
                  <a:srgbClr val="316A86"/>
                </a:solidFill>
              </a:rPr>
              <a:t>+</a:t>
            </a:r>
            <a:r>
              <a:rPr>
                <a:solidFill>
                  <a:srgbClr val="316A86"/>
                </a:solidFill>
              </a:rPr>
              <a:t>/K</a:t>
            </a:r>
            <a:r>
              <a:rPr baseline="30000">
                <a:solidFill>
                  <a:srgbClr val="316A86"/>
                </a:solidFill>
              </a:rPr>
              <a:t>+</a:t>
            </a:r>
            <a:r>
              <a:rPr>
                <a:solidFill>
                  <a:srgbClr val="316A86"/>
                </a:solidFill>
              </a:rPr>
              <a:t> ATPase Pump</a:t>
            </a:r>
          </a:p>
          <a:p>
            <a:r>
              <a:t>Cellular K</a:t>
            </a:r>
            <a:r>
              <a:rPr baseline="30000"/>
              <a:t>+</a:t>
            </a:r>
            <a:r>
              <a:t> uptake is rapid and it limits the rapid increase in serum potassium concentration </a:t>
            </a:r>
          </a:p>
          <a:p>
            <a:r>
              <a:t>Shift from ICF to ECF also occurs when serum K</a:t>
            </a:r>
            <a:r>
              <a:rPr baseline="30000"/>
              <a:t>+</a:t>
            </a:r>
            <a:r>
              <a:t> is less</a:t>
            </a:r>
          </a:p>
        </p:txBody>
      </p:sp>
      <p:pic>
        <p:nvPicPr>
          <p:cNvPr id="105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233" y="1813268"/>
            <a:ext cx="5241031" cy="47054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Potassium Excretion</a:t>
            </a:r>
          </a:p>
        </p:txBody>
      </p:sp>
      <p:sp>
        <p:nvSpPr>
          <p:cNvPr id="108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 a healthy individual at steady state, the entire daily intake of potassium is excreted</a:t>
            </a:r>
          </a:p>
          <a:p>
            <a:r>
              <a:t>Approx. </a:t>
            </a:r>
            <a:r>
              <a:rPr b="1">
                <a:solidFill>
                  <a:srgbClr val="75527C"/>
                </a:solidFill>
              </a:rPr>
              <a:t>90%</a:t>
            </a:r>
            <a:r>
              <a:t> in the urine and </a:t>
            </a:r>
            <a:r>
              <a:rPr b="1">
                <a:solidFill>
                  <a:srgbClr val="75527C"/>
                </a:solidFill>
              </a:rPr>
              <a:t>10%</a:t>
            </a:r>
            <a:r>
              <a:rPr>
                <a:solidFill>
                  <a:srgbClr val="75527C"/>
                </a:solidFill>
              </a:rPr>
              <a:t> </a:t>
            </a:r>
            <a:r>
              <a:t>in the stool</a:t>
            </a:r>
          </a:p>
          <a:p>
            <a:pPr>
              <a:defRPr b="1">
                <a:solidFill>
                  <a:srgbClr val="75527C"/>
                </a:solidFill>
              </a:defRPr>
            </a:pPr>
            <a:r>
              <a:t>Kidney</a:t>
            </a:r>
            <a:r>
              <a:rPr b="0">
                <a:solidFill>
                  <a:srgbClr val="000000"/>
                </a:solidFill>
              </a:rPr>
              <a:t> plays a dominant role in potassium homeostasis </a:t>
            </a:r>
          </a:p>
          <a:p>
            <a:r>
              <a:t>Serum Potassium almost completely ionised, not bound to any plasma proteins: Hence </a:t>
            </a:r>
            <a:r>
              <a:rPr>
                <a:solidFill>
                  <a:srgbClr val="75527C"/>
                </a:solidFill>
              </a:rPr>
              <a:t>effectively filtered by glomerulus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Content Placeholder 3" descr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62" y="145106"/>
            <a:ext cx="5141536" cy="645340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4"/>
              <p:cNvSpPr txBox="1"/>
              <p:nvPr/>
            </p:nvSpPr>
            <p:spPr>
              <a:xfrm>
                <a:off x="5643331" y="432484"/>
                <a:ext cx="6272291" cy="605815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/>
              <a:p>
                <a:pPr marL="285750" indent="-285750">
                  <a:buSzPct val="100000"/>
                  <a:buFont typeface="Arial"/>
                  <a:buChar char="•"/>
                  <a:defRPr sz="2800"/>
                </a:pPr>
                <a:r>
                  <a:t>Maximum absorption : </a:t>
                </a:r>
                <a:r>
                  <a:rPr b="1">
                    <a:solidFill>
                      <a:srgbClr val="316A86"/>
                    </a:solidFill>
                  </a:rPr>
                  <a:t>PCT </a:t>
                </a:r>
                <a:r>
                  <a:rPr b="1"/>
                  <a:t>(65%)</a:t>
                </a:r>
                <a:r>
                  <a:t> Passive (all ions except Mg</a:t>
                </a:r>
                <a:r>
                  <a:rPr baseline="30000"/>
                  <a:t>++</a:t>
                </a:r>
                <a:r>
                  <a:t>)</a:t>
                </a:r>
              </a:p>
              <a:p>
                <a:pPr marL="285750" indent="-285750">
                  <a:buSzPct val="100000"/>
                  <a:buFont typeface="Arial"/>
                  <a:buChar char="•"/>
                  <a:defRPr sz="2800"/>
                </a:pPr>
                <a:r>
                  <a:t>Other sites:</a:t>
                </a:r>
              </a:p>
              <a:p>
                <a:pPr marL="914400" lvl="1" indent="-457200">
                  <a:buSzPct val="100000"/>
                  <a:buAutoNum type="arabicPeriod"/>
                  <a:defRPr sz="2800"/>
                </a:pPr>
                <a:r>
                  <a:t>Descending Loop : Secretion</a:t>
                </a:r>
              </a:p>
              <a:p>
                <a:pPr marL="914400" lvl="1" indent="-457200">
                  <a:buSzPct val="100000"/>
                  <a:buAutoNum type="arabicPeriod"/>
                  <a:defRPr sz="2800"/>
                </a:pPr>
                <a:r>
                  <a:t>TAL (25%)</a:t>
                </a:r>
              </a:p>
              <a:p>
                <a:pPr marL="914400" lvl="1" indent="-457200">
                  <a:buSzPct val="100000"/>
                  <a:buAutoNum type="arabicPeriod"/>
                  <a:defRPr sz="2800"/>
                </a:pPr>
                <a:r>
                  <a:t>DCT (15%)</a:t>
                </a:r>
              </a:p>
              <a:p>
                <a:pPr marL="914400" lvl="1" indent="-457200">
                  <a:buSzPct val="100000"/>
                  <a:buAutoNum type="arabicPeriod"/>
                  <a:defRPr sz="2800"/>
                </a:pPr>
                <a:r>
                  <a:t>P cells of Cortical CD (excretion)</a:t>
                </a:r>
              </a:p>
              <a:p>
                <a:pPr marL="914400" lvl="1" indent="-457200">
                  <a:buSzPct val="100000"/>
                  <a:buAutoNum type="arabicPeriod"/>
                </a:pPr>
                <a14:m>
                  <m:oMath xmlns:m="http://schemas.openxmlformats.org/officeDocument/2006/math">
                    <m:r>
                      <a:rPr sz="30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∝</m:t>
                    </m:r>
                    <m:r>
                      <m:rPr>
                        <m:nor/>
                      </m:rPr>
                      <a:rPr sz="30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sz="2800"/>
                  <a:t>intercalated cells</a:t>
                </a:r>
              </a:p>
              <a:p>
                <a:pPr marL="285750" indent="-285750">
                  <a:buSzPct val="100000"/>
                  <a:buFont typeface="Arial"/>
                  <a:buChar char="•"/>
                  <a:defRPr sz="2800"/>
                </a:pPr>
                <a:r>
                  <a:t>There is only little variation in proximal tubule potassium reabsorption in response to hypokalemia or hyperkalemia. Major variations occurs at the level of potassium excretion. </a:t>
                </a:r>
                <a:endParaRPr b="1"/>
              </a:p>
            </p:txBody>
          </p:sp>
        </mc:Choice>
        <mc:Fallback xmlns="">
          <p:sp>
            <p:nvSpPr>
              <p:cNvPr id="111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331" y="432484"/>
                <a:ext cx="6272291" cy="6058159"/>
              </a:xfrm>
              <a:prstGeom prst="rect">
                <a:avLst/>
              </a:prstGeom>
              <a:blipFill>
                <a:blip r:embed="rId3"/>
                <a:stretch>
                  <a:fillRect l="-2527" t="-1006" r="-3984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1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Content Placeholder 3"/>
          <p:cNvGrpSpPr/>
          <p:nvPr/>
        </p:nvGrpSpPr>
        <p:grpSpPr>
          <a:xfrm>
            <a:off x="111206" y="188540"/>
            <a:ext cx="6914343" cy="6434683"/>
            <a:chOff x="0" y="0"/>
            <a:chExt cx="6914342" cy="6434682"/>
          </a:xfrm>
        </p:grpSpPr>
        <p:sp>
          <p:nvSpPr>
            <p:cNvPr id="113" name="Rectangle"/>
            <p:cNvSpPr/>
            <p:nvPr/>
          </p:nvSpPr>
          <p:spPr>
            <a:xfrm>
              <a:off x="0" y="0"/>
              <a:ext cx="6914343" cy="6434683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14" name="image7.png" descr="image7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6914343" cy="64346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6" name="TextBox 4"/>
          <p:cNvSpPr txBox="1"/>
          <p:nvPr/>
        </p:nvSpPr>
        <p:spPr>
          <a:xfrm>
            <a:off x="7071267" y="518983"/>
            <a:ext cx="4736346" cy="5450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3200">
                <a:solidFill>
                  <a:srgbClr val="316A86"/>
                </a:solidFill>
              </a:defRPr>
            </a:pPr>
            <a:r>
              <a:t>1. </a:t>
            </a:r>
            <a:r>
              <a:rPr b="1" u="sng"/>
              <a:t>NKCC Channel</a:t>
            </a:r>
          </a:p>
          <a:p>
            <a:pPr>
              <a:defRPr sz="3200"/>
            </a:pPr>
            <a:r>
              <a:t>	Active</a:t>
            </a:r>
          </a:p>
          <a:p>
            <a:pPr>
              <a:defRPr sz="3200"/>
            </a:pPr>
            <a:r>
              <a:t>	2 Positive 2 negative 	ion inside</a:t>
            </a:r>
          </a:p>
          <a:p>
            <a:pPr>
              <a:defRPr sz="3200">
                <a:solidFill>
                  <a:srgbClr val="316A86"/>
                </a:solidFill>
              </a:defRPr>
            </a:pPr>
            <a:r>
              <a:t>2. </a:t>
            </a:r>
            <a:r>
              <a:rPr b="1" u="sng"/>
              <a:t>ROMK Channel</a:t>
            </a:r>
          </a:p>
          <a:p>
            <a:pPr>
              <a:defRPr sz="3200"/>
            </a:pPr>
            <a:r>
              <a:t>	takes out K</a:t>
            </a:r>
            <a:r>
              <a:rPr baseline="30000"/>
              <a:t>+</a:t>
            </a:r>
            <a:r>
              <a:t> to lumen</a:t>
            </a:r>
          </a:p>
          <a:p>
            <a:pPr>
              <a:defRPr sz="3200"/>
            </a:pPr>
            <a:r>
              <a:t>	positive charge in 	lumen</a:t>
            </a:r>
          </a:p>
          <a:p>
            <a:pPr>
              <a:defRPr sz="3200">
                <a:solidFill>
                  <a:srgbClr val="316A86"/>
                </a:solidFill>
              </a:defRPr>
            </a:pPr>
            <a:r>
              <a:t>3. </a:t>
            </a:r>
            <a:r>
              <a:rPr b="1" u="sng"/>
              <a:t>Paracellular Pathway</a:t>
            </a:r>
          </a:p>
          <a:p>
            <a:pPr>
              <a:defRPr sz="3200"/>
            </a:pPr>
            <a:r>
              <a:t>	Absorption of Ca</a:t>
            </a:r>
            <a:r>
              <a:rPr baseline="30000"/>
              <a:t>++</a:t>
            </a:r>
            <a:r>
              <a:t> 	Mg</a:t>
            </a:r>
            <a:r>
              <a:rPr baseline="30000"/>
              <a:t>++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1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316A86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Role of Collecting Duct</a:t>
            </a:r>
          </a:p>
        </p:txBody>
      </p:sp>
      <p:sp>
        <p:nvSpPr>
          <p:cNvPr id="11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724026"/>
            <a:ext cx="10515600" cy="4710638"/>
          </a:xfrm>
          <a:prstGeom prst="rect">
            <a:avLst/>
          </a:prstGeom>
        </p:spPr>
        <p:txBody>
          <a:bodyPr/>
          <a:lstStyle/>
          <a:p>
            <a:pPr>
              <a:defRPr sz="3400"/>
            </a:pPr>
            <a:r>
              <a:t>The collecting duct is the primary site at which the kidney regulates urinary K+ excretion. </a:t>
            </a:r>
          </a:p>
          <a:p>
            <a:pPr>
              <a:defRPr sz="3400"/>
            </a:pPr>
            <a:r>
              <a:t>The collecting duct has the ability both to secrete K+, enabling adaptation to K+ excess states, and to actively reabsorb K+, enabling adaptation to K+ depletion states. </a:t>
            </a:r>
          </a:p>
          <a:p>
            <a:pPr>
              <a:defRPr sz="3400"/>
            </a:pPr>
            <a:r>
              <a:t>The principal cell, particularly in the cortical collecting duct, secretes potassium, whereas intercalated cells throughout the entire collecting duct reabsorb potassium.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Content Placeholder 4" descr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07" y="203200"/>
            <a:ext cx="6925061" cy="6434668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Content Placeholder 3"/>
          <p:cNvSpPr txBox="1">
            <a:spLocks noGrp="1"/>
          </p:cNvSpPr>
          <p:nvPr>
            <p:ph type="body" sz="half" idx="1"/>
          </p:nvPr>
        </p:nvSpPr>
        <p:spPr>
          <a:xfrm>
            <a:off x="7044266" y="203199"/>
            <a:ext cx="4961468" cy="6654801"/>
          </a:xfrm>
          <a:prstGeom prst="rect">
            <a:avLst/>
          </a:prstGeom>
        </p:spPr>
        <p:txBody>
          <a:bodyPr/>
          <a:lstStyle/>
          <a:p>
            <a:pPr marL="514350" indent="-514350">
              <a:lnSpc>
                <a:spcPct val="81000"/>
              </a:lnSpc>
              <a:buFontTx/>
              <a:buAutoNum type="arabicPeriod"/>
              <a:defRPr sz="2900" b="1" u="sng">
                <a:solidFill>
                  <a:srgbClr val="316A86"/>
                </a:solidFill>
              </a:defRPr>
            </a:pPr>
            <a:r>
              <a:t>EnaC</a:t>
            </a:r>
            <a:endParaRPr sz="3200"/>
          </a:p>
          <a:p>
            <a:pPr marL="685800" lvl="1" indent="-228600">
              <a:lnSpc>
                <a:spcPct val="81000"/>
              </a:lnSpc>
              <a:spcBef>
                <a:spcPts val="500"/>
              </a:spcBef>
              <a:defRPr sz="2500"/>
            </a:pPr>
            <a:r>
              <a:t>apical Na+ entry </a:t>
            </a:r>
          </a:p>
          <a:p>
            <a:pPr marL="685800" lvl="1" indent="-228600">
              <a:lnSpc>
                <a:spcPct val="81000"/>
              </a:lnSpc>
              <a:spcBef>
                <a:spcPts val="500"/>
              </a:spcBef>
              <a:defRPr sz="2500"/>
            </a:pPr>
            <a:r>
              <a:t>Amiloride sensitive</a:t>
            </a:r>
            <a:endParaRPr sz="2200"/>
          </a:p>
          <a:p>
            <a:pPr marL="685800" lvl="1" indent="-228600">
              <a:lnSpc>
                <a:spcPct val="81000"/>
              </a:lnSpc>
              <a:spcBef>
                <a:spcPts val="500"/>
              </a:spcBef>
              <a:defRPr sz="2500"/>
            </a:pPr>
            <a:r>
              <a:t>generates a negative potential difference in lumen</a:t>
            </a:r>
            <a:endParaRPr sz="2200"/>
          </a:p>
          <a:p>
            <a:pPr marL="685800" lvl="1" indent="-228600">
              <a:lnSpc>
                <a:spcPct val="81000"/>
              </a:lnSpc>
              <a:spcBef>
                <a:spcPts val="500"/>
              </a:spcBef>
              <a:defRPr sz="2500"/>
            </a:pPr>
            <a:r>
              <a:t>drives passive K+ exit through apical K+ channels </a:t>
            </a:r>
          </a:p>
          <a:p>
            <a:pPr marL="514350" indent="-514350">
              <a:lnSpc>
                <a:spcPct val="81000"/>
              </a:lnSpc>
              <a:buFontTx/>
              <a:buAutoNum type="arabicPeriod"/>
              <a:defRPr sz="2900" b="1" u="sng">
                <a:solidFill>
                  <a:srgbClr val="316A86"/>
                </a:solidFill>
              </a:defRPr>
            </a:pPr>
            <a:r>
              <a:t>ROMK / KiR 1.1</a:t>
            </a:r>
          </a:p>
          <a:p>
            <a:pPr marL="685800" lvl="1" indent="-228600">
              <a:lnSpc>
                <a:spcPct val="81000"/>
              </a:lnSpc>
              <a:spcBef>
                <a:spcPts val="500"/>
              </a:spcBef>
              <a:defRPr sz="2500"/>
            </a:pPr>
            <a:r>
              <a:t>apical K+ channels</a:t>
            </a:r>
            <a:endParaRPr sz="2200"/>
          </a:p>
          <a:p>
            <a:pPr marL="685800" lvl="1" indent="-228600">
              <a:lnSpc>
                <a:spcPct val="81000"/>
              </a:lnSpc>
              <a:spcBef>
                <a:spcPts val="500"/>
              </a:spcBef>
              <a:defRPr sz="2500"/>
            </a:pPr>
            <a:r>
              <a:t>the bulk of constitutive K+ secretion </a:t>
            </a:r>
          </a:p>
          <a:p>
            <a:pPr marL="514350" indent="-514350">
              <a:lnSpc>
                <a:spcPct val="81000"/>
              </a:lnSpc>
              <a:buFontTx/>
              <a:buAutoNum type="arabicPeriod"/>
              <a:defRPr sz="2900" b="1" u="sng">
                <a:solidFill>
                  <a:srgbClr val="316A86"/>
                </a:solidFill>
              </a:defRPr>
            </a:pPr>
            <a:r>
              <a:t>Flow-sensitive big potassium (BK) or maxi-K K+ channel </a:t>
            </a:r>
            <a:endParaRPr sz="3200"/>
          </a:p>
          <a:p>
            <a:pPr marL="685800" lvl="1" indent="-228600">
              <a:lnSpc>
                <a:spcPct val="81000"/>
              </a:lnSpc>
              <a:spcBef>
                <a:spcPts val="500"/>
              </a:spcBef>
              <a:defRPr sz="2500"/>
            </a:pPr>
            <a:r>
              <a:t>increases in distal flow rate </a:t>
            </a:r>
          </a:p>
          <a:p>
            <a:pPr marL="685800" lvl="1" indent="-228600">
              <a:lnSpc>
                <a:spcPct val="81000"/>
              </a:lnSpc>
              <a:spcBef>
                <a:spcPts val="500"/>
              </a:spcBef>
              <a:defRPr sz="2500"/>
            </a:pPr>
            <a:r>
              <a:t>genetic absence of ROMK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1" build="p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="1">
                <a:solidFill>
                  <a:srgbClr val="316A86"/>
                </a:solidFill>
              </a:defRPr>
            </a:pPr>
            <a:r>
              <a:t>Factors influencing principal cell potassium secretion </a:t>
            </a:r>
          </a:p>
          <a:p>
            <a:pPr marL="514350" indent="-514350">
              <a:buFontTx/>
              <a:buAutoNum type="arabicPeriod"/>
            </a:pPr>
            <a:r>
              <a:t>Luminal flow rate (most Important)</a:t>
            </a:r>
          </a:p>
          <a:p>
            <a:pPr marL="514350" indent="-514350">
              <a:buFontTx/>
              <a:buAutoNum type="arabicPeriod"/>
            </a:pPr>
            <a:r>
              <a:t>Distal sodium delivery</a:t>
            </a:r>
          </a:p>
          <a:p>
            <a:pPr marL="514350" indent="-514350">
              <a:buFontTx/>
              <a:buAutoNum type="arabicPeriod"/>
            </a:pPr>
            <a:r>
              <a:t>Aldosterone</a:t>
            </a:r>
          </a:p>
          <a:p>
            <a:pPr marL="514350" indent="-514350">
              <a:buFontTx/>
              <a:buAutoNum type="arabicPeriod"/>
            </a:pPr>
            <a:r>
              <a:t>Extracellular pH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Content Placeholder 4" descr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00" y="177408"/>
            <a:ext cx="6410582" cy="6680593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Content Placeholder 3"/>
          <p:cNvSpPr txBox="1">
            <a:spLocks noGrp="1"/>
          </p:cNvSpPr>
          <p:nvPr>
            <p:ph type="body" sz="half" idx="1"/>
          </p:nvPr>
        </p:nvSpPr>
        <p:spPr>
          <a:xfrm>
            <a:off x="6807200" y="440267"/>
            <a:ext cx="5384800" cy="6265332"/>
          </a:xfrm>
          <a:prstGeom prst="rect">
            <a:avLst/>
          </a:prstGeom>
        </p:spPr>
        <p:txBody>
          <a:bodyPr/>
          <a:lstStyle/>
          <a:p>
            <a:pPr>
              <a:defRPr sz="3200" b="1" u="sng">
                <a:solidFill>
                  <a:srgbClr val="316A86"/>
                </a:solidFill>
              </a:defRPr>
            </a:pPr>
            <a:r>
              <a:t>Apical H+-K+-ATPase</a:t>
            </a:r>
          </a:p>
          <a:p>
            <a:pPr marL="685800" lvl="1" indent="-228600">
              <a:spcBef>
                <a:spcPts val="500"/>
              </a:spcBef>
              <a:buFontTx/>
              <a:buChar char="✓"/>
            </a:pPr>
            <a:r>
              <a:t>Reabsorb K</a:t>
            </a:r>
            <a:r>
              <a:rPr baseline="30000"/>
              <a:t>+</a:t>
            </a:r>
            <a:r>
              <a:t> from Lumen</a:t>
            </a:r>
            <a:endParaRPr sz="2400"/>
          </a:p>
          <a:p>
            <a:pPr marL="685800" lvl="1" indent="-228600">
              <a:spcBef>
                <a:spcPts val="500"/>
              </a:spcBef>
              <a:buFontTx/>
              <a:buChar char="✓"/>
            </a:pPr>
            <a:r>
              <a:t>Secretes H</a:t>
            </a:r>
            <a:r>
              <a:rPr baseline="30000"/>
              <a:t>+</a:t>
            </a:r>
            <a:endParaRPr sz="2400"/>
          </a:p>
          <a:p>
            <a:pPr marL="685800" lvl="1" indent="-228600">
              <a:spcBef>
                <a:spcPts val="500"/>
              </a:spcBef>
              <a:buFontTx/>
              <a:buChar char="✓"/>
            </a:pPr>
            <a:r>
              <a:t>Potassium depletion increases H+-K+-ATPase expression </a:t>
            </a:r>
          </a:p>
          <a:p>
            <a:pPr marL="685800" lvl="1" indent="-228600">
              <a:spcBef>
                <a:spcPts val="500"/>
              </a:spcBef>
              <a:buFontTx/>
              <a:buChar char="✓"/>
            </a:pPr>
            <a:r>
              <a:t>Aldosterone increases H+-K+-ATPase expression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1" build="p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0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presence of two separate potassium transport processes, secretion by principal cells and reabsorption by intercalated cells, contributes to rapid and effective regulation of renal potassium excretion. 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9276"/>
            <a:ext cx="13373686" cy="75226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rPr dirty="0"/>
              <a:t>Definition</a:t>
            </a:r>
          </a:p>
        </p:txBody>
      </p:sp>
      <p:sp>
        <p:nvSpPr>
          <p:cNvPr id="135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Serum potassium &lt;3.5 </a:t>
            </a:r>
            <a:r>
              <a:rPr dirty="0" err="1"/>
              <a:t>mEq</a:t>
            </a:r>
            <a:r>
              <a:rPr dirty="0"/>
              <a:t>/L</a:t>
            </a:r>
          </a:p>
          <a:p>
            <a:r>
              <a:rPr dirty="0"/>
              <a:t>occurs in up to 20% of hospitalized patients </a:t>
            </a:r>
          </a:p>
          <a:p>
            <a:r>
              <a:rPr dirty="0"/>
              <a:t>10-fold increase in in-hospital mortality 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le 1"/>
          <p:cNvSpPr txBox="1">
            <a:spLocks noGrp="1"/>
          </p:cNvSpPr>
          <p:nvPr>
            <p:ph type="title"/>
          </p:nvPr>
        </p:nvSpPr>
        <p:spPr>
          <a:xfrm>
            <a:off x="838200" y="297392"/>
            <a:ext cx="10515600" cy="1325564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Causes of Hypokalemia</a:t>
            </a:r>
          </a:p>
        </p:txBody>
      </p:sp>
      <p:sp>
        <p:nvSpPr>
          <p:cNvPr id="13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507067"/>
            <a:ext cx="10845800" cy="5147734"/>
          </a:xfrm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/>
              <a:defRPr sz="3600"/>
            </a:pPr>
            <a:r>
              <a:t>Psuedohypokalemia</a:t>
            </a:r>
          </a:p>
          <a:p>
            <a:pPr marL="514350" indent="-514350">
              <a:buFontTx/>
              <a:buAutoNum type="arabicPeriod"/>
              <a:defRPr sz="3600"/>
            </a:pPr>
            <a:r>
              <a:t>Reduced Intake</a:t>
            </a:r>
          </a:p>
          <a:p>
            <a:pPr marL="514350" indent="-514350">
              <a:buFontTx/>
              <a:buAutoNum type="arabicPeriod"/>
              <a:defRPr sz="3600"/>
            </a:pPr>
            <a:r>
              <a:t>Increased translocation into cells</a:t>
            </a:r>
          </a:p>
          <a:p>
            <a:pPr marL="514350" indent="-514350">
              <a:buFontTx/>
              <a:buAutoNum type="arabicPeriod"/>
              <a:defRPr sz="3600"/>
            </a:pPr>
            <a:r>
              <a:t>Increased Loss</a:t>
            </a:r>
          </a:p>
          <a:p>
            <a:pPr marL="1428750" lvl="2" indent="-514350">
              <a:spcBef>
                <a:spcPts val="500"/>
              </a:spcBef>
              <a:buFontTx/>
              <a:buAutoNum type="alphaLcPeriod"/>
            </a:pPr>
            <a:r>
              <a:t>Renal</a:t>
            </a:r>
            <a:endParaRPr sz="2000"/>
          </a:p>
          <a:p>
            <a:pPr marL="1428750" lvl="2" indent="-514350">
              <a:spcBef>
                <a:spcPts val="500"/>
              </a:spcBef>
              <a:buFontTx/>
              <a:buAutoNum type="alphaLcPeriod"/>
            </a:pPr>
            <a:r>
              <a:t>GIT</a:t>
            </a:r>
            <a:endParaRPr sz="2000"/>
          </a:p>
          <a:p>
            <a:pPr marL="1428750" lvl="2" indent="-514350">
              <a:spcBef>
                <a:spcPts val="500"/>
              </a:spcBef>
              <a:buFontTx/>
              <a:buAutoNum type="alphaLcPeriod"/>
            </a:pPr>
            <a:r>
              <a:t>Sweat</a:t>
            </a:r>
            <a:endParaRPr sz="2000"/>
          </a:p>
          <a:p>
            <a:pPr marL="1428750" lvl="2" indent="-514350">
              <a:spcBef>
                <a:spcPts val="500"/>
              </a:spcBef>
              <a:buFontTx/>
              <a:buAutoNum type="alphaLcPeriod"/>
            </a:pPr>
            <a:r>
              <a:t>Dialysis</a:t>
            </a:r>
            <a:endParaRPr sz="2000"/>
          </a:p>
          <a:p>
            <a:pPr marL="1428750" lvl="2" indent="-514350">
              <a:spcBef>
                <a:spcPts val="500"/>
              </a:spcBef>
              <a:buFontTx/>
              <a:buAutoNum type="alphaLcPeriod"/>
            </a:pPr>
            <a:r>
              <a:t>Plasmapheresis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1" build="p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Pseudohypokalemia</a:t>
            </a:r>
          </a:p>
        </p:txBody>
      </p:sp>
      <p:sp>
        <p:nvSpPr>
          <p:cNvPr id="141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artefactual decrease in serum potassium, after phlebotomy </a:t>
            </a:r>
          </a:p>
          <a:p>
            <a:r>
              <a:t>in vitro cellular uptake of K+ after venipuncture </a:t>
            </a:r>
          </a:p>
          <a:p>
            <a:r>
              <a:t>MCC : </a:t>
            </a:r>
            <a:r>
              <a:rPr b="1">
                <a:solidFill>
                  <a:srgbClr val="75527C"/>
                </a:solidFill>
              </a:rPr>
              <a:t>Acute Leukemia</a:t>
            </a:r>
          </a:p>
          <a:p>
            <a:r>
              <a:t>Large numbers of abnormal leukocytes take up potassium when the blood is stored in a collection vial for prolonged periods at room temperature </a:t>
            </a:r>
          </a:p>
          <a:p>
            <a:pPr marL="514350" indent="-514350">
              <a:buFontTx/>
              <a:buAutoNum type="arabicPeriod"/>
            </a:pPr>
            <a:r>
              <a:t>Rapid separation of plasma </a:t>
            </a:r>
          </a:p>
          <a:p>
            <a:pPr marL="514350" indent="-514350">
              <a:buFontTx/>
              <a:buAutoNum type="arabicPeriod"/>
            </a:pPr>
            <a:r>
              <a:t>storage at 4° C 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Reduced Intake</a:t>
            </a:r>
          </a:p>
        </p:txBody>
      </p:sp>
      <p:sp>
        <p:nvSpPr>
          <p:cNvPr id="147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defRPr sz="2500"/>
            </a:pPr>
            <a:r>
              <a:t>Average Person : 40 – 120 mEq/Day</a:t>
            </a:r>
          </a:p>
          <a:p>
            <a:pPr>
              <a:lnSpc>
                <a:spcPct val="81000"/>
              </a:lnSpc>
              <a:defRPr sz="2500"/>
            </a:pPr>
            <a:r>
              <a:t>Recommended : Close to 120 mEq/day</a:t>
            </a:r>
          </a:p>
          <a:p>
            <a:pPr>
              <a:lnSpc>
                <a:spcPct val="81000"/>
              </a:lnSpc>
              <a:defRPr sz="2500"/>
            </a:pPr>
            <a:r>
              <a:t>Mostly excreted : Urine</a:t>
            </a:r>
          </a:p>
          <a:p>
            <a:pPr>
              <a:lnSpc>
                <a:spcPct val="81000"/>
              </a:lnSpc>
              <a:defRPr sz="2500"/>
            </a:pPr>
            <a:r>
              <a:t>If Intake low : Kidney excretes Low K</a:t>
            </a:r>
            <a:r>
              <a:rPr baseline="30000"/>
              <a:t>+</a:t>
            </a:r>
            <a:r>
              <a:t> (conserves)</a:t>
            </a:r>
          </a:p>
          <a:p>
            <a:pPr marL="0" indent="0" algn="ctr">
              <a:lnSpc>
                <a:spcPct val="81000"/>
              </a:lnSpc>
              <a:buSzTx/>
              <a:buNone/>
              <a:defRPr sz="3600" b="1">
                <a:solidFill>
                  <a:srgbClr val="75527C"/>
                </a:solidFill>
              </a:defRPr>
            </a:pPr>
            <a:endParaRPr/>
          </a:p>
          <a:p>
            <a:pPr marL="0" indent="0" algn="ctr">
              <a:lnSpc>
                <a:spcPct val="81000"/>
              </a:lnSpc>
              <a:buSzTx/>
              <a:buNone/>
              <a:defRPr sz="3300" b="1">
                <a:solidFill>
                  <a:srgbClr val="75527C"/>
                </a:solidFill>
              </a:defRPr>
            </a:pPr>
            <a:r>
              <a:t>“decrease in intake rarely causes hypokalemia”</a:t>
            </a:r>
            <a:endParaRPr sz="2500"/>
          </a:p>
          <a:p>
            <a:pPr marL="0" indent="0" algn="ctr">
              <a:lnSpc>
                <a:spcPct val="81000"/>
              </a:lnSpc>
              <a:buSzTx/>
              <a:buNone/>
              <a:defRPr sz="2500"/>
            </a:pPr>
            <a:r>
              <a:t>Decrease in intake can increase the severity of hypokalemia if there is already existing other causes of hypokalemia</a:t>
            </a:r>
          </a:p>
          <a:p>
            <a:pPr marL="0" indent="0" algn="ctr">
              <a:lnSpc>
                <a:spcPct val="81000"/>
              </a:lnSpc>
              <a:buSzTx/>
              <a:buNone/>
              <a:defRPr sz="2500"/>
            </a:pPr>
            <a:r>
              <a:t>Ex: Diuretic Therapy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Translocation into cells</a:t>
            </a:r>
          </a:p>
        </p:txBody>
      </p:sp>
      <p:sp>
        <p:nvSpPr>
          <p:cNvPr id="154" name="Content Placeholder 4"/>
          <p:cNvSpPr txBox="1">
            <a:spLocks noGrp="1"/>
          </p:cNvSpPr>
          <p:nvPr>
            <p:ph type="body" sz="half" idx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Mechanism: Na</a:t>
            </a:r>
            <a:r>
              <a:rPr baseline="30000"/>
              <a:t>+</a:t>
            </a:r>
            <a:r>
              <a:t> K</a:t>
            </a:r>
            <a:r>
              <a:rPr baseline="30000"/>
              <a:t>+</a:t>
            </a:r>
            <a:r>
              <a:t> ATPase Action</a:t>
            </a:r>
          </a:p>
          <a:p>
            <a:r>
              <a:t>Causes:</a:t>
            </a:r>
          </a:p>
          <a:p>
            <a:pPr marL="971550" lvl="1" indent="-514350">
              <a:spcBef>
                <a:spcPts val="500"/>
              </a:spcBef>
              <a:buFontTx/>
              <a:buAutoNum type="arabicPeriod"/>
              <a:defRPr sz="2400"/>
            </a:pPr>
            <a:r>
              <a:t>Increased availability of insulin</a:t>
            </a:r>
          </a:p>
          <a:p>
            <a:pPr marL="971550" lvl="1" indent="-514350">
              <a:spcBef>
                <a:spcPts val="500"/>
              </a:spcBef>
              <a:buFontTx/>
              <a:buAutoNum type="arabicPeriod"/>
              <a:defRPr sz="2400"/>
            </a:pPr>
            <a:r>
              <a:t>Increased Beta Agonist activity</a:t>
            </a:r>
          </a:p>
          <a:p>
            <a:pPr marL="971550" lvl="1" indent="-514350">
              <a:spcBef>
                <a:spcPts val="500"/>
              </a:spcBef>
              <a:buFontTx/>
              <a:buAutoNum type="arabicPeriod"/>
              <a:defRPr sz="2400"/>
            </a:pPr>
            <a:r>
              <a:t>Alpha Antagonism</a:t>
            </a:r>
          </a:p>
          <a:p>
            <a:pPr marL="971550" lvl="1" indent="-514350">
              <a:spcBef>
                <a:spcPts val="500"/>
              </a:spcBef>
              <a:buFontTx/>
              <a:buAutoNum type="arabicPeriod"/>
              <a:defRPr sz="2400"/>
            </a:pPr>
            <a:r>
              <a:t>Alkalosis</a:t>
            </a:r>
          </a:p>
          <a:p>
            <a:pPr marL="971550" lvl="1" indent="-514350">
              <a:spcBef>
                <a:spcPts val="500"/>
              </a:spcBef>
              <a:buFontTx/>
              <a:buAutoNum type="arabicPeriod"/>
              <a:defRPr sz="2400"/>
            </a:pPr>
            <a:r>
              <a:t>Hypokalemic Periodic Paralysis</a:t>
            </a:r>
          </a:p>
        </p:txBody>
      </p:sp>
      <p:pic>
        <p:nvPicPr>
          <p:cNvPr id="153" name="Content Placeholder 3" descr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694" y="1825625"/>
            <a:ext cx="4846612" cy="43513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pPr>
            <a:r>
              <a:t>Increased β</a:t>
            </a:r>
            <a:r>
              <a:rPr baseline="-25000"/>
              <a:t>2 </a:t>
            </a:r>
            <a:r>
              <a:t>Agonism</a:t>
            </a:r>
          </a:p>
        </p:txBody>
      </p:sp>
      <p:sp>
        <p:nvSpPr>
          <p:cNvPr id="16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516704"/>
            <a:ext cx="10515600" cy="5118875"/>
          </a:xfrm>
          <a:prstGeom prst="rect">
            <a:avLst/>
          </a:prstGeom>
        </p:spPr>
        <p:txBody>
          <a:bodyPr/>
          <a:lstStyle/>
          <a:p>
            <a:pPr marL="210311" indent="-210311" defTabSz="841247">
              <a:lnSpc>
                <a:spcPct val="81000"/>
              </a:lnSpc>
              <a:spcBef>
                <a:spcPts val="900"/>
              </a:spcBef>
              <a:defRPr sz="2576"/>
            </a:pPr>
            <a:r>
              <a:t>activation of β</a:t>
            </a:r>
            <a:r>
              <a:rPr baseline="-26652"/>
              <a:t>2</a:t>
            </a:r>
            <a:r>
              <a:t>-adrenergic receptors stimulates Na</a:t>
            </a:r>
            <a:r>
              <a:rPr baseline="29826"/>
              <a:t>+</a:t>
            </a:r>
            <a:r>
              <a:t>K</a:t>
            </a:r>
            <a:r>
              <a:rPr baseline="29826"/>
              <a:t>+</a:t>
            </a:r>
            <a:r>
              <a:t> ATPase , inducing cellular potassium uptake and decreasing serum K+ </a:t>
            </a:r>
          </a:p>
          <a:p>
            <a:pPr marL="0" indent="0" defTabSz="841247">
              <a:lnSpc>
                <a:spcPct val="81000"/>
              </a:lnSpc>
              <a:spcBef>
                <a:spcPts val="900"/>
              </a:spcBef>
              <a:buSzTx/>
              <a:buNone/>
              <a:defRPr sz="2576"/>
            </a:pPr>
            <a:r>
              <a:t>(Possibly also by increasing the release of insulin </a:t>
            </a:r>
            <a:r>
              <a:rPr sz="1288"/>
              <a:t>- UPTODATE</a:t>
            </a:r>
            <a:r>
              <a:t>)</a:t>
            </a:r>
          </a:p>
          <a:p>
            <a:pPr marL="0" indent="0" defTabSz="841247">
              <a:lnSpc>
                <a:spcPct val="81000"/>
              </a:lnSpc>
              <a:spcBef>
                <a:spcPts val="900"/>
              </a:spcBef>
              <a:buSzTx/>
              <a:buNone/>
              <a:defRPr sz="2576"/>
            </a:pPr>
            <a:r>
              <a:t>(α</a:t>
            </a:r>
            <a:r>
              <a:rPr baseline="-26652"/>
              <a:t>1</a:t>
            </a:r>
            <a:r>
              <a:t>-adrenergic receptor activation has the opposite effect)</a:t>
            </a:r>
          </a:p>
          <a:p>
            <a:pPr marL="0" indent="0" defTabSz="841247">
              <a:lnSpc>
                <a:spcPct val="81000"/>
              </a:lnSpc>
              <a:spcBef>
                <a:spcPts val="900"/>
              </a:spcBef>
              <a:buSzTx/>
              <a:buNone/>
              <a:defRPr sz="2576" b="1" u="sng"/>
            </a:pPr>
            <a:r>
              <a:t>UNEXPECTED HYPOKALEMIA</a:t>
            </a:r>
          </a:p>
          <a:p>
            <a:pPr marL="210311" indent="-210311" defTabSz="841247">
              <a:lnSpc>
                <a:spcPct val="81000"/>
              </a:lnSpc>
              <a:spcBef>
                <a:spcPts val="900"/>
              </a:spcBef>
              <a:defRPr sz="2576"/>
            </a:pPr>
            <a:r>
              <a:t>Β</a:t>
            </a:r>
            <a:r>
              <a:rPr baseline="-26652"/>
              <a:t>2</a:t>
            </a:r>
            <a:r>
              <a:t> agonist as </a:t>
            </a:r>
            <a:r>
              <a:rPr b="1">
                <a:solidFill>
                  <a:srgbClr val="75527C"/>
                </a:solidFill>
              </a:rPr>
              <a:t>bronchodilators </a:t>
            </a:r>
            <a:r>
              <a:t>in treatment of asthma</a:t>
            </a:r>
          </a:p>
          <a:p>
            <a:pPr marL="210311" indent="-210311" defTabSz="841247">
              <a:lnSpc>
                <a:spcPct val="81000"/>
              </a:lnSpc>
              <a:spcBef>
                <a:spcPts val="900"/>
              </a:spcBef>
              <a:defRPr sz="2576" b="1">
                <a:solidFill>
                  <a:srgbClr val="75527C"/>
                </a:solidFill>
              </a:defRPr>
            </a:pPr>
            <a:r>
              <a:t>Dobutamine </a:t>
            </a:r>
            <a:r>
              <a:rPr b="0">
                <a:solidFill>
                  <a:srgbClr val="000000"/>
                </a:solidFill>
              </a:rPr>
              <a:t>in treatment of heart failure</a:t>
            </a:r>
          </a:p>
          <a:p>
            <a:pPr marL="210311" indent="-210311" defTabSz="841247">
              <a:lnSpc>
                <a:spcPct val="81000"/>
              </a:lnSpc>
              <a:spcBef>
                <a:spcPts val="900"/>
              </a:spcBef>
              <a:defRPr sz="2576"/>
            </a:pPr>
            <a:r>
              <a:t>Tocolytics : </a:t>
            </a:r>
            <a:r>
              <a:rPr b="1">
                <a:solidFill>
                  <a:srgbClr val="75527C"/>
                </a:solidFill>
              </a:rPr>
              <a:t>Ritodrine</a:t>
            </a:r>
          </a:p>
          <a:p>
            <a:pPr marL="210311" indent="-210311" defTabSz="841247">
              <a:lnSpc>
                <a:spcPct val="81000"/>
              </a:lnSpc>
              <a:spcBef>
                <a:spcPts val="900"/>
              </a:spcBef>
              <a:defRPr sz="2576"/>
            </a:pPr>
            <a:r>
              <a:t>Pseudoephedrine and </a:t>
            </a:r>
            <a:r>
              <a:rPr b="1">
                <a:solidFill>
                  <a:srgbClr val="75527C"/>
                </a:solidFill>
              </a:rPr>
              <a:t>ephedrine</a:t>
            </a:r>
            <a:r>
              <a:t> in cough syrup or dieting agents</a:t>
            </a:r>
          </a:p>
          <a:p>
            <a:pPr marL="210311" indent="-210311" defTabSz="841247">
              <a:lnSpc>
                <a:spcPct val="81000"/>
              </a:lnSpc>
              <a:spcBef>
                <a:spcPts val="900"/>
              </a:spcBef>
              <a:defRPr sz="2576" b="1">
                <a:solidFill>
                  <a:srgbClr val="75527C"/>
                </a:solidFill>
              </a:defRPr>
            </a:pPr>
            <a:r>
              <a:t>Theophylline</a:t>
            </a:r>
            <a:r>
              <a:rPr b="0">
                <a:solidFill>
                  <a:srgbClr val="000000"/>
                </a:solidFill>
              </a:rPr>
              <a:t> intoxication/ </a:t>
            </a:r>
            <a:r>
              <a:t>Caffeine</a:t>
            </a:r>
            <a:r>
              <a:rPr b="0">
                <a:solidFill>
                  <a:srgbClr val="000000"/>
                </a:solidFill>
              </a:rPr>
              <a:t> : xanthine- dependent activation of c-AMP dependent signaling (downstream to Β</a:t>
            </a:r>
            <a:r>
              <a:rPr b="0" baseline="-26652">
                <a:solidFill>
                  <a:srgbClr val="000000"/>
                </a:solidFill>
              </a:rPr>
              <a:t>2</a:t>
            </a:r>
            <a:r>
              <a:rPr b="0">
                <a:solidFill>
                  <a:srgbClr val="000000"/>
                </a:solidFill>
              </a:rPr>
              <a:t> receptor)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3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Β</a:t>
            </a:r>
            <a:r>
              <a:rPr baseline="-25000"/>
              <a:t>2</a:t>
            </a:r>
            <a:r>
              <a:t> agonist must be used with caution in</a:t>
            </a:r>
          </a:p>
          <a:p>
            <a:pPr marL="971550" lvl="1" indent="-514350">
              <a:spcBef>
                <a:spcPts val="500"/>
              </a:spcBef>
              <a:buFontTx/>
              <a:buAutoNum type="arabicPeriod"/>
              <a:defRPr sz="2400"/>
            </a:pPr>
            <a:r>
              <a:t>Hypertensives on diuretic therapy</a:t>
            </a:r>
          </a:p>
          <a:p>
            <a:pPr marL="971550" lvl="1" indent="-514350">
              <a:spcBef>
                <a:spcPts val="500"/>
              </a:spcBef>
              <a:buFontTx/>
              <a:buAutoNum type="arabicPeriod"/>
              <a:defRPr sz="2400"/>
            </a:pPr>
            <a:r>
              <a:t>Preterm labor on treatment with Ritodrine as tocolytic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Stress induced alterations in the activity of the endogenous sympathetic nervous system can cause hypokalemia sometimes :</a:t>
            </a:r>
          </a:p>
          <a:p>
            <a:pPr marL="971550" lvl="1" indent="-514350">
              <a:spcBef>
                <a:spcPts val="500"/>
              </a:spcBef>
              <a:buFontTx/>
              <a:buAutoNum type="arabicPeriod"/>
              <a:defRPr sz="2400"/>
            </a:pPr>
            <a:r>
              <a:t>Alcohol withdrawal</a:t>
            </a:r>
          </a:p>
          <a:p>
            <a:pPr marL="971550" lvl="1" indent="-514350">
              <a:spcBef>
                <a:spcPts val="500"/>
              </a:spcBef>
              <a:buFontTx/>
              <a:buAutoNum type="arabicPeriod"/>
              <a:defRPr sz="2400"/>
            </a:pPr>
            <a:r>
              <a:t>Hyperthyroidism </a:t>
            </a:r>
          </a:p>
          <a:p>
            <a:pPr marL="971550" lvl="1" indent="-514350">
              <a:spcBef>
                <a:spcPts val="500"/>
              </a:spcBef>
              <a:buFontTx/>
              <a:buAutoNum type="arabicPeriod"/>
              <a:defRPr sz="2400"/>
            </a:pPr>
            <a:r>
              <a:t>Acute myocardial infarction </a:t>
            </a:r>
          </a:p>
          <a:p>
            <a:pPr marL="971550" lvl="1" indent="-514350">
              <a:spcBef>
                <a:spcPts val="500"/>
              </a:spcBef>
              <a:buFontTx/>
              <a:buAutoNum type="arabicPeriod"/>
              <a:defRPr sz="2400"/>
            </a:pPr>
            <a:r>
              <a:t>Severe head injury 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Hypokalemic Periodic Paralysis</a:t>
            </a:r>
          </a:p>
        </p:txBody>
      </p:sp>
      <p:sp>
        <p:nvSpPr>
          <p:cNvPr id="169" name="Content Placeholder 5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b="1" u="sng">
                <a:solidFill>
                  <a:srgbClr val="75527C"/>
                </a:solidFill>
              </a:defRPr>
            </a:pPr>
            <a:r>
              <a:t>FAMILIAL HYPOKALEMIC PERIODIC PARALYSIS </a:t>
            </a:r>
          </a:p>
          <a:p>
            <a:r>
              <a:t>Genetic</a:t>
            </a:r>
          </a:p>
          <a:p>
            <a:r>
              <a:t>Profound Hypokalemia</a:t>
            </a:r>
          </a:p>
          <a:p>
            <a:r>
              <a:t>M&gt;F</a:t>
            </a:r>
          </a:p>
          <a:p>
            <a:r>
              <a:t>Never occurs after 25 yrs of age</a:t>
            </a:r>
          </a:p>
        </p:txBody>
      </p:sp>
      <p:sp>
        <p:nvSpPr>
          <p:cNvPr id="170" name="Content Placeholder 6"/>
          <p:cNvSpPr txBox="1"/>
          <p:nvPr/>
        </p:nvSpPr>
        <p:spPr>
          <a:xfrm>
            <a:off x="6217920" y="1825625"/>
            <a:ext cx="509016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 sz="2800" b="1" u="sng">
                <a:solidFill>
                  <a:srgbClr val="75527C"/>
                </a:solidFill>
              </a:defRPr>
            </a:pPr>
            <a:r>
              <a:t>THYROTOXIC PERIODIC PARALYSIS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solidFill>
                  <a:srgbClr val="75527C"/>
                </a:solidFill>
              </a:defRPr>
            </a:pPr>
            <a:endParaRPr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/>
            </a:pPr>
            <a:r>
              <a:t>a/w hyperthyroidsm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/>
            </a:pPr>
            <a:r>
              <a:t>Profound hyperkalemia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/>
            </a:pPr>
            <a:r>
              <a:t>F&gt;M</a:t>
            </a:r>
          </a:p>
        </p:txBody>
      </p:sp>
      <p:sp>
        <p:nvSpPr>
          <p:cNvPr id="171" name="Straight Connector 8"/>
          <p:cNvSpPr/>
          <p:nvPr/>
        </p:nvSpPr>
        <p:spPr>
          <a:xfrm flipH="1">
            <a:off x="6019799" y="1825624"/>
            <a:ext cx="1" cy="4192116"/>
          </a:xfrm>
          <a:prstGeom prst="line">
            <a:avLst/>
          </a:prstGeom>
          <a:ln w="15875">
            <a:solidFill>
              <a:srgbClr val="75527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5527C"/>
                </a:solidFill>
              </a:defRPr>
            </a:lvl1pPr>
          </a:lstStyle>
          <a:p>
            <a:r>
              <a:t>FAMILIAL HYPOKALEMIC PERIODIC PARALYSIS </a:t>
            </a:r>
          </a:p>
        </p:txBody>
      </p:sp>
      <p:sp>
        <p:nvSpPr>
          <p:cNvPr id="174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24027" indent="-224027" defTabSz="896111">
              <a:lnSpc>
                <a:spcPct val="81000"/>
              </a:lnSpc>
              <a:spcBef>
                <a:spcPts val="900"/>
              </a:spcBef>
              <a:defRPr sz="2744"/>
            </a:pPr>
            <a:r>
              <a:t>Missense mutations :</a:t>
            </a:r>
          </a:p>
          <a:p>
            <a:pPr marL="952119" lvl="1" indent="-504063" defTabSz="896111">
              <a:lnSpc>
                <a:spcPct val="81000"/>
              </a:lnSpc>
              <a:spcBef>
                <a:spcPts val="400"/>
              </a:spcBef>
              <a:buFontTx/>
              <a:buAutoNum type="arabicPeriod"/>
              <a:defRPr sz="2352"/>
            </a:pPr>
            <a:r>
              <a:t>α1 subunit of L-type calcium channels (type 1)</a:t>
            </a:r>
          </a:p>
          <a:p>
            <a:pPr marL="952119" lvl="1" indent="-504063" defTabSz="896111">
              <a:lnSpc>
                <a:spcPct val="81000"/>
              </a:lnSpc>
              <a:spcBef>
                <a:spcPts val="400"/>
              </a:spcBef>
              <a:buFontTx/>
              <a:buAutoNum type="arabicPeriod"/>
              <a:defRPr sz="2352"/>
            </a:pPr>
            <a:r>
              <a:t>skeletal Na+ channel (type 2)</a:t>
            </a:r>
          </a:p>
          <a:p>
            <a:pPr marL="224027" indent="-224027" defTabSz="896111">
              <a:lnSpc>
                <a:spcPct val="81000"/>
              </a:lnSpc>
              <a:spcBef>
                <a:spcPts val="900"/>
              </a:spcBef>
              <a:defRPr sz="2744"/>
            </a:pPr>
            <a:r>
              <a:t>Acute Attacks in which sudden movement of potassium occurs into cells</a:t>
            </a:r>
          </a:p>
          <a:p>
            <a:pPr marL="224027" indent="-224027" defTabSz="896111">
              <a:lnSpc>
                <a:spcPct val="81000"/>
              </a:lnSpc>
              <a:spcBef>
                <a:spcPts val="900"/>
              </a:spcBef>
              <a:defRPr sz="2744"/>
            </a:pPr>
            <a:r>
              <a:t>Profound Hypokalemia (1.5 – 2.5)</a:t>
            </a:r>
          </a:p>
          <a:p>
            <a:pPr marL="224027" indent="-224027" defTabSz="896111">
              <a:lnSpc>
                <a:spcPct val="81000"/>
              </a:lnSpc>
              <a:spcBef>
                <a:spcPts val="900"/>
              </a:spcBef>
              <a:defRPr sz="2744"/>
            </a:pPr>
            <a:r>
              <a:t>Precipitated often by rest following exercise stress and carbohydrate rich meals</a:t>
            </a:r>
          </a:p>
          <a:p>
            <a:pPr marL="224027" indent="-224027" defTabSz="896111">
              <a:lnSpc>
                <a:spcPct val="81000"/>
              </a:lnSpc>
              <a:spcBef>
                <a:spcPts val="900"/>
              </a:spcBef>
              <a:defRPr sz="2744"/>
            </a:pPr>
            <a:r>
              <a:t>Serum potassium normal in between the attacks</a:t>
            </a:r>
          </a:p>
          <a:p>
            <a:pPr marL="224027" indent="-224027" defTabSz="896111">
              <a:lnSpc>
                <a:spcPct val="81000"/>
              </a:lnSpc>
              <a:spcBef>
                <a:spcPts val="900"/>
              </a:spcBef>
              <a:defRPr sz="2744"/>
            </a:pPr>
            <a:r>
              <a:t>Low urinary potassium excretion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5527C"/>
                </a:solidFill>
              </a:defRPr>
            </a:lvl1pPr>
          </a:lstStyle>
          <a:p>
            <a:r>
              <a:t>THYROTOXIC PERIODIC PARALYSIS</a:t>
            </a:r>
          </a:p>
        </p:txBody>
      </p:sp>
      <p:sp>
        <p:nvSpPr>
          <p:cNvPr id="177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72000"/>
              </a:lnSpc>
              <a:defRPr sz="2500"/>
            </a:pPr>
            <a:r>
              <a:t>periodic attacks of hypokalemic paralysis </a:t>
            </a:r>
          </a:p>
          <a:p>
            <a:pPr>
              <a:lnSpc>
                <a:spcPct val="72000"/>
              </a:lnSpc>
              <a:defRPr sz="2500"/>
            </a:pPr>
            <a:r>
              <a:t>Asian or Hispanic origin </a:t>
            </a:r>
          </a:p>
          <a:p>
            <a:pPr>
              <a:lnSpc>
                <a:spcPct val="72000"/>
              </a:lnSpc>
              <a:defRPr sz="2500"/>
            </a:pPr>
            <a:r>
              <a:t>genetic variation in a thyroid hormone responsive K+ channel : Kir2.6, present in muscles </a:t>
            </a:r>
          </a:p>
          <a:p>
            <a:pPr>
              <a:lnSpc>
                <a:spcPct val="72000"/>
              </a:lnSpc>
              <a:defRPr sz="2500"/>
            </a:pPr>
            <a:r>
              <a:t>weakness of the extremities and limb girdles (frequently between 1 and 6 am)</a:t>
            </a:r>
          </a:p>
          <a:p>
            <a:pPr>
              <a:lnSpc>
                <a:spcPct val="72000"/>
              </a:lnSpc>
              <a:defRPr sz="2500"/>
            </a:pPr>
            <a:r>
              <a:t>Signs and symptoms of hyperthyroidism are not invariably present </a:t>
            </a:r>
          </a:p>
          <a:p>
            <a:pPr>
              <a:lnSpc>
                <a:spcPct val="72000"/>
              </a:lnSpc>
              <a:defRPr sz="2500" u="sng"/>
            </a:pPr>
            <a:r>
              <a:t>Mechanisms</a:t>
            </a:r>
          </a:p>
          <a:p>
            <a:pPr marL="971550" lvl="1" indent="-514350">
              <a:lnSpc>
                <a:spcPct val="72000"/>
              </a:lnSpc>
              <a:spcBef>
                <a:spcPts val="500"/>
              </a:spcBef>
              <a:buFontTx/>
              <a:buAutoNum type="arabicPeriod"/>
              <a:defRPr sz="2200" b="1">
                <a:solidFill>
                  <a:srgbClr val="75527C"/>
                </a:solidFill>
              </a:defRPr>
            </a:pPr>
            <a:r>
              <a:t>activation of the Na+/ K+ ATPase </a:t>
            </a:r>
          </a:p>
          <a:p>
            <a:pPr marL="971550" lvl="1" indent="-514350">
              <a:lnSpc>
                <a:spcPct val="72000"/>
              </a:lnSpc>
              <a:spcBef>
                <a:spcPts val="500"/>
              </a:spcBef>
              <a:buFontTx/>
              <a:buAutoNum type="arabicPeriod"/>
              <a:defRPr sz="2200" b="1">
                <a:solidFill>
                  <a:srgbClr val="75527C"/>
                </a:solidFill>
              </a:defRPr>
            </a:pPr>
            <a:r>
              <a:t>β-adrenergic activity </a:t>
            </a:r>
          </a:p>
          <a:p>
            <a:pPr>
              <a:lnSpc>
                <a:spcPct val="72000"/>
              </a:lnSpc>
              <a:defRPr sz="2500"/>
            </a:pPr>
            <a:r>
              <a:t>High-dose propranolol (3 mg/kg) rapidly reverses the associated hypokalemia, hypophosphatemia, and paralysis 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Other causes of transcellular shift</a:t>
            </a:r>
          </a:p>
        </p:txBody>
      </p:sp>
      <p:sp>
        <p:nvSpPr>
          <p:cNvPr id="180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21742" indent="-221742" defTabSz="886968">
              <a:spcBef>
                <a:spcPts val="900"/>
              </a:spcBef>
              <a:defRPr sz="2716"/>
            </a:pPr>
            <a:r>
              <a:t>Potassium repletion associated “Paradoxical Hypokalemia”</a:t>
            </a:r>
          </a:p>
          <a:p>
            <a:pPr marL="221742" indent="-221742" defTabSz="886968">
              <a:spcBef>
                <a:spcPts val="900"/>
              </a:spcBef>
              <a:defRPr sz="2716"/>
            </a:pPr>
            <a:r>
              <a:t>Increased Blood cell production: due to uptake</a:t>
            </a:r>
          </a:p>
          <a:p>
            <a:pPr marL="665226" lvl="1" indent="-221742" defTabSz="886968">
              <a:spcBef>
                <a:spcPts val="400"/>
              </a:spcBef>
              <a:buFontTx/>
              <a:buChar char="➢"/>
              <a:defRPr sz="2328"/>
            </a:pPr>
            <a:r>
              <a:t>Vitamin B12/ Folate administration</a:t>
            </a:r>
          </a:p>
          <a:p>
            <a:pPr marL="665226" lvl="1" indent="-221742" defTabSz="886968">
              <a:spcBef>
                <a:spcPts val="400"/>
              </a:spcBef>
              <a:buFontTx/>
              <a:buChar char="➢"/>
              <a:defRPr sz="2328"/>
            </a:pPr>
            <a:r>
              <a:t>GM-CSF administration</a:t>
            </a:r>
          </a:p>
          <a:p>
            <a:pPr marL="221742" indent="-221742" defTabSz="886968">
              <a:spcBef>
                <a:spcPts val="900"/>
              </a:spcBef>
              <a:defRPr sz="2716"/>
            </a:pPr>
            <a:r>
              <a:t>Hypothermia</a:t>
            </a:r>
          </a:p>
          <a:p>
            <a:pPr marL="221742" indent="-221742" defTabSz="886968">
              <a:spcBef>
                <a:spcPts val="900"/>
              </a:spcBef>
              <a:defRPr sz="2716"/>
            </a:pPr>
            <a:r>
              <a:t>Barium intoxication</a:t>
            </a:r>
          </a:p>
          <a:p>
            <a:pPr marL="221742" indent="-221742" defTabSz="886968">
              <a:spcBef>
                <a:spcPts val="900"/>
              </a:spcBef>
              <a:defRPr sz="2716"/>
            </a:pPr>
            <a:r>
              <a:t>Cesium intoxication</a:t>
            </a:r>
          </a:p>
          <a:p>
            <a:pPr marL="221742" indent="-221742" defTabSz="886968">
              <a:spcBef>
                <a:spcPts val="900"/>
              </a:spcBef>
              <a:defRPr sz="2716"/>
            </a:pPr>
            <a:r>
              <a:t>Chloroquine intoxication</a:t>
            </a:r>
          </a:p>
          <a:p>
            <a:pPr marL="221742" indent="-221742" defTabSz="886968">
              <a:spcBef>
                <a:spcPts val="900"/>
              </a:spcBef>
              <a:defRPr sz="2716"/>
            </a:pPr>
            <a:r>
              <a:t>Antipsychotic drugs ( Risperidone, Quetiapine)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GI LOSS</a:t>
            </a:r>
          </a:p>
        </p:txBody>
      </p:sp>
      <p:sp>
        <p:nvSpPr>
          <p:cNvPr id="186" name="Content Placeholder 3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sz="3200" b="1" u="sng">
                <a:solidFill>
                  <a:srgbClr val="75527C"/>
                </a:solidFill>
              </a:defRPr>
            </a:pPr>
            <a:r>
              <a:t>Upper GI Loss</a:t>
            </a:r>
          </a:p>
          <a:p>
            <a:pPr>
              <a:defRPr sz="3200"/>
            </a:pPr>
            <a:r>
              <a:t>UGI secretion : 5-10 mEq/L</a:t>
            </a:r>
          </a:p>
          <a:p>
            <a:pPr marL="514350" indent="-514350">
              <a:buFontTx/>
              <a:buAutoNum type="arabicPeriod"/>
              <a:defRPr sz="3200"/>
            </a:pPr>
            <a:r>
              <a:t>Vomiting</a:t>
            </a:r>
          </a:p>
          <a:p>
            <a:pPr>
              <a:defRPr sz="3200"/>
            </a:pPr>
            <a:endParaRPr/>
          </a:p>
          <a:p>
            <a:pPr>
              <a:defRPr sz="3200"/>
            </a:pPr>
            <a:r>
              <a:t>Alone cannot cause hypokalemia as such</a:t>
            </a:r>
          </a:p>
          <a:p>
            <a:pPr>
              <a:defRPr sz="3200"/>
            </a:pPr>
            <a:r>
              <a:t>Since K</a:t>
            </a:r>
            <a:r>
              <a:rPr baseline="30000"/>
              <a:t>+</a:t>
            </a:r>
            <a:r>
              <a:t> Conc is very low</a:t>
            </a:r>
          </a:p>
        </p:txBody>
      </p:sp>
      <p:sp>
        <p:nvSpPr>
          <p:cNvPr id="187" name="Content Placeholder 4"/>
          <p:cNvSpPr txBox="1"/>
          <p:nvPr/>
        </p:nvSpPr>
        <p:spPr>
          <a:xfrm>
            <a:off x="6217920" y="1825625"/>
            <a:ext cx="509016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 sz="3200" b="1" u="sng">
                <a:solidFill>
                  <a:srgbClr val="75527C"/>
                </a:solidFill>
              </a:defRPr>
            </a:pPr>
            <a:r>
              <a:t>Lower GI Loss</a:t>
            </a:r>
            <a:endParaRPr sz="280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/>
            </a:pPr>
            <a:r>
              <a:t>LGI Secretion : 20 – 50 mEq/L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SzPct val="100000"/>
              <a:buAutoNum type="arabicPeriod"/>
              <a:defRPr sz="2800"/>
            </a:pPr>
            <a:r>
              <a:t>Diarrhea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SzPct val="100000"/>
              <a:buAutoNum type="arabicPeriod"/>
              <a:defRPr sz="2800"/>
            </a:pPr>
            <a:r>
              <a:t>Laxatives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SzPct val="100000"/>
              <a:buAutoNum type="arabicPeriod"/>
              <a:defRPr sz="2800"/>
            </a:pPr>
            <a:r>
              <a:t>Tube drainage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SzPct val="100000"/>
              <a:buAutoNum type="arabicPeriod"/>
              <a:defRPr sz="2800" b="1">
                <a:solidFill>
                  <a:srgbClr val="75527C"/>
                </a:solidFill>
              </a:defRPr>
            </a:pPr>
            <a:r>
              <a:t>Villous adenoma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SzPct val="100000"/>
              <a:buAutoNum type="arabicPeriod"/>
              <a:defRPr sz="2800" b="1">
                <a:solidFill>
                  <a:srgbClr val="75527C"/>
                </a:solidFill>
              </a:defRPr>
            </a:pPr>
            <a:r>
              <a:t>VIPoma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SzPct val="100000"/>
              <a:buAutoNum type="arabicPeriod"/>
              <a:defRPr sz="2800" b="1">
                <a:solidFill>
                  <a:srgbClr val="75527C"/>
                </a:solidFill>
              </a:defRPr>
            </a:pPr>
            <a:r>
              <a:t>Persistent Infective Diarrhea </a:t>
            </a:r>
          </a:p>
        </p:txBody>
      </p:sp>
      <p:sp>
        <p:nvSpPr>
          <p:cNvPr id="188" name="Straight Connector 6"/>
          <p:cNvSpPr/>
          <p:nvPr/>
        </p:nvSpPr>
        <p:spPr>
          <a:xfrm flipH="1">
            <a:off x="6019800" y="1952368"/>
            <a:ext cx="1" cy="3978876"/>
          </a:xfrm>
          <a:prstGeom prst="line">
            <a:avLst/>
          </a:prstGeom>
          <a:ln w="15875">
            <a:solidFill>
              <a:srgbClr val="75527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itle 1"/>
          <p:cNvSpPr txBox="1">
            <a:spLocks noGrp="1"/>
          </p:cNvSpPr>
          <p:nvPr>
            <p:ph type="title"/>
          </p:nvPr>
        </p:nvSpPr>
        <p:spPr>
          <a:xfrm>
            <a:off x="1230409" y="1205384"/>
            <a:ext cx="3474309" cy="13255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5527C"/>
                </a:solidFill>
              </a:defRPr>
            </a:lvl1pPr>
          </a:lstStyle>
          <a:p>
            <a:r>
              <a:t>Upper GI Loss</a:t>
            </a:r>
          </a:p>
        </p:txBody>
      </p:sp>
      <p:grpSp>
        <p:nvGrpSpPr>
          <p:cNvPr id="226" name="Content Placeholder 7"/>
          <p:cNvGrpSpPr/>
          <p:nvPr/>
        </p:nvGrpSpPr>
        <p:grpSpPr>
          <a:xfrm>
            <a:off x="3954162" y="103262"/>
            <a:ext cx="6552096" cy="6688582"/>
            <a:chOff x="0" y="0"/>
            <a:chExt cx="6552095" cy="6688581"/>
          </a:xfrm>
        </p:grpSpPr>
        <p:sp>
          <p:nvSpPr>
            <p:cNvPr id="191" name="Line"/>
            <p:cNvSpPr/>
            <p:nvPr/>
          </p:nvSpPr>
          <p:spPr>
            <a:xfrm>
              <a:off x="4438615" y="5508249"/>
              <a:ext cx="352247" cy="758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6350" cap="flat">
              <a:solidFill>
                <a:srgbClr val="528CC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  <a:endParaRPr/>
            </a:p>
          </p:txBody>
        </p:sp>
        <p:sp>
          <p:nvSpPr>
            <p:cNvPr id="192" name="Line"/>
            <p:cNvSpPr/>
            <p:nvPr/>
          </p:nvSpPr>
          <p:spPr>
            <a:xfrm>
              <a:off x="4118917" y="4337334"/>
              <a:ext cx="1259023" cy="346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0800"/>
                  </a:lnTo>
                  <a:lnTo>
                    <a:pt x="21600" y="10800"/>
                  </a:lnTo>
                  <a:lnTo>
                    <a:pt x="21600" y="21600"/>
                  </a:lnTo>
                </a:path>
              </a:pathLst>
            </a:custGeom>
            <a:noFill/>
            <a:ln w="6350" cap="flat">
              <a:solidFill>
                <a:srgbClr val="528CC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  <a:endParaRPr/>
            </a:p>
          </p:txBody>
        </p:sp>
        <p:sp>
          <p:nvSpPr>
            <p:cNvPr id="193" name="Line"/>
            <p:cNvSpPr/>
            <p:nvPr/>
          </p:nvSpPr>
          <p:spPr>
            <a:xfrm flipH="1" flipV="1">
              <a:off x="1649176" y="6276288"/>
              <a:ext cx="293191" cy="402878"/>
            </a:xfrm>
            <a:prstGeom prst="line">
              <a:avLst/>
            </a:prstGeom>
            <a:noFill/>
            <a:ln w="6350" cap="flat">
              <a:solidFill>
                <a:srgbClr val="528CC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94" name="Line"/>
            <p:cNvSpPr/>
            <p:nvPr/>
          </p:nvSpPr>
          <p:spPr>
            <a:xfrm>
              <a:off x="2771599" y="5508249"/>
              <a:ext cx="1" cy="346328"/>
            </a:xfrm>
            <a:prstGeom prst="line">
              <a:avLst/>
            </a:prstGeom>
            <a:noFill/>
            <a:ln w="6350" cap="flat">
              <a:solidFill>
                <a:srgbClr val="528CC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95" name="Line"/>
            <p:cNvSpPr/>
            <p:nvPr/>
          </p:nvSpPr>
          <p:spPr>
            <a:xfrm>
              <a:off x="2771599" y="4337334"/>
              <a:ext cx="1347320" cy="346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0800"/>
                  </a:lnTo>
                  <a:lnTo>
                    <a:pt x="0" y="10800"/>
                  </a:lnTo>
                  <a:lnTo>
                    <a:pt x="0" y="21600"/>
                  </a:lnTo>
                </a:path>
              </a:pathLst>
            </a:custGeom>
            <a:noFill/>
            <a:ln w="6350" cap="flat">
              <a:solidFill>
                <a:srgbClr val="528CC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  <a:endParaRPr/>
            </a:p>
          </p:txBody>
        </p:sp>
        <p:sp>
          <p:nvSpPr>
            <p:cNvPr id="196" name="Line"/>
            <p:cNvSpPr/>
            <p:nvPr/>
          </p:nvSpPr>
          <p:spPr>
            <a:xfrm>
              <a:off x="4118919" y="3166419"/>
              <a:ext cx="1" cy="346328"/>
            </a:xfrm>
            <a:prstGeom prst="line">
              <a:avLst/>
            </a:prstGeom>
            <a:noFill/>
            <a:ln w="6350" cap="flat">
              <a:solidFill>
                <a:srgbClr val="528CC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97" name="Line"/>
            <p:cNvSpPr/>
            <p:nvPr/>
          </p:nvSpPr>
          <p:spPr>
            <a:xfrm>
              <a:off x="4118918" y="1995503"/>
              <a:ext cx="1" cy="346328"/>
            </a:xfrm>
            <a:prstGeom prst="line">
              <a:avLst/>
            </a:prstGeom>
            <a:noFill/>
            <a:ln w="6350" cap="flat">
              <a:solidFill>
                <a:srgbClr val="528CC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98" name="Line"/>
            <p:cNvSpPr/>
            <p:nvPr/>
          </p:nvSpPr>
          <p:spPr>
            <a:xfrm>
              <a:off x="4118918" y="824588"/>
              <a:ext cx="1" cy="346327"/>
            </a:xfrm>
            <a:prstGeom prst="line">
              <a:avLst/>
            </a:prstGeom>
            <a:noFill/>
            <a:ln w="6350" cap="flat">
              <a:solidFill>
                <a:srgbClr val="487BA9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201" name="Group"/>
            <p:cNvGrpSpPr/>
            <p:nvPr/>
          </p:nvGrpSpPr>
          <p:grpSpPr>
            <a:xfrm>
              <a:off x="2895592" y="0"/>
              <a:ext cx="2446653" cy="824589"/>
              <a:chOff x="0" y="0"/>
              <a:chExt cx="2446652" cy="824588"/>
            </a:xfrm>
          </p:grpSpPr>
          <p:sp>
            <p:nvSpPr>
              <p:cNvPr id="199" name="Rectangle"/>
              <p:cNvSpPr/>
              <p:nvPr/>
            </p:nvSpPr>
            <p:spPr>
              <a:xfrm>
                <a:off x="-1" y="-1"/>
                <a:ext cx="2446654" cy="824590"/>
              </a:xfrm>
              <a:prstGeom prst="rect">
                <a:avLst/>
              </a:prstGeom>
              <a:solidFill>
                <a:srgbClr val="75527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44550">
                  <a:lnSpc>
                    <a:spcPct val="90000"/>
                  </a:lnSpc>
                  <a:spcBef>
                    <a:spcPts val="1100"/>
                  </a:spcBef>
                  <a:defRPr sz="19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00" name="Vomiting : Acid Loss"/>
              <p:cNvSpPr txBox="1"/>
              <p:nvPr/>
            </p:nvSpPr>
            <p:spPr>
              <a:xfrm>
                <a:off x="0" y="280806"/>
                <a:ext cx="2446653" cy="262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2064" tIns="12064" rIns="12064" bIns="12064" numCol="1" anchor="ctr">
                <a:spAutoFit/>
              </a:bodyPr>
              <a:lstStyle>
                <a:lvl1pPr marL="228600" indent="-228600" algn="ctr" defTabSz="844550">
                  <a:lnSpc>
                    <a:spcPct val="90000"/>
                  </a:lnSpc>
                  <a:spcBef>
                    <a:spcPts val="700"/>
                  </a:spcBef>
                  <a:buSzPct val="100000"/>
                  <a:buFont typeface="Arial"/>
                  <a:buChar char="•"/>
                  <a:defRPr sz="1900">
                    <a:solidFill>
                      <a:srgbClr val="FFFFFF"/>
                    </a:solidFill>
                  </a:defRPr>
                </a:lvl1pPr>
              </a:lstStyle>
              <a:p>
                <a:r>
                  <a:t>Vomiting : Acid Loss</a:t>
                </a:r>
              </a:p>
            </p:txBody>
          </p:sp>
        </p:grpSp>
        <p:grpSp>
          <p:nvGrpSpPr>
            <p:cNvPr id="204" name="Group"/>
            <p:cNvGrpSpPr/>
            <p:nvPr/>
          </p:nvGrpSpPr>
          <p:grpSpPr>
            <a:xfrm>
              <a:off x="2935922" y="1170915"/>
              <a:ext cx="2365992" cy="824589"/>
              <a:chOff x="0" y="0"/>
              <a:chExt cx="2365991" cy="824588"/>
            </a:xfrm>
          </p:grpSpPr>
          <p:sp>
            <p:nvSpPr>
              <p:cNvPr id="202" name="Rectangle"/>
              <p:cNvSpPr/>
              <p:nvPr/>
            </p:nvSpPr>
            <p:spPr>
              <a:xfrm>
                <a:off x="-1" y="-1"/>
                <a:ext cx="2365993" cy="824590"/>
              </a:xfrm>
              <a:prstGeom prst="rect">
                <a:avLst/>
              </a:prstGeom>
              <a:solidFill>
                <a:srgbClr val="75527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44550">
                  <a:lnSpc>
                    <a:spcPct val="90000"/>
                  </a:lnSpc>
                  <a:spcBef>
                    <a:spcPts val="1100"/>
                  </a:spcBef>
                  <a:defRPr sz="19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03" name="Reduced pH : Metabolic Alkalosis"/>
              <p:cNvSpPr txBox="1"/>
              <p:nvPr/>
            </p:nvSpPr>
            <p:spPr>
              <a:xfrm>
                <a:off x="0" y="146699"/>
                <a:ext cx="2365992" cy="5311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2064" tIns="12064" rIns="12064" bIns="12064" numCol="1" anchor="ctr">
                <a:spAutoFit/>
              </a:bodyPr>
              <a:lstStyle>
                <a:lvl1pPr marL="228600" indent="-228600" algn="ctr" defTabSz="844550">
                  <a:lnSpc>
                    <a:spcPct val="90000"/>
                  </a:lnSpc>
                  <a:spcBef>
                    <a:spcPts val="700"/>
                  </a:spcBef>
                  <a:buSzPct val="100000"/>
                  <a:buFont typeface="Arial"/>
                  <a:buChar char="•"/>
                  <a:defRPr sz="1900">
                    <a:solidFill>
                      <a:srgbClr val="FFFFFF"/>
                    </a:solidFill>
                  </a:defRPr>
                </a:lvl1pPr>
              </a:lstStyle>
              <a:p>
                <a:r>
                  <a:t>Reduced pH : Metabolic Alkalosis</a:t>
                </a:r>
              </a:p>
            </p:txBody>
          </p:sp>
        </p:grpSp>
        <p:grpSp>
          <p:nvGrpSpPr>
            <p:cNvPr id="207" name="Group"/>
            <p:cNvGrpSpPr/>
            <p:nvPr/>
          </p:nvGrpSpPr>
          <p:grpSpPr>
            <a:xfrm>
              <a:off x="2909041" y="2341830"/>
              <a:ext cx="2419755" cy="824589"/>
              <a:chOff x="0" y="0"/>
              <a:chExt cx="2419754" cy="824588"/>
            </a:xfrm>
          </p:grpSpPr>
          <p:sp>
            <p:nvSpPr>
              <p:cNvPr id="205" name="Rectangle"/>
              <p:cNvSpPr/>
              <p:nvPr/>
            </p:nvSpPr>
            <p:spPr>
              <a:xfrm>
                <a:off x="-1" y="-1"/>
                <a:ext cx="2419756" cy="824590"/>
              </a:xfrm>
              <a:prstGeom prst="rect">
                <a:avLst/>
              </a:prstGeom>
              <a:solidFill>
                <a:srgbClr val="75527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445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06" name="Compensation: HCO3- excretion"/>
              <p:cNvSpPr txBox="1"/>
              <p:nvPr/>
            </p:nvSpPr>
            <p:spPr>
              <a:xfrm>
                <a:off x="0" y="126067"/>
                <a:ext cx="2419755" cy="5724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2064" tIns="12064" rIns="12064" bIns="12064" numCol="1" anchor="ctr">
                <a:spAutoFit/>
              </a:bodyPr>
              <a:lstStyle/>
              <a:p>
                <a:pPr marL="228600" indent="-228600" algn="ctr" defTabSz="844550">
                  <a:lnSpc>
                    <a:spcPct val="90000"/>
                  </a:lnSpc>
                  <a:spcBef>
                    <a:spcPts val="700"/>
                  </a:spcBef>
                  <a:buSzPct val="100000"/>
                  <a:buFont typeface="Arial"/>
                  <a:buChar char="•"/>
                  <a:defRPr sz="1900">
                    <a:solidFill>
                      <a:srgbClr val="FFFFFF"/>
                    </a:solidFill>
                  </a:defRPr>
                </a:pPr>
                <a:r>
                  <a:t>Compensation: HCO</a:t>
                </a:r>
                <a:r>
                  <a:rPr baseline="-25000"/>
                  <a:t>3</a:t>
                </a:r>
                <a:r>
                  <a:rPr baseline="30000"/>
                  <a:t>-</a:t>
                </a:r>
                <a:r>
                  <a:t> excretion</a:t>
                </a:r>
              </a:p>
            </p:txBody>
          </p:sp>
        </p:grpSp>
        <p:grpSp>
          <p:nvGrpSpPr>
            <p:cNvPr id="210" name="Group"/>
            <p:cNvGrpSpPr/>
            <p:nvPr/>
          </p:nvGrpSpPr>
          <p:grpSpPr>
            <a:xfrm>
              <a:off x="2895592" y="3512746"/>
              <a:ext cx="2446653" cy="824589"/>
              <a:chOff x="0" y="0"/>
              <a:chExt cx="2446652" cy="824588"/>
            </a:xfrm>
          </p:grpSpPr>
          <p:sp>
            <p:nvSpPr>
              <p:cNvPr id="208" name="Rectangle"/>
              <p:cNvSpPr/>
              <p:nvPr/>
            </p:nvSpPr>
            <p:spPr>
              <a:xfrm>
                <a:off x="-1" y="-1"/>
                <a:ext cx="2446654" cy="824590"/>
              </a:xfrm>
              <a:prstGeom prst="rect">
                <a:avLst/>
              </a:prstGeom>
              <a:solidFill>
                <a:srgbClr val="75527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445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09" name="More HCO3-Reaches Collecting duct"/>
              <p:cNvSpPr txBox="1"/>
              <p:nvPr/>
            </p:nvSpPr>
            <p:spPr>
              <a:xfrm>
                <a:off x="0" y="126067"/>
                <a:ext cx="2446653" cy="5724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2064" tIns="12064" rIns="12064" bIns="12064" numCol="1" anchor="ctr">
                <a:spAutoFit/>
              </a:bodyPr>
              <a:lstStyle/>
              <a:p>
                <a:pPr marL="228600" indent="-228600" algn="ctr" defTabSz="844550">
                  <a:lnSpc>
                    <a:spcPct val="90000"/>
                  </a:lnSpc>
                  <a:spcBef>
                    <a:spcPts val="700"/>
                  </a:spcBef>
                  <a:buSzPct val="100000"/>
                  <a:buFont typeface="Arial"/>
                  <a:buChar char="•"/>
                  <a:defRPr sz="1900">
                    <a:solidFill>
                      <a:srgbClr val="FFFFFF"/>
                    </a:solidFill>
                  </a:defRPr>
                </a:pPr>
                <a:r>
                  <a:t>More HCO</a:t>
                </a:r>
                <a:r>
                  <a:rPr baseline="-25000"/>
                  <a:t>3</a:t>
                </a:r>
                <a:r>
                  <a:rPr baseline="30000"/>
                  <a:t>-</a:t>
                </a:r>
                <a:r>
                  <a:t>Reaches Collecting duct</a:t>
                </a:r>
              </a:p>
            </p:txBody>
          </p:sp>
        </p:grpSp>
        <p:grpSp>
          <p:nvGrpSpPr>
            <p:cNvPr id="213" name="Group"/>
            <p:cNvGrpSpPr/>
            <p:nvPr/>
          </p:nvGrpSpPr>
          <p:grpSpPr>
            <a:xfrm>
              <a:off x="1685739" y="4683660"/>
              <a:ext cx="2171719" cy="824590"/>
              <a:chOff x="0" y="0"/>
              <a:chExt cx="2171718" cy="824588"/>
            </a:xfrm>
          </p:grpSpPr>
          <p:sp>
            <p:nvSpPr>
              <p:cNvPr id="211" name="Rectangle"/>
              <p:cNvSpPr/>
              <p:nvPr/>
            </p:nvSpPr>
            <p:spPr>
              <a:xfrm>
                <a:off x="-1" y="-1"/>
                <a:ext cx="2171720" cy="824590"/>
              </a:xfrm>
              <a:prstGeom prst="rect">
                <a:avLst/>
              </a:prstGeom>
              <a:solidFill>
                <a:srgbClr val="75527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445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12" name="Hypovolemia"/>
              <p:cNvSpPr txBox="1"/>
              <p:nvPr/>
            </p:nvSpPr>
            <p:spPr>
              <a:xfrm>
                <a:off x="0" y="280806"/>
                <a:ext cx="2171719" cy="262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2064" tIns="12064" rIns="12064" bIns="12064" numCol="1" anchor="ctr">
                <a:spAutoFit/>
              </a:bodyPr>
              <a:lstStyle>
                <a:lvl1pPr marL="228600" indent="-228600" algn="ctr" defTabSz="844550">
                  <a:lnSpc>
                    <a:spcPct val="90000"/>
                  </a:lnSpc>
                  <a:spcBef>
                    <a:spcPts val="700"/>
                  </a:spcBef>
                  <a:buSzPct val="100000"/>
                  <a:buFont typeface="Arial"/>
                  <a:buChar char="•"/>
                  <a:defRPr sz="1900">
                    <a:solidFill>
                      <a:srgbClr val="FFFFFF"/>
                    </a:solidFill>
                  </a:defRPr>
                </a:lvl1pPr>
              </a:lstStyle>
              <a:p>
                <a:r>
                  <a:t>Hypovolemia</a:t>
                </a:r>
              </a:p>
            </p:txBody>
          </p:sp>
        </p:grpSp>
        <p:grpSp>
          <p:nvGrpSpPr>
            <p:cNvPr id="216" name="Group"/>
            <p:cNvGrpSpPr/>
            <p:nvPr/>
          </p:nvGrpSpPr>
          <p:grpSpPr>
            <a:xfrm>
              <a:off x="1735059" y="5854577"/>
              <a:ext cx="2073081" cy="824589"/>
              <a:chOff x="0" y="0"/>
              <a:chExt cx="2073080" cy="824588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-1" y="-1"/>
                <a:ext cx="2073082" cy="824590"/>
              </a:xfrm>
              <a:prstGeom prst="rect">
                <a:avLst/>
              </a:prstGeom>
              <a:solidFill>
                <a:srgbClr val="75527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445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15" name="Aldosterone Secretion"/>
              <p:cNvSpPr txBox="1"/>
              <p:nvPr/>
            </p:nvSpPr>
            <p:spPr>
              <a:xfrm>
                <a:off x="0" y="146699"/>
                <a:ext cx="2073081" cy="5311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2064" tIns="12064" rIns="12064" bIns="12064" numCol="1" anchor="ctr">
                <a:spAutoFit/>
              </a:bodyPr>
              <a:lstStyle>
                <a:lvl1pPr marL="228600" indent="-228600" algn="ctr" defTabSz="844550">
                  <a:lnSpc>
                    <a:spcPct val="90000"/>
                  </a:lnSpc>
                  <a:spcBef>
                    <a:spcPts val="700"/>
                  </a:spcBef>
                  <a:buSzPct val="100000"/>
                  <a:buFont typeface="Arial"/>
                  <a:buChar char="•"/>
                  <a:defRPr sz="1900">
                    <a:solidFill>
                      <a:srgbClr val="FFFFFF"/>
                    </a:solidFill>
                  </a:defRPr>
                </a:lvl1pPr>
              </a:lstStyle>
              <a:p>
                <a:r>
                  <a:t>Aldosterone Secretion</a:t>
                </a:r>
              </a:p>
            </p:txBody>
          </p:sp>
        </p:grpSp>
        <p:grpSp>
          <p:nvGrpSpPr>
            <p:cNvPr id="219" name="Group"/>
            <p:cNvGrpSpPr/>
            <p:nvPr/>
          </p:nvGrpSpPr>
          <p:grpSpPr>
            <a:xfrm>
              <a:off x="0" y="5863993"/>
              <a:ext cx="1649177" cy="824589"/>
              <a:chOff x="0" y="0"/>
              <a:chExt cx="1649176" cy="824588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"/>
                <a:ext cx="1649178" cy="824590"/>
              </a:xfrm>
              <a:prstGeom prst="rect">
                <a:avLst/>
              </a:prstGeom>
              <a:solidFill>
                <a:srgbClr val="75527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445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18" name="K+ Excretion"/>
              <p:cNvSpPr txBox="1"/>
              <p:nvPr/>
            </p:nvSpPr>
            <p:spPr>
              <a:xfrm>
                <a:off x="0" y="280806"/>
                <a:ext cx="1649177" cy="262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2064" tIns="12064" rIns="12064" bIns="12064" numCol="1" anchor="ctr">
                <a:spAutoFit/>
              </a:bodyPr>
              <a:lstStyle>
                <a:lvl1pPr marL="228600" indent="-228600" algn="ctr" defTabSz="844550">
                  <a:lnSpc>
                    <a:spcPct val="90000"/>
                  </a:lnSpc>
                  <a:spcBef>
                    <a:spcPts val="700"/>
                  </a:spcBef>
                  <a:buSzPct val="100000"/>
                  <a:buFont typeface="Arial"/>
                  <a:buChar char="•"/>
                  <a:defRPr sz="1900">
                    <a:solidFill>
                      <a:srgbClr val="FFFFFF"/>
                    </a:solidFill>
                  </a:defRPr>
                </a:lvl1pPr>
              </a:lstStyle>
              <a:p>
                <a:r>
                  <a:t>K+ Excretion</a:t>
                </a:r>
              </a:p>
            </p:txBody>
          </p:sp>
        </p:grpSp>
        <p:grpSp>
          <p:nvGrpSpPr>
            <p:cNvPr id="222" name="Group"/>
            <p:cNvGrpSpPr/>
            <p:nvPr/>
          </p:nvGrpSpPr>
          <p:grpSpPr>
            <a:xfrm>
              <a:off x="4203784" y="4683660"/>
              <a:ext cx="2348312" cy="824590"/>
              <a:chOff x="0" y="0"/>
              <a:chExt cx="2348310" cy="824588"/>
            </a:xfrm>
          </p:grpSpPr>
          <p:sp>
            <p:nvSpPr>
              <p:cNvPr id="220" name="Rectangle"/>
              <p:cNvSpPr/>
              <p:nvPr/>
            </p:nvSpPr>
            <p:spPr>
              <a:xfrm>
                <a:off x="0" y="-1"/>
                <a:ext cx="2348311" cy="824590"/>
              </a:xfrm>
              <a:prstGeom prst="rect">
                <a:avLst/>
              </a:prstGeom>
              <a:solidFill>
                <a:srgbClr val="75527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445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1" name="More electronegativity in lumen"/>
              <p:cNvSpPr txBox="1"/>
              <p:nvPr/>
            </p:nvSpPr>
            <p:spPr>
              <a:xfrm>
                <a:off x="0" y="12591"/>
                <a:ext cx="2348311" cy="7994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2064" tIns="12064" rIns="12064" bIns="12064" numCol="1" anchor="ctr">
                <a:spAutoFit/>
              </a:bodyPr>
              <a:lstStyle>
                <a:lvl1pPr marL="228600" indent="-228600" algn="ctr" defTabSz="844550">
                  <a:lnSpc>
                    <a:spcPct val="90000"/>
                  </a:lnSpc>
                  <a:spcBef>
                    <a:spcPts val="700"/>
                  </a:spcBef>
                  <a:buSzPct val="100000"/>
                  <a:buFont typeface="Arial"/>
                  <a:buChar char="•"/>
                  <a:defRPr sz="1900">
                    <a:solidFill>
                      <a:srgbClr val="FFFFFF"/>
                    </a:solidFill>
                  </a:defRPr>
                </a:lvl1pPr>
              </a:lstStyle>
              <a:p>
                <a:r>
                  <a:t>More electronegativity in lumen</a:t>
                </a:r>
              </a:p>
            </p:txBody>
          </p:sp>
        </p:grpSp>
        <p:grpSp>
          <p:nvGrpSpPr>
            <p:cNvPr id="225" name="Group"/>
            <p:cNvGrpSpPr/>
            <p:nvPr/>
          </p:nvGrpSpPr>
          <p:grpSpPr>
            <a:xfrm>
              <a:off x="4790862" y="5854577"/>
              <a:ext cx="1649178" cy="824589"/>
              <a:chOff x="0" y="0"/>
              <a:chExt cx="1649176" cy="824588"/>
            </a:xfrm>
          </p:grpSpPr>
          <p:sp>
            <p:nvSpPr>
              <p:cNvPr id="223" name="Rectangle"/>
              <p:cNvSpPr/>
              <p:nvPr/>
            </p:nvSpPr>
            <p:spPr>
              <a:xfrm>
                <a:off x="-1" y="-1"/>
                <a:ext cx="1649178" cy="824590"/>
              </a:xfrm>
              <a:prstGeom prst="rect">
                <a:avLst/>
              </a:prstGeom>
              <a:solidFill>
                <a:srgbClr val="75527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445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4" name="K+ Excretion"/>
              <p:cNvSpPr txBox="1"/>
              <p:nvPr/>
            </p:nvSpPr>
            <p:spPr>
              <a:xfrm>
                <a:off x="0" y="280806"/>
                <a:ext cx="1649177" cy="262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2064" tIns="12064" rIns="12064" bIns="12064" numCol="1" anchor="ctr">
                <a:spAutoFit/>
              </a:bodyPr>
              <a:lstStyle>
                <a:lvl1pPr marL="228600" indent="-228600" algn="ctr" defTabSz="844550">
                  <a:lnSpc>
                    <a:spcPct val="90000"/>
                  </a:lnSpc>
                  <a:spcBef>
                    <a:spcPts val="700"/>
                  </a:spcBef>
                  <a:buSzPct val="100000"/>
                  <a:buFont typeface="Arial"/>
                  <a:buChar char="•"/>
                  <a:defRPr sz="1900">
                    <a:solidFill>
                      <a:srgbClr val="FFFFFF"/>
                    </a:solidFill>
                  </a:defRPr>
                </a:lvl1pPr>
              </a:lstStyle>
              <a:p>
                <a:r>
                  <a:t>K+ Excretion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5527C"/>
                </a:solidFill>
              </a:defRPr>
            </a:lvl1pPr>
          </a:lstStyle>
          <a:p>
            <a:r>
              <a:t>Lower GI Loss</a:t>
            </a:r>
          </a:p>
        </p:txBody>
      </p:sp>
      <p:sp>
        <p:nvSpPr>
          <p:cNvPr id="22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1708407"/>
          </a:xfrm>
          <a:prstGeom prst="rect">
            <a:avLst/>
          </a:prstGeom>
        </p:spPr>
        <p:txBody>
          <a:bodyPr/>
          <a:lstStyle/>
          <a:p>
            <a:r>
              <a:t>Mechanism</a:t>
            </a:r>
          </a:p>
          <a:p>
            <a:pPr marL="914400" lvl="1" indent="-457200">
              <a:spcBef>
                <a:spcPts val="500"/>
              </a:spcBef>
              <a:buFontTx/>
              <a:buAutoNum type="arabicPeriod"/>
              <a:defRPr sz="2400"/>
            </a:pPr>
            <a:r>
              <a:t>Bicarbonate Loss</a:t>
            </a:r>
          </a:p>
          <a:p>
            <a:pPr marL="914400" lvl="1" indent="-457200">
              <a:spcBef>
                <a:spcPts val="500"/>
              </a:spcBef>
              <a:buFontTx/>
              <a:buAutoNum type="arabicPeriod"/>
              <a:defRPr sz="2400"/>
            </a:pPr>
            <a:r>
              <a:t>Hyperchloremic Metabolic Acidosis</a:t>
            </a:r>
          </a:p>
        </p:txBody>
      </p:sp>
      <p:sp>
        <p:nvSpPr>
          <p:cNvPr id="230" name="TextBox 3"/>
          <p:cNvSpPr txBox="1"/>
          <p:nvPr/>
        </p:nvSpPr>
        <p:spPr>
          <a:xfrm>
            <a:off x="1021903" y="3904732"/>
            <a:ext cx="8732799" cy="17401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 u="sng"/>
            </a:pPr>
            <a:r>
              <a:rPr dirty="0"/>
              <a:t>Other Causes of LGI Loss:</a:t>
            </a:r>
          </a:p>
          <a:p>
            <a:pPr marL="342900" indent="-342900">
              <a:buSzPct val="100000"/>
              <a:buAutoNum type="arabicPeriod"/>
              <a:defRPr sz="2800"/>
            </a:pPr>
            <a:r>
              <a:rPr dirty="0"/>
              <a:t>Bowel Cleaning for colonoscopy : PEG, Sodium Phosphate</a:t>
            </a:r>
          </a:p>
          <a:p>
            <a:pPr marL="342900" indent="-342900">
              <a:buSzPct val="100000"/>
              <a:buAutoNum type="arabicPeriod"/>
              <a:defRPr sz="2800"/>
            </a:pPr>
            <a:r>
              <a:rPr dirty="0" err="1"/>
              <a:t>Ogilvies</a:t>
            </a:r>
            <a:r>
              <a:rPr dirty="0"/>
              <a:t> Syndrome</a:t>
            </a:r>
          </a:p>
          <a:p>
            <a:pPr marL="342900" indent="-342900">
              <a:buSzPct val="100000"/>
              <a:buAutoNum type="arabicPeriod"/>
              <a:defRPr sz="2800"/>
            </a:pPr>
            <a:r>
              <a:rPr dirty="0"/>
              <a:t>Geophagia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Content Placeholder 3" descr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737" y="160636"/>
            <a:ext cx="7001762" cy="6556945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TextBox 4"/>
          <p:cNvSpPr txBox="1"/>
          <p:nvPr/>
        </p:nvSpPr>
        <p:spPr>
          <a:xfrm>
            <a:off x="898335" y="3163329"/>
            <a:ext cx="2882390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r>
              <a:t>1.Increase Na/Water delivery</a:t>
            </a:r>
          </a:p>
        </p:txBody>
      </p:sp>
      <p:sp>
        <p:nvSpPr>
          <p:cNvPr id="237" name="TextBox 5"/>
          <p:cNvSpPr txBox="1"/>
          <p:nvPr/>
        </p:nvSpPr>
        <p:spPr>
          <a:xfrm>
            <a:off x="7768692" y="5548183"/>
            <a:ext cx="3109204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r>
              <a:t>2. Increase Aldosterone Activity</a:t>
            </a:r>
          </a:p>
        </p:txBody>
      </p:sp>
      <p:sp>
        <p:nvSpPr>
          <p:cNvPr id="238" name="TextBox 6"/>
          <p:cNvSpPr txBox="1"/>
          <p:nvPr/>
        </p:nvSpPr>
        <p:spPr>
          <a:xfrm>
            <a:off x="997190" y="3978876"/>
            <a:ext cx="1700291" cy="917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00B050"/>
                </a:solidFill>
              </a:defRPr>
            </a:lvl1pPr>
          </a:lstStyle>
          <a:p>
            <a:r>
              <a:t>3. Increase Electronegativity in Lumen</a:t>
            </a:r>
          </a:p>
        </p:txBody>
      </p:sp>
      <p:sp>
        <p:nvSpPr>
          <p:cNvPr id="239" name="TextBox 7"/>
          <p:cNvSpPr txBox="1"/>
          <p:nvPr/>
        </p:nvSpPr>
        <p:spPr>
          <a:xfrm>
            <a:off x="3563813" y="2717115"/>
            <a:ext cx="1370241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r>
              <a:t>1.</a:t>
            </a:r>
          </a:p>
        </p:txBody>
      </p:sp>
      <p:sp>
        <p:nvSpPr>
          <p:cNvPr id="240" name="TextBox 8"/>
          <p:cNvSpPr txBox="1"/>
          <p:nvPr/>
        </p:nvSpPr>
        <p:spPr>
          <a:xfrm>
            <a:off x="4066187" y="4108279"/>
            <a:ext cx="118130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t>3. </a:t>
            </a:r>
          </a:p>
        </p:txBody>
      </p:sp>
      <p:sp>
        <p:nvSpPr>
          <p:cNvPr id="241" name="TextBox 9"/>
          <p:cNvSpPr txBox="1"/>
          <p:nvPr/>
        </p:nvSpPr>
        <p:spPr>
          <a:xfrm>
            <a:off x="2577062" y="3101519"/>
            <a:ext cx="1609542" cy="1209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00B050"/>
                </a:solidFill>
              </a:defRPr>
            </a:lvl1pPr>
          </a:lstStyle>
          <a:p>
            <a:r>
              <a:t>2. Increase elecro Negativity in lumen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" grpId="4" animBg="1" advAuto="0"/>
      <p:bldP spid="237" grpId="5" animBg="1" advAuto="0"/>
      <p:bldP spid="238" grpId="6" animBg="1" advAuto="0"/>
      <p:bldP spid="239" grpId="1" animBg="1" advAuto="0"/>
      <p:bldP spid="240" grpId="3" animBg="1" advAuto="0"/>
      <p:bldP spid="241" grpId="2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Diuretics</a:t>
            </a:r>
          </a:p>
        </p:txBody>
      </p:sp>
      <p:sp>
        <p:nvSpPr>
          <p:cNvPr id="244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 algn="ctr">
              <a:lnSpc>
                <a:spcPct val="100000"/>
              </a:lnSpc>
              <a:spcBef>
                <a:spcPts val="0"/>
              </a:spcBef>
              <a:buSzTx/>
              <a:buNone/>
            </a:pPr>
            <a:r>
              <a:t>“any diuretics acting proximal to potassium secreting site can cause hypokalemia”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t>CAi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t>Loop diuretics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t>Thiazides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None/>
            </a:pPr>
            <a:endParaRPr/>
          </a:p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None/>
              <a:defRPr u="sng"/>
            </a:pPr>
            <a:r>
              <a:t>Mechanism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t>Increased Na delivery to distal tubule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t>Volume depletion – RAS stimulation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617838"/>
            <a:ext cx="10515600" cy="5559126"/>
          </a:xfrm>
          <a:prstGeom prst="rect">
            <a:avLst/>
          </a:prstGeom>
        </p:spPr>
        <p:txBody>
          <a:bodyPr/>
          <a:lstStyle/>
          <a:p>
            <a:r>
              <a:t>Thiazide Produces more Hypokalemia than Loop diuretics</a:t>
            </a:r>
          </a:p>
          <a:p>
            <a:pPr marL="0" lvl="1" indent="457200">
              <a:spcBef>
                <a:spcPts val="500"/>
              </a:spcBef>
              <a:buSzTx/>
              <a:buNone/>
              <a:defRPr sz="2400"/>
            </a:pPr>
            <a:r>
              <a:t>Reason: Calcium Excretion</a:t>
            </a:r>
          </a:p>
          <a:p>
            <a:pPr marL="0" lvl="1" indent="457200">
              <a:spcBef>
                <a:spcPts val="500"/>
              </a:spcBef>
              <a:buSzTx/>
              <a:buNone/>
              <a:defRPr sz="2400"/>
            </a:pPr>
            <a:r>
              <a:t>Loop diuretics -&gt; calcium excretion-&gt; more calcium in lumen -&gt; electronegativity in lumen is reduced -&gt; Low K</a:t>
            </a:r>
            <a:r>
              <a:rPr baseline="30000"/>
              <a:t>+</a:t>
            </a:r>
            <a:r>
              <a:t> Excretion</a:t>
            </a:r>
          </a:p>
          <a:p>
            <a:pPr marL="0" lvl="1" indent="457200">
              <a:spcBef>
                <a:spcPts val="500"/>
              </a:spcBef>
              <a:buSzTx/>
              <a:buNone/>
              <a:defRPr sz="2400"/>
            </a:pPr>
            <a:r>
              <a:t>Thiazides -&gt; less calcium excretion -&gt; less calcium in lumen -&gt; more electro negativity -&gt; More K</a:t>
            </a:r>
            <a:r>
              <a:rPr baseline="30000"/>
              <a:t>+</a:t>
            </a:r>
            <a:r>
              <a:t> Excretion</a:t>
            </a:r>
          </a:p>
          <a:p>
            <a:r>
              <a:t>Hypokalemia produced by diuretics is dose dependent</a:t>
            </a:r>
          </a:p>
          <a:p>
            <a:pPr marL="0" lvl="1" indent="457200">
              <a:spcBef>
                <a:spcPts val="500"/>
              </a:spcBef>
              <a:buSzTx/>
              <a:buNone/>
              <a:defRPr sz="2400"/>
            </a:pPr>
            <a:r>
              <a:t>Lower dose of thiazides 12.5/25 mg/day of chlorthalidone &amp; hydrochlorthiazide are now widely used.</a:t>
            </a:r>
          </a:p>
          <a:p>
            <a:pPr marL="0" lvl="1" indent="457200">
              <a:spcBef>
                <a:spcPts val="500"/>
              </a:spcBef>
              <a:buSzTx/>
              <a:buNone/>
              <a:defRPr sz="2400"/>
            </a:pPr>
            <a:r>
              <a:t>Effectively control hypertension</a:t>
            </a:r>
          </a:p>
          <a:p>
            <a:pPr marL="0" lvl="1" indent="457200">
              <a:spcBef>
                <a:spcPts val="500"/>
              </a:spcBef>
              <a:buSzTx/>
              <a:buNone/>
              <a:defRPr sz="2400"/>
            </a:pPr>
            <a:r>
              <a:t>Less Hypokalemia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87627" y="664089"/>
            <a:ext cx="10515601" cy="5674928"/>
          </a:xfrm>
          <a:prstGeom prst="rect">
            <a:avLst/>
          </a:prstGeom>
        </p:spPr>
        <p:txBody>
          <a:bodyPr/>
          <a:lstStyle/>
          <a:p>
            <a:r>
              <a:t>Diuretic induced fluid and electrolyte complications occurs only during first two weeks of therapy</a:t>
            </a:r>
          </a:p>
          <a:p>
            <a:pPr marL="685800" lvl="1" indent="-228600">
              <a:spcBef>
                <a:spcPts val="500"/>
              </a:spcBef>
              <a:buFontTx/>
              <a:buChar char="▪"/>
              <a:defRPr sz="2400"/>
            </a:pPr>
            <a:r>
              <a:t>Steady state attained (if oral intake is adequate)</a:t>
            </a:r>
          </a:p>
          <a:p>
            <a:pPr marL="685800" lvl="1" indent="-228600">
              <a:spcBef>
                <a:spcPts val="500"/>
              </a:spcBef>
              <a:buFontTx/>
              <a:buChar char="▪"/>
              <a:defRPr sz="2400"/>
            </a:pPr>
            <a:endParaRPr/>
          </a:p>
          <a:p>
            <a:pPr marL="685800" lvl="1" indent="-228600">
              <a:spcBef>
                <a:spcPts val="500"/>
              </a:spcBef>
              <a:buFontTx/>
              <a:buChar char="▪"/>
              <a:defRPr sz="2400"/>
            </a:pPr>
            <a:endParaRPr/>
          </a:p>
          <a:p>
            <a:pPr marL="0" indent="0" algn="ctr">
              <a:buSzTx/>
              <a:buNone/>
              <a:defRPr b="1">
                <a:solidFill>
                  <a:srgbClr val="75527C"/>
                </a:solidFill>
              </a:defRPr>
            </a:pPr>
            <a:r>
              <a:t>“Stable patient with Normal serum potassium at 3 weeks has no risk of developing late hypokalemia”</a:t>
            </a:r>
          </a:p>
          <a:p>
            <a:r>
              <a:t>Potassium monitoring not required</a:t>
            </a:r>
          </a:p>
          <a:p>
            <a:pPr marL="685800" lvl="1" indent="-228600">
              <a:spcBef>
                <a:spcPts val="500"/>
              </a:spcBef>
              <a:defRPr sz="2400"/>
            </a:pPr>
            <a:r>
              <a:t> Adequate oral intake</a:t>
            </a:r>
          </a:p>
          <a:p>
            <a:pPr marL="685800" lvl="1" indent="-228600">
              <a:spcBef>
                <a:spcPts val="500"/>
              </a:spcBef>
              <a:defRPr sz="2400"/>
            </a:pPr>
            <a:r>
              <a:t>No increase in dosing</a:t>
            </a:r>
          </a:p>
          <a:p>
            <a:pPr marL="685800" lvl="1" indent="-228600">
              <a:spcBef>
                <a:spcPts val="500"/>
              </a:spcBef>
              <a:defRPr sz="2400"/>
            </a:pPr>
            <a:r>
              <a:t>No other loses (GI: Gastroenteritis)</a:t>
            </a:r>
          </a:p>
          <a:p>
            <a:pPr marL="0" lvl="1" indent="457200">
              <a:spcBef>
                <a:spcPts val="500"/>
              </a:spcBef>
              <a:buSzTx/>
              <a:buNone/>
              <a:defRPr sz="2400"/>
            </a:pPr>
            <a:r>
              <a:t>If any one present: consider temporary cessation of diuretics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Increased Mineralo corticoid activity</a:t>
            </a:r>
          </a:p>
        </p:txBody>
      </p:sp>
      <p:sp>
        <p:nvSpPr>
          <p:cNvPr id="251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t>Conns Syndrome</a:t>
            </a:r>
          </a:p>
          <a:p>
            <a:pPr marL="514350" indent="-514350">
              <a:buFontTx/>
              <a:buAutoNum type="arabicPeriod"/>
            </a:pPr>
            <a:r>
              <a:t>Appareant Mineralo Corticoid Excess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Non Reabsorbable Anions in CD</a:t>
            </a:r>
          </a:p>
        </p:txBody>
      </p:sp>
      <p:sp>
        <p:nvSpPr>
          <p:cNvPr id="255" name="Content Placeholder 6"/>
          <p:cNvSpPr txBox="1">
            <a:spLocks noGrp="1"/>
          </p:cNvSpPr>
          <p:nvPr>
            <p:ph type="body" sz="half" idx="1"/>
          </p:nvPr>
        </p:nvSpPr>
        <p:spPr>
          <a:xfrm>
            <a:off x="812285" y="1596318"/>
            <a:ext cx="5181601" cy="4351338"/>
          </a:xfrm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t>Proximal RTA</a:t>
            </a:r>
          </a:p>
          <a:p>
            <a:pPr marL="514350" indent="-514350">
              <a:buFontTx/>
              <a:buAutoNum type="arabicPeriod"/>
            </a:pPr>
            <a:r>
              <a:t>BetaHydroxyButyrate in DKA</a:t>
            </a:r>
          </a:p>
          <a:p>
            <a:pPr marL="514350" indent="-514350">
              <a:buFontTx/>
              <a:buAutoNum type="arabicPeriod"/>
            </a:pPr>
            <a:r>
              <a:t>High dose penicillin</a:t>
            </a:r>
          </a:p>
          <a:p>
            <a:pPr marL="514350" indent="-514350">
              <a:buFontTx/>
              <a:buAutoNum type="arabicPeriod"/>
            </a:pPr>
            <a:r>
              <a:t>Toluene induced metabolic acidosis (Glue Sniffing): hippurate</a:t>
            </a:r>
          </a:p>
        </p:txBody>
      </p:sp>
      <p:pic>
        <p:nvPicPr>
          <p:cNvPr id="254" name="Content Placeholder 3" descr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7271" y="1690688"/>
            <a:ext cx="4646530" cy="4351338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Rectangle 4"/>
          <p:cNvSpPr txBox="1"/>
          <p:nvPr/>
        </p:nvSpPr>
        <p:spPr>
          <a:xfrm>
            <a:off x="5437433" y="3577966"/>
            <a:ext cx="1906189" cy="1209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00B050"/>
                </a:solidFill>
              </a:defRPr>
            </a:lvl1pPr>
          </a:lstStyle>
          <a:p>
            <a:r>
              <a:t>Non reabsorbable Anions Increase Electronegativity in Lumen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What Happens in DKA ?</a:t>
            </a:r>
          </a:p>
        </p:txBody>
      </p:sp>
      <p:sp>
        <p:nvSpPr>
          <p:cNvPr id="259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t>Glucose -Osmotic Diuretic : More Sodium and water to distal tubules</a:t>
            </a:r>
          </a:p>
          <a:p>
            <a:pPr marL="514350" indent="-514350">
              <a:buFontTx/>
              <a:buAutoNum type="arabicPeriod"/>
            </a:pPr>
            <a:r>
              <a:t>Dehydration – aldosterone stimulation</a:t>
            </a:r>
          </a:p>
          <a:p>
            <a:pPr marL="514350" indent="-514350">
              <a:buFontTx/>
              <a:buAutoNum type="arabicPeriod"/>
            </a:pPr>
            <a:r>
              <a:t>Ketones - BetaHydroxyButyrate – Non absorbable anion</a:t>
            </a:r>
          </a:p>
          <a:p>
            <a:pPr marL="514350" indent="-514350">
              <a:buFontTx/>
              <a:buAutoNum type="arabicPeriod"/>
            </a:pPr>
            <a:r>
              <a:t>Insulin infusion as treatment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Saltwasting Nephropathies</a:t>
            </a:r>
          </a:p>
        </p:txBody>
      </p:sp>
      <p:sp>
        <p:nvSpPr>
          <p:cNvPr id="262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t>Bartter Syndrome</a:t>
            </a:r>
          </a:p>
          <a:p>
            <a:pPr marL="514350" indent="-514350">
              <a:buFontTx/>
              <a:buAutoNum type="arabicPeriod"/>
            </a:pPr>
            <a:r>
              <a:t>Gittleman Syndrome</a:t>
            </a:r>
          </a:p>
          <a:p>
            <a:pPr marL="514350" indent="-514350">
              <a:buFontTx/>
              <a:buAutoNum type="arabicPeriod"/>
            </a:pPr>
            <a:r>
              <a:t>Liddle Syndrome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HypoMagnesemia</a:t>
            </a:r>
          </a:p>
        </p:txBody>
      </p:sp>
      <p:sp>
        <p:nvSpPr>
          <p:cNvPr id="265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Mechanism uncertain</a:t>
            </a:r>
          </a:p>
          <a:p>
            <a:r>
              <a:t>Increase number of open ROMK channels</a:t>
            </a:r>
          </a:p>
          <a:p>
            <a:r>
              <a:t>Magnesium known to inhibit ROMK channels</a:t>
            </a:r>
          </a:p>
          <a:p>
            <a:r>
              <a:t>Also can coexist with hypokalemia in upto 40% cases</a:t>
            </a:r>
          </a:p>
          <a:p>
            <a:r>
              <a:t>Concurrent Potassium loses</a:t>
            </a:r>
          </a:p>
          <a:p>
            <a:pPr marL="914400" lvl="1" indent="-457200">
              <a:spcBef>
                <a:spcPts val="500"/>
              </a:spcBef>
              <a:buFontTx/>
              <a:buAutoNum type="arabicPeriod"/>
              <a:defRPr sz="2400"/>
            </a:pPr>
            <a:r>
              <a:t>Diuretic therapy</a:t>
            </a:r>
          </a:p>
          <a:p>
            <a:pPr marL="914400" lvl="1" indent="-457200">
              <a:spcBef>
                <a:spcPts val="500"/>
              </a:spcBef>
              <a:buFontTx/>
              <a:buAutoNum type="arabicPeriod"/>
              <a:defRPr sz="2400"/>
            </a:pPr>
            <a:r>
              <a:t>Tubular toxins : iphosphamide, gentamycin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8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rgbClr val="75527C"/>
                </a:solidFill>
              </a:defRPr>
            </a:pPr>
            <a:r>
              <a:t>AMPHOTERICIN B</a:t>
            </a:r>
            <a:r>
              <a:rPr b="0">
                <a:solidFill>
                  <a:srgbClr val="000000"/>
                </a:solidFill>
              </a:rPr>
              <a:t>: increase permeability of cell membrane collecting duct</a:t>
            </a:r>
          </a:p>
          <a:p>
            <a:r>
              <a:t>LOW CALORIE DIETS: Atkins diet</a:t>
            </a:r>
          </a:p>
          <a:p>
            <a:pPr>
              <a:defRPr b="1">
                <a:solidFill>
                  <a:srgbClr val="75527C"/>
                </a:solidFill>
              </a:defRPr>
            </a:pPr>
            <a:r>
              <a:t>Polyuria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Clinical Features</a:t>
            </a:r>
          </a:p>
        </p:txBody>
      </p:sp>
      <p:sp>
        <p:nvSpPr>
          <p:cNvPr id="271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Muscular</a:t>
            </a:r>
          </a:p>
          <a:p>
            <a:pPr marL="914400" lvl="1" indent="-457200">
              <a:spcBef>
                <a:spcPts val="500"/>
              </a:spcBef>
              <a:buFontTx/>
              <a:buAutoNum type="arabicPeriod"/>
              <a:defRPr sz="2400"/>
            </a:pPr>
            <a:r>
              <a:t>Weakness : hyperpolarization of skeletal muscle </a:t>
            </a:r>
          </a:p>
          <a:p>
            <a:pPr marL="914400" lvl="1" indent="-457200">
              <a:spcBef>
                <a:spcPts val="500"/>
              </a:spcBef>
              <a:buFontTx/>
              <a:buAutoNum type="arabicPeriod"/>
              <a:defRPr sz="2400"/>
            </a:pPr>
            <a:r>
              <a:t>Rhabdomyolysis</a:t>
            </a:r>
          </a:p>
          <a:p>
            <a:r>
              <a:t>Smooth Muscle</a:t>
            </a:r>
          </a:p>
          <a:p>
            <a:pPr marL="971550" lvl="1" indent="-514350">
              <a:spcBef>
                <a:spcPts val="500"/>
              </a:spcBef>
              <a:buFontTx/>
              <a:buAutoNum type="arabicPeriod"/>
              <a:defRPr sz="2400"/>
            </a:pPr>
            <a:r>
              <a:t>Constipation</a:t>
            </a:r>
          </a:p>
          <a:p>
            <a:pPr marL="971550" lvl="1" indent="-514350">
              <a:spcBef>
                <a:spcPts val="500"/>
              </a:spcBef>
              <a:buFontTx/>
              <a:buAutoNum type="arabicPeriod"/>
              <a:defRPr sz="2400"/>
            </a:pPr>
            <a:r>
              <a:t>Bladder Dysfunction</a:t>
            </a:r>
          </a:p>
          <a:p>
            <a:r>
              <a:t>Endocrine</a:t>
            </a:r>
          </a:p>
          <a:p>
            <a:pPr marL="914400" lvl="1" indent="-457200">
              <a:spcBef>
                <a:spcPts val="500"/>
              </a:spcBef>
              <a:buFontTx/>
              <a:buAutoNum type="arabicPeriod"/>
              <a:defRPr sz="2400"/>
            </a:pPr>
            <a:r>
              <a:t>Carbohydrate Intolerance</a:t>
            </a:r>
          </a:p>
          <a:p>
            <a:pPr marL="914400" lvl="1" indent="-457200">
              <a:spcBef>
                <a:spcPts val="500"/>
              </a:spcBef>
              <a:buFontTx/>
              <a:buAutoNum type="arabicPeriod"/>
              <a:defRPr sz="2400"/>
            </a:pPr>
            <a:r>
              <a:t>Diabetes mellitus (Reduced insulin)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4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 u="sng"/>
            </a:pPr>
            <a:r>
              <a:t>Renal</a:t>
            </a:r>
          </a:p>
          <a:p>
            <a:pPr marL="514350" indent="-514350">
              <a:buFontTx/>
              <a:buAutoNum type="arabicPeriod"/>
            </a:pPr>
            <a:r>
              <a:t>Prerenal AKI : reduced renal BF</a:t>
            </a:r>
          </a:p>
          <a:p>
            <a:pPr marL="514350" indent="-514350">
              <a:buFontTx/>
              <a:buAutoNum type="arabicPeriod"/>
            </a:pPr>
            <a:r>
              <a:t>Nephrogenic DI</a:t>
            </a:r>
          </a:p>
          <a:p>
            <a:pPr marL="514350" indent="-514350">
              <a:buFontTx/>
              <a:buAutoNum type="arabicPeriod"/>
            </a:pPr>
            <a:r>
              <a:t>Increased Ammoniagenesis</a:t>
            </a:r>
          </a:p>
          <a:p>
            <a:pPr marL="514350" indent="-514350">
              <a:buFontTx/>
              <a:buAutoNum type="arabicPeriod"/>
            </a:pPr>
            <a:r>
              <a:t>Tubular Vacuolization</a:t>
            </a:r>
          </a:p>
          <a:p>
            <a:pPr marL="514350" indent="-514350">
              <a:buFontTx/>
              <a:buAutoNum type="arabicPeriod"/>
            </a:pPr>
            <a:r>
              <a:t>Chronic : CKD</a:t>
            </a:r>
          </a:p>
          <a:p>
            <a:r>
              <a:t>Hypokalemic polyuria: combination of central polydipsia and AVP-resistant renal concentrating defect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7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Cardiovascular changes</a:t>
            </a:r>
          </a:p>
          <a:p>
            <a:pPr marL="685800" lvl="1" indent="-228600">
              <a:spcBef>
                <a:spcPts val="500"/>
              </a:spcBef>
              <a:defRPr sz="2400"/>
            </a:pPr>
            <a:r>
              <a:t>ventricular and atrial arrhythmias </a:t>
            </a:r>
          </a:p>
          <a:p>
            <a:pPr marL="685800" lvl="1" indent="-228600">
              <a:spcBef>
                <a:spcPts val="500"/>
              </a:spcBef>
              <a:defRPr sz="2400"/>
            </a:pPr>
            <a:r>
              <a:t>predisposes to digoxin toxicity </a:t>
            </a:r>
          </a:p>
          <a:p>
            <a:pPr marL="685800" lvl="1" indent="-228600">
              <a:spcBef>
                <a:spcPts val="500"/>
              </a:spcBef>
              <a:defRPr sz="2400"/>
            </a:pPr>
            <a:r>
              <a:t>ECG Abnormalities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5527C"/>
                </a:solidFill>
              </a:defRPr>
            </a:lvl1pPr>
          </a:lstStyle>
          <a:p>
            <a:r>
              <a:t>ECG Changes in Hypokalemia</a:t>
            </a:r>
          </a:p>
        </p:txBody>
      </p:sp>
      <p:graphicFrame>
        <p:nvGraphicFramePr>
          <p:cNvPr id="280" name="Content Placeholder 3"/>
          <p:cNvGraphicFramePr/>
          <p:nvPr/>
        </p:nvGraphicFramePr>
        <p:xfrm>
          <a:off x="838200" y="1825625"/>
          <a:ext cx="10515600" cy="266192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2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1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8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1.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3.0 – 3.5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Reduced T wave Amplitude
U waves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2.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2.5 – 3.0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Prolonged QT/QU interval
Sagging of ST Segment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3.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T and U almost Coalesce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4.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&lt;2.5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QRS Widening
PR prolongation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86FC8-BEE8-4D28-87C3-1D772A813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392" y="1280161"/>
            <a:ext cx="10515600" cy="214883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DIAGNOSTIC APPROACH TO HYPOKALEMIA</a:t>
            </a:r>
            <a:endParaRPr lang="en-IN" b="1" dirty="0">
              <a:solidFill>
                <a:srgbClr val="7030A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564D73-6509-4D50-85AF-54067DC0C88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 flipV="1">
            <a:off x="831850" y="6089649"/>
            <a:ext cx="10515600" cy="45719"/>
          </a:xfrm>
        </p:spPr>
        <p:txBody>
          <a:bodyPr>
            <a:normAutofit fontScale="25000" lnSpcReduction="20000"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7118269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59E00A-0E14-4EE4-A2FC-A2FE42111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137" y="0"/>
            <a:ext cx="73917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316241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u="sng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Goals Of Treatment</a:t>
            </a:r>
          </a:p>
        </p:txBody>
      </p:sp>
      <p:sp>
        <p:nvSpPr>
          <p:cNvPr id="306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t>prevent life threatening complications </a:t>
            </a:r>
          </a:p>
          <a:p>
            <a:pPr marL="514350" indent="-514350">
              <a:buFontTx/>
              <a:buAutoNum type="arabicPeriod"/>
            </a:pPr>
            <a:r>
              <a:t>to replace the associated K</a:t>
            </a:r>
            <a:r>
              <a:rPr baseline="30000"/>
              <a:t>+</a:t>
            </a:r>
            <a:r>
              <a:t> deficit </a:t>
            </a:r>
          </a:p>
          <a:p>
            <a:pPr marL="514350" indent="-514350">
              <a:buFontTx/>
              <a:buAutoNum type="arabicPeriod"/>
            </a:pPr>
            <a:r>
              <a:t>to correct the underlying cause</a:t>
            </a:r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Potassium Preparations</a:t>
            </a:r>
          </a:p>
        </p:txBody>
      </p:sp>
      <p:sp>
        <p:nvSpPr>
          <p:cNvPr id="309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Potassium can be administered as </a:t>
            </a:r>
          </a:p>
          <a:p>
            <a:pPr marL="514350" indent="-514350">
              <a:buFontTx/>
              <a:buAutoNum type="arabicPeriod"/>
              <a:defRPr b="1">
                <a:solidFill>
                  <a:srgbClr val="75527C"/>
                </a:solidFill>
              </a:defRPr>
            </a:pPr>
            <a:r>
              <a:t>potassium chloride</a:t>
            </a:r>
          </a:p>
          <a:p>
            <a:pPr marL="514350" indent="-514350">
              <a:buFontTx/>
              <a:buAutoNum type="arabicPeriod"/>
              <a:defRPr b="1">
                <a:solidFill>
                  <a:srgbClr val="75527C"/>
                </a:solidFill>
              </a:defRPr>
            </a:pPr>
            <a:r>
              <a:t>potassium phosphate </a:t>
            </a:r>
            <a:r>
              <a:rPr b="0">
                <a:solidFill>
                  <a:srgbClr val="000000"/>
                </a:solidFill>
              </a:rPr>
              <a:t>: hypokalemia and hypophosphatemia proximal (type 2) RTA</a:t>
            </a:r>
          </a:p>
          <a:p>
            <a:pPr marL="514350" indent="-514350">
              <a:buFontTx/>
              <a:buAutoNum type="arabicPeriod"/>
              <a:defRPr b="1">
                <a:solidFill>
                  <a:srgbClr val="75527C"/>
                </a:solidFill>
              </a:defRPr>
            </a:pPr>
            <a:r>
              <a:t>potassium bicarbonate </a:t>
            </a:r>
            <a:r>
              <a:rPr b="0">
                <a:solidFill>
                  <a:srgbClr val="000000"/>
                </a:solidFill>
              </a:rPr>
              <a:t>: hypokalemia and metabolic acidosis (eg: renal tubular acidosis / diarrhea) </a:t>
            </a:r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605481"/>
            <a:ext cx="10515600" cy="5571483"/>
          </a:xfrm>
          <a:prstGeom prst="rect">
            <a:avLst/>
          </a:prstGeom>
        </p:spPr>
        <p:txBody>
          <a:bodyPr/>
          <a:lstStyle/>
          <a:p>
            <a:r>
              <a:t>Oral replacement with KCl is the mainstay of therapy in hypokalemia. </a:t>
            </a:r>
          </a:p>
          <a:p>
            <a:r>
              <a:t>Notably, hypomagnesemic patients are refractory to K</a:t>
            </a:r>
            <a:r>
              <a:rPr baseline="30000"/>
              <a:t>+</a:t>
            </a:r>
            <a:r>
              <a:t> replacement alone</a:t>
            </a:r>
          </a:p>
          <a:p>
            <a:r>
              <a:t>Concomitant Mg</a:t>
            </a:r>
            <a:r>
              <a:rPr baseline="30000"/>
              <a:t>2+ </a:t>
            </a:r>
            <a:r>
              <a:t>deficiency should </a:t>
            </a:r>
            <a:r>
              <a:rPr i="1"/>
              <a:t>always </a:t>
            </a:r>
            <a:r>
              <a:t>be corrected with oral or intravenous repletion. </a:t>
            </a: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IV KCL therapy</a:t>
            </a:r>
          </a:p>
        </p:txBody>
      </p:sp>
      <p:sp>
        <p:nvSpPr>
          <p:cNvPr id="314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1 Amp KCL = 10 ml = 20 mEq</a:t>
            </a:r>
          </a:p>
          <a:p>
            <a:r>
              <a:t>Approximatly 40 mEq of IV KCl raises Serum K</a:t>
            </a:r>
            <a:r>
              <a:rPr baseline="30000"/>
              <a:t>+</a:t>
            </a:r>
            <a:r>
              <a:t> by 0.5 mEq</a:t>
            </a:r>
          </a:p>
          <a:p>
            <a:pPr marL="0" indent="0">
              <a:buSzTx/>
              <a:buNone/>
            </a:pPr>
            <a:r>
              <a:t>Indication of IV KCl:</a:t>
            </a:r>
          </a:p>
          <a:p>
            <a:pPr marL="514350" indent="-514350">
              <a:buFontTx/>
              <a:buAutoNum type="arabicPeriod"/>
            </a:pPr>
            <a:r>
              <a:t>Severe symptomatic Hypokalemia</a:t>
            </a:r>
          </a:p>
          <a:p>
            <a:pPr marL="514350" indent="-514350">
              <a:buFontTx/>
              <a:buAutoNum type="arabicPeriod"/>
            </a:pPr>
            <a:r>
              <a:t>Unable to take oral medications</a:t>
            </a:r>
          </a:p>
          <a:p>
            <a:r>
              <a:t>Saline is preferred over dextrose</a:t>
            </a:r>
          </a:p>
          <a:p>
            <a:r>
              <a:t>Pain/ Phlebitis (Rates &gt;10mEq/hr)</a:t>
            </a:r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DKA + Hypokalemia</a:t>
            </a:r>
          </a:p>
        </p:txBody>
      </p:sp>
      <p:sp>
        <p:nvSpPr>
          <p:cNvPr id="317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Insulin therapy should be delayed till S. potassium is above 3.3</a:t>
            </a:r>
          </a:p>
          <a:p>
            <a:r>
              <a:t>Addition of potassium to NS will make it hypertonic solution. So 40-60 mEq of Potassium/Litre of Half NS is preffered</a:t>
            </a:r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5527C"/>
                </a:solidFill>
                <a:latin typeface="Abadi MT Condensed Extra Bold"/>
                <a:ea typeface="Abadi MT Condensed Extra Bold"/>
                <a:cs typeface="Abadi MT Condensed Extra Bold"/>
                <a:sym typeface="Abadi MT Condensed Extra Bold"/>
              </a:defRPr>
            </a:lvl1pPr>
          </a:lstStyle>
          <a:p>
            <a:r>
              <a:t>Redistributive hypokalemia </a:t>
            </a:r>
          </a:p>
        </p:txBody>
      </p:sp>
      <p:sp>
        <p:nvSpPr>
          <p:cNvPr id="320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Potential complication is rebound hyperkalemia, as the initial process causing redistribution resolves or is corrected. </a:t>
            </a:r>
          </a:p>
          <a:p>
            <a:r>
              <a:t>Such patients can develop fatal hyperkalemic arrhythmias </a:t>
            </a:r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When excessive activity of the sympathetic nervous system is thought to play role in redistributive hypokalemia as in:</a:t>
            </a:r>
          </a:p>
          <a:p>
            <a:pPr marL="971550" lvl="1" indent="-514350">
              <a:spcBef>
                <a:spcPts val="500"/>
              </a:spcBef>
              <a:buFontTx/>
              <a:buAutoNum type="arabicPeriod"/>
              <a:defRPr sz="2400"/>
            </a:pPr>
            <a:r>
              <a:t>Thyrotoxic Periodic Paralysis</a:t>
            </a:r>
          </a:p>
          <a:p>
            <a:pPr marL="971550" lvl="1" indent="-514350">
              <a:spcBef>
                <a:spcPts val="500"/>
              </a:spcBef>
              <a:buFontTx/>
              <a:buAutoNum type="arabicPeriod"/>
              <a:defRPr sz="2400"/>
            </a:pPr>
            <a:r>
              <a:t>Theophylline overdose </a:t>
            </a:r>
          </a:p>
          <a:p>
            <a:pPr marL="971550" lvl="1" indent="-514350">
              <a:spcBef>
                <a:spcPts val="500"/>
              </a:spcBef>
              <a:buFontTx/>
              <a:buAutoNum type="arabicPeriod"/>
              <a:defRPr sz="2400"/>
            </a:pPr>
            <a:r>
              <a:t>Acute head injury</a:t>
            </a:r>
          </a:p>
          <a:p>
            <a:pPr marL="228600" lvl="1" indent="-228600"/>
            <a:r>
              <a:t>High dose propranolol (3 mg/kg) should be considered; this nonspecific beta blocker will correct hypokalemia without the risk of rebound hyperkalemia. 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</TotalTime>
  <Words>1864</Words>
  <Application>Microsoft Office PowerPoint</Application>
  <PresentationFormat>Widescreen</PresentationFormat>
  <Paragraphs>316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7" baseType="lpstr">
      <vt:lpstr>Abadi MT Condensed Extra Bold</vt:lpstr>
      <vt:lpstr>Arial</vt:lpstr>
      <vt:lpstr>Calibri</vt:lpstr>
      <vt:lpstr>Calibri Light</vt:lpstr>
      <vt:lpstr>Cambria Math</vt:lpstr>
      <vt:lpstr>Office Theme</vt:lpstr>
      <vt:lpstr>APPROACH TO HYPOKALEMIA                                            DR SANJU S                                                      JUNIOR RESIDENT                                                      GENERAL MEDICINE </vt:lpstr>
      <vt:lpstr>Potassium…</vt:lpstr>
      <vt:lpstr>PowerPoint Presentation</vt:lpstr>
      <vt:lpstr>ICF/ECF Concentration</vt:lpstr>
      <vt:lpstr>Potassium Excretion</vt:lpstr>
      <vt:lpstr>PowerPoint Presentation</vt:lpstr>
      <vt:lpstr>PowerPoint Presentation</vt:lpstr>
      <vt:lpstr>Role of Collecting Duct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Definition</vt:lpstr>
      <vt:lpstr>Causes of Hypokalemia</vt:lpstr>
      <vt:lpstr>Pseudohypokalemia</vt:lpstr>
      <vt:lpstr>Reduced Intake</vt:lpstr>
      <vt:lpstr>Translocation into cells</vt:lpstr>
      <vt:lpstr>Increased β2 Agonism</vt:lpstr>
      <vt:lpstr>PowerPoint Presentation</vt:lpstr>
      <vt:lpstr>PowerPoint Presentation</vt:lpstr>
      <vt:lpstr>Hypokalemic Periodic Paralysis</vt:lpstr>
      <vt:lpstr>FAMILIAL HYPOKALEMIC PERIODIC PARALYSIS </vt:lpstr>
      <vt:lpstr>THYROTOXIC PERIODIC PARALYSIS</vt:lpstr>
      <vt:lpstr>Other causes of transcellular shift</vt:lpstr>
      <vt:lpstr>GI LOSS</vt:lpstr>
      <vt:lpstr>Upper GI Loss</vt:lpstr>
      <vt:lpstr>Lower GI Loss</vt:lpstr>
      <vt:lpstr>PowerPoint Presentation</vt:lpstr>
      <vt:lpstr>Diuretics</vt:lpstr>
      <vt:lpstr>PowerPoint Presentation</vt:lpstr>
      <vt:lpstr>PowerPoint Presentation</vt:lpstr>
      <vt:lpstr>Increased Mineralo corticoid activity</vt:lpstr>
      <vt:lpstr>Non Reabsorbable Anions in CD</vt:lpstr>
      <vt:lpstr>What Happens in DKA ?</vt:lpstr>
      <vt:lpstr>Saltwasting Nephropathies</vt:lpstr>
      <vt:lpstr>HypoMagnesemia</vt:lpstr>
      <vt:lpstr>PowerPoint Presentation</vt:lpstr>
      <vt:lpstr>Clinical Features</vt:lpstr>
      <vt:lpstr>PowerPoint Presentation</vt:lpstr>
      <vt:lpstr>PowerPoint Presentation</vt:lpstr>
      <vt:lpstr>ECG Changes in Hypokalemia</vt:lpstr>
      <vt:lpstr>DIAGNOSTIC APPROACH TO HYPOKALEMIA</vt:lpstr>
      <vt:lpstr>PowerPoint Presentation</vt:lpstr>
      <vt:lpstr>Goals Of Treatment</vt:lpstr>
      <vt:lpstr>Potassium Preparations</vt:lpstr>
      <vt:lpstr>PowerPoint Presentation</vt:lpstr>
      <vt:lpstr>IV KCL therapy</vt:lpstr>
      <vt:lpstr>DKA + Hypokalemia</vt:lpstr>
      <vt:lpstr>Redistributive hypokalemia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HYPOKALEMIA                                            DR SANJU                                                       JUNIOR RESIDENT                                                      GENERAL MEDICINE </dc:title>
  <cp:lastModifiedBy>albymaria.jan1@gmail.com</cp:lastModifiedBy>
  <cp:revision>4</cp:revision>
  <dcterms:modified xsi:type="dcterms:W3CDTF">2021-09-07T02:10:08Z</dcterms:modified>
</cp:coreProperties>
</file>