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6" r:id="rId2"/>
    <p:sldId id="257" r:id="rId3"/>
    <p:sldId id="259" r:id="rId4"/>
    <p:sldId id="258" r:id="rId5"/>
    <p:sldId id="262" r:id="rId6"/>
    <p:sldId id="263" r:id="rId7"/>
    <p:sldId id="264" r:id="rId8"/>
    <p:sldId id="265" r:id="rId9"/>
    <p:sldId id="260" r:id="rId10"/>
    <p:sldId id="261"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585" autoAdjust="0"/>
  </p:normalViewPr>
  <p:slideViewPr>
    <p:cSldViewPr>
      <p:cViewPr varScale="1">
        <p:scale>
          <a:sx n="68" d="100"/>
          <a:sy n="68" d="100"/>
        </p:scale>
        <p:origin x="-144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3FC096-FD77-407B-B628-F244BF04B7AD}" type="datetimeFigureOut">
              <a:rPr lang="en-IN" smtClean="0"/>
              <a:t>30-11-2022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3FC096-FD77-407B-B628-F244BF04B7AD}" type="datetimeFigureOut">
              <a:rPr lang="en-IN" smtClean="0"/>
              <a:t>30-11-2022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5E3FC096-FD77-407B-B628-F244BF04B7AD}" type="datetimeFigureOut">
              <a:rPr lang="en-IN" smtClean="0"/>
              <a:t>30-11-2022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3FC096-FD77-407B-B628-F244BF04B7AD}" type="datetimeFigureOut">
              <a:rPr lang="en-IN" smtClean="0"/>
              <a:t>30-11-2022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B60400-9A65-4EEB-B831-E6A3B8028AFE}" type="slidenum">
              <a:rPr lang="en-IN" smtClean="0"/>
              <a:t>‹#›</a:t>
            </a:fld>
            <a:endParaRPr lang="en-IN"/>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3FC096-FD77-407B-B628-F244BF04B7AD}" type="datetimeFigureOut">
              <a:rPr lang="en-IN" smtClean="0"/>
              <a:t>30-11-2022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3FC096-FD77-407B-B628-F244BF04B7AD}" type="datetimeFigureOut">
              <a:rPr lang="en-IN" smtClean="0"/>
              <a:t>30-11-2022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3FC096-FD77-407B-B628-F244BF04B7AD}" type="datetimeFigureOut">
              <a:rPr lang="en-IN" smtClean="0"/>
              <a:t>30-11-2022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5E3FC096-FD77-407B-B628-F244BF04B7AD}" type="datetimeFigureOut">
              <a:rPr lang="en-IN" smtClean="0"/>
              <a:t>30-11-2022</a:t>
            </a:fld>
            <a:endParaRPr lang="en-IN"/>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19B60400-9A65-4EEB-B831-E6A3B8028AFE}"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3FC096-FD77-407B-B628-F244BF04B7AD}" type="datetimeFigureOut">
              <a:rPr lang="en-IN" smtClean="0"/>
              <a:t>30-11-2022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3FC096-FD77-407B-B628-F244BF04B7AD}" type="datetimeFigureOut">
              <a:rPr lang="en-IN" smtClean="0"/>
              <a:t>30-11-2022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3FC096-FD77-407B-B628-F244BF04B7AD}" type="datetimeFigureOut">
              <a:rPr lang="en-IN" smtClean="0"/>
              <a:t>30-11-2022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B60400-9A65-4EEB-B831-E6A3B8028AFE}"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5E3FC096-FD77-407B-B628-F244BF04B7AD}" type="datetimeFigureOut">
              <a:rPr lang="en-IN" smtClean="0"/>
              <a:t>30-11-2022</a:t>
            </a:fld>
            <a:endParaRPr lang="en-IN"/>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IN"/>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19B60400-9A65-4EEB-B831-E6A3B8028AFE}"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060848"/>
            <a:ext cx="6324600" cy="1828800"/>
          </a:xfrm>
        </p:spPr>
        <p:txBody>
          <a:bodyPr/>
          <a:lstStyle/>
          <a:p>
            <a:r>
              <a:rPr lang="en-US" dirty="0" smtClean="0"/>
              <a:t>Approach </a:t>
            </a:r>
            <a:r>
              <a:rPr lang="en-US" dirty="0" smtClean="0"/>
              <a:t>to a case of dyspnea</a:t>
            </a:r>
            <a:endParaRPr lang="en-IN" dirty="0"/>
          </a:p>
        </p:txBody>
      </p:sp>
      <p:sp>
        <p:nvSpPr>
          <p:cNvPr id="3" name="Subtitle 2"/>
          <p:cNvSpPr>
            <a:spLocks noGrp="1"/>
          </p:cNvSpPr>
          <p:nvPr>
            <p:ph type="subTitle" idx="1"/>
          </p:nvPr>
        </p:nvSpPr>
        <p:spPr>
          <a:xfrm>
            <a:off x="7020272" y="4437112"/>
            <a:ext cx="1981200" cy="2232248"/>
          </a:xfrm>
        </p:spPr>
        <p:txBody>
          <a:bodyPr>
            <a:normAutofit/>
          </a:bodyPr>
          <a:lstStyle/>
          <a:p>
            <a:r>
              <a:rPr lang="en-US" dirty="0" smtClean="0"/>
              <a:t>ANAND T,</a:t>
            </a:r>
          </a:p>
          <a:p>
            <a:r>
              <a:rPr lang="en-US" dirty="0" smtClean="0"/>
              <a:t>JUNIOR RESIDENT,</a:t>
            </a:r>
          </a:p>
          <a:p>
            <a:r>
              <a:rPr lang="en-US" dirty="0" smtClean="0"/>
              <a:t>GENERAL MEDICINE</a:t>
            </a:r>
            <a:endParaRPr lang="en-IN"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3275856" y="2564902"/>
            <a:ext cx="5099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293096"/>
            <a:ext cx="1428750"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873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DYSPNEA</a:t>
            </a:r>
            <a:r>
              <a:rPr lang="en-US" dirty="0" smtClean="0"/>
              <a:t>.</a:t>
            </a:r>
            <a:endParaRPr lang="en-IN" dirty="0"/>
          </a:p>
        </p:txBody>
      </p:sp>
      <p:sp>
        <p:nvSpPr>
          <p:cNvPr id="3" name="Content Placeholder 2"/>
          <p:cNvSpPr>
            <a:spLocks noGrp="1"/>
          </p:cNvSpPr>
          <p:nvPr>
            <p:ph idx="1"/>
          </p:nvPr>
        </p:nvSpPr>
        <p:spPr>
          <a:xfrm>
            <a:off x="822960" y="1628800"/>
            <a:ext cx="7520940" cy="3051677"/>
          </a:xfrm>
        </p:spPr>
        <p:txBody>
          <a:bodyPr/>
          <a:lstStyle/>
          <a:p>
            <a:r>
              <a:rPr lang="en-US" dirty="0" smtClean="0"/>
              <a:t>“</a:t>
            </a:r>
            <a:r>
              <a:rPr lang="en-US" sz="2400" b="0" dirty="0" smtClean="0"/>
              <a:t>Subjective experience of breathing discomfort that consist of qualitatively distinct sensations that vary in </a:t>
            </a:r>
            <a:r>
              <a:rPr lang="en-US" sz="2400" b="0" dirty="0" err="1" smtClean="0"/>
              <a:t>intensity.The</a:t>
            </a:r>
            <a:r>
              <a:rPr lang="en-US" sz="2400" b="0" dirty="0" smtClean="0"/>
              <a:t> experience derives from interactions among multiple physiological psychological social and environmental factors and may induce secondary physiological and behavioral responses  ”-American thoracic society </a:t>
            </a:r>
            <a:r>
              <a:rPr lang="en-US" dirty="0" smtClean="0"/>
              <a:t>.</a:t>
            </a:r>
          </a:p>
          <a:p>
            <a:endParaRPr lang="en-IN" dirty="0"/>
          </a:p>
        </p:txBody>
      </p:sp>
    </p:spTree>
    <p:extLst>
      <p:ext uri="{BB962C8B-B14F-4D97-AF65-F5344CB8AC3E}">
        <p14:creationId xmlns:p14="http://schemas.microsoft.com/office/powerpoint/2010/main" val="34629327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0928" y="1052736"/>
            <a:ext cx="8856984" cy="2585323"/>
          </a:xfrm>
          <a:prstGeom prst="rect">
            <a:avLst/>
          </a:prstGeom>
          <a:noFill/>
        </p:spPr>
        <p:txBody>
          <a:bodyPr wrap="square" rtlCol="0">
            <a:spAutoFit/>
          </a:bodyPr>
          <a:lstStyle/>
          <a:p>
            <a:r>
              <a:rPr lang="en-US" dirty="0" smtClean="0"/>
              <a:t>These are activated in the setting Often increase workload from a disease state that produces </a:t>
            </a:r>
            <a:r>
              <a:rPr lang="en-US" b="1" dirty="0" smtClean="0"/>
              <a:t>an increase in the airway resistance </a:t>
            </a:r>
            <a:r>
              <a:rPr lang="en-US" dirty="0" smtClean="0"/>
              <a:t>that may be associated with symptoms of chest tightness </a:t>
            </a:r>
            <a:r>
              <a:rPr lang="en-US" dirty="0" err="1" smtClean="0"/>
              <a:t>eg.ASTHMA</a:t>
            </a:r>
            <a:r>
              <a:rPr lang="en-US" dirty="0" smtClean="0"/>
              <a:t> or  COPD</a:t>
            </a:r>
          </a:p>
          <a:p>
            <a:endParaRPr lang="en-US" dirty="0"/>
          </a:p>
          <a:p>
            <a:r>
              <a:rPr lang="en-US" b="1" dirty="0" smtClean="0"/>
              <a:t>Decreased chest wall compliance, </a:t>
            </a:r>
            <a:r>
              <a:rPr lang="en-US" dirty="0" err="1" smtClean="0"/>
              <a:t>Eg</a:t>
            </a:r>
            <a:r>
              <a:rPr lang="en-US" dirty="0" smtClean="0"/>
              <a:t>. PULMONARY FIBROSIS</a:t>
            </a:r>
          </a:p>
          <a:p>
            <a:endParaRPr lang="en-US" b="1" dirty="0" smtClean="0"/>
          </a:p>
          <a:p>
            <a:r>
              <a:rPr lang="en-US" dirty="0" smtClean="0"/>
              <a:t>The efferent signals are from the CNS, from the motor cortex and brainstem, to the respiratory muscles.</a:t>
            </a:r>
          </a:p>
          <a:p>
            <a:endParaRPr lang="en-IN" dirty="0"/>
          </a:p>
        </p:txBody>
      </p:sp>
    </p:spTree>
    <p:extLst>
      <p:ext uri="{BB962C8B-B14F-4D97-AF65-F5344CB8AC3E}">
        <p14:creationId xmlns:p14="http://schemas.microsoft.com/office/powerpoint/2010/main" val="3020865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MECHANISMS UNDERLYINH </a:t>
            </a:r>
            <a:r>
              <a:rPr lang="en-US" dirty="0" smtClean="0"/>
              <a:t>DYSPNEA</a:t>
            </a:r>
            <a:endParaRPr lang="en-IN" dirty="0"/>
          </a:p>
        </p:txBody>
      </p:sp>
      <p:sp>
        <p:nvSpPr>
          <p:cNvPr id="3" name="Content Placeholder 2"/>
          <p:cNvSpPr>
            <a:spLocks noGrp="1"/>
          </p:cNvSpPr>
          <p:nvPr>
            <p:ph idx="1"/>
          </p:nvPr>
        </p:nvSpPr>
        <p:spPr/>
        <p:txBody>
          <a:bodyPr>
            <a:normAutofit lnSpcReduction="10000"/>
          </a:bodyPr>
          <a:lstStyle/>
          <a:p>
            <a:r>
              <a:rPr lang="en-US" sz="1800" b="0" dirty="0" smtClean="0"/>
              <a:t>Dyspnea can arise from a variety of pathways including generation of afferent signals from the respiratory system to the central nervous </a:t>
            </a:r>
            <a:r>
              <a:rPr lang="en-US" sz="1800" b="0" dirty="0" smtClean="0"/>
              <a:t>system and  efferent </a:t>
            </a:r>
            <a:r>
              <a:rPr lang="en-US" sz="1800" b="0" dirty="0" smtClean="0"/>
              <a:t>signals from the CNS to the respiratory muscles and particularly when there is a mismatch in the integrative </a:t>
            </a:r>
            <a:r>
              <a:rPr lang="en-US" sz="1800" b="0" dirty="0" err="1" smtClean="0"/>
              <a:t>signalling</a:t>
            </a:r>
            <a:r>
              <a:rPr lang="en-US" sz="1800" b="0" dirty="0" smtClean="0"/>
              <a:t> between these two pathways termed efferent </a:t>
            </a:r>
            <a:r>
              <a:rPr lang="en-US" sz="1800" b="0" dirty="0" err="1" smtClean="0"/>
              <a:t>reafferent</a:t>
            </a:r>
            <a:r>
              <a:rPr lang="en-US" sz="1800" b="0" dirty="0" smtClean="0"/>
              <a:t> </a:t>
            </a:r>
            <a:r>
              <a:rPr lang="en-US" sz="1800" b="0" dirty="0" smtClean="0"/>
              <a:t>mismatch .</a:t>
            </a:r>
          </a:p>
          <a:p>
            <a:r>
              <a:rPr lang="en-US" sz="1800" b="0" dirty="0"/>
              <a:t>Afferent signals trigger the CNS and include primarily </a:t>
            </a:r>
            <a:r>
              <a:rPr lang="en-US" sz="1800" b="0" dirty="0" smtClean="0"/>
              <a:t> (1)peripheral </a:t>
            </a:r>
            <a:r>
              <a:rPr lang="en-US" sz="1800" b="0" dirty="0"/>
              <a:t>chemoreceptors in the carotid body </a:t>
            </a:r>
            <a:r>
              <a:rPr lang="en-US" sz="1800" b="0" dirty="0" smtClean="0"/>
              <a:t>and  aortic arch And central chemoreceptors in the medulla better activated by hypoxemia </a:t>
            </a:r>
            <a:r>
              <a:rPr lang="en-US" sz="1800" b="0" dirty="0" err="1" smtClean="0"/>
              <a:t>hypercapnia</a:t>
            </a:r>
            <a:r>
              <a:rPr lang="en-US" sz="1800" b="0" dirty="0" smtClean="0"/>
              <a:t> or academia and might produce a sense of air hunger and  (2)mechanoreceptors In the upper Airways , lungs(</a:t>
            </a:r>
            <a:r>
              <a:rPr lang="en-US" sz="1800" b="0" dirty="0" err="1" smtClean="0"/>
              <a:t>inc</a:t>
            </a:r>
            <a:r>
              <a:rPr lang="en-US" sz="1800" b="0" dirty="0"/>
              <a:t> </a:t>
            </a:r>
            <a:r>
              <a:rPr lang="en-US" sz="1800" b="0" dirty="0" smtClean="0"/>
              <a:t>stretch </a:t>
            </a:r>
            <a:r>
              <a:rPr lang="en-US" sz="1800" b="0" dirty="0" err="1" smtClean="0"/>
              <a:t>receptors,irritant</a:t>
            </a:r>
            <a:r>
              <a:rPr lang="en-US" sz="1800" b="0" dirty="0" smtClean="0"/>
              <a:t> receptors, and j receptors), and chest wall(</a:t>
            </a:r>
            <a:r>
              <a:rPr lang="en-US" sz="1800" b="0" dirty="0" err="1" smtClean="0"/>
              <a:t>inc</a:t>
            </a:r>
            <a:r>
              <a:rPr lang="en-US" sz="1800" b="0" dirty="0" smtClean="0"/>
              <a:t> muscle spindles as </a:t>
            </a:r>
            <a:r>
              <a:rPr lang="en-US" sz="1800" b="0" dirty="0" err="1" smtClean="0"/>
              <a:t>strech</a:t>
            </a:r>
            <a:r>
              <a:rPr lang="en-US" sz="1800" b="0" dirty="0" smtClean="0"/>
              <a:t> receptors, and tendon organ that monitor force generation</a:t>
            </a:r>
            <a:r>
              <a:rPr lang="en-US" b="0" dirty="0" smtClean="0"/>
              <a:t>)</a:t>
            </a:r>
            <a:endParaRPr lang="en-IN" b="0" dirty="0"/>
          </a:p>
        </p:txBody>
      </p:sp>
    </p:spTree>
    <p:extLst>
      <p:ext uri="{BB962C8B-B14F-4D97-AF65-F5344CB8AC3E}">
        <p14:creationId xmlns:p14="http://schemas.microsoft.com/office/powerpoint/2010/main" val="436458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dyspnea</a:t>
            </a:r>
            <a:endParaRPr lang="en-IN" dirty="0"/>
          </a:p>
        </p:txBody>
      </p:sp>
      <p:sp>
        <p:nvSpPr>
          <p:cNvPr id="3" name="Content Placeholder 2"/>
          <p:cNvSpPr>
            <a:spLocks noGrp="1"/>
          </p:cNvSpPr>
          <p:nvPr>
            <p:ph idx="1"/>
          </p:nvPr>
        </p:nvSpPr>
        <p:spPr/>
        <p:txBody>
          <a:bodyPr/>
          <a:lstStyle/>
          <a:p>
            <a:pPr>
              <a:buFont typeface="Wingdings" pitchFamily="2" charset="2"/>
              <a:buChar char="v"/>
            </a:pPr>
            <a:r>
              <a:rPr lang="en-US" dirty="0" smtClean="0"/>
              <a:t>ORTHOPNEA-  </a:t>
            </a:r>
            <a:r>
              <a:rPr lang="en-US" b="0" dirty="0" smtClean="0"/>
              <a:t>DYSPNEA ON LYING FLAT And this is a sign of advanced heart failure. lying flat increases venous return and in patients with left ventricular impairment may precipitate pulmonary edema</a:t>
            </a:r>
            <a:r>
              <a:rPr lang="en-US" dirty="0" smtClean="0"/>
              <a:t>.</a:t>
            </a:r>
          </a:p>
          <a:p>
            <a:pPr>
              <a:buFont typeface="Wingdings" pitchFamily="2" charset="2"/>
              <a:buChar char="v"/>
            </a:pPr>
            <a:r>
              <a:rPr lang="en-US" dirty="0" smtClean="0"/>
              <a:t>PND- </a:t>
            </a:r>
            <a:r>
              <a:rPr lang="en-US" b="0" dirty="0" smtClean="0"/>
              <a:t>Sudden breathlessness waking the patient from sleep it is caused by accumulation of alveolar fluid . patients may choke or gasp for air, sit on the edge of the bed and open windows in an attempt to relieve the stress. </a:t>
            </a:r>
            <a:endParaRPr lang="en-US" b="0" dirty="0"/>
          </a:p>
          <a:p>
            <a:pPr>
              <a:buFont typeface="Wingdings" pitchFamily="2" charset="2"/>
              <a:buChar char="v"/>
            </a:pPr>
            <a:r>
              <a:rPr lang="en-US" dirty="0" smtClean="0"/>
              <a:t>PLATYPNEA</a:t>
            </a:r>
            <a:r>
              <a:rPr lang="en-US" b="0" dirty="0" smtClean="0"/>
              <a:t>- breathlessness on sitting upright with relief on lying down,</a:t>
            </a:r>
            <a:r>
              <a:rPr lang="en-US" b="0" dirty="0"/>
              <a:t> </a:t>
            </a:r>
            <a:r>
              <a:rPr lang="en-US" b="0" dirty="0" smtClean="0"/>
              <a:t>rare and is due to  Right to left shunting through a patent foramen </a:t>
            </a:r>
            <a:r>
              <a:rPr lang="en-US" b="0" dirty="0" err="1" smtClean="0"/>
              <a:t>ovale</a:t>
            </a:r>
            <a:r>
              <a:rPr lang="en-US" b="0" dirty="0" smtClean="0"/>
              <a:t>, atrial </a:t>
            </a:r>
            <a:r>
              <a:rPr lang="en-US" b="0" dirty="0" err="1" smtClean="0"/>
              <a:t>septal</a:t>
            </a:r>
            <a:r>
              <a:rPr lang="en-US" b="0" dirty="0" smtClean="0"/>
              <a:t> defect or a large intrapulmonary shunt and it is much rarer than orthopnea and is usually associated with </a:t>
            </a:r>
            <a:r>
              <a:rPr lang="en-US" b="0" dirty="0" err="1" smtClean="0"/>
              <a:t>deoxygenation</a:t>
            </a:r>
            <a:r>
              <a:rPr lang="en-US" b="0" dirty="0" smtClean="0"/>
              <a:t>.</a:t>
            </a:r>
          </a:p>
          <a:p>
            <a:pPr>
              <a:buFont typeface="Wingdings" pitchFamily="2" charset="2"/>
              <a:buChar char="v"/>
            </a:pPr>
            <a:r>
              <a:rPr lang="en-US" dirty="0" smtClean="0"/>
              <a:t>TREPOPNEA-   </a:t>
            </a:r>
            <a:r>
              <a:rPr lang="en-US" b="0" dirty="0" smtClean="0"/>
              <a:t>while lying on one side. Causes can be unilateral lung disease , dilated cardiomyopathy. Or tumors compressing major vessels.</a:t>
            </a:r>
          </a:p>
        </p:txBody>
      </p:sp>
    </p:spTree>
    <p:extLst>
      <p:ext uri="{BB962C8B-B14F-4D97-AF65-F5344CB8AC3E}">
        <p14:creationId xmlns:p14="http://schemas.microsoft.com/office/powerpoint/2010/main" val="4056614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dyspnea</a:t>
            </a:r>
            <a:endParaRPr lang="en-IN" dirty="0"/>
          </a:p>
        </p:txBody>
      </p:sp>
      <p:sp>
        <p:nvSpPr>
          <p:cNvPr id="3" name="Content Placeholder 2"/>
          <p:cNvSpPr>
            <a:spLocks noGrp="1"/>
          </p:cNvSpPr>
          <p:nvPr>
            <p:ph idx="1"/>
          </p:nvPr>
        </p:nvSpPr>
        <p:spPr/>
        <p:txBody>
          <a:bodyPr/>
          <a:lstStyle/>
          <a:p>
            <a:pPr>
              <a:buFont typeface="Arial" pitchFamily="34" charset="0"/>
              <a:buChar char="•"/>
            </a:pPr>
            <a:r>
              <a:rPr lang="en-US" dirty="0" smtClean="0"/>
              <a:t>RESPIRATORY</a:t>
            </a:r>
          </a:p>
          <a:p>
            <a:pPr>
              <a:buFont typeface="Arial" pitchFamily="34" charset="0"/>
              <a:buChar char="•"/>
            </a:pPr>
            <a:r>
              <a:rPr lang="en-US" dirty="0" smtClean="0"/>
              <a:t>CARDIOVASCULAR</a:t>
            </a:r>
          </a:p>
          <a:p>
            <a:pPr>
              <a:buFont typeface="Arial" pitchFamily="34" charset="0"/>
              <a:buChar char="•"/>
            </a:pPr>
            <a:r>
              <a:rPr lang="en-US" dirty="0" smtClean="0"/>
              <a:t>NEUROMUSCULAR</a:t>
            </a:r>
          </a:p>
          <a:p>
            <a:pPr>
              <a:buFont typeface="Arial" pitchFamily="34" charset="0"/>
              <a:buChar char="•"/>
            </a:pPr>
            <a:r>
              <a:rPr lang="en-US" dirty="0" smtClean="0"/>
              <a:t>METABOLIC</a:t>
            </a:r>
          </a:p>
          <a:p>
            <a:pPr>
              <a:buFont typeface="Arial" pitchFamily="34" charset="0"/>
              <a:buChar char="•"/>
            </a:pPr>
            <a:r>
              <a:rPr lang="en-US" dirty="0" smtClean="0"/>
              <a:t>PSYCHOGENIC</a:t>
            </a:r>
            <a:endParaRPr lang="en-IN" dirty="0"/>
          </a:p>
        </p:txBody>
      </p:sp>
    </p:spTree>
    <p:extLst>
      <p:ext uri="{BB962C8B-B14F-4D97-AF65-F5344CB8AC3E}">
        <p14:creationId xmlns:p14="http://schemas.microsoft.com/office/powerpoint/2010/main" val="25977036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692696"/>
            <a:ext cx="7056784"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506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7992888" cy="6000930"/>
          </a:xfrm>
          <a:prstGeom prst="rect">
            <a:avLst/>
          </a:prstGeom>
          <a:noFill/>
          <a:ln/>
        </p:spPr>
        <p:style>
          <a:lnRef idx="2">
            <a:schemeClr val="dk1"/>
          </a:lnRef>
          <a:fillRef idx="1">
            <a:schemeClr val="lt1"/>
          </a:fillRef>
          <a:effectRef idx="0">
            <a:schemeClr val="dk1"/>
          </a:effectRef>
          <a:fontRef idx="minor">
            <a:schemeClr val="dk1"/>
          </a:fontRef>
        </p:style>
      </p:pic>
      <p:sp>
        <p:nvSpPr>
          <p:cNvPr id="4" name="Rectangle 3"/>
          <p:cNvSpPr/>
          <p:nvPr/>
        </p:nvSpPr>
        <p:spPr>
          <a:xfrm>
            <a:off x="4932040" y="5733256"/>
            <a:ext cx="1944216" cy="5040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3824367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Gold criteria</a:t>
            </a:r>
            <a:endParaRPr lang="en-IN"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3727" y="1700808"/>
            <a:ext cx="5566315" cy="4104456"/>
          </a:xfrm>
        </p:spPr>
      </p:pic>
    </p:spTree>
    <p:extLst>
      <p:ext uri="{BB962C8B-B14F-4D97-AF65-F5344CB8AC3E}">
        <p14:creationId xmlns:p14="http://schemas.microsoft.com/office/powerpoint/2010/main" val="2147355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NYHa classification</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9962" y="1100138"/>
            <a:ext cx="5486301" cy="3579812"/>
          </a:xfrm>
        </p:spPr>
      </p:pic>
    </p:spTree>
    <p:extLst>
      <p:ext uri="{BB962C8B-B14F-4D97-AF65-F5344CB8AC3E}">
        <p14:creationId xmlns:p14="http://schemas.microsoft.com/office/powerpoint/2010/main" val="3013128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APPROACH</a:t>
            </a:r>
            <a:endParaRPr lang="en-IN" dirty="0"/>
          </a:p>
        </p:txBody>
      </p:sp>
      <p:sp>
        <p:nvSpPr>
          <p:cNvPr id="3" name="Content Placeholder 2"/>
          <p:cNvSpPr>
            <a:spLocks noGrp="1"/>
          </p:cNvSpPr>
          <p:nvPr>
            <p:ph idx="1"/>
          </p:nvPr>
        </p:nvSpPr>
        <p:spPr/>
        <p:txBody>
          <a:bodyPr/>
          <a:lstStyle/>
          <a:p>
            <a:r>
              <a:rPr lang="en-US" dirty="0" smtClean="0"/>
              <a:t>HISTORY;</a:t>
            </a:r>
            <a:endParaRPr lang="en-IN" dirty="0" smtClean="0"/>
          </a:p>
          <a:p>
            <a:r>
              <a:rPr lang="en-US" dirty="0" smtClean="0"/>
              <a:t>ONSET; </a:t>
            </a:r>
            <a:r>
              <a:rPr lang="en-US" b="0" dirty="0" smtClean="0"/>
              <a:t>Sudden onset as in acute pulmonary embolism ,acute coronary syndrome or spontaneous pneumothorax ,acute respiratory distress syndrome ,foreign body aspiration ,psychogenic causes</a:t>
            </a:r>
          </a:p>
          <a:p>
            <a:r>
              <a:rPr lang="en-US" b="0" dirty="0" smtClean="0"/>
              <a:t>DURATION; Slowly progressing over hours or days include bronchial, asthma chronic obstructive pulmonary disease, pleural effusion, congestive heart failure, small pulmonary emboli .interstitial lung diseases or malignancy, psychogenic causes,  and cardiac diseases ,coronary artery disease and congestive heart failure.</a:t>
            </a:r>
          </a:p>
          <a:p>
            <a:endParaRPr lang="en-US" b="0" dirty="0" smtClean="0"/>
          </a:p>
        </p:txBody>
      </p:sp>
    </p:spTree>
    <p:extLst>
      <p:ext uri="{BB962C8B-B14F-4D97-AF65-F5344CB8AC3E}">
        <p14:creationId xmlns:p14="http://schemas.microsoft.com/office/powerpoint/2010/main" val="928926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620688"/>
            <a:ext cx="5756903" cy="5349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132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EXAMINATION</a:t>
            </a:r>
            <a:endParaRPr lang="en-IN" dirty="0"/>
          </a:p>
        </p:txBody>
      </p:sp>
      <p:sp>
        <p:nvSpPr>
          <p:cNvPr id="3" name="Content Placeholder 2"/>
          <p:cNvSpPr>
            <a:spLocks noGrp="1"/>
          </p:cNvSpPr>
          <p:nvPr>
            <p:ph idx="1"/>
          </p:nvPr>
        </p:nvSpPr>
        <p:spPr/>
        <p:txBody>
          <a:bodyPr/>
          <a:lstStyle/>
          <a:p>
            <a:pPr>
              <a:buFont typeface="Arial" pitchFamily="34" charset="0"/>
              <a:buChar char="•"/>
            </a:pPr>
            <a:r>
              <a:rPr lang="en-US" b="0" dirty="0" smtClean="0"/>
              <a:t>We have to look for hemodynamic stability</a:t>
            </a:r>
          </a:p>
          <a:p>
            <a:pPr>
              <a:buFont typeface="Arial" pitchFamily="34" charset="0"/>
              <a:buChar char="•"/>
            </a:pPr>
            <a:r>
              <a:rPr lang="en-US" b="0" dirty="0" smtClean="0"/>
              <a:t>Whether the patient is able to complete full sentences</a:t>
            </a:r>
          </a:p>
          <a:p>
            <a:pPr>
              <a:buFont typeface="Arial" pitchFamily="34" charset="0"/>
              <a:buChar char="•"/>
            </a:pPr>
            <a:r>
              <a:rPr lang="en-US" b="0" dirty="0" smtClean="0"/>
              <a:t>Use of accessory muscles of respiration</a:t>
            </a:r>
          </a:p>
          <a:p>
            <a:pPr>
              <a:buFont typeface="Arial" pitchFamily="34" charset="0"/>
              <a:buChar char="•"/>
            </a:pPr>
            <a:r>
              <a:rPr lang="en-US" b="0" dirty="0" smtClean="0"/>
              <a:t>Signs of pallor, cyanosis, clubbing and pedal edema’</a:t>
            </a:r>
          </a:p>
          <a:p>
            <a:pPr>
              <a:buFont typeface="Arial" pitchFamily="34" charset="0"/>
              <a:buChar char="•"/>
            </a:pPr>
            <a:r>
              <a:rPr lang="en-US" b="0" dirty="0" smtClean="0"/>
              <a:t>Saturation in room air</a:t>
            </a:r>
          </a:p>
          <a:p>
            <a:pPr>
              <a:buFont typeface="Arial" pitchFamily="34" charset="0"/>
              <a:buChar char="•"/>
            </a:pPr>
            <a:r>
              <a:rPr lang="en-US" b="0" dirty="0" smtClean="0"/>
              <a:t>The symmetry of the chest wall movements</a:t>
            </a:r>
          </a:p>
          <a:p>
            <a:pPr>
              <a:buFont typeface="Arial" pitchFamily="34" charset="0"/>
              <a:buChar char="•"/>
            </a:pPr>
            <a:r>
              <a:rPr lang="en-US" b="0" dirty="0" smtClean="0"/>
              <a:t>Percussion [dull note in pleural </a:t>
            </a:r>
            <a:r>
              <a:rPr lang="en-US" b="0" dirty="0" err="1" smtClean="0"/>
              <a:t>effusion,hyperresonant</a:t>
            </a:r>
            <a:r>
              <a:rPr lang="en-US" b="0" dirty="0" smtClean="0"/>
              <a:t> in pneumothorax]</a:t>
            </a:r>
          </a:p>
          <a:p>
            <a:pPr>
              <a:buFont typeface="Arial" pitchFamily="34" charset="0"/>
              <a:buChar char="•"/>
            </a:pPr>
            <a:r>
              <a:rPr lang="en-US" b="0" dirty="0" smtClean="0"/>
              <a:t>Auscultation[ </a:t>
            </a:r>
            <a:r>
              <a:rPr lang="en-US" b="0" dirty="0" err="1" smtClean="0"/>
              <a:t>wheeze,crepitations</a:t>
            </a:r>
            <a:r>
              <a:rPr lang="en-US" b="0" dirty="0" smtClean="0"/>
              <a:t>, decreased or </a:t>
            </a:r>
            <a:r>
              <a:rPr lang="en-US" b="0" dirty="0" err="1" smtClean="0"/>
              <a:t>hyperesonant</a:t>
            </a:r>
            <a:r>
              <a:rPr lang="en-US" b="0" dirty="0" smtClean="0"/>
              <a:t> sounds, bronchial breath sounds </a:t>
            </a:r>
            <a:r>
              <a:rPr lang="en-US" b="0" dirty="0" err="1" smtClean="0"/>
              <a:t>etc</a:t>
            </a:r>
            <a:r>
              <a:rPr lang="en-US" b="0" dirty="0" smtClean="0"/>
              <a:t>]</a:t>
            </a:r>
          </a:p>
          <a:p>
            <a:pPr>
              <a:buFont typeface="Arial" pitchFamily="34" charset="0"/>
              <a:buChar char="•"/>
            </a:pPr>
            <a:r>
              <a:rPr lang="en-US" b="0" dirty="0" smtClean="0"/>
              <a:t>Signs of HF like elevated </a:t>
            </a:r>
            <a:r>
              <a:rPr lang="en-US" b="0" dirty="0" err="1" smtClean="0"/>
              <a:t>jvp</a:t>
            </a:r>
            <a:r>
              <a:rPr lang="en-US" b="0" dirty="0" smtClean="0"/>
              <a:t>, S3 gallop, peripheral edema</a:t>
            </a:r>
          </a:p>
          <a:p>
            <a:pPr>
              <a:buFont typeface="Arial" pitchFamily="34" charset="0"/>
              <a:buChar char="•"/>
            </a:pPr>
            <a:endParaRPr lang="en-IN" b="0" dirty="0"/>
          </a:p>
        </p:txBody>
      </p:sp>
    </p:spTree>
    <p:extLst>
      <p:ext uri="{BB962C8B-B14F-4D97-AF65-F5344CB8AC3E}">
        <p14:creationId xmlns:p14="http://schemas.microsoft.com/office/powerpoint/2010/main" val="30600593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a:t>
            </a:r>
            <a:endParaRPr lang="en-IN" dirty="0"/>
          </a:p>
        </p:txBody>
      </p:sp>
      <p:sp>
        <p:nvSpPr>
          <p:cNvPr id="3" name="Content Placeholder 2"/>
          <p:cNvSpPr>
            <a:spLocks noGrp="1"/>
          </p:cNvSpPr>
          <p:nvPr>
            <p:ph idx="1"/>
          </p:nvPr>
        </p:nvSpPr>
        <p:spPr/>
        <p:txBody>
          <a:bodyPr>
            <a:normAutofit lnSpcReduction="10000"/>
          </a:bodyPr>
          <a:lstStyle/>
          <a:p>
            <a:pPr marL="285750" indent="-285750">
              <a:buFont typeface="Wingdings" pitchFamily="2" charset="2"/>
              <a:buChar char="v"/>
            </a:pPr>
            <a:r>
              <a:rPr lang="en-US" dirty="0" smtClean="0"/>
              <a:t>BLOOD ROUTINES</a:t>
            </a:r>
          </a:p>
          <a:p>
            <a:pPr marL="285750" indent="-285750">
              <a:buFont typeface="Wingdings" pitchFamily="2" charset="2"/>
              <a:buChar char="v"/>
            </a:pPr>
            <a:r>
              <a:rPr lang="en-US" dirty="0" smtClean="0"/>
              <a:t>ECG</a:t>
            </a:r>
          </a:p>
          <a:p>
            <a:pPr marL="285750" indent="-285750">
              <a:buFont typeface="Wingdings" pitchFamily="2" charset="2"/>
              <a:buChar char="v"/>
            </a:pPr>
            <a:r>
              <a:rPr lang="en-US" dirty="0" smtClean="0"/>
              <a:t>CHEST  X RAY</a:t>
            </a:r>
          </a:p>
          <a:p>
            <a:pPr marL="285750" indent="-285750">
              <a:buFont typeface="Wingdings" pitchFamily="2" charset="2"/>
              <a:buChar char="v"/>
            </a:pPr>
            <a:r>
              <a:rPr lang="en-US" dirty="0" smtClean="0"/>
              <a:t>LUNG USG with or without NTPROBNP Has high diagnostic accuracy for differentiating  dyspnea due to HF  from COPD</a:t>
            </a:r>
          </a:p>
          <a:p>
            <a:pPr marL="285750" indent="-285750">
              <a:buFont typeface="Wingdings" pitchFamily="2" charset="2"/>
              <a:buChar char="v"/>
            </a:pPr>
            <a:r>
              <a:rPr lang="en-US" dirty="0" smtClean="0"/>
              <a:t>ABG to find the type of respiratory failure and also to know about the Acid-base state</a:t>
            </a:r>
          </a:p>
          <a:p>
            <a:pPr marL="285750" indent="-285750">
              <a:buFont typeface="Wingdings" pitchFamily="2" charset="2"/>
              <a:buChar char="v"/>
            </a:pPr>
            <a:r>
              <a:rPr lang="en-US" dirty="0" smtClean="0"/>
              <a:t>Cardiac troponin I</a:t>
            </a:r>
          </a:p>
          <a:p>
            <a:pPr marL="285750" indent="-285750">
              <a:buFont typeface="Wingdings" pitchFamily="2" charset="2"/>
              <a:buChar char="v"/>
            </a:pPr>
            <a:r>
              <a:rPr lang="en-US" dirty="0" smtClean="0"/>
              <a:t>D Dimer</a:t>
            </a:r>
          </a:p>
          <a:p>
            <a:pPr marL="285750" indent="-285750">
              <a:buFont typeface="Wingdings" pitchFamily="2" charset="2"/>
              <a:buChar char="v"/>
            </a:pPr>
            <a:r>
              <a:rPr lang="en-US" dirty="0" smtClean="0"/>
              <a:t>Pulmonary function testing </a:t>
            </a:r>
            <a:r>
              <a:rPr lang="en-US" dirty="0" err="1" smtClean="0"/>
              <a:t>spirometry</a:t>
            </a:r>
            <a:endParaRPr lang="en-US" dirty="0" smtClean="0"/>
          </a:p>
          <a:p>
            <a:pPr marL="285750" indent="-285750">
              <a:buFont typeface="Wingdings" pitchFamily="2" charset="2"/>
              <a:buChar char="v"/>
            </a:pPr>
            <a:r>
              <a:rPr lang="en-US" dirty="0" smtClean="0"/>
              <a:t>Diffusion lung capacity of lung for carbon monoxide.</a:t>
            </a:r>
          </a:p>
          <a:p>
            <a:pPr marL="285750" indent="-285750">
              <a:buFont typeface="Wingdings" pitchFamily="2" charset="2"/>
              <a:buChar char="v"/>
            </a:pPr>
            <a:endParaRPr lang="en-US" dirty="0" smtClean="0"/>
          </a:p>
          <a:p>
            <a:pPr marL="285750" indent="-285750">
              <a:buFont typeface="Wingdings" pitchFamily="2" charset="2"/>
              <a:buChar char="v"/>
            </a:pPr>
            <a:endParaRPr lang="en-US" dirty="0" smtClean="0"/>
          </a:p>
          <a:p>
            <a:pPr marL="0" indent="0"/>
            <a:endParaRPr lang="en-US" dirty="0" smtClean="0"/>
          </a:p>
          <a:p>
            <a:pPr>
              <a:buFont typeface="Arial" pitchFamily="34" charset="0"/>
              <a:buChar char="•"/>
            </a:pPr>
            <a:endParaRPr lang="en-US" dirty="0" smtClean="0"/>
          </a:p>
        </p:txBody>
      </p:sp>
    </p:spTree>
    <p:extLst>
      <p:ext uri="{BB962C8B-B14F-4D97-AF65-F5344CB8AC3E}">
        <p14:creationId xmlns:p14="http://schemas.microsoft.com/office/powerpoint/2010/main" val="3832876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IN" dirty="0"/>
          </a:p>
        </p:txBody>
      </p:sp>
      <p:sp>
        <p:nvSpPr>
          <p:cNvPr id="3" name="Content Placeholder 2"/>
          <p:cNvSpPr>
            <a:spLocks noGrp="1"/>
          </p:cNvSpPr>
          <p:nvPr>
            <p:ph idx="1"/>
          </p:nvPr>
        </p:nvSpPr>
        <p:spPr/>
        <p:txBody>
          <a:bodyPr>
            <a:normAutofit lnSpcReduction="10000"/>
          </a:bodyPr>
          <a:lstStyle/>
          <a:p>
            <a:r>
              <a:rPr lang="en-US" b="0" dirty="0" smtClean="0"/>
              <a:t>The first goal is to correct the underlying conditions driving dyspnea and address potentially reversible courses with appropriate treatment for the particular condition.</a:t>
            </a:r>
          </a:p>
          <a:p>
            <a:r>
              <a:rPr lang="en-US" b="0" dirty="0" smtClean="0"/>
              <a:t>Dyspnea often </a:t>
            </a:r>
            <a:r>
              <a:rPr lang="en-US" b="0" dirty="0"/>
              <a:t>arises from multifactorial causes so multiple interventions may be necessary </a:t>
            </a:r>
            <a:endParaRPr lang="en-US" b="0" dirty="0" smtClean="0"/>
          </a:p>
          <a:p>
            <a:r>
              <a:rPr lang="en-US" b="0" dirty="0"/>
              <a:t>If relief of </a:t>
            </a:r>
            <a:r>
              <a:rPr lang="en-US" b="0" dirty="0" smtClean="0"/>
              <a:t>Dyspnea with </a:t>
            </a:r>
            <a:r>
              <a:rPr lang="en-US" b="0" dirty="0"/>
              <a:t>treatment of the underlying condition is not fully possible an effort is made to lessen the intensity of the symptom and its effect on the </a:t>
            </a:r>
            <a:r>
              <a:rPr lang="en-US" b="0" dirty="0" smtClean="0"/>
              <a:t>patient’s </a:t>
            </a:r>
            <a:r>
              <a:rPr lang="en-US" b="0" dirty="0"/>
              <a:t>quality of life </a:t>
            </a:r>
            <a:endParaRPr lang="en-US" b="0" dirty="0" smtClean="0"/>
          </a:p>
          <a:p>
            <a:r>
              <a:rPr lang="en-US" b="0" dirty="0"/>
              <a:t>Supplemental oxygen should be administered if the resting oxygen saturation is less than 88% of if the patient saturation drops to these levels with activity or sleep </a:t>
            </a:r>
            <a:endParaRPr lang="en-US" b="0" dirty="0" smtClean="0"/>
          </a:p>
          <a:p>
            <a:r>
              <a:rPr lang="en-US" b="0" dirty="0"/>
              <a:t>For patients with COPD </a:t>
            </a:r>
            <a:r>
              <a:rPr lang="en-US" b="0" dirty="0" smtClean="0"/>
              <a:t>the supplemental oxygen for those with hypoxemia has been shown to improve mortality and pulmonary rehabilitation programs have demonstrated positive effects on </a:t>
            </a:r>
            <a:r>
              <a:rPr lang="en-US" b="0" dirty="0" err="1" smtClean="0"/>
              <a:t>dyspnoea</a:t>
            </a:r>
            <a:r>
              <a:rPr lang="en-US" b="0" dirty="0" smtClean="0"/>
              <a:t> ,exercise capacity,  and rates of </a:t>
            </a:r>
            <a:r>
              <a:rPr lang="en-US" b="0" dirty="0" err="1" smtClean="0"/>
              <a:t>hospitalisations</a:t>
            </a:r>
            <a:r>
              <a:rPr lang="en-US" dirty="0" smtClean="0"/>
              <a:t>.</a:t>
            </a:r>
            <a:endParaRPr lang="en-IN" dirty="0"/>
          </a:p>
        </p:txBody>
      </p:sp>
    </p:spTree>
    <p:extLst>
      <p:ext uri="{BB962C8B-B14F-4D97-AF65-F5344CB8AC3E}">
        <p14:creationId xmlns:p14="http://schemas.microsoft.com/office/powerpoint/2010/main" val="3443825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755576" y="1124744"/>
            <a:ext cx="7520940" cy="3579849"/>
          </a:xfrm>
        </p:spPr>
        <p:txBody>
          <a:bodyPr/>
          <a:lstStyle/>
          <a:p>
            <a:r>
              <a:rPr lang="en-US" b="0" dirty="0" smtClean="0"/>
              <a:t>Additional approaches are under study for dyspnea including inhaled </a:t>
            </a:r>
            <a:r>
              <a:rPr lang="en-US" b="0" dirty="0" err="1" smtClean="0"/>
              <a:t>frusemide</a:t>
            </a:r>
            <a:r>
              <a:rPr lang="en-US" b="0" dirty="0" smtClean="0"/>
              <a:t> that might alter afferent sensory information</a:t>
            </a:r>
            <a:r>
              <a:rPr lang="en-US" dirty="0" smtClean="0"/>
              <a:t>.</a:t>
            </a:r>
            <a:endParaRPr lang="en-IN" dirty="0"/>
          </a:p>
        </p:txBody>
      </p:sp>
    </p:spTree>
    <p:extLst>
      <p:ext uri="{BB962C8B-B14F-4D97-AF65-F5344CB8AC3E}">
        <p14:creationId xmlns:p14="http://schemas.microsoft.com/office/powerpoint/2010/main" val="2432668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                                                             </a:t>
            </a:r>
          </a:p>
          <a:p>
            <a:endParaRPr lang="en-US" dirty="0"/>
          </a:p>
          <a:p>
            <a:endParaRPr lang="en-US" dirty="0" smtClean="0"/>
          </a:p>
          <a:p>
            <a:endParaRPr lang="en-US" dirty="0"/>
          </a:p>
          <a:p>
            <a:r>
              <a:rPr lang="en-US" dirty="0" smtClean="0"/>
              <a:t>                                     </a:t>
            </a:r>
            <a:r>
              <a:rPr lang="en-US" sz="4800" dirty="0" smtClean="0"/>
              <a:t>THANK YOU</a:t>
            </a:r>
          </a:p>
          <a:p>
            <a:r>
              <a:rPr lang="en-US" sz="4800" dirty="0"/>
              <a:t> </a:t>
            </a:r>
            <a:r>
              <a:rPr lang="en-US" sz="4800" dirty="0" smtClean="0"/>
              <a:t>                     </a:t>
            </a:r>
            <a:r>
              <a:rPr lang="en-US" sz="4800" dirty="0" smtClean="0">
                <a:sym typeface="Wingdings" pitchFamily="2" charset="2"/>
              </a:rPr>
              <a:t></a:t>
            </a:r>
            <a:endParaRPr lang="en-IN" sz="4800" dirty="0"/>
          </a:p>
        </p:txBody>
      </p:sp>
    </p:spTree>
    <p:extLst>
      <p:ext uri="{BB962C8B-B14F-4D97-AF65-F5344CB8AC3E}">
        <p14:creationId xmlns:p14="http://schemas.microsoft.com/office/powerpoint/2010/main" val="9272962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201</TotalTime>
  <Words>789</Words>
  <Application>Microsoft Office PowerPoint</Application>
  <PresentationFormat>On-screen Show (4:3)</PresentationFormat>
  <Paragraphs>66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Angles</vt:lpstr>
      <vt:lpstr>Approach to a case of dyspnea</vt:lpstr>
      <vt:lpstr>DYSPNEA.</vt:lpstr>
      <vt:lpstr>PowerPoint Presentation</vt:lpstr>
      <vt:lpstr>MECHANISMS UNDERLYINH DYSPNEA</vt:lpstr>
      <vt:lpstr>Types of dyspnea</vt:lpstr>
      <vt:lpstr>Causes of dyspnea</vt:lpstr>
      <vt:lpstr>PowerPoint Presentation</vt:lpstr>
      <vt:lpstr>PowerPoint Presentation</vt:lpstr>
      <vt:lpstr>Gold criteria</vt:lpstr>
      <vt:lpstr>                   NYHa classification</vt:lpstr>
      <vt:lpstr>DIAGNOSTIC APPROACH</vt:lpstr>
      <vt:lpstr>PowerPoint Presentation</vt:lpstr>
      <vt:lpstr>PHYSICAL EXAMINATION</vt:lpstr>
      <vt:lpstr>investigations</vt:lpstr>
      <vt:lpstr>treatment</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dyspnoea</dc:title>
  <dc:creator>Anand</dc:creator>
  <cp:lastModifiedBy>Anand</cp:lastModifiedBy>
  <cp:revision>18</cp:revision>
  <dcterms:created xsi:type="dcterms:W3CDTF">2022-11-28T17:29:58Z</dcterms:created>
  <dcterms:modified xsi:type="dcterms:W3CDTF">2022-11-30T18:03:29Z</dcterms:modified>
</cp:coreProperties>
</file>