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1"/>
  </p:notesMasterIdLst>
  <p:sldIdLst>
    <p:sldId id="256" r:id="rId2"/>
    <p:sldId id="338" r:id="rId3"/>
    <p:sldId id="339" r:id="rId4"/>
    <p:sldId id="340" r:id="rId5"/>
    <p:sldId id="341" r:id="rId6"/>
    <p:sldId id="260" r:id="rId7"/>
    <p:sldId id="257" r:id="rId8"/>
    <p:sldId id="261" r:id="rId9"/>
    <p:sldId id="307" r:id="rId10"/>
    <p:sldId id="262" r:id="rId11"/>
    <p:sldId id="300" r:id="rId12"/>
    <p:sldId id="302" r:id="rId13"/>
    <p:sldId id="303" r:id="rId14"/>
    <p:sldId id="304" r:id="rId15"/>
    <p:sldId id="305" r:id="rId16"/>
    <p:sldId id="263" r:id="rId17"/>
    <p:sldId id="258" r:id="rId18"/>
    <p:sldId id="323" r:id="rId19"/>
    <p:sldId id="264" r:id="rId20"/>
    <p:sldId id="337" r:id="rId21"/>
    <p:sldId id="266" r:id="rId22"/>
    <p:sldId id="267" r:id="rId23"/>
    <p:sldId id="336" r:id="rId24"/>
    <p:sldId id="288" r:id="rId25"/>
    <p:sldId id="316" r:id="rId26"/>
    <p:sldId id="317" r:id="rId27"/>
    <p:sldId id="320" r:id="rId28"/>
    <p:sldId id="321" r:id="rId29"/>
    <p:sldId id="269" r:id="rId30"/>
    <p:sldId id="332" r:id="rId31"/>
    <p:sldId id="308" r:id="rId32"/>
    <p:sldId id="333" r:id="rId33"/>
    <p:sldId id="334" r:id="rId34"/>
    <p:sldId id="309" r:id="rId35"/>
    <p:sldId id="310" r:id="rId36"/>
    <p:sldId id="311" r:id="rId37"/>
    <p:sldId id="312" r:id="rId38"/>
    <p:sldId id="315" r:id="rId39"/>
    <p:sldId id="331" r:id="rId40"/>
    <p:sldId id="328" r:id="rId41"/>
    <p:sldId id="326" r:id="rId42"/>
    <p:sldId id="313" r:id="rId43"/>
    <p:sldId id="314" r:id="rId44"/>
    <p:sldId id="325" r:id="rId45"/>
    <p:sldId id="327" r:id="rId46"/>
    <p:sldId id="329" r:id="rId47"/>
    <p:sldId id="330" r:id="rId48"/>
    <p:sldId id="270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93" r:id="rId57"/>
    <p:sldId id="294" r:id="rId58"/>
    <p:sldId id="295" r:id="rId59"/>
    <p:sldId id="296" r:id="rId60"/>
    <p:sldId id="297" r:id="rId61"/>
    <p:sldId id="298" r:id="rId62"/>
    <p:sldId id="343" r:id="rId63"/>
    <p:sldId id="299" r:id="rId64"/>
    <p:sldId id="342" r:id="rId65"/>
    <p:sldId id="301" r:id="rId66"/>
    <p:sldId id="346" r:id="rId67"/>
    <p:sldId id="347" r:id="rId68"/>
    <p:sldId id="344" r:id="rId69"/>
    <p:sldId id="345" r:id="rId7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7" Type="http://schemas.openxmlformats.org/officeDocument/2006/relationships/slide" Target="slides/slide6.xml" /><Relationship Id="rId71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slide" Target="slides/slide65.xml" /><Relationship Id="rId7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slide" Target="slides/slide60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presProps" Target="presProps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slide" Target="slides/slide69.xml" /><Relationship Id="rId75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3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3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3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3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3.xml" 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2.xml" 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2.xml" 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2.xml" 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2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 /><Relationship Id="rId1" Type="http://schemas.openxmlformats.org/officeDocument/2006/relationships/slideLayout" Target="../slideLayouts/slideLayout2.xml" 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Approach to Weakness</a:t>
            </a: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23AF-840B-8C40-9AE7-A543C1D9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Case scenario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9DF2B-0D22-4144-8AFF-92E9FC16A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30y/F presented with acute onset weakness of both lower limbs one fine morning. She could not feel her clothes in the leg, and had a definite sensory level at torso. Urinary incontinence+ in the form of overflow incontinence.</a:t>
            </a:r>
          </a:p>
          <a:p>
            <a:pPr marL="114300" indent="0">
              <a:buNone/>
            </a:pPr>
            <a:r>
              <a:rPr lang="en-US"/>
              <a:t>O/E – Grade 2 power B/L LLs proximally</a:t>
            </a:r>
          </a:p>
          <a:p>
            <a:pPr marL="114300" indent="0">
              <a:buNone/>
            </a:pPr>
            <a:r>
              <a:rPr lang="en-US"/>
              <a:t>          Gr.1 power – distally,B/L plantar extensor, Beevor’s sign +.</a:t>
            </a:r>
          </a:p>
        </p:txBody>
      </p:sp>
    </p:spTree>
    <p:extLst>
      <p:ext uri="{BB962C8B-B14F-4D97-AF65-F5344CB8AC3E}">
        <p14:creationId xmlns:p14="http://schemas.microsoft.com/office/powerpoint/2010/main" val="1954240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91179-EC04-3949-9573-7F2631134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Case scenario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18F7F-91B4-D247-BE20-D93E37757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8882"/>
            <a:ext cx="10515600" cy="4828081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65/M, c/c smoker, diabetic, presented with weakness of B/L UL ( L&gt;R) in the form of slipping if articles from hand, difficulty in buttoning shirt and drying hair for past 9 months. It was associated with wasting of hand muscles, cramps and fatigue. He also gave a history of inability to hold onto slippers and h/o buckling of knees on walking.</a:t>
            </a:r>
          </a:p>
          <a:p>
            <a:r>
              <a:rPr lang="en-US"/>
              <a:t>O/E – Wasting of thenar &gt;&gt;hypothenar ( Split hand sign+)</a:t>
            </a:r>
          </a:p>
          <a:p>
            <a:r>
              <a:rPr lang="en-US"/>
              <a:t>Wasting of shoulder girdle, quadriceps, calf muscles.</a:t>
            </a:r>
          </a:p>
          <a:p>
            <a:r>
              <a:rPr lang="en-US"/>
              <a:t>Fasciculations+</a:t>
            </a:r>
          </a:p>
          <a:p>
            <a:r>
              <a:rPr lang="en-US"/>
              <a:t>Tongue- wasting and fasciculations+</a:t>
            </a:r>
          </a:p>
          <a:p>
            <a:r>
              <a:rPr lang="en-US"/>
              <a:t>Power – UL – Gr 3</a:t>
            </a:r>
          </a:p>
          <a:p>
            <a:r>
              <a:rPr lang="en-US"/>
              <a:t>                LL – Gr 3</a:t>
            </a:r>
          </a:p>
          <a:p>
            <a:r>
              <a:rPr lang="en-US"/>
              <a:t>B/L plantar extensor</a:t>
            </a:r>
          </a:p>
          <a:p>
            <a:r>
              <a:rPr lang="en-US"/>
              <a:t>Sensory, B&amp; B – normal.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4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41583-9098-BA4E-9205-E8E05A0A4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Case scenario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63716-F9E3-AA4A-94D7-57D50EE89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33/F presented with numess of B/L feet since 2 days followed by difficulty in gripping onto chappals, and within a span of 24 hours she developed buckling of both lowerlimbs and became bedbound.she had been treated for Ecoli UTI 3 weeks ago.</a:t>
            </a:r>
          </a:p>
          <a:p>
            <a:r>
              <a:rPr lang="en-US"/>
              <a:t>O/E </a:t>
            </a:r>
          </a:p>
          <a:p>
            <a:r>
              <a:rPr lang="en-US"/>
              <a:t>Conscious,</a:t>
            </a:r>
          </a:p>
          <a:p>
            <a:r>
              <a:rPr lang="en-US"/>
              <a:t>Cranial nerve –WNL</a:t>
            </a:r>
          </a:p>
          <a:p>
            <a:r>
              <a:rPr lang="en-US"/>
              <a:t>Motor- LL- B/L hypotonia</a:t>
            </a:r>
          </a:p>
          <a:p>
            <a:r>
              <a:rPr lang="en-US"/>
              <a:t>Power – LL –  Gr2 prox, Gr 0 distally</a:t>
            </a:r>
          </a:p>
          <a:p>
            <a:r>
              <a:rPr lang="en-US"/>
              <a:t>UL – Gr 4+ both proximal.and distal</a:t>
            </a:r>
          </a:p>
        </p:txBody>
      </p:sp>
    </p:spTree>
    <p:extLst>
      <p:ext uri="{BB962C8B-B14F-4D97-AF65-F5344CB8AC3E}">
        <p14:creationId xmlns:p14="http://schemas.microsoft.com/office/powerpoint/2010/main" val="1343273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02199-C0E3-194A-A696-574F281AA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ECA47-101B-9642-87C5-58EF8A565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UL and LL – DTR absent</a:t>
            </a:r>
          </a:p>
          <a:p>
            <a:r>
              <a:rPr lang="en-US"/>
              <a:t>Plantar – B/L mute</a:t>
            </a:r>
          </a:p>
          <a:p>
            <a:r>
              <a:rPr lang="en-US"/>
              <a:t>Sensory, bowel and bladder normal</a:t>
            </a:r>
          </a:p>
        </p:txBody>
      </p:sp>
    </p:spTree>
    <p:extLst>
      <p:ext uri="{BB962C8B-B14F-4D97-AF65-F5344CB8AC3E}">
        <p14:creationId xmlns:p14="http://schemas.microsoft.com/office/powerpoint/2010/main" val="153297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1" u="sng"/>
              <a:t>The 3 important questions:</a:t>
            </a:r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 T</a:t>
            </a: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rue muscle weakness/not</a:t>
            </a:r>
            <a:endParaRPr/>
          </a:p>
          <a:p>
            <a:pPr indent="-457200">
              <a:buClr>
                <a:srgbClr val="232323"/>
              </a:buClr>
              <a:buSzPts val="2800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Localizing the site of lesion</a:t>
            </a:r>
            <a:endParaRPr lang="en-US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>
              <a:buClr>
                <a:srgbClr val="232323"/>
              </a:buClr>
              <a:buSzPts val="2800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Finding the cause of the lesion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838200" y="627112"/>
            <a:ext cx="10515600" cy="5549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History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What does the patient</a:t>
            </a:r>
            <a:r>
              <a:rPr lang="en-US" b="1"/>
              <a:t> </a:t>
            </a:r>
            <a:r>
              <a:rPr lang="en-US"/>
              <a:t>mean by weakness?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What are the muscle groups involved?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Any associated findings?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Timing of onset?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Family history</a:t>
            </a:r>
            <a:br>
              <a:rPr lang="en-US"/>
            </a:br>
            <a:r>
              <a:rPr lang="en-US"/>
              <a:t>Systemic signs and symptoms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Association with pain/other symptoms</a:t>
            </a:r>
            <a:br>
              <a:rPr lang="en-US"/>
            </a:br>
            <a:r>
              <a:rPr lang="en-US"/>
              <a:t>Past history- drugs/toxins/infections.</a:t>
            </a:r>
            <a:endParaRPr/>
          </a:p>
          <a:p>
            <a:pPr marL="514350" lvl="0" indent="-336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1" u="sng"/>
              <a:t>Weakness?</a:t>
            </a:r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838200" y="199127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Weakness  is a reduction in the power that  can  be  exerted  by  one  or  more  muscles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/>
              <a:t>DDs</a:t>
            </a:r>
            <a:r>
              <a:rPr lang="en-US"/>
              <a:t>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Fatigability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limitation  in  function due to pain or  articular  stiffness</a:t>
            </a:r>
            <a:br>
              <a:rPr lang="en-US"/>
            </a:br>
            <a:r>
              <a:rPr lang="en-US"/>
              <a:t>severe  proprioceptive  sensory  loss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Bradykinesia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apraxia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1FE23-D77F-E142-8788-8DB98333C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645BA-1C40-064C-99EF-E1BF61D54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Ask if the patient’s movement is limited by shortness of breath,chest pain, joint pain, fatigue,paraesthesia, spascticity.</a:t>
            </a:r>
          </a:p>
          <a:p>
            <a:r>
              <a:rPr lang="en-US"/>
              <a:t>True muscle weakness- inability to perform specific tasks – like buttoning shirt, combing hair </a:t>
            </a:r>
          </a:p>
        </p:txBody>
      </p:sp>
    </p:spTree>
    <p:extLst>
      <p:ext uri="{BB962C8B-B14F-4D97-AF65-F5344CB8AC3E}">
        <p14:creationId xmlns:p14="http://schemas.microsoft.com/office/powerpoint/2010/main" val="95338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1" i="0" u="sng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MRC Grading of muscle weakness</a:t>
            </a:r>
            <a:endParaRPr b="1" u="sng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Zero – No muscle contraction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One – Flicker or trace of muscle contraction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Two – Limb or joint movement with gravity eliminated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Three – movement against gravity only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Four – Power decreased but movement possible against resistance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Five – Normal power against resistance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C3F2-E25E-EE44-BB0F-B10153BE1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Question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E9D7E3-FACD-9547-BB09-1FACEC082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/>
              <a:t>What is the spatial distribution of weakness?</a:t>
            </a:r>
          </a:p>
          <a:p>
            <a:r>
              <a:rPr lang="en-US"/>
              <a:t>Proximal/distal? </a:t>
            </a:r>
          </a:p>
          <a:p>
            <a:pPr marL="114300" indent="0">
              <a:buNone/>
            </a:pPr>
            <a:r>
              <a:rPr lang="en-US"/>
              <a:t>Proximal – myopathy</a:t>
            </a:r>
          </a:p>
          <a:p>
            <a:pPr marL="114300" indent="0">
              <a:buNone/>
            </a:pPr>
            <a:r>
              <a:rPr lang="en-US"/>
              <a:t>Distal – polyneuropathy</a:t>
            </a:r>
          </a:p>
          <a:p>
            <a:pPr marL="114300" indent="0">
              <a:buNone/>
            </a:pPr>
            <a:endParaRPr lang="en-US"/>
          </a:p>
          <a:p>
            <a:r>
              <a:rPr lang="en-US"/>
              <a:t>U/L or B/L?</a:t>
            </a:r>
          </a:p>
          <a:p>
            <a:r>
              <a:rPr lang="en-US"/>
              <a:t>In the distribution of a particular nerve or group of nerves?</a:t>
            </a:r>
          </a:p>
        </p:txBody>
      </p:sp>
    </p:spTree>
    <p:extLst>
      <p:ext uri="{BB962C8B-B14F-4D97-AF65-F5344CB8AC3E}">
        <p14:creationId xmlns:p14="http://schemas.microsoft.com/office/powerpoint/2010/main" val="3017017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DD0D0-02F9-6D40-8A30-6A55BFF8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Question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02B6A-BB84-CE49-B417-D0CC1491F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01957"/>
            <a:ext cx="10515600" cy="3775006"/>
          </a:xfrm>
        </p:spPr>
        <p:txBody>
          <a:bodyPr/>
          <a:lstStyle/>
          <a:p>
            <a:pPr marL="114300" indent="0">
              <a:buNone/>
            </a:pPr>
            <a:r>
              <a:rPr lang="en-US"/>
              <a:t>What are the associated symptoms?</a:t>
            </a:r>
          </a:p>
          <a:p>
            <a:endParaRPr lang="en-US"/>
          </a:p>
          <a:p>
            <a:r>
              <a:rPr lang="en-US"/>
              <a:t>Suggestive of systemic diseases- rheumatologic, endocrine, malignancy, infections.</a:t>
            </a:r>
          </a:p>
          <a:p>
            <a:r>
              <a:rPr lang="en-US"/>
              <a:t>Pain – plexopathy, inflammatory myopathy</a:t>
            </a:r>
          </a:p>
          <a:p>
            <a:endParaRPr lang="en-US"/>
          </a:p>
          <a:p>
            <a:pPr marL="1143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09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2F486-BDA4-4F45-9B15-D84F8CDCA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Question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AE346-DEA1-6D4C-835C-36FDCBEE1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/>
              <a:t>What is the onset and progression of weakness? </a:t>
            </a:r>
          </a:p>
          <a:p>
            <a:pPr marL="114300" indent="0">
              <a:buNone/>
            </a:pPr>
            <a:endParaRPr lang="en-US" sz="2400">
              <a:latin typeface="+mn-lt"/>
            </a:endParaRPr>
          </a:p>
          <a:p>
            <a:r>
              <a:rPr lang="en-US" sz="2400">
                <a:latin typeface="+mn-lt"/>
              </a:rPr>
              <a:t>Clear timing of onset and rapid progression</a:t>
            </a:r>
            <a:r>
              <a:rPr lang="en-US" sz="2400"/>
              <a:t> – </a:t>
            </a:r>
            <a:r>
              <a:rPr lang="en-US" sz="2400">
                <a:solidFill>
                  <a:srgbClr val="000000"/>
                </a:solidFill>
                <a:effectLst/>
                <a:latin typeface="+mn-lt"/>
              </a:rPr>
              <a:t>vascular, infectious, inflammatory or traumatic disorders.</a:t>
            </a:r>
          </a:p>
          <a:p>
            <a:endParaRPr lang="en-US" sz="2400">
              <a:solidFill>
                <a:srgbClr val="000000"/>
              </a:solidFill>
              <a:effectLst/>
              <a:latin typeface="+mn-lt"/>
            </a:endParaRPr>
          </a:p>
          <a:p>
            <a:r>
              <a:rPr lang="en-US" sz="2400">
                <a:latin typeface="+mn-lt"/>
              </a:rPr>
              <a:t>Insidious onset – degenerative , metabolic or hereditary diseases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84536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7B62D-B8F8-BF4F-9889-CF4956B45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18096-C732-684E-B46F-A7659D47F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>
                <a:latin typeface="+mn-lt"/>
              </a:rPr>
              <a:t>Intermittent weakness –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>
                <a:latin typeface="+mn-lt"/>
              </a:rPr>
              <a:t>Worsening with repeated activity – Myasthenia gravis
With certain movements or postures – mechanical problem- entrapment neuropathy, radiculopathy or localized vascular occlusion.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>
                <a:latin typeface="+mn-lt"/>
              </a:rPr>
              <a:t>Diurnal variation or with meals – channelopathies</a:t>
            </a:r>
          </a:p>
          <a:p>
            <a:pPr marL="571500" indent="-457200">
              <a:buFont typeface="+mj-lt"/>
              <a:buAutoNum type="arabicPeriod"/>
            </a:pPr>
            <a:endParaRPr lang="en-US" sz="2400">
              <a:latin typeface="+mn-lt"/>
            </a:endParaRPr>
          </a:p>
          <a:p>
            <a:r>
              <a:rPr lang="en-US" sz="2400">
                <a:latin typeface="+mn-lt"/>
              </a:rPr>
              <a:t>Random with rapid recovery -TIA</a:t>
            </a:r>
          </a:p>
          <a:p>
            <a:endParaRPr lang="en-US" sz="2400">
              <a:latin typeface="+mn-lt"/>
            </a:endParaRPr>
          </a:p>
          <a:p>
            <a:pPr marL="571500" indent="-457200">
              <a:buFont typeface="+mj-lt"/>
              <a:buAutoNum type="arabicPeriod"/>
            </a:pPr>
            <a:endParaRPr lang="en-US" sz="2400">
              <a:latin typeface="+mn-lt"/>
            </a:endParaRPr>
          </a:p>
          <a:p>
            <a:pPr marL="114300" indent="0">
              <a:buNone/>
            </a:pPr>
            <a:endParaRPr lang="en-US" sz="2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416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DC55D-7C66-2743-B872-D4351C4F6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Question 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72422-768D-1F40-B74B-A91BEA892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Family history?</a:t>
            </a:r>
          </a:p>
          <a:p>
            <a:pPr marL="114300" indent="0">
              <a:buNone/>
            </a:pPr>
            <a:r>
              <a:rPr lang="en-US"/>
              <a:t>Hereditary neuropathies and myopathies.</a:t>
            </a:r>
          </a:p>
        </p:txBody>
      </p:sp>
    </p:spTree>
    <p:extLst>
      <p:ext uri="{BB962C8B-B14F-4D97-AF65-F5344CB8AC3E}">
        <p14:creationId xmlns:p14="http://schemas.microsoft.com/office/powerpoint/2010/main" val="1634251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4400"/>
              <a:buFont typeface="Arial"/>
              <a:buNone/>
            </a:pPr>
            <a:r>
              <a:rPr lang="en-US" b="1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LOCALIZING THE SITE OF THE LESION</a:t>
            </a:r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603636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 The Motor cortex &gt; the corticospinal tracts  &gt;anterior horn cells &gt; spinal nerve roots&gt; peripheral nerves&gt;neuromuscular junction&gt; and finally muscle</a:t>
            </a:r>
            <a:b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26" name="Google Shape;12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4565" y="1234009"/>
            <a:ext cx="4744752" cy="4835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838200" y="1372547"/>
            <a:ext cx="10515600" cy="4804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Site of lesion</a:t>
            </a:r>
            <a:br>
              <a:rPr lang="en-US" b="1" u="sng"/>
            </a:br>
            <a:endParaRPr/>
          </a:p>
          <a:p>
            <a:pPr indent="-457200">
              <a:buSzPts val="2800"/>
            </a:pPr>
            <a:r>
              <a:rPr lang="en-US"/>
              <a:t>UMN/LMN?</a:t>
            </a:r>
          </a:p>
          <a:p>
            <a:pPr indent="-457200">
              <a:buSzPts val="2800"/>
            </a:pPr>
            <a:r>
              <a:rPr lang="en-US"/>
              <a:t>NMJ?</a:t>
            </a:r>
          </a:p>
          <a:p>
            <a:pPr indent="-457200">
              <a:buSzPts val="2800"/>
            </a:pPr>
            <a:r>
              <a:rPr lang="en-US"/>
              <a:t>Myopathy?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7D404-5155-4A47-8811-1CA249AA3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42" y="152144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90D71-BB52-FC43-8DD7-72EE66496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AD125BF-FCB0-6F4E-ACCF-48534D25B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353" y="544286"/>
            <a:ext cx="9803904" cy="607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4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684379" y="-1712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UMN pathways</a:t>
            </a:r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1"/>
          </p:nvPr>
        </p:nvSpPr>
        <p:spPr>
          <a:xfrm>
            <a:off x="258416" y="1253331"/>
            <a:ext cx="920742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>
              <a:spcBef>
                <a:spcPts val="0"/>
              </a:spcBef>
              <a:buSzPts val="2800"/>
            </a:pPr>
            <a:r>
              <a:rPr lang="en-US"/>
              <a:t>The corticospinal(pyramidal) &amp; bulbospinal (EP) tracts</a:t>
            </a:r>
          </a:p>
          <a:p>
            <a:pPr indent="-457200">
              <a:spcBef>
                <a:spcPts val="0"/>
              </a:spcBef>
              <a:buSzPts val="2800"/>
            </a:pPr>
            <a:endParaRPr/>
          </a:p>
        </p:txBody>
      </p:sp>
      <p:pic>
        <p:nvPicPr>
          <p:cNvPr id="6" name="Google Shape;133;p21">
            <a:extLst>
              <a:ext uri="{FF2B5EF4-FFF2-40B4-BE49-F238E27FC236}">
                <a16:creationId xmlns:a16="http://schemas.microsoft.com/office/drawing/2014/main" id="{730F9ADA-02FC-7D4F-8360-7D638BB616B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1783" y="1651787"/>
            <a:ext cx="7040217" cy="5040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97FA8-C3BB-C04F-9046-7F83D06FF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796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/>
              <a:t>The Corticospinal tract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0E8EF-F2BB-2B48-88AA-4AF08AB0F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430" y="1423327"/>
            <a:ext cx="6852793" cy="4351338"/>
          </a:xfrm>
        </p:spPr>
        <p:txBody>
          <a:bodyPr/>
          <a:lstStyle/>
          <a:p>
            <a:pPr indent="-457200">
              <a:spcBef>
                <a:spcPts val="0"/>
              </a:spcBef>
              <a:buSzPts val="2800"/>
            </a:pPr>
            <a:endParaRPr lang="en-US" b="1"/>
          </a:p>
          <a:p>
            <a:pPr marL="0" indent="0">
              <a:spcBef>
                <a:spcPts val="0"/>
              </a:spcBef>
              <a:buSzPts val="2800"/>
              <a:buNone/>
            </a:pPr>
            <a:endParaRPr lang="en-US"/>
          </a:p>
          <a:p>
            <a:pPr marL="0" indent="0">
              <a:spcBef>
                <a:spcPts val="0"/>
              </a:spcBef>
              <a:buSzPts val="2800"/>
              <a:buNone/>
            </a:pPr>
            <a:r>
              <a:rPr lang="en-US"/>
              <a:t>UMN cell bodies in the layer V of primary motor( precentral gyrus, BA4) &amp; premotor and supplemental motor cortex(area6).</a:t>
            </a:r>
          </a:p>
        </p:txBody>
      </p:sp>
      <p:pic>
        <p:nvPicPr>
          <p:cNvPr id="6" name="Google Shape;139;p22">
            <a:extLst>
              <a:ext uri="{FF2B5EF4-FFF2-40B4-BE49-F238E27FC236}">
                <a16:creationId xmlns:a16="http://schemas.microsoft.com/office/drawing/2014/main" id="{E78B8C7B-8988-DD43-BB2E-154FD118369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69223" y="269084"/>
            <a:ext cx="4981398" cy="6271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8147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1" u="sng"/>
              <a:t>The bulbospinal pathways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Strength &amp; tone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ventromedian bulbospinal pathways : tectospinal, vestibulospinal &amp; reticulospinal – axial &amp; proximal muscles.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ventrolateral bulbospinal pathway – rubrospinal – distal limb muscles.</a:t>
            </a:r>
            <a:endParaRPr/>
          </a:p>
        </p:txBody>
      </p:sp>
      <p:pic>
        <p:nvPicPr>
          <p:cNvPr id="146" name="Google Shape;146;p23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2032942"/>
            <a:ext cx="5181600" cy="39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200"/>
              <a:t>UMN Weakness</a:t>
            </a:r>
            <a:endParaRPr sz="3200"/>
          </a:p>
        </p:txBody>
      </p:sp>
      <p:sp>
        <p:nvSpPr>
          <p:cNvPr id="152" name="Google Shape;152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514350" indent="-514350">
              <a:spcBef>
                <a:spcPts val="0"/>
              </a:spcBef>
              <a:buSzPts val="2800"/>
              <a:buAutoNum type="arabicPeriod"/>
            </a:pPr>
            <a:r>
              <a:rPr lang="en-US"/>
              <a:t>Usually a graded weakness of movement(paresis) rather than palsy.</a:t>
            </a:r>
          </a:p>
          <a:p>
            <a:pPr indent="-457200">
              <a:spcBef>
                <a:spcPts val="0"/>
              </a:spcBef>
              <a:buSzPts val="2800"/>
            </a:pPr>
            <a:r>
              <a:rPr lang="en-US"/>
              <a:t>Paralysis in pyramidal distribution</a:t>
            </a:r>
          </a:p>
          <a:p>
            <a:pPr indent="-457200">
              <a:spcBef>
                <a:spcPts val="0"/>
              </a:spcBef>
              <a:buSzPts val="2800"/>
            </a:pPr>
            <a:r>
              <a:rPr lang="en-US"/>
              <a:t>Progravity muscles weaker than antigravity muscles. eg. UL extensors and LL flexors.</a:t>
            </a:r>
          </a:p>
          <a:p>
            <a:pPr indent="-457200">
              <a:spcBef>
                <a:spcPts val="0"/>
              </a:spcBef>
              <a:buSzPts val="2800"/>
            </a:pPr>
            <a:r>
              <a:rPr lang="en-US"/>
              <a:t>Distal &gt; proximal weakness.</a:t>
            </a:r>
          </a:p>
          <a:p>
            <a:pPr indent="-457200">
              <a:spcBef>
                <a:spcPts val="0"/>
              </a:spcBef>
              <a:buSzPts val="2800"/>
            </a:pPr>
            <a:r>
              <a:rPr lang="en-US"/>
              <a:t>Axial movements are spared usually</a:t>
            </a:r>
          </a:p>
          <a:p>
            <a:pPr indent="-457200">
              <a:spcBef>
                <a:spcPts val="0"/>
              </a:spcBef>
              <a:buSzPts val="2800"/>
            </a:pPr>
            <a:r>
              <a:rPr lang="en-US"/>
              <a:t>Usually large groups of muscles</a:t>
            </a:r>
          </a:p>
          <a:p>
            <a:pPr indent="-457200">
              <a:spcBef>
                <a:spcPts val="0"/>
              </a:spcBef>
              <a:buSzPts val="2800"/>
            </a:pPr>
            <a:endParaRPr lang="en-US"/>
          </a:p>
          <a:p>
            <a:pPr marL="0" indent="0">
              <a:spcBef>
                <a:spcPts val="0"/>
              </a:spcBef>
              <a:buSzPts val="2800"/>
              <a:buNone/>
            </a:pPr>
            <a:br>
              <a:rPr lang="en-US"/>
            </a:br>
            <a:r>
              <a:rPr lang="en-US"/>
              <a:t>Corticobulbar involvement- lower face and tongue weakness; extraocular, upper facial, pharyngeal, and jaw muscles are typically spared.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B/L corticobulbar – Pseudobulbar palsy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63CE4-3EBA-584D-A1F9-77102140D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CAB8F-0409-374B-A4C0-99A962D4C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29243"/>
            <a:ext cx="10515600" cy="4351338"/>
          </a:xfrm>
        </p:spPr>
        <p:txBody>
          <a:bodyPr>
            <a:normAutofit fontScale="92500" lnSpcReduction="20000"/>
          </a:bodyPr>
          <a:lstStyle/>
          <a:p>
            <a:endParaRPr lang="en-US"/>
          </a:p>
          <a:p>
            <a:pPr marL="628650" indent="-514350">
              <a:buAutoNum type="arabicPeriod" startAt="2"/>
            </a:pPr>
            <a:r>
              <a:rPr lang="en-US"/>
              <a:t>Hypertonia, spasticity of paralysed muscles – d/t loss of descending inputs</a:t>
            </a:r>
          </a:p>
          <a:p>
            <a:r>
              <a:rPr lang="en-US"/>
              <a:t>Antigravity muscles &gt; Progravity i.e. UL flexors and LL extensors.</a:t>
            </a:r>
          </a:p>
          <a:p>
            <a:r>
              <a:rPr lang="en-US"/>
              <a:t>In both UL and LL, adductor spasm&gt; abductors.</a:t>
            </a:r>
          </a:p>
          <a:p>
            <a:pPr marL="628650" indent="-514350">
              <a:buFont typeface="+mj-lt"/>
              <a:buAutoNum type="arabicPeriod"/>
            </a:pPr>
            <a:endParaRPr lang="en-US"/>
          </a:p>
          <a:p>
            <a:pPr marL="114300" indent="0">
              <a:buNone/>
            </a:pPr>
            <a:r>
              <a:rPr lang="en-US"/>
              <a:t>3. Deep reflexes</a:t>
            </a:r>
          </a:p>
          <a:p>
            <a:r>
              <a:rPr lang="en-US"/>
              <a:t>Exaggerated DTR</a:t>
            </a:r>
          </a:p>
          <a:p>
            <a:r>
              <a:rPr lang="en-US"/>
              <a:t>pathological deep reflexes – finger reflex, patellar reflex, adductor reflex</a:t>
            </a:r>
          </a:p>
          <a:p>
            <a:r>
              <a:rPr lang="en-US"/>
              <a:t> Ankle clonus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39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79" name="Google Shape;279;p45"/>
          <p:cNvSpPr txBox="1">
            <a:spLocks noGrp="1"/>
          </p:cNvSpPr>
          <p:nvPr>
            <p:ph type="body" idx="1"/>
          </p:nvPr>
        </p:nvSpPr>
        <p:spPr>
          <a:xfrm>
            <a:off x="1135901" y="1943948"/>
            <a:ext cx="946063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/>
            </a:br>
            <a:r>
              <a:rPr lang="en-US"/>
              <a:t>4.Lost superficial reflexes.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5.Positive Babinski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6. Atrophy is rare – as Alpha motor neurons are intact.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7.No fasciculations and fibrillations.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821E0-D8B2-7D48-8A05-331A1A705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UMN Type of Weakness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5C7775-35B7-F747-B8DC-BBB1FBB6F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Above the level of AHC</a:t>
            </a:r>
          </a:p>
          <a:p>
            <a:r>
              <a:rPr lang="en-US"/>
              <a:t>Could be at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Cortex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Brainsten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Spinal cord</a:t>
            </a:r>
          </a:p>
        </p:txBody>
      </p:sp>
    </p:spTree>
    <p:extLst>
      <p:ext uri="{BB962C8B-B14F-4D97-AF65-F5344CB8AC3E}">
        <p14:creationId xmlns:p14="http://schemas.microsoft.com/office/powerpoint/2010/main" val="17938075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A5A63-7BD9-2E4B-BDFD-D6EF0FB5E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Cortical lesions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616DD0-3D00-874C-95A7-0A846459D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Higher mental functions – altered consciousness, language</a:t>
            </a:r>
          </a:p>
          <a:p>
            <a:r>
              <a:rPr lang="en-US"/>
              <a:t>Non-dense weakness</a:t>
            </a:r>
          </a:p>
          <a:p>
            <a:r>
              <a:rPr lang="en-US"/>
              <a:t>Vomiting, headache, seizure</a:t>
            </a:r>
          </a:p>
          <a:p>
            <a:r>
              <a:rPr lang="en-US"/>
              <a:t>Cortical sensory loss , apraxia ,behavioural changes, homonymous hemianopia –depending on site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44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D1C37-864C-FC4B-BA22-F6E5EBD75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Brainstem lesions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0FF54-CFB6-C049-BE57-CD664E805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Crossed hemiplegia- I/L  CN palsies + C/L weakness</a:t>
            </a:r>
          </a:p>
          <a:p>
            <a:r>
              <a:rPr lang="en-US">
                <a:solidFill>
                  <a:srgbClr val="7030A0"/>
                </a:solidFill>
              </a:rPr>
              <a:t>eg. Midbrain - Weber’s</a:t>
            </a:r>
          </a:p>
          <a:p>
            <a:r>
              <a:rPr lang="en-US">
                <a:solidFill>
                  <a:srgbClr val="7030A0"/>
                </a:solidFill>
              </a:rPr>
              <a:t>Pontine – Milliard Gubler and Foville</a:t>
            </a:r>
          </a:p>
          <a:p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8359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EE47F-0101-184D-A03D-F403BCFD6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Spinal 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A7DE3-9CA3-224D-A70F-A2F4F5D30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Definite sensory level</a:t>
            </a:r>
          </a:p>
          <a:p>
            <a:r>
              <a:rPr lang="en-US"/>
              <a:t>Early B&amp;B involvement</a:t>
            </a:r>
          </a:p>
          <a:p>
            <a:r>
              <a:rPr lang="en-US"/>
              <a:t>Dissociated sensory loss eg. Syrinx</a:t>
            </a:r>
          </a:p>
        </p:txBody>
      </p:sp>
    </p:spTree>
    <p:extLst>
      <p:ext uri="{BB962C8B-B14F-4D97-AF65-F5344CB8AC3E}">
        <p14:creationId xmlns:p14="http://schemas.microsoft.com/office/powerpoint/2010/main" val="20502002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 u="sng"/>
              <a:t>LMN</a:t>
            </a:r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9822702" cy="4480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Anterior Horn Cell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α motor neurons- larger, numerous- to the extrafusal muscle fibers - loss of  </a:t>
            </a:r>
            <a:r>
              <a:rPr lang="el-GR"/>
              <a:t>α  </a:t>
            </a:r>
            <a:r>
              <a:rPr lang="en-US"/>
              <a:t>motor neurons or disruption of their axons-LMN weakness.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γ  motor neurons- intrafusal muscle fibers of the muscle spindle – normal tone and  stretch  reflexes.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BB631-C8CE-B34A-9633-6B813D55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LMN type weakness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D97FF-8CE0-5149-A183-503324E5BD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B7028C7-ACA5-9D4E-8706-A529B2435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658" y="1825625"/>
            <a:ext cx="7608168" cy="452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89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0DD65-B47C-4341-A383-DAD2B1E3F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LMN type of Weakness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88810-5B9D-8449-B58E-0ABF549FC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AHC</a:t>
            </a:r>
          </a:p>
          <a:p>
            <a:r>
              <a:rPr lang="en-US"/>
              <a:t>Radiculopathy</a:t>
            </a:r>
          </a:p>
          <a:p>
            <a:r>
              <a:rPr lang="en-US"/>
              <a:t>Peripheral nerve lesion</a:t>
            </a:r>
          </a:p>
          <a:p>
            <a:r>
              <a:rPr lang="en-US"/>
              <a:t>Neuromuscular junction disorder</a:t>
            </a:r>
          </a:p>
          <a:p>
            <a:r>
              <a:rPr lang="en-US"/>
              <a:t>Muscle disease</a:t>
            </a:r>
          </a:p>
        </p:txBody>
      </p:sp>
    </p:spTree>
    <p:extLst>
      <p:ext uri="{BB962C8B-B14F-4D97-AF65-F5344CB8AC3E}">
        <p14:creationId xmlns:p14="http://schemas.microsoft.com/office/powerpoint/2010/main" val="2561736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5CEBC-57C9-9F47-AC80-7B5FB4237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580B6-000C-EA44-AC43-0F91A4A8E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2549" y="1870976"/>
            <a:ext cx="10515600" cy="4351338"/>
          </a:xfrm>
        </p:spPr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n-US"/>
              <a:t>Limited to a small group of muscles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Muscle atrophy – due to deprivation of trophic factors.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Profound weakness, hypotonia, hyporeflexia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Fasciculations – damaged Alpha motor neurons can produce spontaneous APs – the muscle fibres of the motor unit fire – visible twitch. </a:t>
            </a:r>
          </a:p>
          <a:p>
            <a:pPr marL="628650" indent="-514350">
              <a:buFont typeface="+mj-lt"/>
              <a:buAutoNum type="arabicPeriod"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BF720F-F739-6342-AFCB-64F29DE9B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834" y="4496274"/>
            <a:ext cx="4419487" cy="20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965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246DB-220F-484C-AA6D-EC6C95FA2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7BC94-A122-BA44-A022-570447F564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/>
              <a:t>5. Fibrillations – </a:t>
            </a:r>
          </a:p>
          <a:p>
            <a:r>
              <a:rPr lang="en-US"/>
              <a:t>With further degeneration of the alpha motor neuron, only remnants of the axons near the muscle fibers remain-  these individual axon fibres fire- individual muscle fibres contract.</a:t>
            </a:r>
          </a:p>
          <a:p>
            <a:r>
              <a:rPr lang="en-US"/>
              <a:t>Detected by an EMG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BAC31F6-9500-4343-B193-0425F087C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366" y="4354286"/>
            <a:ext cx="5270490" cy="227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6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38E40-5E7F-F247-A95A-4F63B5DA5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AHC lesion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F37C0-5A08-8646-BA62-F905AE7CA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Pure motor</a:t>
            </a:r>
          </a:p>
          <a:p>
            <a:r>
              <a:rPr lang="en-US"/>
              <a:t>Asymmetric</a:t>
            </a:r>
          </a:p>
          <a:p>
            <a:r>
              <a:rPr lang="en-US"/>
              <a:t>Predominantly Wasting &gt; Weakness</a:t>
            </a:r>
          </a:p>
          <a:p>
            <a:r>
              <a:rPr lang="en-US"/>
              <a:t>Muscle groups with greater representation in the AHC will be affected more</a:t>
            </a:r>
          </a:p>
          <a:p>
            <a:r>
              <a:rPr lang="en-US"/>
              <a:t>No bowel and bladder involvement</a:t>
            </a:r>
          </a:p>
          <a:p>
            <a:r>
              <a:rPr lang="en-US"/>
              <a:t>Prototype - </a:t>
            </a:r>
            <a:r>
              <a:rPr lang="en-US">
                <a:solidFill>
                  <a:srgbClr val="002060"/>
                </a:solidFill>
              </a:rPr>
              <a:t>Poliomyelitis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165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B869-9167-DB4C-8827-BB7553A31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Root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C34D4-C97D-3249-A97A-4EC0AEB12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Characterised by Radicular pain </a:t>
            </a:r>
          </a:p>
          <a:p>
            <a:r>
              <a:rPr lang="en-US"/>
              <a:t>Sudden,brief, electric shock like/lancinating pain along the affected root.</a:t>
            </a:r>
          </a:p>
          <a:p>
            <a:r>
              <a:rPr lang="en-US"/>
              <a:t>The specific groups supplied by the radicle will be affected,sparing others.</a:t>
            </a:r>
          </a:p>
          <a:p>
            <a:r>
              <a:rPr lang="en-US">
                <a:solidFill>
                  <a:srgbClr val="7030A0"/>
                </a:solidFill>
              </a:rPr>
              <a:t>Eg. L5S1 radiculopathy – hip extensors, dorsiflexion of ankle, EHL</a:t>
            </a:r>
          </a:p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065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70EC8-9F3D-8E45-AA89-B54EE84BC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Plexus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FF866-BF25-B04E-ABA6-D628D8354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/>
              <a:t>Sensorimotor symptoms</a:t>
            </a:r>
          </a:p>
          <a:p>
            <a:r>
              <a:rPr lang="en-US"/>
              <a:t>Asymmetric</a:t>
            </a:r>
          </a:p>
          <a:p>
            <a:r>
              <a:rPr lang="en-US"/>
              <a:t>LMN type weakness which is painful, may be U/L or B/L</a:t>
            </a:r>
          </a:p>
          <a:p>
            <a:r>
              <a:rPr lang="en-US"/>
              <a:t>Patchy sensory loss with patchy reflex loss.</a:t>
            </a:r>
          </a:p>
          <a:p>
            <a:r>
              <a:rPr lang="en-US">
                <a:solidFill>
                  <a:srgbClr val="7030A0"/>
                </a:solidFill>
              </a:rPr>
              <a:t>Eg. Lumbosacral plexopathy – usually femoral nerve involved – buckling, sensory loss along antr thigh, loss of knee jerk, a/w pain.</a:t>
            </a:r>
          </a:p>
          <a:p>
            <a:endParaRPr lang="en-US">
              <a:solidFill>
                <a:schemeClr val="tx1"/>
              </a:solidFill>
            </a:endParaRPr>
          </a:p>
          <a:p>
            <a:r>
              <a:rPr lang="en-US"/>
              <a:t>Diabetes, infiltrative lesions, paraneoplastic</a:t>
            </a:r>
          </a:p>
        </p:txBody>
      </p:sp>
    </p:spTree>
    <p:extLst>
      <p:ext uri="{BB962C8B-B14F-4D97-AF65-F5344CB8AC3E}">
        <p14:creationId xmlns:p14="http://schemas.microsoft.com/office/powerpoint/2010/main" val="8444719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3A55-7056-4E41-98F6-F94FC2B74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Peripheral Nerve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4AFB6-8FA6-EF4E-AEF1-826A0FDEC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Individual muscle paralysis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Mononeuropathy – in leprosy, diabetes, entrapment neuropathy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Mononeuritis multiplex</a:t>
            </a:r>
          </a:p>
          <a:p>
            <a:pPr marL="628650" indent="-514350">
              <a:buFont typeface="+mj-lt"/>
              <a:buAutoNum type="arabicPeriod"/>
            </a:pPr>
            <a:r>
              <a:rPr lang="en-US"/>
              <a:t>Polyneuropathy</a:t>
            </a:r>
          </a:p>
          <a:p>
            <a:pPr marL="1143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658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3F042-4007-AC41-9A02-AB2BE7421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Peripheral neuropathy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405A1-2DDA-AB4C-801D-785D78F1E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2081" y="1856339"/>
            <a:ext cx="7780444" cy="3314877"/>
          </a:xfrm>
        </p:spPr>
        <p:txBody>
          <a:bodyPr/>
          <a:lstStyle/>
          <a:p>
            <a:r>
              <a:rPr lang="en-US"/>
              <a:t>May be due to axonal degeneration/ demyelination</a:t>
            </a:r>
          </a:p>
          <a:p>
            <a:r>
              <a:rPr lang="en-US"/>
              <a:t>B/L symmetrical</a:t>
            </a:r>
          </a:p>
          <a:p>
            <a:r>
              <a:rPr lang="en-US"/>
              <a:t>Distal &gt; proximal</a:t>
            </a:r>
          </a:p>
          <a:p>
            <a:r>
              <a:rPr lang="en-US"/>
              <a:t>Length dependant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119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CC3A8-4466-3248-8821-ED583FB71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D7321-6B04-F542-AD2B-3D6F5EBD3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638BDB9-F005-3A4E-AB50-83C20156F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228" y="1825625"/>
            <a:ext cx="10171543" cy="394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33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B0A27-6AF3-0E45-AAF4-FD19FA0F2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F9A87-5E4B-DC49-952B-987AD7E47B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E1EEEA7-322A-E34E-BBAD-F7D6B1F64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995" y="580170"/>
            <a:ext cx="8489362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178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5936D-D00F-6343-9406-F80EAC4FE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NMJ disorders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25939-8A3F-C743-909C-82C2B72E8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Post –synaptic – most common .eg.</a:t>
            </a:r>
            <a:r>
              <a:rPr lang="en-US">
                <a:solidFill>
                  <a:srgbClr val="7030A0"/>
                </a:solidFill>
              </a:rPr>
              <a:t>Myasthenia, OP poisoning, cobra bite</a:t>
            </a:r>
          </a:p>
          <a:p>
            <a:r>
              <a:rPr lang="en-US">
                <a:solidFill>
                  <a:schemeClr val="tx1"/>
                </a:solidFill>
              </a:rPr>
              <a:t>Pre-synaptic</a:t>
            </a:r>
            <a:r>
              <a:rPr lang="en-US">
                <a:solidFill>
                  <a:srgbClr val="7030A0"/>
                </a:solidFill>
              </a:rPr>
              <a:t> Lambert-Eaton, botulism</a:t>
            </a:r>
          </a:p>
          <a:p>
            <a:r>
              <a:rPr lang="en-US">
                <a:solidFill>
                  <a:schemeClr val="tx1"/>
                </a:solidFill>
              </a:rPr>
              <a:t>Mixed –</a:t>
            </a:r>
            <a:r>
              <a:rPr lang="en-US">
                <a:solidFill>
                  <a:srgbClr val="7030A0"/>
                </a:solidFill>
              </a:rPr>
              <a:t> Krait bite, antibiotic induced</a:t>
            </a:r>
          </a:p>
        </p:txBody>
      </p:sp>
    </p:spTree>
    <p:extLst>
      <p:ext uri="{BB962C8B-B14F-4D97-AF65-F5344CB8AC3E}">
        <p14:creationId xmlns:p14="http://schemas.microsoft.com/office/powerpoint/2010/main" val="42945489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52448-7D4C-8A46-B4BA-2E5FCDF1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Neuromuscular Junction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795C7-C82B-F142-B785-27C1F33B1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Fatigable weakness</a:t>
            </a:r>
          </a:p>
          <a:p>
            <a:r>
              <a:rPr lang="en-US"/>
              <a:t>Diurnal variation</a:t>
            </a:r>
          </a:p>
          <a:p>
            <a:r>
              <a:rPr lang="en-US"/>
              <a:t>Weakness &gt;&gt;&gt; wasting</a:t>
            </a:r>
          </a:p>
          <a:p>
            <a:r>
              <a:rPr lang="en-US"/>
              <a:t>No sensory symptoms</a:t>
            </a:r>
          </a:p>
          <a:p>
            <a:r>
              <a:rPr lang="en-US"/>
              <a:t>Asymmetric </a:t>
            </a:r>
          </a:p>
          <a:p>
            <a:r>
              <a:rPr lang="en-US">
                <a:solidFill>
                  <a:srgbClr val="7030A0"/>
                </a:solidFill>
              </a:rPr>
              <a:t>Prototype – Myasthenia gravis</a:t>
            </a:r>
          </a:p>
          <a:p>
            <a:r>
              <a:rPr lang="en-US">
                <a:solidFill>
                  <a:srgbClr val="7030A0"/>
                </a:solidFill>
              </a:rPr>
              <a:t>Asymmetric fatiguable weakness usually with EOM weakness, bulbar and proximal muscles.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5693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194E1-73EE-CB44-928B-714A80CB1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53964-AB85-6142-BC04-DF09E5A7A7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DC1A6D6-E1E8-EA43-A641-CEB1EF01F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599" y="681037"/>
            <a:ext cx="8887924" cy="530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399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CACF0-D4DC-4547-98BF-E4F6B9678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Repetitive Nerve Stimulation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ED1C0-3550-DC40-8B4E-8908C9CF8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Decrement – a fall of 20% in S4 amplitude (10% for smaller muscles like orbicularis oculi)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E6531-15F6-684D-A295-ACAA3DF81AE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11B9370-1F63-FB4E-9EB4-E2C806F4E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900396"/>
            <a:ext cx="4794471" cy="420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239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8C6D4-2A44-5448-8CB6-52C16F38A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Muscle Disease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677ED-0AB0-8142-8A10-788EC1DB7C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Weakness, hypotonia +</a:t>
            </a:r>
          </a:p>
          <a:p>
            <a:r>
              <a:rPr lang="en-US"/>
              <a:t>Sensations and reflexes preserved</a:t>
            </a:r>
          </a:p>
          <a:p>
            <a:r>
              <a:rPr lang="en-US"/>
              <a:t>Usually symmetric and proximal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206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4067C-8BB1-A14A-A200-C1ED6AB5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09C110-5AF6-1D45-850B-01EF25744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AD1045E-36A7-F54F-905B-DACDE8678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820" y="473292"/>
            <a:ext cx="8495590" cy="566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148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E8301-D795-814E-8552-074685D7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D6539B-1D10-A34C-8879-87F42EBD9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1026" y="1790128"/>
            <a:ext cx="10515600" cy="4351338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ADA87F0-02DA-9840-8E39-3C36A34FA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329" y="365125"/>
            <a:ext cx="7939472" cy="612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2717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u="sng"/>
              <a:t>LMN Palsy</a:t>
            </a:r>
            <a:br>
              <a:rPr lang="en-US" b="1" u="sng"/>
            </a:br>
            <a:r>
              <a:rPr lang="en-US"/>
              <a:t>Brainstem motor nuclei / AHC of spinal cord or their axons.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Loss of  Alpha motor neurons – weakness</a:t>
            </a:r>
            <a:br>
              <a:rPr lang="en-US"/>
            </a:br>
            <a:r>
              <a:rPr lang="en-US"/>
              <a:t>Loss of gamma motor neurons – decreased tension of muscle spindle – decreased tone and attenuated stretch reflex.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Spontaneous discharge of motor units – Fasciculations</a:t>
            </a:r>
            <a:br>
              <a:rPr lang="en-US"/>
            </a:br>
            <a:r>
              <a:rPr lang="en-US"/>
              <a:t>Single muscle fibre discharges – fibrillations – recorded via EMG.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225" name="Google Shape;225;p3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53143" y="792764"/>
            <a:ext cx="10285714" cy="5454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31" name="Google Shape;23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1" i="0" u="sng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Distribution of weakness as a guide to localizing the lesion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Generalized weakness: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in some cases of myasthenia gravis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long-standing periodic paralysis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advanced disuse atrophy from prolonged bed rest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muscle wasting from malignancy, or longstanding motor neuron disease </a:t>
            </a:r>
            <a:endParaRPr u="sng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37" name="Google Shape;237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Localized weakness- Symmetric/Asymmetric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Asymmetric Weakness - disease of the central or peripheral nervous system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Symmetric Weakness - </a:t>
            </a: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distal, proximal, or specific distributions.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43" name="Google Shape;243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1" i="0" u="sng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Distal Symmetric Weakness</a:t>
            </a: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decreased grip strength, weakness of wrist flexion or extension, decreased plantar flexion strength, and foot drop.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early motor neuron disease or peripheral neuropathy.</a:t>
            </a:r>
            <a:endParaRPr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49" name="Google Shape;249;p40"/>
          <p:cNvSpPr txBox="1">
            <a:spLocks noGrp="1"/>
          </p:cNvSpPr>
          <p:nvPr>
            <p:ph type="body" idx="1"/>
          </p:nvPr>
        </p:nvSpPr>
        <p:spPr>
          <a:xfrm>
            <a:off x="625220" y="194394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1" i="0" u="sng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Proximal Weakness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involves the axial muscle groups, deltoids, and hip flexors.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myopathies, certain muscular dystrophies, and myasthenia gravis.</a:t>
            </a:r>
            <a:endParaRPr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255" name="Google Shape;255;p41"/>
          <p:cNvSpPr txBox="1">
            <a:spLocks noGrp="1"/>
          </p:cNvSpPr>
          <p:nvPr>
            <p:ph type="body" idx="1"/>
          </p:nvPr>
        </p:nvSpPr>
        <p:spPr>
          <a:xfrm>
            <a:off x="613387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2800"/>
              <a:buNone/>
            </a:pPr>
            <a:r>
              <a:rPr lang="en-US" b="1" i="0" u="sng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Specific distributions of weakness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are characteristic of certain neuropathies or muscular dystrophies.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323"/>
              </a:buClr>
              <a:buSzPts val="2800"/>
              <a:buChar char="•"/>
            </a:pPr>
            <a:r>
              <a:rPr lang="en-US" b="0" i="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 Examples of localized disorders include facioscapulohumeral dystrophy, scapuloperoneal dystrophy, and scapulohumeral dystrophy.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DISTRIBUTION OF WEAKNESS</a:t>
            </a:r>
            <a:endParaRPr/>
          </a:p>
        </p:txBody>
      </p:sp>
      <p:sp>
        <p:nvSpPr>
          <p:cNvPr id="261" name="Google Shape;261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Hemiparesis – UMN  lesions above  the  midcervical  spinal  cord;  most  such  lesions  are  above the foramen magnum.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(pyramidal tract lesion at any point from its origin in the cerebral cortex to the C5 segment). </a:t>
            </a:r>
            <a:endParaRPr/>
          </a:p>
          <a:p>
            <a:pPr indent="-457200">
              <a:buSzPts val="2800"/>
            </a:pPr>
            <a:r>
              <a:rPr lang="en-US"/>
              <a:t>Broadly: 1. Above brainstem – Cortical or Subcortical ( internal capsule level).   </a:t>
            </a:r>
          </a:p>
          <a:p>
            <a:pPr marL="0" indent="0">
              <a:buSzPts val="2800"/>
              <a:buNone/>
            </a:pPr>
            <a:r>
              <a:rPr lang="en-US"/>
              <a:t>                 2.Brainstem level</a:t>
            </a:r>
          </a:p>
          <a:p>
            <a:pPr marL="0" indent="0">
              <a:buSzPts val="2800"/>
              <a:buNone/>
            </a:pPr>
            <a:r>
              <a:rPr lang="en-US"/>
              <a:t>                 3.Spinal level (hemisection between C1-C5)</a:t>
            </a:r>
          </a:p>
          <a:p>
            <a:pPr marL="0" indent="0"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313" name="Google Shape;313;p5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2033445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19" name="Google Shape;319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Internal Capsular lesions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Dense hemiplegia</a:t>
            </a:r>
            <a:br>
              <a:rPr lang="en-US"/>
            </a:br>
            <a:r>
              <a:rPr lang="en-US"/>
              <a:t>No cortical signs/ seizures/ mental status changes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C/L hemisensory loss and hemianopia may occur</a:t>
            </a:r>
            <a:endParaRPr/>
          </a:p>
        </p:txBody>
      </p:sp>
      <p:sp>
        <p:nvSpPr>
          <p:cNvPr id="320" name="Google Shape;320;p5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21" name="Google Shape;321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37919" y="2206044"/>
            <a:ext cx="5099720" cy="3970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27" name="Google Shape;327;p52"/>
          <p:cNvSpPr txBox="1">
            <a:spLocks noGrp="1"/>
          </p:cNvSpPr>
          <p:nvPr>
            <p:ph type="body" idx="1"/>
          </p:nvPr>
        </p:nvSpPr>
        <p:spPr>
          <a:xfrm>
            <a:off x="1956352" y="202085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Paraparesis</a:t>
            </a:r>
            <a:br>
              <a:rPr lang="en-US" b="1" u="sng"/>
            </a:br>
            <a:r>
              <a:rPr lang="en-US"/>
              <a:t>Acute Paraparesis –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Spinal lesion 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Cerebral hemisphere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- ACA ischemia</a:t>
            </a:r>
            <a:br>
              <a:rPr lang="en-US"/>
            </a:br>
            <a:r>
              <a:rPr lang="en-US"/>
              <a:t>   - Superior sagittal sinus thrombosis</a:t>
            </a:r>
            <a:br>
              <a:rPr lang="en-US"/>
            </a:br>
            <a:r>
              <a:rPr lang="en-US"/>
              <a:t>   - Cortical venous thrombosis</a:t>
            </a:r>
            <a:br>
              <a:rPr lang="en-US"/>
            </a:br>
            <a:r>
              <a:rPr lang="en-US"/>
              <a:t>   - Acute hydrocephalus</a:t>
            </a:r>
            <a:br>
              <a:rPr lang="en-US"/>
            </a:br>
            <a:r>
              <a:rPr lang="en-US"/>
              <a:t>3. AHC disease, peripheral neuropathy, myopathy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33" name="Google Shape;333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/>
              <a:t>Subacute or chronic spastic paraparesis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/>
            </a:br>
            <a:r>
              <a:rPr lang="en-US"/>
              <a:t>LL sensory loss &amp; Sphincter involvement - Spinal cord disorder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Hemispheric signs – Parasagittal meningioma, c/c hydrocephalus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/>
              <a:t>C/c non-spastic paraparesis</a:t>
            </a:r>
            <a:br>
              <a:rPr lang="en-US" u="sng"/>
            </a:br>
            <a:r>
              <a:rPr lang="en-US"/>
              <a:t>LMN or myopathic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u="sng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u="sng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39" name="Google Shape;339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Quadriparesis</a:t>
            </a:r>
            <a:br>
              <a:rPr lang="en-US" b="1" u="sng"/>
            </a:b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CNS disorders – Consciousness/cognition affected, spascticity, hyperreflexia, sensory disturbances.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Neuromuscular causes – normal mental function,hypotonia, hypoactive muscle stretch reflexes.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45" name="Google Shape;345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/>
              <a:t>Acute Quadriparesis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u="sng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/>
              <a:t>Onset over minutes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indent="-457200">
              <a:buSzPts val="2800"/>
            </a:pPr>
            <a:r>
              <a:rPr lang="en-US"/>
              <a:t> upper motor neurons (such as from anoxia, hypotension,  brainstem  or  cervical  cord  ischemia,  trauma,  and  systemic metabolic abnormalities) or</a:t>
            </a:r>
          </a:p>
          <a:p>
            <a:pPr indent="-457200">
              <a:buSzPts val="2800"/>
            </a:pPr>
            <a:r>
              <a:rPr lang="en-US"/>
              <a:t> muscle (electrolyte disturbances, certain inborn errors of muscle energy metabolism, toxins, and periodic paralyses)</a:t>
            </a:r>
          </a:p>
          <a:p>
            <a:pPr marL="0" indent="0">
              <a:buSzPts val="2800"/>
              <a:buNone/>
            </a:pPr>
            <a:r>
              <a:rPr lang="en-US" u="sng"/>
              <a:t>Over hours to weeks </a:t>
            </a:r>
            <a:r>
              <a:rPr lang="en-US"/>
              <a:t>- AIDP</a:t>
            </a:r>
            <a:endParaRPr u="sng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 u="sng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A9471-FFD2-BA4A-8B6C-045EC19E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1800"/>
              <a:t>Subacute or chronic Quadriparesis</a:t>
            </a:r>
            <a:endParaRPr lang="en-US" sz="3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5A095-A786-8849-8B97-1882758B3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develop  over  weeks  to  years</a:t>
            </a:r>
          </a:p>
          <a:p>
            <a:r>
              <a:rPr lang="en-US"/>
              <a:t>UMN-    chronic myelopathies, multiple sclerosis, brain or spinal tumors, chronic subdural hematomas, and various metabolic, toxic, and infectious disorder</a:t>
            </a:r>
          </a:p>
          <a:p>
            <a:r>
              <a:rPr lang="en-US"/>
              <a:t>LMN- chronic neuropathy ir myopathy.</a:t>
            </a:r>
          </a:p>
          <a:p>
            <a:pPr marL="114300" indent="0">
              <a:buNone/>
            </a:pPr>
            <a:endParaRPr lang="en-US"/>
          </a:p>
          <a:p>
            <a:endParaRPr lang="en-US"/>
          </a:p>
          <a:p>
            <a:pPr marL="1143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902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51" name="Google Shape;351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u="sng"/>
              <a:t>Monoparesis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LMN disease- sensory involvement+/-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UMN- distal , non antigravity muscles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u="sng"/>
              <a:t>Acute monoparesis – 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LMN type – peripheral nerve or plexus involovement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UMN type – focal cortical ischemia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US" b="1" u="sng"/>
            </a:b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A4994-CA4C-B54F-92A2-4B15B29D7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449130-99F7-6F4B-A89C-26C01D008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Subacute or c/c Monoparesis – usually of LMN origin</a:t>
            </a:r>
          </a:p>
          <a:p>
            <a:r>
              <a:rPr lang="en-US"/>
              <a:t>If sensory symptoms+ : Nerve,root ir plexus</a:t>
            </a:r>
          </a:p>
          <a:p>
            <a:r>
              <a:rPr lang="en-US"/>
              <a:t>Pure motor – AHC disease</a:t>
            </a:r>
          </a:p>
        </p:txBody>
      </p:sp>
    </p:spTree>
    <p:extLst>
      <p:ext uri="{BB962C8B-B14F-4D97-AF65-F5344CB8AC3E}">
        <p14:creationId xmlns:p14="http://schemas.microsoft.com/office/powerpoint/2010/main" val="30138109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E0A65-E3AD-F445-A102-6A36FD52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72333-034A-384D-8CC0-766E808D1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A887FE5-63C6-1640-A48E-3583FFBDC6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955"/>
          <a:stretch/>
        </p:blipFill>
        <p:spPr>
          <a:xfrm>
            <a:off x="1268422" y="520622"/>
            <a:ext cx="9655155" cy="613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289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23AF-840B-8C40-9AE7-A543C1D9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Case scenario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9DF2B-0D22-4144-8AFF-92E9FC16A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30y/F presented with acute onset weakness of both lower limbs one fine morning. She could not feel her clothes in the leg, and had a definite sensory level at torso. Urinary incontinence+ in the form of overflow incontinence.</a:t>
            </a:r>
          </a:p>
          <a:p>
            <a:pPr marL="114300" indent="0">
              <a:buNone/>
            </a:pPr>
            <a:r>
              <a:rPr lang="en-US"/>
              <a:t>O/E – Grade 2 power B/L LLs proximally</a:t>
            </a:r>
          </a:p>
          <a:p>
            <a:pPr marL="114300" indent="0">
              <a:buNone/>
            </a:pPr>
            <a:r>
              <a:rPr lang="en-US"/>
              <a:t>          Gr.1 power – distally,B/L plantar extensor, Beevor’s sign +.</a:t>
            </a:r>
          </a:p>
        </p:txBody>
      </p:sp>
    </p:spTree>
    <p:extLst>
      <p:ext uri="{BB962C8B-B14F-4D97-AF65-F5344CB8AC3E}">
        <p14:creationId xmlns:p14="http://schemas.microsoft.com/office/powerpoint/2010/main" val="40522009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91179-EC04-3949-9573-7F2631134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Case scenario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18F7F-91B4-D247-BE20-D93E37757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8882"/>
            <a:ext cx="10515600" cy="4828081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65/M, c/c smoker, diabetic, presented with weakness of B/L UL ( L&gt;R) in the form of slipping if articles from hand, difficulty in buttoning shirt and drying hair for past 9 months. It was associated with wasting of hand muscles, cramps and fatigue. He also gave a history of inability to hold onto slippers and h/o buckling of knees on walking.</a:t>
            </a:r>
          </a:p>
          <a:p>
            <a:r>
              <a:rPr lang="en-US"/>
              <a:t>O/E – Wasting of thenar &gt;&gt;hypothenar ( Split hand sign+)</a:t>
            </a:r>
          </a:p>
          <a:p>
            <a:r>
              <a:rPr lang="en-US"/>
              <a:t>Wasting of shoulder girdle, quadriceps, calf muscles.</a:t>
            </a:r>
          </a:p>
          <a:p>
            <a:r>
              <a:rPr lang="en-US"/>
              <a:t>Fasciculations+</a:t>
            </a:r>
          </a:p>
          <a:p>
            <a:r>
              <a:rPr lang="en-US"/>
              <a:t>Tongue- wasting and fasciculations+</a:t>
            </a:r>
          </a:p>
          <a:p>
            <a:r>
              <a:rPr lang="en-US"/>
              <a:t>Power – UL – Gr 3</a:t>
            </a:r>
          </a:p>
          <a:p>
            <a:r>
              <a:rPr lang="en-US"/>
              <a:t>                LL – Gr 3</a:t>
            </a:r>
          </a:p>
          <a:p>
            <a:r>
              <a:rPr lang="en-US"/>
              <a:t>B/L plantar extensor</a:t>
            </a:r>
          </a:p>
          <a:p>
            <a:r>
              <a:rPr lang="en-US"/>
              <a:t>Sensory, B&amp; B – normal.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70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9094-0F9C-8345-983B-DB6A4BCD0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BC3D4-56CC-7547-89D5-C8963F383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602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9094-0F9C-8345-983B-DB6A4BCD0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BC3D4-56CC-7547-89D5-C8963F383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03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69</Slides>
  <Notes>27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Approach to Weakness</vt:lpstr>
      <vt:lpstr>Case scenario 1</vt:lpstr>
      <vt:lpstr>Case scenario 2</vt:lpstr>
      <vt:lpstr>Case scenario 3</vt:lpstr>
      <vt:lpstr>PowerPoint Presentation</vt:lpstr>
      <vt:lpstr>The 3 important questions:</vt:lpstr>
      <vt:lpstr>PowerPoint Presentation</vt:lpstr>
      <vt:lpstr>Weakness?</vt:lpstr>
      <vt:lpstr>PowerPoint Presentation</vt:lpstr>
      <vt:lpstr>PowerPoint Presentation</vt:lpstr>
      <vt:lpstr>Question 2</vt:lpstr>
      <vt:lpstr>Question 3</vt:lpstr>
      <vt:lpstr>Question 4</vt:lpstr>
      <vt:lpstr>PowerPoint Presentation</vt:lpstr>
      <vt:lpstr>Question 5</vt:lpstr>
      <vt:lpstr>LOCALIZING THE SITE OF THE LESION</vt:lpstr>
      <vt:lpstr>PowerPoint Presentation</vt:lpstr>
      <vt:lpstr>PowerPoint Presentation</vt:lpstr>
      <vt:lpstr>UMN pathways</vt:lpstr>
      <vt:lpstr>The Corticospinal tract</vt:lpstr>
      <vt:lpstr>The bulbospinal pathways</vt:lpstr>
      <vt:lpstr>UMN Weakness</vt:lpstr>
      <vt:lpstr>PowerPoint Presentation</vt:lpstr>
      <vt:lpstr>PowerPoint Presentation</vt:lpstr>
      <vt:lpstr>UMN Type of Weakness</vt:lpstr>
      <vt:lpstr>Cortical lesions</vt:lpstr>
      <vt:lpstr>Brainstem lesions</vt:lpstr>
      <vt:lpstr>Spinal cord</vt:lpstr>
      <vt:lpstr>LMN</vt:lpstr>
      <vt:lpstr>LMN type weakness</vt:lpstr>
      <vt:lpstr>LMN type of Weakness</vt:lpstr>
      <vt:lpstr>PowerPoint Presentation</vt:lpstr>
      <vt:lpstr>PowerPoint Presentation</vt:lpstr>
      <vt:lpstr>AHC lesion</vt:lpstr>
      <vt:lpstr>Root</vt:lpstr>
      <vt:lpstr>Plexus</vt:lpstr>
      <vt:lpstr>Peripheral Nerve</vt:lpstr>
      <vt:lpstr>Peripheral neuropathy</vt:lpstr>
      <vt:lpstr>PowerPoint Presentation</vt:lpstr>
      <vt:lpstr>PowerPoint Presentation</vt:lpstr>
      <vt:lpstr>NMJ disorders</vt:lpstr>
      <vt:lpstr>Neuromuscular Junction</vt:lpstr>
      <vt:lpstr>PowerPoint Presentation</vt:lpstr>
      <vt:lpstr>Repetitive Nerve Stimulation</vt:lpstr>
      <vt:lpstr>Muscle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DISTRIBUTION OF WEAKNESS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Subacute or chronic Quadriparesis</vt:lpstr>
      <vt:lpstr>PowerPoint Presentation</vt:lpstr>
      <vt:lpstr>PowerPoint Presentation</vt:lpstr>
      <vt:lpstr>PowerPoint Presentation</vt:lpstr>
      <vt:lpstr>Case scenario 1</vt:lpstr>
      <vt:lpstr>Case scenario 2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Weakness</dc:title>
  <cp:lastModifiedBy>Shifa C</cp:lastModifiedBy>
  <cp:revision>8</cp:revision>
  <dcterms:modified xsi:type="dcterms:W3CDTF">2021-06-08T03:00:03Z</dcterms:modified>
</cp:coreProperties>
</file>