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85" r:id="rId6"/>
    <p:sldId id="259" r:id="rId7"/>
    <p:sldId id="260" r:id="rId8"/>
    <p:sldId id="261" r:id="rId9"/>
    <p:sldId id="263" r:id="rId10"/>
    <p:sldId id="264" r:id="rId11"/>
    <p:sldId id="265" r:id="rId12"/>
    <p:sldId id="267" r:id="rId13"/>
    <p:sldId id="266" r:id="rId14"/>
    <p:sldId id="268" r:id="rId15"/>
    <p:sldId id="269" r:id="rId16"/>
    <p:sldId id="270" r:id="rId17"/>
    <p:sldId id="271" r:id="rId18"/>
    <p:sldId id="281" r:id="rId19"/>
    <p:sldId id="282" r:id="rId20"/>
    <p:sldId id="283" r:id="rId21"/>
    <p:sldId id="272" r:id="rId22"/>
    <p:sldId id="273" r:id="rId23"/>
    <p:sldId id="274" r:id="rId24"/>
    <p:sldId id="275" r:id="rId25"/>
    <p:sldId id="276" r:id="rId26"/>
    <p:sldId id="277" r:id="rId27"/>
    <p:sldId id="278" r:id="rId28"/>
    <p:sldId id="279" r:id="rId29"/>
    <p:sldId id="280" r:id="rId30"/>
    <p:sldId id="28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4094-A0FC-B3CE-FB9E-8425768B6929}"/>
              </a:ext>
            </a:extLst>
          </p:cNvPr>
          <p:cNvSpPr>
            <a:spLocks noGrp="1"/>
          </p:cNvSpPr>
          <p:nvPr>
            <p:ph type="ctrTitle"/>
          </p:nvPr>
        </p:nvSpPr>
        <p:spPr/>
        <p:txBody>
          <a:bodyPr/>
          <a:lstStyle/>
          <a:p>
            <a:r>
              <a:rPr lang="en-US" dirty="0"/>
              <a:t>Acute Inflammatory Demyelinating Polyneuropathy</a:t>
            </a:r>
            <a:endParaRPr lang="en-IN" dirty="0"/>
          </a:p>
        </p:txBody>
      </p:sp>
      <p:sp>
        <p:nvSpPr>
          <p:cNvPr id="3" name="Subtitle 2">
            <a:extLst>
              <a:ext uri="{FF2B5EF4-FFF2-40B4-BE49-F238E27FC236}">
                <a16:creationId xmlns:a16="http://schemas.microsoft.com/office/drawing/2014/main" id="{D28E54B0-C230-A137-3793-4BBD990E7AF9}"/>
              </a:ext>
            </a:extLst>
          </p:cNvPr>
          <p:cNvSpPr>
            <a:spLocks noGrp="1"/>
          </p:cNvSpPr>
          <p:nvPr>
            <p:ph type="subTitle" idx="1"/>
          </p:nvPr>
        </p:nvSpPr>
        <p:spPr/>
        <p:txBody>
          <a:bodyPr/>
          <a:lstStyle/>
          <a:p>
            <a:r>
              <a:rPr lang="en-US" dirty="0"/>
              <a:t>Dr. Maria George</a:t>
            </a:r>
          </a:p>
          <a:p>
            <a:r>
              <a:rPr lang="en-US" dirty="0"/>
              <a:t>JR3</a:t>
            </a:r>
            <a:endParaRPr lang="en-IN" dirty="0"/>
          </a:p>
        </p:txBody>
      </p:sp>
    </p:spTree>
    <p:extLst>
      <p:ext uri="{BB962C8B-B14F-4D97-AF65-F5344CB8AC3E}">
        <p14:creationId xmlns:p14="http://schemas.microsoft.com/office/powerpoint/2010/main" val="150657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9F22-0A56-1C19-F972-DC3C9ECA86D8}"/>
              </a:ext>
            </a:extLst>
          </p:cNvPr>
          <p:cNvSpPr>
            <a:spLocks noGrp="1"/>
          </p:cNvSpPr>
          <p:nvPr>
            <p:ph type="title"/>
          </p:nvPr>
        </p:nvSpPr>
        <p:spPr/>
        <p:txBody>
          <a:bodyPr/>
          <a:lstStyle/>
          <a:p>
            <a:r>
              <a:rPr lang="en-US" dirty="0"/>
              <a:t>Guillain-Barre Syndrome</a:t>
            </a:r>
            <a:endParaRPr lang="en-IN" dirty="0"/>
          </a:p>
        </p:txBody>
      </p:sp>
      <p:sp>
        <p:nvSpPr>
          <p:cNvPr id="3" name="Content Placeholder 2">
            <a:extLst>
              <a:ext uri="{FF2B5EF4-FFF2-40B4-BE49-F238E27FC236}">
                <a16:creationId xmlns:a16="http://schemas.microsoft.com/office/drawing/2014/main" id="{45F6D786-DE64-B839-AD56-E94BA658F8D4}"/>
              </a:ext>
            </a:extLst>
          </p:cNvPr>
          <p:cNvSpPr>
            <a:spLocks noGrp="1"/>
          </p:cNvSpPr>
          <p:nvPr>
            <p:ph idx="1"/>
          </p:nvPr>
        </p:nvSpPr>
        <p:spPr/>
        <p:txBody>
          <a:bodyPr/>
          <a:lstStyle/>
          <a:p>
            <a:pPr algn="l"/>
            <a:endParaRPr lang="en-IN" sz="1800" b="0" i="0" u="none" strike="noStrike" baseline="0" dirty="0">
              <a:solidFill>
                <a:srgbClr val="000000"/>
              </a:solidFill>
              <a:latin typeface="Rockwell Std"/>
            </a:endParaRPr>
          </a:p>
          <a:p>
            <a:r>
              <a:rPr lang="en-IN" sz="2000" dirty="0"/>
              <a:t>A</a:t>
            </a:r>
            <a:r>
              <a:rPr lang="en-US" sz="2000" i="0" u="none" strike="noStrike" baseline="0" dirty="0"/>
              <a:t>cute, severe, and fulminant polyradiculoneuropathy</a:t>
            </a:r>
            <a:r>
              <a:rPr lang="en-US" sz="2000" b="0" i="0" u="none" strike="noStrike" baseline="0" dirty="0"/>
              <a:t> that is autoimmune in nature. </a:t>
            </a:r>
          </a:p>
          <a:p>
            <a:r>
              <a:rPr lang="en-US" sz="2000" b="0" i="0" u="none" strike="noStrike" baseline="0" dirty="0"/>
              <a:t>Males are at higher risk for GBS than females</a:t>
            </a:r>
          </a:p>
          <a:p>
            <a:r>
              <a:rPr lang="en-US" sz="2000" dirty="0"/>
              <a:t>A</a:t>
            </a:r>
            <a:r>
              <a:rPr lang="en-US" sz="2000" b="0" i="0" u="none" strike="noStrike" baseline="0" dirty="0"/>
              <a:t>dults are more frequently affected than children</a:t>
            </a:r>
            <a:r>
              <a:rPr lang="en-US" sz="1800" b="0" i="0" u="none" strike="noStrike" baseline="0" dirty="0">
                <a:latin typeface="Palatino LT Std"/>
              </a:rPr>
              <a:t>. </a:t>
            </a:r>
            <a:endParaRPr lang="en-IN" dirty="0"/>
          </a:p>
        </p:txBody>
      </p:sp>
    </p:spTree>
    <p:extLst>
      <p:ext uri="{BB962C8B-B14F-4D97-AF65-F5344CB8AC3E}">
        <p14:creationId xmlns:p14="http://schemas.microsoft.com/office/powerpoint/2010/main" val="159436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A8E31-1617-842E-7A3F-35F18BE038DD}"/>
              </a:ext>
            </a:extLst>
          </p:cNvPr>
          <p:cNvSpPr>
            <a:spLocks noGrp="1"/>
          </p:cNvSpPr>
          <p:nvPr>
            <p:ph type="title"/>
          </p:nvPr>
        </p:nvSpPr>
        <p:spPr/>
        <p:txBody>
          <a:bodyPr/>
          <a:lstStyle/>
          <a:p>
            <a:r>
              <a:rPr lang="en-US" dirty="0"/>
              <a:t>Variants </a:t>
            </a:r>
            <a:endParaRPr lang="en-IN" dirty="0"/>
          </a:p>
        </p:txBody>
      </p:sp>
      <p:sp>
        <p:nvSpPr>
          <p:cNvPr id="3" name="Content Placeholder 2">
            <a:extLst>
              <a:ext uri="{FF2B5EF4-FFF2-40B4-BE49-F238E27FC236}">
                <a16:creationId xmlns:a16="http://schemas.microsoft.com/office/drawing/2014/main" id="{968D1B1F-D8D5-0E83-DC17-40437D124D4B}"/>
              </a:ext>
            </a:extLst>
          </p:cNvPr>
          <p:cNvSpPr>
            <a:spLocks noGrp="1"/>
          </p:cNvSpPr>
          <p:nvPr>
            <p:ph idx="1"/>
          </p:nvPr>
        </p:nvSpPr>
        <p:spPr>
          <a:xfrm>
            <a:off x="677334" y="1818683"/>
            <a:ext cx="8596668" cy="4526458"/>
          </a:xfrm>
        </p:spPr>
        <p:txBody>
          <a:bodyPr>
            <a:normAutofit/>
          </a:bodyPr>
          <a:lstStyle/>
          <a:p>
            <a:r>
              <a:rPr lang="en-US" sz="2000" dirty="0"/>
              <a:t>Acute inflammatory demyelinating polyneuropathy - most common variant</a:t>
            </a:r>
          </a:p>
          <a:p>
            <a:r>
              <a:rPr lang="en-US" sz="2000" dirty="0"/>
              <a:t>Acute motor axonal neuropathy</a:t>
            </a:r>
          </a:p>
          <a:p>
            <a:r>
              <a:rPr lang="en-US" sz="2000" dirty="0"/>
              <a:t>Acute motor sensory axonal neuropathy</a:t>
            </a:r>
          </a:p>
          <a:p>
            <a:r>
              <a:rPr lang="en-US" sz="2000" dirty="0"/>
              <a:t>Regional variants :</a:t>
            </a:r>
          </a:p>
          <a:p>
            <a:pPr marL="457200" indent="-457200">
              <a:buFont typeface="+mj-lt"/>
              <a:buAutoNum type="arabicPeriod"/>
            </a:pPr>
            <a:r>
              <a:rPr lang="en-US" sz="2000" dirty="0"/>
              <a:t>Miller Fischer syndrome</a:t>
            </a:r>
          </a:p>
          <a:p>
            <a:pPr marL="457200" indent="-457200">
              <a:buFont typeface="+mj-lt"/>
              <a:buAutoNum type="arabicPeriod"/>
            </a:pPr>
            <a:r>
              <a:rPr lang="en-US" sz="2000" dirty="0"/>
              <a:t>Pure sensory forms</a:t>
            </a:r>
          </a:p>
          <a:p>
            <a:pPr marL="457200" indent="-457200">
              <a:buFont typeface="+mj-lt"/>
              <a:buAutoNum type="arabicPeriod"/>
            </a:pPr>
            <a:r>
              <a:rPr lang="en-US" sz="2000" dirty="0" err="1"/>
              <a:t>Ophtalmoplegia</a:t>
            </a:r>
            <a:r>
              <a:rPr lang="en-US" sz="2000" dirty="0"/>
              <a:t> with anti-GQ1b Ab as part of severe motor sensory GBS</a:t>
            </a:r>
          </a:p>
          <a:p>
            <a:pPr marL="457200" indent="-457200">
              <a:buFont typeface="+mj-lt"/>
              <a:buAutoNum type="arabicPeriod"/>
            </a:pPr>
            <a:r>
              <a:rPr lang="en-US" sz="2000" dirty="0"/>
              <a:t>GBS with severe bulbar and facial paralysis</a:t>
            </a:r>
          </a:p>
          <a:p>
            <a:pPr marL="457200" indent="-457200">
              <a:buFont typeface="+mj-lt"/>
              <a:buAutoNum type="arabicPeriod"/>
            </a:pPr>
            <a:r>
              <a:rPr lang="en-US" sz="2000" dirty="0"/>
              <a:t>Acute </a:t>
            </a:r>
            <a:r>
              <a:rPr lang="en-US" sz="2000" dirty="0" err="1"/>
              <a:t>pandysautonomia</a:t>
            </a:r>
            <a:endParaRPr lang="en-IN" sz="2000" dirty="0"/>
          </a:p>
        </p:txBody>
      </p:sp>
    </p:spTree>
    <p:extLst>
      <p:ext uri="{BB962C8B-B14F-4D97-AF65-F5344CB8AC3E}">
        <p14:creationId xmlns:p14="http://schemas.microsoft.com/office/powerpoint/2010/main" val="214312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2A78-F2E4-EEEA-4084-FE1D747BE075}"/>
              </a:ext>
            </a:extLst>
          </p:cNvPr>
          <p:cNvSpPr>
            <a:spLocks noGrp="1"/>
          </p:cNvSpPr>
          <p:nvPr>
            <p:ph type="title"/>
          </p:nvPr>
        </p:nvSpPr>
        <p:spPr/>
        <p:txBody>
          <a:bodyPr/>
          <a:lstStyle/>
          <a:p>
            <a:r>
              <a:rPr lang="en-US" dirty="0"/>
              <a:t>Pathogenesis</a:t>
            </a:r>
            <a:endParaRPr lang="en-IN" dirty="0"/>
          </a:p>
        </p:txBody>
      </p:sp>
      <p:sp>
        <p:nvSpPr>
          <p:cNvPr id="3" name="Content Placeholder 2">
            <a:extLst>
              <a:ext uri="{FF2B5EF4-FFF2-40B4-BE49-F238E27FC236}">
                <a16:creationId xmlns:a16="http://schemas.microsoft.com/office/drawing/2014/main" id="{0FF110F9-AE31-0125-9B4F-552F3FDA0209}"/>
              </a:ext>
            </a:extLst>
          </p:cNvPr>
          <p:cNvSpPr>
            <a:spLocks noGrp="1"/>
          </p:cNvSpPr>
          <p:nvPr>
            <p:ph idx="1"/>
          </p:nvPr>
        </p:nvSpPr>
        <p:spPr>
          <a:xfrm>
            <a:off x="677334" y="2160589"/>
            <a:ext cx="4809066" cy="3880773"/>
          </a:xfrm>
        </p:spPr>
        <p:txBody>
          <a:bodyPr>
            <a:normAutofit/>
          </a:bodyPr>
          <a:lstStyle/>
          <a:p>
            <a:r>
              <a:rPr lang="en-US" sz="2000" dirty="0"/>
              <a:t>The acute polyneuropathy of GBS is often triggered when an immune response to an antecedent infection or other event cross-reacts with shared epitopes on peripheral nerve (</a:t>
            </a:r>
            <a:r>
              <a:rPr lang="en-US" sz="2000" b="1" dirty="0"/>
              <a:t>molecular mimicry</a:t>
            </a:r>
            <a:r>
              <a:rPr lang="en-US" sz="2000" dirty="0"/>
              <a:t>)</a:t>
            </a:r>
          </a:p>
        </p:txBody>
      </p:sp>
      <p:pic>
        <p:nvPicPr>
          <p:cNvPr id="4" name="Picture 3">
            <a:extLst>
              <a:ext uri="{FF2B5EF4-FFF2-40B4-BE49-F238E27FC236}">
                <a16:creationId xmlns:a16="http://schemas.microsoft.com/office/drawing/2014/main" id="{D8031243-4AFB-FBEC-539E-50DDD1890311}"/>
              </a:ext>
            </a:extLst>
          </p:cNvPr>
          <p:cNvPicPr>
            <a:picLocks noChangeAspect="1"/>
          </p:cNvPicPr>
          <p:nvPr/>
        </p:nvPicPr>
        <p:blipFill>
          <a:blip r:embed="rId2"/>
          <a:stretch>
            <a:fillRect/>
          </a:stretch>
        </p:blipFill>
        <p:spPr>
          <a:xfrm>
            <a:off x="5486400" y="2296603"/>
            <a:ext cx="4476583" cy="3951797"/>
          </a:xfrm>
          <a:prstGeom prst="rect">
            <a:avLst/>
          </a:prstGeom>
        </p:spPr>
      </p:pic>
    </p:spTree>
    <p:extLst>
      <p:ext uri="{BB962C8B-B14F-4D97-AF65-F5344CB8AC3E}">
        <p14:creationId xmlns:p14="http://schemas.microsoft.com/office/powerpoint/2010/main" val="816969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57D1-C70B-99E6-E721-CC51AC3B781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A8871B-36E6-5349-377B-014049593655}"/>
              </a:ext>
            </a:extLst>
          </p:cNvPr>
          <p:cNvSpPr>
            <a:spLocks noGrp="1"/>
          </p:cNvSpPr>
          <p:nvPr>
            <p:ph idx="1"/>
          </p:nvPr>
        </p:nvSpPr>
        <p:spPr/>
        <p:txBody>
          <a:bodyPr/>
          <a:lstStyle/>
          <a:p>
            <a:r>
              <a:rPr lang="en-US" sz="1800" dirty="0"/>
              <a:t>Neural targets are glycoconjugates, specifically gangliosides which are exposed on the plasma membrane of cells rendering them susceptible to an antibody mediated attack</a:t>
            </a:r>
          </a:p>
          <a:p>
            <a:r>
              <a:rPr lang="en-US" sz="1800" dirty="0"/>
              <a:t>Gangliosides are complex glycosphingolipids which contain one or more sialic acid residues</a:t>
            </a:r>
          </a:p>
          <a:p>
            <a:r>
              <a:rPr lang="en-US" sz="1800" dirty="0"/>
              <a:t>Both cellular and humoral immune mechanisms are implicated</a:t>
            </a:r>
            <a:endParaRPr lang="en-IN" sz="1800" dirty="0"/>
          </a:p>
          <a:p>
            <a:endParaRPr lang="en-IN" dirty="0"/>
          </a:p>
        </p:txBody>
      </p:sp>
    </p:spTree>
    <p:extLst>
      <p:ext uri="{BB962C8B-B14F-4D97-AF65-F5344CB8AC3E}">
        <p14:creationId xmlns:p14="http://schemas.microsoft.com/office/powerpoint/2010/main" val="836463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7F049-1354-0735-76A8-EF9C1C5781E1}"/>
              </a:ext>
            </a:extLst>
          </p:cNvPr>
          <p:cNvSpPr>
            <a:spLocks noGrp="1"/>
          </p:cNvSpPr>
          <p:nvPr>
            <p:ph type="title"/>
          </p:nvPr>
        </p:nvSpPr>
        <p:spPr/>
        <p:txBody>
          <a:bodyPr/>
          <a:lstStyle/>
          <a:p>
            <a:r>
              <a:rPr lang="en-US" dirty="0"/>
              <a:t>Immunopathogenesis of AIDP</a:t>
            </a:r>
            <a:endParaRPr lang="en-IN" dirty="0"/>
          </a:p>
        </p:txBody>
      </p:sp>
      <p:pic>
        <p:nvPicPr>
          <p:cNvPr id="5" name="Content Placeholder 4">
            <a:extLst>
              <a:ext uri="{FF2B5EF4-FFF2-40B4-BE49-F238E27FC236}">
                <a16:creationId xmlns:a16="http://schemas.microsoft.com/office/drawing/2014/main" id="{FD802D50-2643-EAA1-E0AB-E495FCED7562}"/>
              </a:ext>
            </a:extLst>
          </p:cNvPr>
          <p:cNvPicPr>
            <a:picLocks noGrp="1" noChangeAspect="1"/>
          </p:cNvPicPr>
          <p:nvPr>
            <p:ph idx="1"/>
          </p:nvPr>
        </p:nvPicPr>
        <p:blipFill>
          <a:blip r:embed="rId2"/>
          <a:stretch>
            <a:fillRect/>
          </a:stretch>
        </p:blipFill>
        <p:spPr>
          <a:xfrm>
            <a:off x="636157" y="2385391"/>
            <a:ext cx="5983467" cy="3474719"/>
          </a:xfrm>
        </p:spPr>
      </p:pic>
    </p:spTree>
    <p:extLst>
      <p:ext uri="{BB962C8B-B14F-4D97-AF65-F5344CB8AC3E}">
        <p14:creationId xmlns:p14="http://schemas.microsoft.com/office/powerpoint/2010/main" val="4227604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2EF0-2339-EAAE-3E09-673030785D2C}"/>
              </a:ext>
            </a:extLst>
          </p:cNvPr>
          <p:cNvSpPr>
            <a:spLocks noGrp="1"/>
          </p:cNvSpPr>
          <p:nvPr>
            <p:ph type="title"/>
          </p:nvPr>
        </p:nvSpPr>
        <p:spPr/>
        <p:txBody>
          <a:bodyPr/>
          <a:lstStyle/>
          <a:p>
            <a:r>
              <a:rPr lang="en-US" dirty="0"/>
              <a:t>Immunopathogenesis of axonal variants</a:t>
            </a:r>
            <a:endParaRPr lang="en-IN" dirty="0"/>
          </a:p>
        </p:txBody>
      </p:sp>
      <p:pic>
        <p:nvPicPr>
          <p:cNvPr id="5" name="Content Placeholder 4">
            <a:extLst>
              <a:ext uri="{FF2B5EF4-FFF2-40B4-BE49-F238E27FC236}">
                <a16:creationId xmlns:a16="http://schemas.microsoft.com/office/drawing/2014/main" id="{AE51CE7E-9307-B269-DF18-095FBDA8513F}"/>
              </a:ext>
            </a:extLst>
          </p:cNvPr>
          <p:cNvPicPr>
            <a:picLocks noGrp="1" noChangeAspect="1"/>
          </p:cNvPicPr>
          <p:nvPr>
            <p:ph idx="1"/>
          </p:nvPr>
        </p:nvPicPr>
        <p:blipFill>
          <a:blip r:embed="rId2"/>
          <a:stretch>
            <a:fillRect/>
          </a:stretch>
        </p:blipFill>
        <p:spPr>
          <a:xfrm>
            <a:off x="1065475" y="2130573"/>
            <a:ext cx="7069226" cy="3562561"/>
          </a:xfrm>
        </p:spPr>
      </p:pic>
    </p:spTree>
    <p:extLst>
      <p:ext uri="{BB962C8B-B14F-4D97-AF65-F5344CB8AC3E}">
        <p14:creationId xmlns:p14="http://schemas.microsoft.com/office/powerpoint/2010/main" val="54010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A7D1-F3FE-AF0B-0AFD-BBB5D425CB24}"/>
              </a:ext>
            </a:extLst>
          </p:cNvPr>
          <p:cNvSpPr>
            <a:spLocks noGrp="1"/>
          </p:cNvSpPr>
          <p:nvPr>
            <p:ph type="title"/>
          </p:nvPr>
        </p:nvSpPr>
        <p:spPr/>
        <p:txBody>
          <a:bodyPr/>
          <a:lstStyle/>
          <a:p>
            <a:r>
              <a:rPr lang="en-US" dirty="0"/>
              <a:t>Antibodies </a:t>
            </a:r>
            <a:endParaRPr lang="en-IN" dirty="0"/>
          </a:p>
        </p:txBody>
      </p:sp>
      <p:pic>
        <p:nvPicPr>
          <p:cNvPr id="5" name="Content Placeholder 4">
            <a:extLst>
              <a:ext uri="{FF2B5EF4-FFF2-40B4-BE49-F238E27FC236}">
                <a16:creationId xmlns:a16="http://schemas.microsoft.com/office/drawing/2014/main" id="{EB8921FF-8855-8E3A-289C-2FB586FBA332}"/>
              </a:ext>
            </a:extLst>
          </p:cNvPr>
          <p:cNvPicPr>
            <a:picLocks noGrp="1" noChangeAspect="1"/>
          </p:cNvPicPr>
          <p:nvPr>
            <p:ph idx="1"/>
          </p:nvPr>
        </p:nvPicPr>
        <p:blipFill>
          <a:blip r:embed="rId2"/>
          <a:stretch>
            <a:fillRect/>
          </a:stretch>
        </p:blipFill>
        <p:spPr>
          <a:xfrm>
            <a:off x="755374" y="2086056"/>
            <a:ext cx="7987468" cy="3813812"/>
          </a:xfrm>
        </p:spPr>
      </p:pic>
    </p:spTree>
    <p:extLst>
      <p:ext uri="{BB962C8B-B14F-4D97-AF65-F5344CB8AC3E}">
        <p14:creationId xmlns:p14="http://schemas.microsoft.com/office/powerpoint/2010/main" val="217924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C458-B978-7467-03F9-3B41EED861D4}"/>
              </a:ext>
            </a:extLst>
          </p:cNvPr>
          <p:cNvSpPr>
            <a:spLocks noGrp="1"/>
          </p:cNvSpPr>
          <p:nvPr>
            <p:ph type="title"/>
          </p:nvPr>
        </p:nvSpPr>
        <p:spPr/>
        <p:txBody>
          <a:bodyPr/>
          <a:lstStyle/>
          <a:p>
            <a:r>
              <a:rPr lang="en-US" dirty="0"/>
              <a:t>Pathophysiology </a:t>
            </a:r>
            <a:endParaRPr lang="en-IN" dirty="0"/>
          </a:p>
        </p:txBody>
      </p:sp>
      <p:sp>
        <p:nvSpPr>
          <p:cNvPr id="3" name="Content Placeholder 2">
            <a:extLst>
              <a:ext uri="{FF2B5EF4-FFF2-40B4-BE49-F238E27FC236}">
                <a16:creationId xmlns:a16="http://schemas.microsoft.com/office/drawing/2014/main" id="{91E9E1C9-4694-7555-C788-19BAA91CE85C}"/>
              </a:ext>
            </a:extLst>
          </p:cNvPr>
          <p:cNvSpPr>
            <a:spLocks noGrp="1"/>
          </p:cNvSpPr>
          <p:nvPr>
            <p:ph idx="1"/>
          </p:nvPr>
        </p:nvSpPr>
        <p:spPr/>
        <p:txBody>
          <a:bodyPr>
            <a:normAutofit/>
          </a:bodyPr>
          <a:lstStyle/>
          <a:p>
            <a:pPr algn="l"/>
            <a:endParaRPr lang="en-IN" sz="1800" b="0" i="0" u="none" strike="noStrike" baseline="0" dirty="0">
              <a:solidFill>
                <a:srgbClr val="000000"/>
              </a:solidFill>
              <a:latin typeface="Palatino LT Std"/>
            </a:endParaRPr>
          </a:p>
          <a:p>
            <a:pPr algn="just"/>
            <a:r>
              <a:rPr lang="en-US" dirty="0">
                <a:latin typeface="Palatino LT Std"/>
              </a:rPr>
              <a:t>D</a:t>
            </a:r>
            <a:r>
              <a:rPr lang="en-US" sz="1800" b="0" i="0" u="none" strike="noStrike" baseline="0" dirty="0">
                <a:latin typeface="Palatino LT Std"/>
              </a:rPr>
              <a:t>emyelinating forms of GBS</a:t>
            </a:r>
          </a:p>
          <a:p>
            <a:pPr algn="just"/>
            <a:r>
              <a:rPr lang="en-US" dirty="0">
                <a:latin typeface="Palatino LT Std"/>
              </a:rPr>
              <a:t>T</a:t>
            </a:r>
            <a:r>
              <a:rPr lang="en-US" sz="1800" b="0" i="0" u="none" strike="noStrike" baseline="0" dirty="0">
                <a:latin typeface="Palatino LT Std"/>
              </a:rPr>
              <a:t>he basis for flaccid paralysis and sensory disturbance is </a:t>
            </a:r>
            <a:r>
              <a:rPr lang="en-US" sz="1800" b="1" i="0" u="none" strike="noStrike" baseline="0" dirty="0">
                <a:latin typeface="Palatino LT Std"/>
              </a:rPr>
              <a:t>conduction block</a:t>
            </a:r>
            <a:r>
              <a:rPr lang="en-US" sz="1800" b="0" i="0" u="none" strike="noStrike" baseline="0" dirty="0">
                <a:latin typeface="Palatino LT Std"/>
              </a:rPr>
              <a:t> - implies that the axonal connections remain intact</a:t>
            </a:r>
          </a:p>
          <a:p>
            <a:pPr algn="just"/>
            <a:r>
              <a:rPr lang="en-US" dirty="0">
                <a:latin typeface="Palatino LT Std"/>
              </a:rPr>
              <a:t>Rapid recovery as remyelination occurs</a:t>
            </a:r>
          </a:p>
          <a:p>
            <a:pPr algn="just"/>
            <a:r>
              <a:rPr lang="en-US" sz="1800" b="0" i="0" u="none" strike="noStrike" baseline="0" dirty="0">
                <a:latin typeface="Palatino LT Std"/>
              </a:rPr>
              <a:t>Severe cases of demyelinating GBS, secondary axonal degeneration usually occurs; correlates with a slower rate of recovery and a greater degree of residual disability. </a:t>
            </a:r>
          </a:p>
          <a:p>
            <a:pPr marL="0" indent="0" algn="just">
              <a:buNone/>
            </a:pPr>
            <a:r>
              <a:rPr lang="en-US" sz="1800" b="0" i="0" u="none" strike="noStrike" baseline="0" dirty="0">
                <a:latin typeface="Palatino LT Std"/>
              </a:rPr>
              <a:t>. </a:t>
            </a:r>
            <a:endParaRPr lang="en-IN" dirty="0"/>
          </a:p>
        </p:txBody>
      </p:sp>
    </p:spTree>
    <p:extLst>
      <p:ext uri="{BB962C8B-B14F-4D97-AF65-F5344CB8AC3E}">
        <p14:creationId xmlns:p14="http://schemas.microsoft.com/office/powerpoint/2010/main" val="2590066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C8EA8-9B86-4B4B-E1B8-1256B98353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F3CB067-813C-65BC-FB76-95DFBA340A5D}"/>
              </a:ext>
            </a:extLst>
          </p:cNvPr>
          <p:cNvSpPr>
            <a:spLocks noGrp="1"/>
          </p:cNvSpPr>
          <p:nvPr>
            <p:ph idx="1"/>
          </p:nvPr>
        </p:nvSpPr>
        <p:spPr/>
        <p:txBody>
          <a:bodyPr/>
          <a:lstStyle/>
          <a:p>
            <a:r>
              <a:rPr lang="en-US" dirty="0">
                <a:latin typeface="Palatino LT Std"/>
              </a:rPr>
              <a:t>S</a:t>
            </a:r>
            <a:r>
              <a:rPr lang="en-US" sz="1800" b="0" i="0" u="none" strike="noStrike" baseline="0" dirty="0">
                <a:latin typeface="Palatino LT Std"/>
              </a:rPr>
              <a:t>evere primary axonal pattern </a:t>
            </a:r>
            <a:r>
              <a:rPr lang="en-US" dirty="0">
                <a:latin typeface="Palatino LT Std"/>
              </a:rPr>
              <a:t>- </a:t>
            </a:r>
            <a:r>
              <a:rPr lang="en-US" sz="1800" b="0" i="0" u="none" strike="noStrike" baseline="0" dirty="0">
                <a:latin typeface="Palatino LT Std"/>
              </a:rPr>
              <a:t>axons have degenerated and become disconnected from their targets, specifically the neuromuscular junctions, and must therefore regenerate for recovery to take place</a:t>
            </a:r>
            <a:endParaRPr lang="en-IN" dirty="0"/>
          </a:p>
        </p:txBody>
      </p:sp>
    </p:spTree>
    <p:extLst>
      <p:ext uri="{BB962C8B-B14F-4D97-AF65-F5344CB8AC3E}">
        <p14:creationId xmlns:p14="http://schemas.microsoft.com/office/powerpoint/2010/main" val="340349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9BF8A-10CE-3F22-C4FC-9CBB95BD4216}"/>
              </a:ext>
            </a:extLst>
          </p:cNvPr>
          <p:cNvSpPr>
            <a:spLocks noGrp="1"/>
          </p:cNvSpPr>
          <p:nvPr>
            <p:ph type="title"/>
          </p:nvPr>
        </p:nvSpPr>
        <p:spPr/>
        <p:txBody>
          <a:bodyPr/>
          <a:lstStyle/>
          <a:p>
            <a:r>
              <a:rPr lang="en-US" dirty="0"/>
              <a:t>Antecedent events </a:t>
            </a:r>
            <a:endParaRPr lang="en-IN" dirty="0"/>
          </a:p>
        </p:txBody>
      </p:sp>
      <p:sp>
        <p:nvSpPr>
          <p:cNvPr id="3" name="Content Placeholder 2">
            <a:extLst>
              <a:ext uri="{FF2B5EF4-FFF2-40B4-BE49-F238E27FC236}">
                <a16:creationId xmlns:a16="http://schemas.microsoft.com/office/drawing/2014/main" id="{57ED2BFD-9CB7-A7B3-2292-597CB7537946}"/>
              </a:ext>
            </a:extLst>
          </p:cNvPr>
          <p:cNvSpPr>
            <a:spLocks noGrp="1"/>
          </p:cNvSpPr>
          <p:nvPr>
            <p:ph idx="1"/>
          </p:nvPr>
        </p:nvSpPr>
        <p:spPr/>
        <p:txBody>
          <a:bodyPr>
            <a:normAutofit/>
          </a:bodyPr>
          <a:lstStyle/>
          <a:p>
            <a:pPr algn="l"/>
            <a:endParaRPr lang="en-IN" sz="1800" b="0" i="0" u="none" strike="noStrike" baseline="0" dirty="0">
              <a:solidFill>
                <a:srgbClr val="000000"/>
              </a:solidFill>
              <a:latin typeface="Palatino LT Std"/>
            </a:endParaRPr>
          </a:p>
          <a:p>
            <a:pPr algn="just"/>
            <a:r>
              <a:rPr lang="en-US" sz="2000" b="0" i="0" u="none" strike="noStrike" baseline="0" dirty="0"/>
              <a:t>70% of cases of GBS occur 1–3 weeks after an acute infectious process, usually respiratory or gastrointestinal.</a:t>
            </a:r>
          </a:p>
          <a:p>
            <a:pPr algn="just"/>
            <a:r>
              <a:rPr lang="en-US" sz="2000" b="0" i="0" u="none" strike="noStrike" baseline="0" dirty="0"/>
              <a:t>20–30% of all cases occurring in North America, Europe, and Australia are preceded by infection or reinfection with </a:t>
            </a:r>
            <a:r>
              <a:rPr lang="en-US" sz="2000" b="0" i="1" u="none" strike="noStrike" baseline="0" dirty="0"/>
              <a:t>Campylobacter </a:t>
            </a:r>
            <a:r>
              <a:rPr lang="en-US" sz="2000" b="0" i="1" u="none" strike="noStrike" baseline="0" dirty="0" err="1"/>
              <a:t>jejuni</a:t>
            </a:r>
            <a:r>
              <a:rPr lang="en-US" sz="2000" b="0" i="0" u="none" strike="noStrike" baseline="0" dirty="0"/>
              <a:t>. </a:t>
            </a:r>
          </a:p>
          <a:p>
            <a:pPr algn="just"/>
            <a:r>
              <a:rPr lang="en-US" sz="2000" b="0" i="0" u="none" strike="noStrike" baseline="0" dirty="0"/>
              <a:t>Other infections that are implicated include : human herpes virus infection, CMV or Epstein-Barr virus, HIV, hepatitis E, Zika, </a:t>
            </a:r>
            <a:r>
              <a:rPr lang="en-US" sz="2000" b="0" i="1" u="none" strike="noStrike" baseline="0" dirty="0"/>
              <a:t>Mycoplasma pneumoniae.</a:t>
            </a:r>
          </a:p>
          <a:p>
            <a:pPr algn="just"/>
            <a:r>
              <a:rPr lang="en-US" sz="2000" b="0" i="0" u="none" strike="noStrike" baseline="0" dirty="0"/>
              <a:t>Recent immunization : The swine influenza vaccine, administered widely in the United States in 1976, is the most notable example</a:t>
            </a:r>
          </a:p>
          <a:p>
            <a:pPr algn="just"/>
            <a:endParaRPr lang="en-IN" sz="2000" dirty="0"/>
          </a:p>
        </p:txBody>
      </p:sp>
    </p:spTree>
    <p:extLst>
      <p:ext uri="{BB962C8B-B14F-4D97-AF65-F5344CB8AC3E}">
        <p14:creationId xmlns:p14="http://schemas.microsoft.com/office/powerpoint/2010/main" val="413865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55C9-E9CD-E83C-A4A3-E4D8E968C4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9BBAF5F-75F1-A3FF-F149-1F32D8D6C30E}"/>
              </a:ext>
            </a:extLst>
          </p:cNvPr>
          <p:cNvSpPr>
            <a:spLocks noGrp="1"/>
          </p:cNvSpPr>
          <p:nvPr>
            <p:ph idx="1"/>
          </p:nvPr>
        </p:nvSpPr>
        <p:spPr/>
        <p:txBody>
          <a:bodyPr/>
          <a:lstStyle/>
          <a:p>
            <a:r>
              <a:rPr lang="en-US" sz="2000" dirty="0"/>
              <a:t>Other triggers-surgery, trauma, bone marrow transplantation. </a:t>
            </a:r>
          </a:p>
          <a:p>
            <a:r>
              <a:rPr lang="en-US" sz="2000" dirty="0"/>
              <a:t>Hodgkin lymphoma, SLE, sarcoidosis</a:t>
            </a:r>
          </a:p>
          <a:p>
            <a:r>
              <a:rPr lang="en-US" sz="2000" dirty="0"/>
              <a:t>Medication - </a:t>
            </a:r>
            <a:r>
              <a:rPr lang="en-US" sz="2000" dirty="0" err="1"/>
              <a:t>TNFalpha</a:t>
            </a:r>
            <a:r>
              <a:rPr lang="en-US" sz="2000" dirty="0"/>
              <a:t> </a:t>
            </a:r>
            <a:r>
              <a:rPr lang="en-US" sz="2000" dirty="0" err="1"/>
              <a:t>antagonist,tacrolimus</a:t>
            </a:r>
            <a:r>
              <a:rPr lang="en-US" sz="2000" dirty="0"/>
              <a:t> </a:t>
            </a:r>
            <a:r>
              <a:rPr lang="en-US" sz="2000" dirty="0" err="1"/>
              <a:t>isotretinonin,immune</a:t>
            </a:r>
            <a:r>
              <a:rPr lang="en-US" sz="2000" dirty="0"/>
              <a:t> checkpoint inhibitors</a:t>
            </a:r>
          </a:p>
          <a:p>
            <a:endParaRPr lang="en-IN" dirty="0"/>
          </a:p>
        </p:txBody>
      </p:sp>
    </p:spTree>
    <p:extLst>
      <p:ext uri="{BB962C8B-B14F-4D97-AF65-F5344CB8AC3E}">
        <p14:creationId xmlns:p14="http://schemas.microsoft.com/office/powerpoint/2010/main" val="282254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DAC3-79D4-7500-2D07-76D13FF555FA}"/>
              </a:ext>
            </a:extLst>
          </p:cNvPr>
          <p:cNvSpPr>
            <a:spLocks noGrp="1"/>
          </p:cNvSpPr>
          <p:nvPr>
            <p:ph type="title"/>
          </p:nvPr>
        </p:nvSpPr>
        <p:spPr/>
        <p:txBody>
          <a:bodyPr/>
          <a:lstStyle/>
          <a:p>
            <a:r>
              <a:rPr lang="en-US" dirty="0"/>
              <a:t>Clinical features</a:t>
            </a:r>
            <a:endParaRPr lang="en-IN" dirty="0"/>
          </a:p>
        </p:txBody>
      </p:sp>
      <p:sp>
        <p:nvSpPr>
          <p:cNvPr id="3" name="Content Placeholder 2">
            <a:extLst>
              <a:ext uri="{FF2B5EF4-FFF2-40B4-BE49-F238E27FC236}">
                <a16:creationId xmlns:a16="http://schemas.microsoft.com/office/drawing/2014/main" id="{3C52E0EA-436F-B62A-ECC4-2B54BBD22A18}"/>
              </a:ext>
            </a:extLst>
          </p:cNvPr>
          <p:cNvSpPr>
            <a:spLocks noGrp="1"/>
          </p:cNvSpPr>
          <p:nvPr>
            <p:ph idx="1"/>
          </p:nvPr>
        </p:nvSpPr>
        <p:spPr>
          <a:xfrm>
            <a:off x="755374" y="1630017"/>
            <a:ext cx="8518628" cy="4411345"/>
          </a:xfrm>
        </p:spPr>
        <p:txBody>
          <a:bodyPr>
            <a:normAutofit lnSpcReduction="10000"/>
          </a:bodyPr>
          <a:lstStyle/>
          <a:p>
            <a:r>
              <a:rPr lang="en-US" sz="2000" dirty="0"/>
              <a:t>Rapidly evolving areflexic symmetric ascending motor paralysis with or without sensory symptoms</a:t>
            </a:r>
          </a:p>
          <a:p>
            <a:r>
              <a:rPr lang="en-US" sz="2000" dirty="0"/>
              <a:t>Evolves over hours to few days</a:t>
            </a:r>
          </a:p>
          <a:p>
            <a:r>
              <a:rPr lang="en-US" sz="2000" dirty="0"/>
              <a:t>Cranial nerve involvement - 50% cases associated with facial diparesis</a:t>
            </a:r>
          </a:p>
          <a:p>
            <a:r>
              <a:rPr lang="en-US" sz="2000" dirty="0"/>
              <a:t>Sensory involvement : </a:t>
            </a:r>
          </a:p>
          <a:p>
            <a:r>
              <a:rPr lang="en-US" sz="2000" dirty="0"/>
              <a:t>pain over neck, shoulder, back, spine</a:t>
            </a:r>
          </a:p>
          <a:p>
            <a:r>
              <a:rPr lang="en-US" sz="2000" dirty="0"/>
              <a:t>Loss of pain and temperature – usually mild </a:t>
            </a:r>
          </a:p>
          <a:p>
            <a:r>
              <a:rPr lang="en-US" sz="2000" dirty="0"/>
              <a:t>Autonomic involvement : loss of vasomotor control, wide fluctuation in blood pressure, postural hypotension, cardiac arrhythmia</a:t>
            </a:r>
          </a:p>
          <a:p>
            <a:r>
              <a:rPr lang="en-US" sz="2000" b="0" i="0" u="none" strike="noStrike" baseline="0" dirty="0"/>
              <a:t>Once clinical worsening stops and the patient reaches a plateau (almost always within 4 weeks of onset), further progression is unlikely. </a:t>
            </a:r>
            <a:endParaRPr lang="en-US" sz="2000" dirty="0"/>
          </a:p>
          <a:p>
            <a:endParaRPr lang="en-US" dirty="0"/>
          </a:p>
          <a:p>
            <a:endParaRPr lang="en-IN" dirty="0"/>
          </a:p>
        </p:txBody>
      </p:sp>
    </p:spTree>
    <p:extLst>
      <p:ext uri="{BB962C8B-B14F-4D97-AF65-F5344CB8AC3E}">
        <p14:creationId xmlns:p14="http://schemas.microsoft.com/office/powerpoint/2010/main" val="3742477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E42C-E2BE-C965-551A-18A68679499B}"/>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0F709087-80D2-9125-DC59-227918C191C4}"/>
              </a:ext>
            </a:extLst>
          </p:cNvPr>
          <p:cNvPicPr>
            <a:picLocks noGrp="1" noChangeAspect="1"/>
          </p:cNvPicPr>
          <p:nvPr>
            <p:ph idx="1"/>
          </p:nvPr>
        </p:nvPicPr>
        <p:blipFill>
          <a:blip r:embed="rId2"/>
          <a:stretch>
            <a:fillRect/>
          </a:stretch>
        </p:blipFill>
        <p:spPr>
          <a:xfrm>
            <a:off x="564557" y="1208598"/>
            <a:ext cx="10432098" cy="4850295"/>
          </a:xfrm>
        </p:spPr>
      </p:pic>
    </p:spTree>
    <p:extLst>
      <p:ext uri="{BB962C8B-B14F-4D97-AF65-F5344CB8AC3E}">
        <p14:creationId xmlns:p14="http://schemas.microsoft.com/office/powerpoint/2010/main" val="31891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7FE8-4218-DFE6-BDCC-71FC0C7278B0}"/>
              </a:ext>
            </a:extLst>
          </p:cNvPr>
          <p:cNvSpPr>
            <a:spLocks noGrp="1"/>
          </p:cNvSpPr>
          <p:nvPr>
            <p:ph type="title"/>
          </p:nvPr>
        </p:nvSpPr>
        <p:spPr/>
        <p:txBody>
          <a:bodyPr/>
          <a:lstStyle/>
          <a:p>
            <a:r>
              <a:rPr lang="en-US" dirty="0"/>
              <a:t>Laboratory features</a:t>
            </a:r>
            <a:endParaRPr lang="en-IN" dirty="0"/>
          </a:p>
        </p:txBody>
      </p:sp>
      <p:sp>
        <p:nvSpPr>
          <p:cNvPr id="3" name="Content Placeholder 2">
            <a:extLst>
              <a:ext uri="{FF2B5EF4-FFF2-40B4-BE49-F238E27FC236}">
                <a16:creationId xmlns:a16="http://schemas.microsoft.com/office/drawing/2014/main" id="{6F129885-0A80-A7AD-4448-D087EC2D0ECB}"/>
              </a:ext>
            </a:extLst>
          </p:cNvPr>
          <p:cNvSpPr>
            <a:spLocks noGrp="1"/>
          </p:cNvSpPr>
          <p:nvPr>
            <p:ph idx="1"/>
          </p:nvPr>
        </p:nvSpPr>
        <p:spPr/>
        <p:txBody>
          <a:bodyPr>
            <a:normAutofit/>
          </a:bodyPr>
          <a:lstStyle/>
          <a:p>
            <a:pPr algn="l"/>
            <a:endParaRPr lang="en-IN" sz="1800" b="0" i="0" u="none" strike="noStrike" baseline="0" dirty="0">
              <a:solidFill>
                <a:srgbClr val="000000"/>
              </a:solidFill>
              <a:latin typeface="Palatino LT Std"/>
            </a:endParaRPr>
          </a:p>
          <a:p>
            <a:pPr algn="just"/>
            <a:r>
              <a:rPr lang="en-US" sz="1800" b="0" i="0" u="none" strike="noStrike" baseline="0" dirty="0">
                <a:latin typeface="Palatino LT Std"/>
              </a:rPr>
              <a:t>CSF : </a:t>
            </a:r>
          </a:p>
          <a:p>
            <a:pPr algn="just"/>
            <a:r>
              <a:rPr lang="en-US" sz="1800" b="0" i="0" u="none" strike="noStrike" baseline="0" dirty="0">
                <a:latin typeface="Palatino LT Std"/>
              </a:rPr>
              <a:t>an elevated CSF protein level (1–10 g/L [100–1000 mg/dL]) without accompanying pleocytosis. </a:t>
            </a:r>
          </a:p>
          <a:p>
            <a:pPr algn="just"/>
            <a:r>
              <a:rPr lang="en-US" sz="1800" b="0" i="0" u="none" strike="noStrike" baseline="0" dirty="0">
                <a:latin typeface="Palatino LT Std"/>
              </a:rPr>
              <a:t>The CSF is often normal when symptoms have been present for ≤48 h; by the end of the first week, the level of protein is usually elevated. </a:t>
            </a:r>
          </a:p>
          <a:p>
            <a:pPr algn="just"/>
            <a:r>
              <a:rPr lang="en-US" sz="1800" b="0" i="0" u="none" strike="noStrike" baseline="0" dirty="0">
                <a:latin typeface="Palatino LT Std"/>
              </a:rPr>
              <a:t>A transient increase in the CSF white cell count (10–100/</a:t>
            </a:r>
            <a:r>
              <a:rPr lang="en-US" sz="1800" b="0" i="0" u="none" strike="noStrike" baseline="0" dirty="0" err="1">
                <a:latin typeface="Palatino LT Std"/>
              </a:rPr>
              <a:t>μL</a:t>
            </a:r>
            <a:r>
              <a:rPr lang="en-US" sz="1800" b="0" i="0" u="none" strike="noStrike" baseline="0" dirty="0">
                <a:latin typeface="Palatino LT Std"/>
              </a:rPr>
              <a:t>) occurs on occasion in otherwise typical GBS</a:t>
            </a:r>
          </a:p>
          <a:p>
            <a:pPr algn="just"/>
            <a:r>
              <a:rPr lang="en-US" sz="1800" b="0" i="0" u="none" strike="noStrike" baseline="0" dirty="0">
                <a:latin typeface="Palatino LT Std"/>
              </a:rPr>
              <a:t>sustained CSF pleocytosis suggests an alternative diagnosis (viral myelitis) or a concurrent diagnosis such as unrecognized HIV infection, leukemia or lymphoma with infiltration of nerves, or </a:t>
            </a:r>
            <a:r>
              <a:rPr lang="en-US" sz="1800" b="0" i="0" u="none" strike="noStrike" baseline="0" dirty="0" err="1">
                <a:latin typeface="Palatino LT Std"/>
              </a:rPr>
              <a:t>neurosarcoidosis</a:t>
            </a:r>
            <a:r>
              <a:rPr lang="en-US" sz="1800" b="0" i="0" u="none" strike="noStrike" baseline="0" dirty="0">
                <a:latin typeface="Palatino LT Std"/>
              </a:rPr>
              <a:t>. </a:t>
            </a:r>
          </a:p>
        </p:txBody>
      </p:sp>
    </p:spTree>
    <p:extLst>
      <p:ext uri="{BB962C8B-B14F-4D97-AF65-F5344CB8AC3E}">
        <p14:creationId xmlns:p14="http://schemas.microsoft.com/office/powerpoint/2010/main" val="860448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FE09F-47A4-8B94-34C8-75DD07A7B5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4D2BBBB-BE25-600C-EA1C-69A80E4BE0AA}"/>
              </a:ext>
            </a:extLst>
          </p:cNvPr>
          <p:cNvSpPr>
            <a:spLocks noGrp="1"/>
          </p:cNvSpPr>
          <p:nvPr>
            <p:ph idx="1"/>
          </p:nvPr>
        </p:nvSpPr>
        <p:spPr>
          <a:xfrm>
            <a:off x="556592" y="1930400"/>
            <a:ext cx="9231464" cy="3856382"/>
          </a:xfrm>
        </p:spPr>
        <p:txBody>
          <a:bodyPr>
            <a:normAutofit/>
          </a:bodyPr>
          <a:lstStyle/>
          <a:p>
            <a:r>
              <a:rPr lang="en-US" sz="2000" dirty="0">
                <a:latin typeface="+mj-lt"/>
              </a:rPr>
              <a:t>Electrophysiological studies :</a:t>
            </a:r>
          </a:p>
          <a:p>
            <a:r>
              <a:rPr lang="en-US" sz="2000" dirty="0">
                <a:latin typeface="+mj-lt"/>
              </a:rPr>
              <a:t>M</a:t>
            </a:r>
            <a:r>
              <a:rPr lang="en-US" sz="2000" b="0" i="0" u="none" strike="noStrike" baseline="0" dirty="0">
                <a:latin typeface="+mj-lt"/>
              </a:rPr>
              <a:t>ild or absent in the early stages of GBS and lag behind the clinical evolution.</a:t>
            </a:r>
          </a:p>
          <a:p>
            <a:r>
              <a:rPr lang="en-US" sz="2000" b="0" i="0" u="none" strike="noStrike" baseline="0" dirty="0">
                <a:latin typeface="+mj-lt"/>
              </a:rPr>
              <a:t>In AIDP, the earliest features are prolonged F-wave latencies, prolonged distal latencies, and reduced amplitudes of compound muscle action potentials (CMAPs), probably owing to the predilection for involvement of nerve roots and distal motor nerve terminals early in the course. </a:t>
            </a:r>
          </a:p>
          <a:p>
            <a:endParaRPr lang="en-IN" dirty="0"/>
          </a:p>
        </p:txBody>
      </p:sp>
    </p:spTree>
    <p:extLst>
      <p:ext uri="{BB962C8B-B14F-4D97-AF65-F5344CB8AC3E}">
        <p14:creationId xmlns:p14="http://schemas.microsoft.com/office/powerpoint/2010/main" val="488710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8659-B38F-8950-94E3-FCF96317A34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A80A01D-2A1F-F455-65D1-A7FCC13DD122}"/>
              </a:ext>
            </a:extLst>
          </p:cNvPr>
          <p:cNvSpPr>
            <a:spLocks noGrp="1"/>
          </p:cNvSpPr>
          <p:nvPr>
            <p:ph idx="1"/>
          </p:nvPr>
        </p:nvSpPr>
        <p:spPr/>
        <p:txBody>
          <a:bodyPr/>
          <a:lstStyle/>
          <a:p>
            <a:r>
              <a:rPr lang="en-US" sz="2000" b="0" i="0" u="none" strike="noStrike" baseline="0" dirty="0">
                <a:latin typeface="+mj-lt"/>
              </a:rPr>
              <a:t>Later, slowing of conduction velocity, conduction block, and temporal dispersion may be appreciated</a:t>
            </a:r>
          </a:p>
          <a:p>
            <a:r>
              <a:rPr lang="en-US" sz="2000" b="0" i="0" u="none" strike="noStrike" baseline="0" dirty="0">
                <a:latin typeface="+mj-lt"/>
              </a:rPr>
              <a:t>Occasionally, sensory nerve action potentials (SNAPs) may be normal in the feet (e.g., sural nerve) when abnormal in the arms. </a:t>
            </a:r>
            <a:endParaRPr lang="en-US" sz="2000" dirty="0">
              <a:latin typeface="+mj-lt"/>
            </a:endParaRPr>
          </a:p>
          <a:p>
            <a:r>
              <a:rPr lang="en-US" sz="2000" b="0" i="0" u="none" strike="noStrike" baseline="0" dirty="0">
                <a:latin typeface="+mj-lt"/>
              </a:rPr>
              <a:t> In cases with primary axonal pathology - reduced amplitude of CMAPs (and also SNAPS with AMSAN) without conduction slowing or prolongation of distal latencies </a:t>
            </a:r>
            <a:endParaRPr lang="en-IN" sz="2000" dirty="0">
              <a:latin typeface="+mj-lt"/>
            </a:endParaRPr>
          </a:p>
          <a:p>
            <a:endParaRPr lang="en-IN" dirty="0"/>
          </a:p>
        </p:txBody>
      </p:sp>
    </p:spTree>
    <p:extLst>
      <p:ext uri="{BB962C8B-B14F-4D97-AF65-F5344CB8AC3E}">
        <p14:creationId xmlns:p14="http://schemas.microsoft.com/office/powerpoint/2010/main" val="300459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100E-C3AE-51B5-3D74-15739BBE93E4}"/>
              </a:ext>
            </a:extLst>
          </p:cNvPr>
          <p:cNvSpPr>
            <a:spLocks noGrp="1"/>
          </p:cNvSpPr>
          <p:nvPr>
            <p:ph type="title"/>
          </p:nvPr>
        </p:nvSpPr>
        <p:spPr/>
        <p:txBody>
          <a:bodyPr/>
          <a:lstStyle/>
          <a:p>
            <a:r>
              <a:rPr lang="en-US" dirty="0"/>
              <a:t>GBS doubtful</a:t>
            </a:r>
            <a:endParaRPr lang="en-IN" dirty="0"/>
          </a:p>
        </p:txBody>
      </p:sp>
      <p:sp>
        <p:nvSpPr>
          <p:cNvPr id="3" name="Content Placeholder 2">
            <a:extLst>
              <a:ext uri="{FF2B5EF4-FFF2-40B4-BE49-F238E27FC236}">
                <a16:creationId xmlns:a16="http://schemas.microsoft.com/office/drawing/2014/main" id="{E850B7B6-883A-1415-0E02-DFEC9E3D0A5C}"/>
              </a:ext>
            </a:extLst>
          </p:cNvPr>
          <p:cNvSpPr>
            <a:spLocks noGrp="1"/>
          </p:cNvSpPr>
          <p:nvPr>
            <p:ph idx="1"/>
          </p:nvPr>
        </p:nvSpPr>
        <p:spPr/>
        <p:txBody>
          <a:bodyPr/>
          <a:lstStyle/>
          <a:p>
            <a:r>
              <a:rPr lang="en-US" sz="2000" dirty="0"/>
              <a:t>Weakness progresses in &lt;24hrs or &gt;4week</a:t>
            </a:r>
          </a:p>
          <a:p>
            <a:r>
              <a:rPr lang="en-US" sz="2000" dirty="0"/>
              <a:t>Sensory level</a:t>
            </a:r>
          </a:p>
          <a:p>
            <a:r>
              <a:rPr lang="en-US" sz="2000" dirty="0"/>
              <a:t>Asymmetric weakness</a:t>
            </a:r>
          </a:p>
          <a:p>
            <a:r>
              <a:rPr lang="en-US" sz="2000" dirty="0"/>
              <a:t>Bowl and bladder dysfunction</a:t>
            </a:r>
          </a:p>
          <a:p>
            <a:r>
              <a:rPr lang="en-US" sz="2000" dirty="0"/>
              <a:t>Pulmonary dysfunction wit no limb weakness</a:t>
            </a:r>
          </a:p>
          <a:p>
            <a:r>
              <a:rPr lang="en-US" sz="2000" dirty="0"/>
              <a:t>sensory sign –isolated or no weakness</a:t>
            </a:r>
          </a:p>
          <a:p>
            <a:r>
              <a:rPr lang="en-US" sz="2000" dirty="0"/>
              <a:t>Fever at onset</a:t>
            </a:r>
          </a:p>
          <a:p>
            <a:r>
              <a:rPr lang="en-US" sz="2000" dirty="0"/>
              <a:t>CSF-&gt;50/mm3</a:t>
            </a:r>
          </a:p>
          <a:p>
            <a:endParaRPr lang="en-IN" dirty="0"/>
          </a:p>
        </p:txBody>
      </p:sp>
    </p:spTree>
    <p:extLst>
      <p:ext uri="{BB962C8B-B14F-4D97-AF65-F5344CB8AC3E}">
        <p14:creationId xmlns:p14="http://schemas.microsoft.com/office/powerpoint/2010/main" val="2584241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011D-AD41-C8A0-5277-FB6A9C227414}"/>
              </a:ext>
            </a:extLst>
          </p:cNvPr>
          <p:cNvSpPr>
            <a:spLocks noGrp="1"/>
          </p:cNvSpPr>
          <p:nvPr>
            <p:ph type="title"/>
          </p:nvPr>
        </p:nvSpPr>
        <p:spPr/>
        <p:txBody>
          <a:bodyPr/>
          <a:lstStyle/>
          <a:p>
            <a:r>
              <a:rPr lang="en-US" dirty="0"/>
              <a:t>Differential diagnosis </a:t>
            </a:r>
            <a:endParaRPr lang="en-IN" dirty="0"/>
          </a:p>
        </p:txBody>
      </p:sp>
      <p:sp>
        <p:nvSpPr>
          <p:cNvPr id="3" name="Content Placeholder 2">
            <a:extLst>
              <a:ext uri="{FF2B5EF4-FFF2-40B4-BE49-F238E27FC236}">
                <a16:creationId xmlns:a16="http://schemas.microsoft.com/office/drawing/2014/main" id="{35875D72-47F0-F11C-B36A-D72B8D078834}"/>
              </a:ext>
            </a:extLst>
          </p:cNvPr>
          <p:cNvSpPr>
            <a:spLocks noGrp="1"/>
          </p:cNvSpPr>
          <p:nvPr>
            <p:ph idx="1"/>
          </p:nvPr>
        </p:nvSpPr>
        <p:spPr/>
        <p:txBody>
          <a:bodyPr>
            <a:normAutofit/>
          </a:bodyPr>
          <a:lstStyle/>
          <a:p>
            <a:r>
              <a:rPr lang="en-US" sz="2000" dirty="0"/>
              <a:t>Vit b12-symmetric distal motor and sensory</a:t>
            </a:r>
          </a:p>
          <a:p>
            <a:r>
              <a:rPr lang="en-US" sz="2000" dirty="0"/>
              <a:t>a/c myelopathies-c/c back pain and </a:t>
            </a:r>
            <a:r>
              <a:rPr lang="en-US" sz="2000" dirty="0" err="1"/>
              <a:t>spincter</a:t>
            </a:r>
            <a:r>
              <a:rPr lang="en-US" sz="2000" dirty="0"/>
              <a:t> disturbance</a:t>
            </a:r>
          </a:p>
          <a:p>
            <a:r>
              <a:rPr lang="en-US" sz="2000" dirty="0" err="1"/>
              <a:t>Diptheria</a:t>
            </a:r>
            <a:r>
              <a:rPr lang="en-US" sz="2000" dirty="0"/>
              <a:t> -early oropharyngeal </a:t>
            </a:r>
          </a:p>
          <a:p>
            <a:r>
              <a:rPr lang="en-US" sz="2000" dirty="0"/>
              <a:t>Lyme -polyradiculopathy ,cranial  nerve ,ataxia</a:t>
            </a:r>
          </a:p>
          <a:p>
            <a:r>
              <a:rPr lang="en-US" sz="2000" dirty="0"/>
              <a:t>Porphyria –abdominal </a:t>
            </a:r>
            <a:r>
              <a:rPr lang="en-US" sz="2000" dirty="0" err="1"/>
              <a:t>pain,seizure,psychosis</a:t>
            </a:r>
            <a:endParaRPr lang="en-US" sz="2000" dirty="0"/>
          </a:p>
          <a:p>
            <a:r>
              <a:rPr lang="en-US" sz="2000" dirty="0" err="1"/>
              <a:t>Vasculitic</a:t>
            </a:r>
            <a:r>
              <a:rPr lang="en-US" sz="2000" dirty="0"/>
              <a:t> neuropathy-</a:t>
            </a:r>
            <a:r>
              <a:rPr lang="en-US" sz="2000" dirty="0" err="1"/>
              <a:t>esr</a:t>
            </a:r>
            <a:endParaRPr lang="en-US" sz="2000" dirty="0"/>
          </a:p>
          <a:p>
            <a:r>
              <a:rPr lang="en-US" sz="2000" dirty="0" err="1"/>
              <a:t>Poliomylities</a:t>
            </a:r>
            <a:r>
              <a:rPr lang="en-US" sz="2000" dirty="0"/>
              <a:t> –fever </a:t>
            </a:r>
            <a:r>
              <a:rPr lang="en-US" sz="2000" dirty="0" err="1"/>
              <a:t>meningisum</a:t>
            </a:r>
            <a:endParaRPr lang="en-US" sz="2000" dirty="0"/>
          </a:p>
          <a:p>
            <a:r>
              <a:rPr lang="en-US" sz="2000" dirty="0" err="1"/>
              <a:t>Cmv</a:t>
            </a:r>
            <a:r>
              <a:rPr lang="en-US" sz="2000" dirty="0"/>
              <a:t> –immunocompromised</a:t>
            </a:r>
          </a:p>
          <a:p>
            <a:endParaRPr lang="en-IN" dirty="0"/>
          </a:p>
        </p:txBody>
      </p:sp>
    </p:spTree>
    <p:extLst>
      <p:ext uri="{BB962C8B-B14F-4D97-AF65-F5344CB8AC3E}">
        <p14:creationId xmlns:p14="http://schemas.microsoft.com/office/powerpoint/2010/main" val="1360042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9B04-DED9-2435-11A6-E6C90C59213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8E9A55-95D7-3597-3A75-F177EA533878}"/>
              </a:ext>
            </a:extLst>
          </p:cNvPr>
          <p:cNvSpPr>
            <a:spLocks noGrp="1"/>
          </p:cNvSpPr>
          <p:nvPr>
            <p:ph idx="1"/>
          </p:nvPr>
        </p:nvSpPr>
        <p:spPr/>
        <p:txBody>
          <a:bodyPr/>
          <a:lstStyle/>
          <a:p>
            <a:r>
              <a:rPr lang="en-US" sz="2000" dirty="0"/>
              <a:t>Critical illness neuropathy and myopathy</a:t>
            </a:r>
          </a:p>
          <a:p>
            <a:r>
              <a:rPr lang="en-US" sz="2000" dirty="0"/>
              <a:t>Neuromuscular junction abnormalities –Myasthenia gravis, botulism</a:t>
            </a:r>
          </a:p>
          <a:p>
            <a:r>
              <a:rPr lang="en-US" sz="2000" dirty="0"/>
              <a:t>Poisoning - Op, thallium, As(distal sensory predominant ), shellfish</a:t>
            </a:r>
          </a:p>
          <a:p>
            <a:r>
              <a:rPr lang="en-US" sz="2000" dirty="0"/>
              <a:t>hypophosphatemia</a:t>
            </a:r>
          </a:p>
          <a:p>
            <a:endParaRPr lang="en-US" sz="2000" dirty="0"/>
          </a:p>
          <a:p>
            <a:endParaRPr lang="en-IN" dirty="0"/>
          </a:p>
        </p:txBody>
      </p:sp>
    </p:spTree>
    <p:extLst>
      <p:ext uri="{BB962C8B-B14F-4D97-AF65-F5344CB8AC3E}">
        <p14:creationId xmlns:p14="http://schemas.microsoft.com/office/powerpoint/2010/main" val="3937179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676ED-7067-13D3-8ADB-8A313B716CF0}"/>
              </a:ext>
            </a:extLst>
          </p:cNvPr>
          <p:cNvSpPr>
            <a:spLocks noGrp="1"/>
          </p:cNvSpPr>
          <p:nvPr>
            <p:ph type="title"/>
          </p:nvPr>
        </p:nvSpPr>
        <p:spPr/>
        <p:txBody>
          <a:bodyPr/>
          <a:lstStyle/>
          <a:p>
            <a:r>
              <a:rPr lang="en-US" dirty="0"/>
              <a:t>Diagnosis :</a:t>
            </a:r>
            <a:br>
              <a:rPr lang="en-US" dirty="0"/>
            </a:br>
            <a:r>
              <a:rPr lang="en-US" dirty="0"/>
              <a:t>Brighton Criteria for diagnosis of GBS</a:t>
            </a:r>
            <a:endParaRPr lang="en-IN" dirty="0"/>
          </a:p>
        </p:txBody>
      </p:sp>
      <p:sp>
        <p:nvSpPr>
          <p:cNvPr id="3" name="Content Placeholder 2">
            <a:extLst>
              <a:ext uri="{FF2B5EF4-FFF2-40B4-BE49-F238E27FC236}">
                <a16:creationId xmlns:a16="http://schemas.microsoft.com/office/drawing/2014/main" id="{B1C47758-E62F-F5BF-B366-B3288853DD57}"/>
              </a:ext>
            </a:extLst>
          </p:cNvPr>
          <p:cNvSpPr>
            <a:spLocks noGrp="1"/>
          </p:cNvSpPr>
          <p:nvPr>
            <p:ph idx="1"/>
          </p:nvPr>
        </p:nvSpPr>
        <p:spPr>
          <a:xfrm>
            <a:off x="677334" y="2160589"/>
            <a:ext cx="9381066" cy="4375383"/>
          </a:xfrm>
        </p:spPr>
        <p:txBody>
          <a:bodyPr>
            <a:normAutofit/>
          </a:bodyPr>
          <a:lstStyle/>
          <a:p>
            <a:r>
              <a:rPr lang="en-US" dirty="0"/>
              <a:t>LEVEL 1 of diagnostic certainty</a:t>
            </a:r>
          </a:p>
          <a:p>
            <a:pPr marL="457200" indent="-457200">
              <a:buFont typeface="+mj-lt"/>
              <a:buAutoNum type="arabicPeriod"/>
            </a:pPr>
            <a:r>
              <a:rPr lang="en-US" sz="2000" b="0" i="0" u="none" strike="noStrike" baseline="0" dirty="0">
                <a:solidFill>
                  <a:srgbClr val="000000"/>
                </a:solidFill>
              </a:rPr>
              <a:t>Bilateral AND flaccid weakness of the limbs </a:t>
            </a:r>
          </a:p>
          <a:p>
            <a:pPr marL="457200" indent="-457200">
              <a:buFont typeface="+mj-lt"/>
              <a:buAutoNum type="arabicPeriod"/>
            </a:pPr>
            <a:r>
              <a:rPr lang="en-US" sz="2000" b="0" i="0" u="none" strike="noStrike" baseline="0" dirty="0">
                <a:solidFill>
                  <a:srgbClr val="000000"/>
                </a:solidFill>
              </a:rPr>
              <a:t>Decreased or absent deep tendon reflexes in weak limbs </a:t>
            </a:r>
          </a:p>
          <a:p>
            <a:pPr marL="457200" indent="-457200">
              <a:buFont typeface="+mj-lt"/>
              <a:buAutoNum type="arabicPeriod"/>
            </a:pPr>
            <a:r>
              <a:rPr lang="en-US" sz="2000" b="0" i="0" u="none" strike="noStrike" baseline="0" dirty="0">
                <a:solidFill>
                  <a:srgbClr val="000000"/>
                </a:solidFill>
              </a:rPr>
              <a:t>Monophasic illness pattern and interval between onset and nadir of weakness between 12 h and 28 days and subsequent clinical plateau </a:t>
            </a:r>
          </a:p>
          <a:p>
            <a:pPr marL="457200" indent="-457200">
              <a:buFont typeface="+mj-lt"/>
              <a:buAutoNum type="arabicPeriod"/>
            </a:pPr>
            <a:r>
              <a:rPr lang="en-US" sz="2000" b="0" i="0" u="none" strike="noStrike" baseline="0" dirty="0">
                <a:solidFill>
                  <a:srgbClr val="000000"/>
                </a:solidFill>
              </a:rPr>
              <a:t>Electrophysiologic findings consistent with GBS </a:t>
            </a:r>
          </a:p>
          <a:p>
            <a:pPr marL="457200" indent="-457200">
              <a:buFont typeface="+mj-lt"/>
              <a:buAutoNum type="arabicPeriod"/>
            </a:pPr>
            <a:r>
              <a:rPr lang="en-US" sz="2000" b="0" i="0" u="none" strike="noStrike" baseline="0" dirty="0" err="1">
                <a:solidFill>
                  <a:srgbClr val="000000"/>
                </a:solidFill>
              </a:rPr>
              <a:t>Cytoalbuminologic</a:t>
            </a:r>
            <a:r>
              <a:rPr lang="en-US" sz="2000" b="0" i="0" u="none" strike="noStrike" baseline="0" dirty="0">
                <a:solidFill>
                  <a:srgbClr val="000000"/>
                </a:solidFill>
              </a:rPr>
              <a:t> dissociation (i.e., elevation of CSF protein level above laboratory normal value AND CSF total white cell count &lt;50 cells/</a:t>
            </a:r>
            <a:r>
              <a:rPr lang="en-US" sz="2000" b="0" i="0" u="none" strike="noStrike" baseline="0" dirty="0" err="1">
                <a:solidFill>
                  <a:srgbClr val="000000"/>
                </a:solidFill>
              </a:rPr>
              <a:t>μL</a:t>
            </a:r>
            <a:r>
              <a:rPr lang="en-US" sz="2000" b="0" i="0" u="none" strike="noStrike" baseline="0" dirty="0">
                <a:solidFill>
                  <a:srgbClr val="000000"/>
                </a:solidFill>
              </a:rPr>
              <a:t>) </a:t>
            </a:r>
          </a:p>
          <a:p>
            <a:pPr marL="457200" indent="-457200">
              <a:buFont typeface="+mj-lt"/>
              <a:buAutoNum type="arabicPeriod"/>
            </a:pPr>
            <a:r>
              <a:rPr lang="en-US" sz="2000" b="0" i="0" u="none" strike="noStrike" baseline="0" dirty="0">
                <a:solidFill>
                  <a:srgbClr val="000000"/>
                </a:solidFill>
              </a:rPr>
              <a:t>Absence of an identified alternative diagnosis for weakness 	</a:t>
            </a:r>
          </a:p>
          <a:p>
            <a:endParaRPr lang="en-IN" dirty="0"/>
          </a:p>
        </p:txBody>
      </p:sp>
    </p:spTree>
    <p:extLst>
      <p:ext uri="{BB962C8B-B14F-4D97-AF65-F5344CB8AC3E}">
        <p14:creationId xmlns:p14="http://schemas.microsoft.com/office/powerpoint/2010/main" val="3161575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7763-16A2-CDCC-9FCB-4328B386929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81E934-EDCD-91C4-6FB8-34CD0294BB64}"/>
              </a:ext>
            </a:extLst>
          </p:cNvPr>
          <p:cNvSpPr>
            <a:spLocks noGrp="1"/>
          </p:cNvSpPr>
          <p:nvPr>
            <p:ph idx="1"/>
          </p:nvPr>
        </p:nvSpPr>
        <p:spPr/>
        <p:txBody>
          <a:bodyPr>
            <a:normAutofit/>
          </a:bodyPr>
          <a:lstStyle/>
          <a:p>
            <a:r>
              <a:rPr lang="en-US" sz="2000" dirty="0">
                <a:latin typeface="+mj-lt"/>
              </a:rPr>
              <a:t>LEVEL 2 : </a:t>
            </a:r>
          </a:p>
          <a:p>
            <a:pPr marL="457200" indent="-457200">
              <a:buFont typeface="+mj-lt"/>
              <a:buAutoNum type="arabicPeriod"/>
            </a:pPr>
            <a:r>
              <a:rPr lang="en-US" sz="2000" b="0" i="0" u="none" strike="noStrike" baseline="0" dirty="0">
                <a:solidFill>
                  <a:srgbClr val="000000"/>
                </a:solidFill>
                <a:latin typeface="+mj-lt"/>
              </a:rPr>
              <a:t>Bilateral AND flaccid weakness of the limbs </a:t>
            </a:r>
          </a:p>
          <a:p>
            <a:pPr marL="457200" indent="-457200">
              <a:buFont typeface="+mj-lt"/>
              <a:buAutoNum type="arabicPeriod"/>
            </a:pPr>
            <a:r>
              <a:rPr lang="en-US" sz="2000" b="0" i="0" u="none" strike="noStrike" baseline="0" dirty="0">
                <a:solidFill>
                  <a:srgbClr val="000000"/>
                </a:solidFill>
                <a:latin typeface="+mj-lt"/>
              </a:rPr>
              <a:t>Decreased or absent deep tendon reflexes in weak limbs </a:t>
            </a:r>
          </a:p>
          <a:p>
            <a:pPr marL="457200" indent="-457200">
              <a:buFont typeface="+mj-lt"/>
              <a:buAutoNum type="arabicPeriod"/>
            </a:pPr>
            <a:r>
              <a:rPr lang="en-US" sz="2000" b="0" i="0" u="none" strike="noStrike" baseline="0" dirty="0">
                <a:solidFill>
                  <a:srgbClr val="000000"/>
                </a:solidFill>
                <a:latin typeface="+mj-lt"/>
              </a:rPr>
              <a:t>Monophasic illness pattern and interval between onset and nadir of weakness between 12 h and 28 days and subsequent clinical plateau </a:t>
            </a:r>
          </a:p>
          <a:p>
            <a:pPr marL="457200" indent="-457200">
              <a:buFont typeface="+mj-lt"/>
              <a:buAutoNum type="arabicPeriod"/>
            </a:pPr>
            <a:r>
              <a:rPr lang="en-US" sz="2000" b="0" i="0" u="none" strike="noStrike" baseline="0" dirty="0">
                <a:solidFill>
                  <a:srgbClr val="000000"/>
                </a:solidFill>
                <a:latin typeface="+mj-lt"/>
              </a:rPr>
              <a:t>CSF total white cell count &lt;50 cells/</a:t>
            </a:r>
            <a:r>
              <a:rPr lang="en-US" sz="2000" b="0" i="0" u="none" strike="noStrike" baseline="0" dirty="0" err="1">
                <a:solidFill>
                  <a:srgbClr val="000000"/>
                </a:solidFill>
                <a:latin typeface="+mj-lt"/>
              </a:rPr>
              <a:t>μL</a:t>
            </a:r>
            <a:r>
              <a:rPr lang="en-US" sz="2000" b="0" i="0" u="none" strike="noStrike" baseline="0" dirty="0">
                <a:solidFill>
                  <a:srgbClr val="000000"/>
                </a:solidFill>
                <a:latin typeface="+mj-lt"/>
              </a:rPr>
              <a:t> (with or without CSF protein elevation above laboratory normal value)  </a:t>
            </a:r>
            <a:r>
              <a:rPr lang="en-US" sz="2000" b="1" dirty="0">
                <a:solidFill>
                  <a:srgbClr val="000000"/>
                </a:solidFill>
                <a:latin typeface="+mj-lt"/>
              </a:rPr>
              <a:t>OR</a:t>
            </a:r>
            <a:r>
              <a:rPr lang="en-US" sz="2000" dirty="0">
                <a:solidFill>
                  <a:srgbClr val="000000"/>
                </a:solidFill>
                <a:latin typeface="+mj-lt"/>
              </a:rPr>
              <a:t> </a:t>
            </a:r>
            <a:r>
              <a:rPr lang="en-US" sz="2000" b="0" i="0" u="none" strike="noStrike" baseline="0" dirty="0">
                <a:solidFill>
                  <a:srgbClr val="000000"/>
                </a:solidFill>
                <a:latin typeface="+mj-lt"/>
              </a:rPr>
              <a:t>If CSF not collected or results not available, electrophysiologic studies consistent with GBS </a:t>
            </a:r>
          </a:p>
          <a:p>
            <a:pPr marL="457200" indent="-457200">
              <a:buFont typeface="+mj-lt"/>
              <a:buAutoNum type="arabicPeriod"/>
            </a:pPr>
            <a:r>
              <a:rPr lang="en-US" sz="2000" b="0" i="0" u="none" strike="noStrike" baseline="0" dirty="0">
                <a:solidFill>
                  <a:srgbClr val="000000"/>
                </a:solidFill>
                <a:latin typeface="+mj-lt"/>
              </a:rPr>
              <a:t>Absence of identified alternative diagnosis for weakness 	</a:t>
            </a:r>
          </a:p>
          <a:p>
            <a:endParaRPr lang="en-IN" dirty="0"/>
          </a:p>
        </p:txBody>
      </p:sp>
    </p:spTree>
    <p:extLst>
      <p:ext uri="{BB962C8B-B14F-4D97-AF65-F5344CB8AC3E}">
        <p14:creationId xmlns:p14="http://schemas.microsoft.com/office/powerpoint/2010/main" val="3949733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5B04-36DE-D279-86A0-1EF9BF73A4B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5ECC94-135B-2C1E-7F2D-BD2456991EE9}"/>
              </a:ext>
            </a:extLst>
          </p:cNvPr>
          <p:cNvSpPr>
            <a:spLocks noGrp="1"/>
          </p:cNvSpPr>
          <p:nvPr>
            <p:ph idx="1"/>
          </p:nvPr>
        </p:nvSpPr>
        <p:spPr/>
        <p:txBody>
          <a:bodyPr>
            <a:normAutofit/>
          </a:bodyPr>
          <a:lstStyle/>
          <a:p>
            <a:r>
              <a:rPr lang="en-US" sz="2000" dirty="0">
                <a:latin typeface="+mj-lt"/>
              </a:rPr>
              <a:t>LEVEL 3</a:t>
            </a:r>
          </a:p>
          <a:p>
            <a:pPr algn="l"/>
            <a:endParaRPr lang="en-IN" sz="2000" b="0" i="0" u="none" strike="noStrike" baseline="0" dirty="0">
              <a:solidFill>
                <a:srgbClr val="000000"/>
              </a:solidFill>
              <a:latin typeface="+mj-lt"/>
            </a:endParaRPr>
          </a:p>
          <a:p>
            <a:pPr marL="457200" indent="-457200">
              <a:buFont typeface="+mj-lt"/>
              <a:buAutoNum type="arabicPeriod"/>
            </a:pPr>
            <a:r>
              <a:rPr lang="en-US" sz="2000" b="0" i="0" u="none" strike="noStrike" baseline="0" dirty="0">
                <a:solidFill>
                  <a:srgbClr val="000000"/>
                </a:solidFill>
                <a:latin typeface="+mj-lt"/>
              </a:rPr>
              <a:t>Bilateral and flaccid weakness of the limbs </a:t>
            </a:r>
          </a:p>
          <a:p>
            <a:pPr marL="457200" indent="-457200">
              <a:buFont typeface="+mj-lt"/>
              <a:buAutoNum type="arabicPeriod"/>
            </a:pPr>
            <a:r>
              <a:rPr lang="en-US" sz="2000" b="0" i="0" u="none" strike="noStrike" baseline="0" dirty="0">
                <a:solidFill>
                  <a:srgbClr val="000000"/>
                </a:solidFill>
                <a:latin typeface="+mj-lt"/>
              </a:rPr>
              <a:t>Decreased or absent deep tendon reflexes in weak limbs </a:t>
            </a:r>
          </a:p>
          <a:p>
            <a:pPr marL="457200" indent="-457200">
              <a:buFont typeface="+mj-lt"/>
              <a:buAutoNum type="arabicPeriod"/>
            </a:pPr>
            <a:r>
              <a:rPr lang="en-US" sz="2000" b="0" i="0" u="none" strike="noStrike" baseline="0" dirty="0">
                <a:solidFill>
                  <a:srgbClr val="000000"/>
                </a:solidFill>
                <a:latin typeface="+mj-lt"/>
              </a:rPr>
              <a:t>Monophasic illness pattern and interval between onset and nadir of weakness between 12 h and 28 days and subsequent clinical plateau </a:t>
            </a:r>
          </a:p>
          <a:p>
            <a:pPr marL="457200" indent="-457200">
              <a:buFont typeface="+mj-lt"/>
              <a:buAutoNum type="arabicPeriod"/>
            </a:pPr>
            <a:r>
              <a:rPr lang="en-US" sz="2000" b="0" i="0" u="none" strike="noStrike" baseline="0" dirty="0">
                <a:solidFill>
                  <a:srgbClr val="000000"/>
                </a:solidFill>
                <a:latin typeface="+mj-lt"/>
              </a:rPr>
              <a:t>Absence of identified alternative diagnosis for weakness 	</a:t>
            </a:r>
          </a:p>
          <a:p>
            <a:endParaRPr lang="en-IN" dirty="0"/>
          </a:p>
        </p:txBody>
      </p:sp>
    </p:spTree>
    <p:extLst>
      <p:ext uri="{BB962C8B-B14F-4D97-AF65-F5344CB8AC3E}">
        <p14:creationId xmlns:p14="http://schemas.microsoft.com/office/powerpoint/2010/main" val="3300018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9D6C-F3FB-317B-97D5-1AF2E9F5FE39}"/>
              </a:ext>
            </a:extLst>
          </p:cNvPr>
          <p:cNvSpPr>
            <a:spLocks noGrp="1"/>
          </p:cNvSpPr>
          <p:nvPr>
            <p:ph type="title"/>
          </p:nvPr>
        </p:nvSpPr>
        <p:spPr/>
        <p:txBody>
          <a:bodyPr/>
          <a:lstStyle/>
          <a:p>
            <a:r>
              <a:rPr lang="en-US" dirty="0"/>
              <a:t>Diagnosis of miller fisher variant</a:t>
            </a:r>
            <a:endParaRPr lang="en-IN" dirty="0"/>
          </a:p>
        </p:txBody>
      </p:sp>
      <p:sp>
        <p:nvSpPr>
          <p:cNvPr id="3" name="Content Placeholder 2">
            <a:extLst>
              <a:ext uri="{FF2B5EF4-FFF2-40B4-BE49-F238E27FC236}">
                <a16:creationId xmlns:a16="http://schemas.microsoft.com/office/drawing/2014/main" id="{E072B068-0AF4-D3C6-16B4-B56097C9EB4A}"/>
              </a:ext>
            </a:extLst>
          </p:cNvPr>
          <p:cNvSpPr>
            <a:spLocks noGrp="1"/>
          </p:cNvSpPr>
          <p:nvPr>
            <p:ph idx="1"/>
          </p:nvPr>
        </p:nvSpPr>
        <p:spPr>
          <a:xfrm>
            <a:off x="596348" y="1590261"/>
            <a:ext cx="8677654" cy="4451101"/>
          </a:xfrm>
        </p:spPr>
        <p:txBody>
          <a:bodyPr>
            <a:normAutofit fontScale="77500" lnSpcReduction="20000"/>
          </a:bodyPr>
          <a:lstStyle/>
          <a:p>
            <a:r>
              <a:rPr lang="en-US" sz="2600" dirty="0"/>
              <a:t>LEVEL 1</a:t>
            </a:r>
          </a:p>
          <a:p>
            <a:pPr marL="514350" indent="-514350">
              <a:buFont typeface="+mj-lt"/>
              <a:buAutoNum type="arabicPeriod"/>
            </a:pPr>
            <a:r>
              <a:rPr lang="en-US" sz="2600" b="0" i="0" u="none" strike="noStrike" baseline="0" dirty="0">
                <a:solidFill>
                  <a:srgbClr val="000000"/>
                </a:solidFill>
              </a:rPr>
              <a:t>Bilateral </a:t>
            </a:r>
            <a:r>
              <a:rPr lang="en-US" sz="2600" b="0" i="0" u="none" strike="noStrike" baseline="0" dirty="0" err="1">
                <a:solidFill>
                  <a:srgbClr val="000000"/>
                </a:solidFill>
              </a:rPr>
              <a:t>ophthalmoparesis</a:t>
            </a:r>
            <a:r>
              <a:rPr lang="en-US" sz="2600" b="0" i="0" u="none" strike="noStrike" baseline="0" dirty="0">
                <a:solidFill>
                  <a:srgbClr val="000000"/>
                </a:solidFill>
              </a:rPr>
              <a:t> and bilateral reduced or absent tendon reflexes, and ataxia </a:t>
            </a:r>
          </a:p>
          <a:p>
            <a:pPr marL="514350" indent="-514350">
              <a:buFont typeface="+mj-lt"/>
              <a:buAutoNum type="arabicPeriod"/>
            </a:pPr>
            <a:r>
              <a:rPr lang="en-US" sz="2600" b="0" i="0" u="none" strike="noStrike" baseline="0" dirty="0">
                <a:solidFill>
                  <a:srgbClr val="000000"/>
                </a:solidFill>
              </a:rPr>
              <a:t>Absence of limb weakness </a:t>
            </a:r>
          </a:p>
          <a:p>
            <a:pPr marL="514350" indent="-514350">
              <a:buFont typeface="+mj-lt"/>
              <a:buAutoNum type="arabicPeriod"/>
            </a:pPr>
            <a:r>
              <a:rPr lang="en-US" sz="2600" b="0" i="0" u="none" strike="noStrike" baseline="0" dirty="0">
                <a:solidFill>
                  <a:srgbClr val="000000"/>
                </a:solidFill>
              </a:rPr>
              <a:t>Monophasic illness pattern and interval between onset and nadir of weakness between 12 h and 28 days and subsequent clinical plateau </a:t>
            </a:r>
          </a:p>
          <a:p>
            <a:pPr marL="514350" indent="-514350">
              <a:buFont typeface="+mj-lt"/>
              <a:buAutoNum type="arabicPeriod"/>
            </a:pPr>
            <a:r>
              <a:rPr lang="en-US" sz="2600" b="0" i="0" u="none" strike="noStrike" baseline="0" dirty="0" err="1">
                <a:solidFill>
                  <a:srgbClr val="000000"/>
                </a:solidFill>
              </a:rPr>
              <a:t>Cytoalbuminologic</a:t>
            </a:r>
            <a:r>
              <a:rPr lang="en-US" sz="2600" b="0" i="0" u="none" strike="noStrike" baseline="0" dirty="0">
                <a:solidFill>
                  <a:srgbClr val="000000"/>
                </a:solidFill>
              </a:rPr>
              <a:t> dissociation (i.e., elevation of cerebrospinal protein above the laboratory normal and total CSF white cell count &lt;50 cells/</a:t>
            </a:r>
            <a:r>
              <a:rPr lang="en-US" sz="2600" b="0" i="0" u="none" strike="noStrike" baseline="0" dirty="0" err="1">
                <a:solidFill>
                  <a:srgbClr val="000000"/>
                </a:solidFill>
              </a:rPr>
              <a:t>μL</a:t>
            </a:r>
            <a:r>
              <a:rPr lang="en-US" sz="2600" b="0" i="0" u="none" strike="noStrike" baseline="0" dirty="0">
                <a:solidFill>
                  <a:srgbClr val="000000"/>
                </a:solidFill>
              </a:rPr>
              <a:t>) </a:t>
            </a:r>
          </a:p>
          <a:p>
            <a:pPr marL="514350" indent="-514350">
              <a:buFont typeface="+mj-lt"/>
              <a:buAutoNum type="arabicPeriod"/>
            </a:pPr>
            <a:r>
              <a:rPr lang="en-US" sz="2600" b="0" i="0" u="none" strike="noStrike" baseline="0" dirty="0">
                <a:solidFill>
                  <a:srgbClr val="000000"/>
                </a:solidFill>
              </a:rPr>
              <a:t>Nerve conduction studies are normal, OR indicate involvement of sensory nerves only </a:t>
            </a:r>
          </a:p>
          <a:p>
            <a:pPr marL="514350" indent="-514350">
              <a:buFont typeface="+mj-lt"/>
              <a:buAutoNum type="arabicPeriod"/>
            </a:pPr>
            <a:r>
              <a:rPr lang="en-US" sz="2600" b="0" i="0" u="none" strike="noStrike" baseline="0" dirty="0">
                <a:solidFill>
                  <a:srgbClr val="000000"/>
                </a:solidFill>
              </a:rPr>
              <a:t>No alterations in consciousness or corticospinal tract signs </a:t>
            </a:r>
          </a:p>
          <a:p>
            <a:pPr marL="514350" indent="-514350">
              <a:buFont typeface="+mj-lt"/>
              <a:buAutoNum type="arabicPeriod"/>
            </a:pPr>
            <a:r>
              <a:rPr lang="en-US" sz="2600" b="0" i="0" u="none" strike="noStrike" baseline="0" dirty="0">
                <a:solidFill>
                  <a:srgbClr val="000000"/>
                </a:solidFill>
              </a:rPr>
              <a:t>Absence of identified alternative diagnosis </a:t>
            </a:r>
          </a:p>
          <a:p>
            <a:endParaRPr lang="en-IN" dirty="0"/>
          </a:p>
        </p:txBody>
      </p:sp>
    </p:spTree>
    <p:extLst>
      <p:ext uri="{BB962C8B-B14F-4D97-AF65-F5344CB8AC3E}">
        <p14:creationId xmlns:p14="http://schemas.microsoft.com/office/powerpoint/2010/main" val="728668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9A287-FB4E-99F1-558F-C593F4941E0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F7D7955-3C74-ADAA-7BBE-2CBA5A4DAF4B}"/>
              </a:ext>
            </a:extLst>
          </p:cNvPr>
          <p:cNvSpPr>
            <a:spLocks noGrp="1"/>
          </p:cNvSpPr>
          <p:nvPr>
            <p:ph idx="1"/>
          </p:nvPr>
        </p:nvSpPr>
        <p:spPr>
          <a:xfrm>
            <a:off x="677334" y="1470991"/>
            <a:ext cx="8596668" cy="4570371"/>
          </a:xfrm>
        </p:spPr>
        <p:txBody>
          <a:bodyPr>
            <a:normAutofit/>
          </a:bodyPr>
          <a:lstStyle/>
          <a:p>
            <a:r>
              <a:rPr lang="en-US" sz="2000" dirty="0">
                <a:latin typeface="+mj-lt"/>
              </a:rPr>
              <a:t>LEVEL 2 </a:t>
            </a:r>
          </a:p>
          <a:p>
            <a:r>
              <a:rPr lang="en-US" sz="2000" b="0" i="0" u="none" strike="noStrike" baseline="0" dirty="0">
                <a:solidFill>
                  <a:srgbClr val="000000"/>
                </a:solidFill>
                <a:latin typeface="+mj-lt"/>
              </a:rPr>
              <a:t>Bilateral </a:t>
            </a:r>
            <a:r>
              <a:rPr lang="en-US" sz="2000" b="0" i="0" u="none" strike="noStrike" baseline="0" dirty="0" err="1">
                <a:solidFill>
                  <a:srgbClr val="000000"/>
                </a:solidFill>
                <a:latin typeface="+mj-lt"/>
              </a:rPr>
              <a:t>ophthalmoparesis</a:t>
            </a:r>
            <a:r>
              <a:rPr lang="en-US" sz="2000" b="0" i="0" u="none" strike="noStrike" baseline="0" dirty="0">
                <a:solidFill>
                  <a:srgbClr val="000000"/>
                </a:solidFill>
                <a:latin typeface="+mj-lt"/>
              </a:rPr>
              <a:t> and bilateral reduced or absent tendon reflexes and ataxia </a:t>
            </a:r>
          </a:p>
          <a:p>
            <a:r>
              <a:rPr lang="en-IN" sz="2000" b="0" i="0" u="none" strike="noStrike" baseline="0" dirty="0">
                <a:solidFill>
                  <a:srgbClr val="000000"/>
                </a:solidFill>
                <a:latin typeface="+mj-lt"/>
              </a:rPr>
              <a:t>Absence of limb weakness </a:t>
            </a:r>
          </a:p>
          <a:p>
            <a:r>
              <a:rPr lang="en-US" sz="2000" b="0" i="0" u="none" strike="noStrike" baseline="0" dirty="0">
                <a:solidFill>
                  <a:srgbClr val="000000"/>
                </a:solidFill>
                <a:latin typeface="+mj-lt"/>
              </a:rPr>
              <a:t>Monophasic illness pattern and interval between onset and nadir of weakness between 12 h and 28 days and subsequent clinical plateau </a:t>
            </a:r>
          </a:p>
          <a:p>
            <a:r>
              <a:rPr lang="en-US" sz="2000" b="0" i="0" u="none" strike="noStrike" baseline="0" dirty="0">
                <a:solidFill>
                  <a:srgbClr val="000000"/>
                </a:solidFill>
                <a:latin typeface="+mj-lt"/>
              </a:rPr>
              <a:t>CSF with a total white cell count &lt;50 cells/</a:t>
            </a:r>
            <a:r>
              <a:rPr lang="en-US" sz="2000" b="0" i="0" u="none" strike="noStrike" baseline="0" dirty="0" err="1">
                <a:solidFill>
                  <a:srgbClr val="000000"/>
                </a:solidFill>
                <a:latin typeface="+mj-lt"/>
              </a:rPr>
              <a:t>μL</a:t>
            </a:r>
            <a:r>
              <a:rPr lang="en-US" sz="2000" b="0" i="0" u="none" strike="noStrike" baseline="0" dirty="0">
                <a:solidFill>
                  <a:srgbClr val="000000"/>
                </a:solidFill>
                <a:latin typeface="+mj-lt"/>
              </a:rPr>
              <a:t>) (with or without CSF protein elevation above laboratory normal value)  </a:t>
            </a:r>
            <a:r>
              <a:rPr lang="en-US" sz="2000" b="1" i="0" u="none" strike="noStrike" baseline="0" dirty="0">
                <a:solidFill>
                  <a:srgbClr val="000000"/>
                </a:solidFill>
                <a:latin typeface="+mj-lt"/>
              </a:rPr>
              <a:t>OR</a:t>
            </a:r>
            <a:r>
              <a:rPr lang="en-US" sz="2000" b="0" i="0" u="none" strike="noStrike" baseline="0" dirty="0">
                <a:solidFill>
                  <a:srgbClr val="000000"/>
                </a:solidFill>
                <a:latin typeface="+mj-lt"/>
              </a:rPr>
              <a:t> Nerve conduction studies are normal, OR indicate involvement of sensory nerves only </a:t>
            </a:r>
          </a:p>
          <a:p>
            <a:r>
              <a:rPr lang="en-US" sz="2000" b="0" i="0" u="none" strike="noStrike" baseline="0" dirty="0">
                <a:solidFill>
                  <a:srgbClr val="000000"/>
                </a:solidFill>
                <a:latin typeface="+mj-lt"/>
              </a:rPr>
              <a:t>No alterations in consciousness or corticospinal tract signs </a:t>
            </a:r>
          </a:p>
          <a:p>
            <a:r>
              <a:rPr lang="en-US" sz="2000" b="0" i="0" u="none" strike="noStrike" baseline="0" dirty="0">
                <a:solidFill>
                  <a:srgbClr val="000000"/>
                </a:solidFill>
                <a:latin typeface="+mj-lt"/>
              </a:rPr>
              <a:t>Absence of identified alternative diagnosis 	</a:t>
            </a:r>
          </a:p>
          <a:p>
            <a:endParaRPr lang="en-IN" dirty="0"/>
          </a:p>
        </p:txBody>
      </p:sp>
    </p:spTree>
    <p:extLst>
      <p:ext uri="{BB962C8B-B14F-4D97-AF65-F5344CB8AC3E}">
        <p14:creationId xmlns:p14="http://schemas.microsoft.com/office/powerpoint/2010/main" val="343725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F86A3-46F6-2447-3D4E-6722D7AFA38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3F0CC5-939D-13B8-88E3-8B2D64EEBECB}"/>
              </a:ext>
            </a:extLst>
          </p:cNvPr>
          <p:cNvSpPr>
            <a:spLocks noGrp="1"/>
          </p:cNvSpPr>
          <p:nvPr>
            <p:ph idx="1"/>
          </p:nvPr>
        </p:nvSpPr>
        <p:spPr/>
        <p:txBody>
          <a:bodyPr>
            <a:normAutofit/>
          </a:bodyPr>
          <a:lstStyle/>
          <a:p>
            <a:r>
              <a:rPr lang="en-US" sz="2000" dirty="0">
                <a:latin typeface="+mj-lt"/>
              </a:rPr>
              <a:t>LEVEL 3</a:t>
            </a:r>
          </a:p>
          <a:p>
            <a:r>
              <a:rPr lang="en-US" sz="2000" b="0" i="0" u="none" strike="noStrike" baseline="0" dirty="0">
                <a:solidFill>
                  <a:srgbClr val="000000"/>
                </a:solidFill>
                <a:latin typeface="+mj-lt"/>
              </a:rPr>
              <a:t>Bilateral </a:t>
            </a:r>
            <a:r>
              <a:rPr lang="en-US" sz="2000" b="0" i="0" u="none" strike="noStrike" baseline="0" dirty="0" err="1">
                <a:solidFill>
                  <a:srgbClr val="000000"/>
                </a:solidFill>
                <a:latin typeface="+mj-lt"/>
              </a:rPr>
              <a:t>ophthalmoparesis</a:t>
            </a:r>
            <a:r>
              <a:rPr lang="en-US" sz="2000" b="0" i="0" u="none" strike="noStrike" baseline="0" dirty="0">
                <a:solidFill>
                  <a:srgbClr val="000000"/>
                </a:solidFill>
                <a:latin typeface="+mj-lt"/>
              </a:rPr>
              <a:t> and bilateral reduced or absent tendon reflexes and ataxia </a:t>
            </a:r>
          </a:p>
          <a:p>
            <a:r>
              <a:rPr lang="en-IN" sz="2000" b="0" i="0" u="none" strike="noStrike" baseline="0" dirty="0">
                <a:solidFill>
                  <a:srgbClr val="000000"/>
                </a:solidFill>
                <a:latin typeface="+mj-lt"/>
              </a:rPr>
              <a:t>Absence of limb weakness </a:t>
            </a:r>
          </a:p>
          <a:p>
            <a:r>
              <a:rPr lang="en-US" sz="2000" b="0" i="0" u="none" strike="noStrike" baseline="0" dirty="0">
                <a:solidFill>
                  <a:srgbClr val="000000"/>
                </a:solidFill>
                <a:latin typeface="+mj-lt"/>
              </a:rPr>
              <a:t>Monophasic illness pattern and interval between onset and nadir of weakness between 12 h and 28 days and subsequent clinical plateau </a:t>
            </a:r>
          </a:p>
          <a:p>
            <a:r>
              <a:rPr lang="en-US" sz="2000" b="0" i="0" u="none" strike="noStrike" baseline="0" dirty="0">
                <a:solidFill>
                  <a:srgbClr val="000000"/>
                </a:solidFill>
                <a:latin typeface="+mj-lt"/>
              </a:rPr>
              <a:t>No alterations in consciousness or corticospinal tract signs </a:t>
            </a:r>
          </a:p>
          <a:p>
            <a:r>
              <a:rPr lang="en-US" sz="2000" b="0" i="0" u="none" strike="noStrike" baseline="0" dirty="0">
                <a:solidFill>
                  <a:srgbClr val="000000"/>
                </a:solidFill>
                <a:latin typeface="+mj-lt"/>
              </a:rPr>
              <a:t>Absence of identified alternative diagnosis 	</a:t>
            </a:r>
          </a:p>
          <a:p>
            <a:endParaRPr lang="en-IN" dirty="0"/>
          </a:p>
        </p:txBody>
      </p:sp>
    </p:spTree>
    <p:extLst>
      <p:ext uri="{BB962C8B-B14F-4D97-AF65-F5344CB8AC3E}">
        <p14:creationId xmlns:p14="http://schemas.microsoft.com/office/powerpoint/2010/main" val="3030829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9B9A-2CDF-4AFE-D318-192A76BA25A3}"/>
              </a:ext>
            </a:extLst>
          </p:cNvPr>
          <p:cNvSpPr>
            <a:spLocks noGrp="1"/>
          </p:cNvSpPr>
          <p:nvPr>
            <p:ph type="title"/>
          </p:nvPr>
        </p:nvSpPr>
        <p:spPr/>
        <p:txBody>
          <a:bodyPr/>
          <a:lstStyle/>
          <a:p>
            <a:r>
              <a:rPr lang="en-US" dirty="0"/>
              <a:t>Treatment </a:t>
            </a:r>
            <a:endParaRPr lang="en-IN" dirty="0"/>
          </a:p>
        </p:txBody>
      </p:sp>
      <p:sp>
        <p:nvSpPr>
          <p:cNvPr id="3" name="Content Placeholder 2">
            <a:extLst>
              <a:ext uri="{FF2B5EF4-FFF2-40B4-BE49-F238E27FC236}">
                <a16:creationId xmlns:a16="http://schemas.microsoft.com/office/drawing/2014/main" id="{1430F9F7-DC3C-569F-6E79-713A6D8085B9}"/>
              </a:ext>
            </a:extLst>
          </p:cNvPr>
          <p:cNvSpPr>
            <a:spLocks noGrp="1"/>
          </p:cNvSpPr>
          <p:nvPr>
            <p:ph idx="1"/>
          </p:nvPr>
        </p:nvSpPr>
        <p:spPr/>
        <p:txBody>
          <a:bodyPr>
            <a:normAutofit/>
          </a:bodyPr>
          <a:lstStyle/>
          <a:p>
            <a:r>
              <a:rPr lang="en-US" sz="2000" dirty="0"/>
              <a:t>Treatment should be initiated as soon as possible</a:t>
            </a:r>
          </a:p>
          <a:p>
            <a:r>
              <a:rPr lang="en-IN" sz="2000" dirty="0"/>
              <a:t>More than 2 weeks of symptom onset – not known if treatment is effective</a:t>
            </a:r>
          </a:p>
          <a:p>
            <a:r>
              <a:rPr lang="en-IN" sz="2000" dirty="0"/>
              <a:t>Once plateau is reached – treatment is no longer indicated unless patient has severe motor weakness and one cannot exclude the possibility of immune attack</a:t>
            </a:r>
          </a:p>
          <a:p>
            <a:r>
              <a:rPr lang="en-IN" sz="2000" dirty="0"/>
              <a:t>IVIg or plasmapheresis</a:t>
            </a:r>
          </a:p>
        </p:txBody>
      </p:sp>
    </p:spTree>
    <p:extLst>
      <p:ext uri="{BB962C8B-B14F-4D97-AF65-F5344CB8AC3E}">
        <p14:creationId xmlns:p14="http://schemas.microsoft.com/office/powerpoint/2010/main" val="1060757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2D45F-BF36-FDBA-56CE-DBF2539E7D58}"/>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9ACCE02-DE1D-B794-E070-DA820254A5B8}"/>
              </a:ext>
            </a:extLst>
          </p:cNvPr>
          <p:cNvSpPr>
            <a:spLocks noGrp="1"/>
          </p:cNvSpPr>
          <p:nvPr>
            <p:ph idx="1"/>
          </p:nvPr>
        </p:nvSpPr>
        <p:spPr/>
        <p:txBody>
          <a:bodyPr/>
          <a:lstStyle/>
          <a:p>
            <a:r>
              <a:rPr lang="en-US" dirty="0"/>
              <a:t>IVIg :</a:t>
            </a:r>
          </a:p>
          <a:p>
            <a:r>
              <a:rPr lang="en-US" dirty="0"/>
              <a:t>Preferred to plasmapheresis for AMAN and MFS variant</a:t>
            </a:r>
          </a:p>
          <a:p>
            <a:r>
              <a:rPr lang="en-US" dirty="0"/>
              <a:t>Dose : total dose of 2g/kg administered as 5 daily infusions</a:t>
            </a:r>
          </a:p>
          <a:p>
            <a:r>
              <a:rPr lang="en-IN" dirty="0"/>
              <a:t>PLASMAPHERESIS : </a:t>
            </a:r>
          </a:p>
          <a:p>
            <a:r>
              <a:rPr lang="en-IN" dirty="0"/>
              <a:t>40-50ml/kg PE 4-5 times over 7-10 days</a:t>
            </a:r>
          </a:p>
          <a:p>
            <a:r>
              <a:rPr lang="en-IN" dirty="0"/>
              <a:t>Combination of both – not better</a:t>
            </a:r>
          </a:p>
          <a:p>
            <a:r>
              <a:rPr lang="en-IN" dirty="0"/>
              <a:t>Glucocorticoids have no role</a:t>
            </a:r>
          </a:p>
          <a:p>
            <a:r>
              <a:rPr lang="en-IN" dirty="0"/>
              <a:t>Treatment </a:t>
            </a:r>
            <a:r>
              <a:rPr lang="en-IN" dirty="0" err="1"/>
              <a:t>decreses</a:t>
            </a:r>
            <a:r>
              <a:rPr lang="en-IN" dirty="0"/>
              <a:t> need for mechanical ventilation and increases likelihood of full recovery by 1 </a:t>
            </a:r>
            <a:r>
              <a:rPr lang="en-IN" dirty="0" err="1"/>
              <a:t>yr</a:t>
            </a:r>
            <a:endParaRPr lang="en-US" dirty="0"/>
          </a:p>
        </p:txBody>
      </p:sp>
    </p:spTree>
    <p:extLst>
      <p:ext uri="{BB962C8B-B14F-4D97-AF65-F5344CB8AC3E}">
        <p14:creationId xmlns:p14="http://schemas.microsoft.com/office/powerpoint/2010/main" val="734776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3C9F-1E17-BD2E-D87C-C6D902E78E7E}"/>
              </a:ext>
            </a:extLst>
          </p:cNvPr>
          <p:cNvSpPr>
            <a:spLocks noGrp="1"/>
          </p:cNvSpPr>
          <p:nvPr>
            <p:ph type="title"/>
          </p:nvPr>
        </p:nvSpPr>
        <p:spPr/>
        <p:txBody>
          <a:bodyPr/>
          <a:lstStyle/>
          <a:p>
            <a:r>
              <a:rPr lang="en-US" dirty="0"/>
              <a:t>Prognosis </a:t>
            </a:r>
            <a:endParaRPr lang="en-IN" dirty="0"/>
          </a:p>
        </p:txBody>
      </p:sp>
      <p:sp>
        <p:nvSpPr>
          <p:cNvPr id="3" name="Content Placeholder 2">
            <a:extLst>
              <a:ext uri="{FF2B5EF4-FFF2-40B4-BE49-F238E27FC236}">
                <a16:creationId xmlns:a16="http://schemas.microsoft.com/office/drawing/2014/main" id="{2009C716-8E6F-0BA4-40F3-0A8B5F703F13}"/>
              </a:ext>
            </a:extLst>
          </p:cNvPr>
          <p:cNvSpPr>
            <a:spLocks noGrp="1"/>
          </p:cNvSpPr>
          <p:nvPr>
            <p:ph idx="1"/>
          </p:nvPr>
        </p:nvSpPr>
        <p:spPr/>
        <p:txBody>
          <a:bodyPr/>
          <a:lstStyle/>
          <a:p>
            <a:r>
              <a:rPr lang="en-US" sz="2000" dirty="0"/>
              <a:t>85%-full functional recovery</a:t>
            </a:r>
          </a:p>
          <a:p>
            <a:r>
              <a:rPr lang="en-US" sz="2000" dirty="0"/>
              <a:t>&lt;5%-</a:t>
            </a:r>
            <a:r>
              <a:rPr lang="en-US" sz="2000" dirty="0" err="1"/>
              <a:t>motality</a:t>
            </a:r>
            <a:r>
              <a:rPr lang="en-US" sz="2000" dirty="0"/>
              <a:t> death from secondary lung complication</a:t>
            </a:r>
          </a:p>
          <a:p>
            <a:r>
              <a:rPr lang="en-US" sz="2000" dirty="0"/>
              <a:t>Worst-proximal and sensory axonal damage</a:t>
            </a:r>
          </a:p>
          <a:p>
            <a:endParaRPr lang="en-US" sz="2000" dirty="0"/>
          </a:p>
          <a:p>
            <a:pPr marL="0" indent="0">
              <a:buNone/>
            </a:pPr>
            <a:r>
              <a:rPr lang="en-US" sz="2000" dirty="0"/>
              <a:t>Vaccination after GBS is not given for 12 month.</a:t>
            </a:r>
          </a:p>
          <a:p>
            <a:endParaRPr lang="en-IN" dirty="0"/>
          </a:p>
        </p:txBody>
      </p:sp>
    </p:spTree>
    <p:extLst>
      <p:ext uri="{BB962C8B-B14F-4D97-AF65-F5344CB8AC3E}">
        <p14:creationId xmlns:p14="http://schemas.microsoft.com/office/powerpoint/2010/main" val="2381416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67435C-EEBC-55BF-B639-50230A19D725}"/>
              </a:ext>
            </a:extLst>
          </p:cNvPr>
          <p:cNvSpPr>
            <a:spLocks noGrp="1"/>
          </p:cNvSpPr>
          <p:nvPr>
            <p:ph type="title"/>
          </p:nvPr>
        </p:nvSpPr>
        <p:spPr/>
        <p:txBody>
          <a:bodyPr/>
          <a:lstStyle/>
          <a:p>
            <a:pPr algn="r"/>
            <a:r>
              <a:rPr lang="en-US" dirty="0"/>
              <a:t>Thank you </a:t>
            </a:r>
            <a:endParaRPr lang="en-IN" dirty="0"/>
          </a:p>
        </p:txBody>
      </p:sp>
      <p:sp>
        <p:nvSpPr>
          <p:cNvPr id="5" name="Text Placeholder 4">
            <a:extLst>
              <a:ext uri="{FF2B5EF4-FFF2-40B4-BE49-F238E27FC236}">
                <a16:creationId xmlns:a16="http://schemas.microsoft.com/office/drawing/2014/main" id="{774D2F7B-301C-85FF-9017-30BB3951D86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5813037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284</TotalTime>
  <Words>1439</Words>
  <Application>Microsoft Office PowerPoint</Application>
  <PresentationFormat>Widescreen</PresentationFormat>
  <Paragraphs>149</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Palatino LT Std</vt:lpstr>
      <vt:lpstr>Rockwell Std</vt:lpstr>
      <vt:lpstr>Trebuchet MS</vt:lpstr>
      <vt:lpstr>Wingdings 3</vt:lpstr>
      <vt:lpstr>Facet</vt:lpstr>
      <vt:lpstr>Acute Inflammatory Demyelinating Polyneuropathy</vt:lpstr>
      <vt:lpstr>Guillain-Barre Syndrome</vt:lpstr>
      <vt:lpstr>Variants </vt:lpstr>
      <vt:lpstr>Pathogenesis</vt:lpstr>
      <vt:lpstr>PowerPoint Presentation</vt:lpstr>
      <vt:lpstr>Immunopathogenesis of AIDP</vt:lpstr>
      <vt:lpstr>Immunopathogenesis of axonal variants</vt:lpstr>
      <vt:lpstr>Antibodies </vt:lpstr>
      <vt:lpstr>Pathophysiology </vt:lpstr>
      <vt:lpstr>PowerPoint Presentation</vt:lpstr>
      <vt:lpstr>Antecedent events </vt:lpstr>
      <vt:lpstr>PowerPoint Presentation</vt:lpstr>
      <vt:lpstr>Clinical features</vt:lpstr>
      <vt:lpstr>PowerPoint Presentation</vt:lpstr>
      <vt:lpstr>Laboratory features</vt:lpstr>
      <vt:lpstr>PowerPoint Presentation</vt:lpstr>
      <vt:lpstr>PowerPoint Presentation</vt:lpstr>
      <vt:lpstr>GBS doubtful</vt:lpstr>
      <vt:lpstr>Differential diagnosis </vt:lpstr>
      <vt:lpstr>PowerPoint Presentation</vt:lpstr>
      <vt:lpstr>Diagnosis : Brighton Criteria for diagnosis of GBS</vt:lpstr>
      <vt:lpstr>PowerPoint Presentation</vt:lpstr>
      <vt:lpstr>PowerPoint Presentation</vt:lpstr>
      <vt:lpstr>Diagnosis of miller fisher variant</vt:lpstr>
      <vt:lpstr>PowerPoint Presentation</vt:lpstr>
      <vt:lpstr>PowerPoint Presentation</vt:lpstr>
      <vt:lpstr>Treatment </vt:lpstr>
      <vt:lpstr>PowerPoint Presentation</vt:lpstr>
      <vt:lpstr>Prognosis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Inflammatory Demyelinating Polyneuropathy</dc:title>
  <dc:creator>sajeevgeorgev@gmail.com</dc:creator>
  <cp:lastModifiedBy>sajeevgeorgev@gmail.com</cp:lastModifiedBy>
  <cp:revision>10</cp:revision>
  <dcterms:created xsi:type="dcterms:W3CDTF">2022-08-01T09:49:48Z</dcterms:created>
  <dcterms:modified xsi:type="dcterms:W3CDTF">2022-10-01T00:23:02Z</dcterms:modified>
</cp:coreProperties>
</file>