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5143500" cx="9144000"/>
  <p:notesSz cx="6858000" cy="9144000"/>
  <p:embeddedFontLst>
    <p:embeddedFont>
      <p:font typeface="Playfair Display"/>
      <p:regular r:id="rId36"/>
      <p:bold r:id="rId37"/>
      <p:italic r:id="rId38"/>
      <p:boldItalic r:id="rId39"/>
    </p:embeddedFont>
    <p:embeddedFont>
      <p:font typeface="Lato"/>
      <p:regular r:id="rId40"/>
      <p:bold r:id="rId41"/>
      <p:italic r:id="rId42"/>
      <p:boldItalic r:id="rId43"/>
    </p:embeddedFont>
    <p:embeddedFont>
      <p:font typeface="Lexend"/>
      <p:regular r:id="rId44"/>
      <p:bold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46" roundtripDataSignature="AMtx7miet82mdu/qw0gC05eyONyPE9M8d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regular.fntdata"/><Relationship Id="rId20" Type="http://schemas.openxmlformats.org/officeDocument/2006/relationships/slide" Target="slides/slide15.xml"/><Relationship Id="rId42" Type="http://schemas.openxmlformats.org/officeDocument/2006/relationships/font" Target="fonts/Lato-italic.fntdata"/><Relationship Id="rId41" Type="http://schemas.openxmlformats.org/officeDocument/2006/relationships/font" Target="fonts/Lato-bold.fntdata"/><Relationship Id="rId22" Type="http://schemas.openxmlformats.org/officeDocument/2006/relationships/slide" Target="slides/slide17.xml"/><Relationship Id="rId44" Type="http://schemas.openxmlformats.org/officeDocument/2006/relationships/font" Target="fonts/Lexend-regular.fntdata"/><Relationship Id="rId21" Type="http://schemas.openxmlformats.org/officeDocument/2006/relationships/slide" Target="slides/slide16.xml"/><Relationship Id="rId43" Type="http://schemas.openxmlformats.org/officeDocument/2006/relationships/font" Target="fonts/Lato-boldItalic.fntdata"/><Relationship Id="rId24" Type="http://schemas.openxmlformats.org/officeDocument/2006/relationships/slide" Target="slides/slide19.xml"/><Relationship Id="rId46" Type="http://customschemas.google.com/relationships/presentationmetadata" Target="metadata"/><Relationship Id="rId23" Type="http://schemas.openxmlformats.org/officeDocument/2006/relationships/slide" Target="slides/slide18.xml"/><Relationship Id="rId45" Type="http://schemas.openxmlformats.org/officeDocument/2006/relationships/font" Target="fonts/Lexen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PlayfairDisplay-bold.fntdata"/><Relationship Id="rId14" Type="http://schemas.openxmlformats.org/officeDocument/2006/relationships/slide" Target="slides/slide9.xml"/><Relationship Id="rId36" Type="http://schemas.openxmlformats.org/officeDocument/2006/relationships/font" Target="fonts/PlayfairDisplay-regular.fntdata"/><Relationship Id="rId17" Type="http://schemas.openxmlformats.org/officeDocument/2006/relationships/slide" Target="slides/slide12.xml"/><Relationship Id="rId39" Type="http://schemas.openxmlformats.org/officeDocument/2006/relationships/font" Target="fonts/PlayfairDisplay-boldItalic.fntdata"/><Relationship Id="rId16" Type="http://schemas.openxmlformats.org/officeDocument/2006/relationships/slide" Target="slides/slide11.xml"/><Relationship Id="rId38" Type="http://schemas.openxmlformats.org/officeDocument/2006/relationships/font" Target="fonts/PlayfairDisplay-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 name="Google Shape;5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7da79464d743fb7d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7da79464d743fb7d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7da79464d743fb7d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7da79464d743fb7d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7da79464d743fb7d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7da79464d743fb7d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7da79464d743fb7d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7da79464d743fb7d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7da79464d743fb7d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7da79464d743fb7d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7da79464d743fb7d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7da79464d743fb7d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7da79464d743fb7d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7da79464d743fb7d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7da79464d743fb7d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7da79464d743fb7d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7da79464d743fb7d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7da79464d743fb7d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7da79464d743fb7d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7da79464d743fb7d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7da79464d743fb7d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7da79464d743fb7d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7da79464d743fb7d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7da79464d743fb7d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7da79464d743fb7d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7da79464d743fb7d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7da79464d743fb7d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7da79464d743fb7d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7da79464d743fb7d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7da79464d743fb7d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7da79464d743fb7d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7da79464d743fb7d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7da79464d743fb7d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7da79464d743fb7d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7da79464d743fb7d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7da79464d743fb7d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7da79464d743fb7d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7da79464d743fb7d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7da79464d743fb7d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7da79464d743fb7d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7da79464d743fb7d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7da79464d743fb7d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7da79464d743fb7d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7da79464d743fb7d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7da79464d743fb7d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7da79464d743fb7d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7da79464d743fb7d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7da79464d743fb7d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7da79464d743fb7d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7da79464d743fb7d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7da79464d743fb7d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7da79464d743fb7d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7da79464d743fb7d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7da79464d743fb7d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7da79464d743fb7d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da79464d743fb7d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7da79464d743fb7d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da79464d743fb7d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3"/>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3"/>
          <p:cNvSpPr txBox="1"/>
          <p:nvPr>
            <p:ph type="ctrTitle"/>
          </p:nvPr>
        </p:nvSpPr>
        <p:spPr>
          <a:xfrm>
            <a:off x="3096250" y="1627200"/>
            <a:ext cx="2951400" cy="15843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3"/>
          <p:cNvSpPr txBox="1"/>
          <p:nvPr>
            <p:ph idx="1" type="subTitle"/>
          </p:nvPr>
        </p:nvSpPr>
        <p:spPr>
          <a:xfrm>
            <a:off x="3096363" y="3266930"/>
            <a:ext cx="2951400" cy="7014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3"/>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2"/>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12"/>
          <p:cNvSpPr txBox="1"/>
          <p:nvPr>
            <p:ph hasCustomPrompt="1" type="title"/>
          </p:nvPr>
        </p:nvSpPr>
        <p:spPr>
          <a:xfrm>
            <a:off x="311700" y="1233100"/>
            <a:ext cx="8520600" cy="16101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0000"/>
              <a:buFont typeface="Lato"/>
              <a:buNone/>
              <a:defRPr sz="10000">
                <a:latin typeface="Lato"/>
                <a:ea typeface="Lato"/>
                <a:cs typeface="Lato"/>
                <a:sym typeface="Lato"/>
              </a:defRPr>
            </a:lvl1pPr>
            <a:lvl2pPr lvl="1" algn="ctr">
              <a:lnSpc>
                <a:spcPct val="100000"/>
              </a:lnSpc>
              <a:spcBef>
                <a:spcPts val="0"/>
              </a:spcBef>
              <a:spcAft>
                <a:spcPts val="0"/>
              </a:spcAft>
              <a:buSzPts val="10000"/>
              <a:buFont typeface="Lato"/>
              <a:buNone/>
              <a:defRPr sz="10000">
                <a:latin typeface="Lato"/>
                <a:ea typeface="Lato"/>
                <a:cs typeface="Lato"/>
                <a:sym typeface="Lato"/>
              </a:defRPr>
            </a:lvl2pPr>
            <a:lvl3pPr lvl="2" algn="ctr">
              <a:lnSpc>
                <a:spcPct val="100000"/>
              </a:lnSpc>
              <a:spcBef>
                <a:spcPts val="0"/>
              </a:spcBef>
              <a:spcAft>
                <a:spcPts val="0"/>
              </a:spcAft>
              <a:buSzPts val="10000"/>
              <a:buFont typeface="Lato"/>
              <a:buNone/>
              <a:defRPr sz="10000">
                <a:latin typeface="Lato"/>
                <a:ea typeface="Lato"/>
                <a:cs typeface="Lato"/>
                <a:sym typeface="Lato"/>
              </a:defRPr>
            </a:lvl3pPr>
            <a:lvl4pPr lvl="3" algn="ctr">
              <a:lnSpc>
                <a:spcPct val="100000"/>
              </a:lnSpc>
              <a:spcBef>
                <a:spcPts val="0"/>
              </a:spcBef>
              <a:spcAft>
                <a:spcPts val="0"/>
              </a:spcAft>
              <a:buSzPts val="10000"/>
              <a:buFont typeface="Lato"/>
              <a:buNone/>
              <a:defRPr sz="10000">
                <a:latin typeface="Lato"/>
                <a:ea typeface="Lato"/>
                <a:cs typeface="Lato"/>
                <a:sym typeface="Lato"/>
              </a:defRPr>
            </a:lvl4pPr>
            <a:lvl5pPr lvl="4" algn="ctr">
              <a:lnSpc>
                <a:spcPct val="100000"/>
              </a:lnSpc>
              <a:spcBef>
                <a:spcPts val="0"/>
              </a:spcBef>
              <a:spcAft>
                <a:spcPts val="0"/>
              </a:spcAft>
              <a:buSzPts val="10000"/>
              <a:buFont typeface="Lato"/>
              <a:buNone/>
              <a:defRPr sz="10000">
                <a:latin typeface="Lato"/>
                <a:ea typeface="Lato"/>
                <a:cs typeface="Lato"/>
                <a:sym typeface="Lato"/>
              </a:defRPr>
            </a:lvl5pPr>
            <a:lvl6pPr lvl="5" algn="ctr">
              <a:lnSpc>
                <a:spcPct val="100000"/>
              </a:lnSpc>
              <a:spcBef>
                <a:spcPts val="0"/>
              </a:spcBef>
              <a:spcAft>
                <a:spcPts val="0"/>
              </a:spcAft>
              <a:buSzPts val="10000"/>
              <a:buFont typeface="Lato"/>
              <a:buNone/>
              <a:defRPr sz="10000">
                <a:latin typeface="Lato"/>
                <a:ea typeface="Lato"/>
                <a:cs typeface="Lato"/>
                <a:sym typeface="Lato"/>
              </a:defRPr>
            </a:lvl6pPr>
            <a:lvl7pPr lvl="6" algn="ctr">
              <a:lnSpc>
                <a:spcPct val="100000"/>
              </a:lnSpc>
              <a:spcBef>
                <a:spcPts val="0"/>
              </a:spcBef>
              <a:spcAft>
                <a:spcPts val="0"/>
              </a:spcAft>
              <a:buSzPts val="10000"/>
              <a:buFont typeface="Lato"/>
              <a:buNone/>
              <a:defRPr sz="10000">
                <a:latin typeface="Lato"/>
                <a:ea typeface="Lato"/>
                <a:cs typeface="Lato"/>
                <a:sym typeface="Lato"/>
              </a:defRPr>
            </a:lvl7pPr>
            <a:lvl8pPr lvl="7" algn="ctr">
              <a:lnSpc>
                <a:spcPct val="100000"/>
              </a:lnSpc>
              <a:spcBef>
                <a:spcPts val="0"/>
              </a:spcBef>
              <a:spcAft>
                <a:spcPts val="0"/>
              </a:spcAft>
              <a:buSzPts val="10000"/>
              <a:buFont typeface="Lato"/>
              <a:buNone/>
              <a:defRPr sz="10000">
                <a:latin typeface="Lato"/>
                <a:ea typeface="Lato"/>
                <a:cs typeface="Lato"/>
                <a:sym typeface="Lato"/>
              </a:defRPr>
            </a:lvl8pPr>
            <a:lvl9pPr lvl="8" algn="ctr">
              <a:lnSpc>
                <a:spcPct val="100000"/>
              </a:lnSpc>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2"/>
          <p:cNvSpPr txBox="1"/>
          <p:nvPr>
            <p:ph idx="1" type="body"/>
          </p:nvPr>
        </p:nvSpPr>
        <p:spPr>
          <a:xfrm>
            <a:off x="311700" y="2919450"/>
            <a:ext cx="8520600" cy="10716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2" name="Google Shape;52;p12"/>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3"/>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4"/>
          <p:cNvSpPr txBox="1"/>
          <p:nvPr>
            <p:ph type="title"/>
          </p:nvPr>
        </p:nvSpPr>
        <p:spPr>
          <a:xfrm>
            <a:off x="509550" y="1423875"/>
            <a:ext cx="8124900" cy="17982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4"/>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5"/>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5"/>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21" name="Google Shape;21;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2" name="Google Shape;22;p5"/>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6"/>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25" name="Google Shape;25;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6" name="Google Shape;26;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7" name="Google Shape;27;p6"/>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7"/>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30" name="Google Shape;30;p7"/>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column text">
  <p:cSld name="ONE_COLUMN_TEXT">
    <p:spTree>
      <p:nvGrpSpPr>
        <p:cNvPr id="31" name="Shape 31"/>
        <p:cNvGrpSpPr/>
        <p:nvPr/>
      </p:nvGrpSpPr>
      <p:grpSpPr>
        <a:xfrm>
          <a:off x="0" y="0"/>
          <a:ext cx="0" cy="0"/>
          <a:chOff x="0" y="0"/>
          <a:chExt cx="0" cy="0"/>
        </a:xfrm>
      </p:grpSpPr>
      <p:sp>
        <p:nvSpPr>
          <p:cNvPr id="32" name="Google Shape;32;p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3" name="Google Shape;33;p8"/>
          <p:cNvSpPr txBox="1"/>
          <p:nvPr>
            <p:ph idx="1" type="body"/>
          </p:nvPr>
        </p:nvSpPr>
        <p:spPr>
          <a:xfrm>
            <a:off x="311700" y="1391378"/>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4" name="Google Shape;34;p8"/>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9"/>
          <p:cNvSpPr txBox="1"/>
          <p:nvPr>
            <p:ph type="title"/>
          </p:nvPr>
        </p:nvSpPr>
        <p:spPr>
          <a:xfrm>
            <a:off x="490250" y="526350"/>
            <a:ext cx="56187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9"/>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10"/>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0" name="Google Shape;40;p10"/>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10"/>
          <p:cNvSpPr txBox="1"/>
          <p:nvPr>
            <p:ph type="title"/>
          </p:nvPr>
        </p:nvSpPr>
        <p:spPr>
          <a:xfrm>
            <a:off x="265500" y="1107950"/>
            <a:ext cx="4045200" cy="1683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2" name="Google Shape;42;p10"/>
          <p:cNvSpPr txBox="1"/>
          <p:nvPr>
            <p:ph idx="1" type="subTitle"/>
          </p:nvPr>
        </p:nvSpPr>
        <p:spPr>
          <a:xfrm>
            <a:off x="265500" y="2845201"/>
            <a:ext cx="4045200" cy="13455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10"/>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0"/>
              </a:spcBef>
              <a:spcAft>
                <a:spcPts val="0"/>
              </a:spcAft>
              <a:buClr>
                <a:schemeClr val="lt1"/>
              </a:buClr>
              <a:buSzPts val="1400"/>
              <a:buChar char="○"/>
              <a:defRPr>
                <a:solidFill>
                  <a:schemeClr val="lt1"/>
                </a:solidFill>
              </a:defRPr>
            </a:lvl2pPr>
            <a:lvl3pPr indent="-317500" lvl="2" marL="1371600" algn="l">
              <a:lnSpc>
                <a:spcPct val="115000"/>
              </a:lnSpc>
              <a:spcBef>
                <a:spcPts val="0"/>
              </a:spcBef>
              <a:spcAft>
                <a:spcPts val="0"/>
              </a:spcAft>
              <a:buClr>
                <a:schemeClr val="lt1"/>
              </a:buClr>
              <a:buSzPts val="1400"/>
              <a:buChar char="■"/>
              <a:defRPr>
                <a:solidFill>
                  <a:schemeClr val="lt1"/>
                </a:solidFill>
              </a:defRPr>
            </a:lvl3pPr>
            <a:lvl4pPr indent="-317500" lvl="3" marL="1828800" algn="l">
              <a:lnSpc>
                <a:spcPct val="115000"/>
              </a:lnSpc>
              <a:spcBef>
                <a:spcPts val="0"/>
              </a:spcBef>
              <a:spcAft>
                <a:spcPts val="0"/>
              </a:spcAft>
              <a:buClr>
                <a:schemeClr val="lt1"/>
              </a:buClr>
              <a:buSzPts val="1400"/>
              <a:buChar char="●"/>
              <a:defRPr>
                <a:solidFill>
                  <a:schemeClr val="lt1"/>
                </a:solidFill>
              </a:defRPr>
            </a:lvl4pPr>
            <a:lvl5pPr indent="-317500" lvl="4" marL="2286000" algn="l">
              <a:lnSpc>
                <a:spcPct val="115000"/>
              </a:lnSpc>
              <a:spcBef>
                <a:spcPts val="0"/>
              </a:spcBef>
              <a:spcAft>
                <a:spcPts val="0"/>
              </a:spcAft>
              <a:buClr>
                <a:schemeClr val="lt1"/>
              </a:buClr>
              <a:buSzPts val="1400"/>
              <a:buChar char="○"/>
              <a:defRPr>
                <a:solidFill>
                  <a:schemeClr val="lt1"/>
                </a:solidFill>
              </a:defRPr>
            </a:lvl5pPr>
            <a:lvl6pPr indent="-317500" lvl="5" marL="2743200" algn="l">
              <a:lnSpc>
                <a:spcPct val="115000"/>
              </a:lnSpc>
              <a:spcBef>
                <a:spcPts val="0"/>
              </a:spcBef>
              <a:spcAft>
                <a:spcPts val="0"/>
              </a:spcAft>
              <a:buClr>
                <a:schemeClr val="lt1"/>
              </a:buClr>
              <a:buSzPts val="1400"/>
              <a:buChar char="■"/>
              <a:defRPr>
                <a:solidFill>
                  <a:schemeClr val="lt1"/>
                </a:solidFill>
              </a:defRPr>
            </a:lvl6pPr>
            <a:lvl7pPr indent="-317500" lvl="6" marL="3200400" algn="l">
              <a:lnSpc>
                <a:spcPct val="115000"/>
              </a:lnSpc>
              <a:spcBef>
                <a:spcPts val="0"/>
              </a:spcBef>
              <a:spcAft>
                <a:spcPts val="0"/>
              </a:spcAft>
              <a:buClr>
                <a:schemeClr val="lt1"/>
              </a:buClr>
              <a:buSzPts val="1400"/>
              <a:buChar char="●"/>
              <a:defRPr>
                <a:solidFill>
                  <a:schemeClr val="lt1"/>
                </a:solidFill>
              </a:defRPr>
            </a:lvl7pPr>
            <a:lvl8pPr indent="-317500" lvl="7" marL="3657600" algn="l">
              <a:lnSpc>
                <a:spcPct val="115000"/>
              </a:lnSpc>
              <a:spcBef>
                <a:spcPts val="0"/>
              </a:spcBef>
              <a:spcAft>
                <a:spcPts val="0"/>
              </a:spcAft>
              <a:buClr>
                <a:schemeClr val="lt1"/>
              </a:buClr>
              <a:buSzPts val="1400"/>
              <a:buChar char="○"/>
              <a:defRPr>
                <a:solidFill>
                  <a:schemeClr val="lt1"/>
                </a:solidFill>
              </a:defRPr>
            </a:lvl8pPr>
            <a:lvl9pPr indent="-317500" lvl="8" marL="4114800" algn="l">
              <a:lnSpc>
                <a:spcPct val="115000"/>
              </a:lnSpc>
              <a:spcBef>
                <a:spcPts val="0"/>
              </a:spcBef>
              <a:spcAft>
                <a:spcPts val="0"/>
              </a:spcAft>
              <a:buClr>
                <a:schemeClr val="lt1"/>
              </a:buClr>
              <a:buSzPts val="1400"/>
              <a:buChar char="■"/>
              <a:defRPr>
                <a:solidFill>
                  <a:schemeClr val="lt1"/>
                </a:solidFill>
              </a:defRPr>
            </a:lvl9pPr>
          </a:lstStyle>
          <a:p/>
        </p:txBody>
      </p:sp>
      <p:sp>
        <p:nvSpPr>
          <p:cNvPr id="44" name="Google Shape;44;p10"/>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1"/>
          <p:cNvSpPr txBox="1"/>
          <p:nvPr>
            <p:ph idx="1" type="body"/>
          </p:nvPr>
        </p:nvSpPr>
        <p:spPr>
          <a:xfrm>
            <a:off x="319500" y="4230575"/>
            <a:ext cx="5998800" cy="5988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7" name="Google Shape;47;p1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1pPr>
            <a:lvl2pPr lvl="1"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2pPr>
            <a:lvl3pPr lvl="2"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3pPr>
            <a:lvl4pPr lvl="3"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4pPr>
            <a:lvl5pPr lvl="4"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5pPr>
            <a:lvl6pPr lvl="5"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6pPr>
            <a:lvl7pPr lvl="6"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7pPr>
            <a:lvl8pPr lvl="7"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8pPr>
            <a:lvl9pPr lvl="8"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Lato"/>
              <a:buChar char="●"/>
              <a:defRPr b="0" i="0" sz="1800" u="none" cap="none" strike="noStrike">
                <a:solidFill>
                  <a:schemeClr val="dk2"/>
                </a:solidFill>
                <a:latin typeface="Lato"/>
                <a:ea typeface="Lato"/>
                <a:cs typeface="Lato"/>
                <a:sym typeface="Lato"/>
              </a:defRPr>
            </a:lvl1pPr>
            <a:lvl2pPr indent="-317500" lvl="1" marL="9144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2pPr>
            <a:lvl3pPr indent="-317500" lvl="2" marL="13716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3pPr>
            <a:lvl4pPr indent="-317500" lvl="3" marL="18288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4pPr>
            <a:lvl5pPr indent="-317500" lvl="4" marL="22860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5pPr>
            <a:lvl6pPr indent="-317500" lvl="5" marL="27432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6pPr>
            <a:lvl7pPr indent="-317500" lvl="6" marL="32004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7pPr>
            <a:lvl8pPr indent="-317500" lvl="7" marL="36576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8pPr>
            <a:lvl9pPr indent="-317500" lvl="8" marL="41148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9pPr>
          </a:lstStyle>
          <a:p/>
        </p:txBody>
      </p:sp>
      <p:sp>
        <p:nvSpPr>
          <p:cNvPr id="8" name="Google Shape;8;p2"/>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
          <p:cNvSpPr txBox="1"/>
          <p:nvPr>
            <p:ph type="ctrTitle"/>
          </p:nvPr>
        </p:nvSpPr>
        <p:spPr>
          <a:xfrm>
            <a:off x="3096250" y="1627200"/>
            <a:ext cx="2951400" cy="15843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200"/>
              <a:buNone/>
            </a:pPr>
            <a:r>
              <a:rPr lang="en-GB"/>
              <a:t>Abdominal</a:t>
            </a:r>
            <a:endParaRPr/>
          </a:p>
          <a:p>
            <a:pPr indent="0" lvl="0" marL="0" rtl="0" algn="ctr">
              <a:lnSpc>
                <a:spcPct val="100000"/>
              </a:lnSpc>
              <a:spcBef>
                <a:spcPts val="0"/>
              </a:spcBef>
              <a:spcAft>
                <a:spcPts val="0"/>
              </a:spcAft>
              <a:buSzPts val="3200"/>
              <a:buNone/>
            </a:pPr>
            <a:r>
              <a:rPr lang="en-GB"/>
              <a:t>Pain</a:t>
            </a:r>
            <a:endParaRPr/>
          </a:p>
        </p:txBody>
      </p:sp>
      <p:sp>
        <p:nvSpPr>
          <p:cNvPr id="60" name="Google Shape;60;p1"/>
          <p:cNvSpPr txBox="1"/>
          <p:nvPr>
            <p:ph idx="1" type="subTitle"/>
          </p:nvPr>
        </p:nvSpPr>
        <p:spPr>
          <a:xfrm>
            <a:off x="3096363" y="3266930"/>
            <a:ext cx="2951400" cy="7014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1800"/>
              <a:buNone/>
            </a:pPr>
            <a:r>
              <a:rPr lang="en-GB"/>
              <a:t>HARRISON TOPIC</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7da79464d743fb7d_42"/>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3050"/>
              <a:t>Not a colic..</a:t>
            </a:r>
            <a:endParaRPr sz="3050"/>
          </a:p>
        </p:txBody>
      </p:sp>
      <p:sp>
        <p:nvSpPr>
          <p:cNvPr id="113" name="Google Shape;113;g7da79464d743fb7d_42"/>
          <p:cNvSpPr txBox="1"/>
          <p:nvPr>
            <p:ph idx="1" type="body"/>
          </p:nvPr>
        </p:nvSpPr>
        <p:spPr>
          <a:xfrm>
            <a:off x="311700" y="1616200"/>
            <a:ext cx="8520600" cy="2952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Sudden distention of the </a:t>
            </a:r>
            <a:r>
              <a:rPr b="1" lang="en-GB" sz="2500">
                <a:solidFill>
                  <a:schemeClr val="accent2"/>
                </a:solidFill>
              </a:rPr>
              <a:t>biliary tree</a:t>
            </a:r>
            <a:r>
              <a:rPr lang="en-GB" sz="2400"/>
              <a:t> produces a steady rather than colicky type of pain; hence, the term biliary colic is misleading.</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7da79464d743fb7d_4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9" name="Google Shape;119;g7da79464d743fb7d_47"/>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300">
                <a:solidFill>
                  <a:schemeClr val="accent2"/>
                </a:solidFill>
              </a:rPr>
              <a:t>Gallbladder</a:t>
            </a:r>
            <a:r>
              <a:rPr lang="en-GB" sz="2200"/>
              <a:t> distention typically causes pain in the right upper quadrant with radiation to the right posterior region of the thorax or to the tip of the right scapula.</a:t>
            </a:r>
            <a:endParaRPr sz="2200"/>
          </a:p>
        </p:txBody>
      </p:sp>
      <p:sp>
        <p:nvSpPr>
          <p:cNvPr id="120" name="Google Shape;120;g7da79464d743fb7d_47"/>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200"/>
              <a:t>Distention of the </a:t>
            </a:r>
            <a:r>
              <a:rPr b="1" lang="en-GB" sz="2300">
                <a:solidFill>
                  <a:schemeClr val="accent2"/>
                </a:solidFill>
              </a:rPr>
              <a:t>common bile duct</a:t>
            </a:r>
            <a:r>
              <a:rPr lang="en-GB" sz="2200"/>
              <a:t> often causes epigastric pain that may radiate to the upper lumbar region.</a:t>
            </a: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7da79464d743fb7d_58"/>
          <p:cNvSpPr txBox="1"/>
          <p:nvPr>
            <p:ph idx="1" type="body"/>
          </p:nvPr>
        </p:nvSpPr>
        <p:spPr>
          <a:xfrm>
            <a:off x="311700" y="531500"/>
            <a:ext cx="4086900" cy="412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100"/>
              <a:t>The pain of distention of the pancreatic ducts is similar to that described for distention of the common bile duct but, in addition, is very frequently accentuated by recumbency and relieved by the upright position.</a:t>
            </a:r>
            <a:endParaRPr sz="21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g7da79464d743fb7d_63"/>
          <p:cNvSpPr txBox="1"/>
          <p:nvPr>
            <p:ph type="title"/>
          </p:nvPr>
        </p:nvSpPr>
        <p:spPr>
          <a:xfrm>
            <a:off x="311700" y="391350"/>
            <a:ext cx="8520600" cy="62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3050"/>
              <a:t>Loin to groin..</a:t>
            </a:r>
            <a:endParaRPr sz="3050"/>
          </a:p>
        </p:txBody>
      </p:sp>
      <p:sp>
        <p:nvSpPr>
          <p:cNvPr id="131" name="Google Shape;131;g7da79464d743fb7d_63"/>
          <p:cNvSpPr txBox="1"/>
          <p:nvPr>
            <p:ph idx="1" type="body"/>
          </p:nvPr>
        </p:nvSpPr>
        <p:spPr>
          <a:xfrm>
            <a:off x="311700" y="1380262"/>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200"/>
              <a:t>Obstruction  in urinary tract</a:t>
            </a:r>
            <a:endParaRPr sz="2200"/>
          </a:p>
          <a:p>
            <a:pPr indent="0" lvl="0" marL="0" rtl="0" algn="l">
              <a:spcBef>
                <a:spcPts val="0"/>
              </a:spcBef>
              <a:spcAft>
                <a:spcPts val="0"/>
              </a:spcAft>
              <a:buNone/>
            </a:pPr>
            <a:r>
              <a:t/>
            </a:r>
            <a:endParaRPr sz="2200"/>
          </a:p>
          <a:p>
            <a:pPr indent="-368300" lvl="0" marL="457200" rtl="0" algn="l">
              <a:spcBef>
                <a:spcPts val="0"/>
              </a:spcBef>
              <a:spcAft>
                <a:spcPts val="0"/>
              </a:spcAft>
              <a:buSzPts val="2200"/>
              <a:buChar char="●"/>
            </a:pPr>
            <a:r>
              <a:rPr b="1" lang="en-GB" sz="2200"/>
              <a:t>Uteropelvic junction</a:t>
            </a:r>
            <a:r>
              <a:rPr lang="en-GB" sz="2200"/>
              <a:t>: costovertebral angle</a:t>
            </a:r>
            <a:endParaRPr sz="2200"/>
          </a:p>
          <a:p>
            <a:pPr indent="-368300" lvl="0" marL="457200" rtl="0" algn="l">
              <a:spcBef>
                <a:spcPts val="0"/>
              </a:spcBef>
              <a:spcAft>
                <a:spcPts val="0"/>
              </a:spcAft>
              <a:buSzPts val="2200"/>
              <a:buChar char="●"/>
            </a:pPr>
            <a:r>
              <a:rPr b="1" lang="en-GB" sz="2200"/>
              <a:t>Ureter</a:t>
            </a:r>
            <a:r>
              <a:rPr lang="en-GB" sz="2200"/>
              <a:t>: flank pain</a:t>
            </a:r>
            <a:endParaRPr sz="2200"/>
          </a:p>
          <a:p>
            <a:pPr indent="-368300" lvl="0" marL="457200" rtl="0" algn="l">
              <a:spcBef>
                <a:spcPts val="0"/>
              </a:spcBef>
              <a:spcAft>
                <a:spcPts val="0"/>
              </a:spcAft>
              <a:buSzPts val="2200"/>
              <a:buChar char="●"/>
            </a:pPr>
            <a:r>
              <a:rPr b="1" lang="en-GB" sz="2200"/>
              <a:t>Intravescicular portion</a:t>
            </a:r>
            <a:r>
              <a:rPr lang="en-GB" sz="2200"/>
              <a:t> of ureter: suprapubic and flank pain radiating to penis, scrotum and inner aspect of upper thigh</a:t>
            </a:r>
            <a:endParaRPr sz="2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7da79464d743fb7d_164"/>
          <p:cNvSpPr txBox="1"/>
          <p:nvPr>
            <p:ph idx="1" type="body"/>
          </p:nvPr>
        </p:nvSpPr>
        <p:spPr>
          <a:xfrm>
            <a:off x="311700" y="553200"/>
            <a:ext cx="3999900" cy="4015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400">
                <a:solidFill>
                  <a:schemeClr val="accent2"/>
                </a:solidFill>
              </a:rPr>
              <a:t>Vascular Disturbance</a:t>
            </a:r>
            <a:endParaRPr b="1" sz="2400">
              <a:solidFill>
                <a:schemeClr val="accent2"/>
              </a:solidFill>
            </a:endParaRPr>
          </a:p>
          <a:p>
            <a:pPr indent="0" lvl="0" marL="0" rtl="0" algn="l">
              <a:spcBef>
                <a:spcPts val="0"/>
              </a:spcBef>
              <a:spcAft>
                <a:spcPts val="0"/>
              </a:spcAft>
              <a:buNone/>
            </a:pPr>
            <a:r>
              <a:t/>
            </a:r>
            <a:endParaRPr sz="2300"/>
          </a:p>
          <a:p>
            <a:pPr indent="0" lvl="0" marL="0" rtl="0" algn="l">
              <a:spcBef>
                <a:spcPts val="0"/>
              </a:spcBef>
              <a:spcAft>
                <a:spcPts val="0"/>
              </a:spcAft>
              <a:buNone/>
            </a:pPr>
            <a:r>
              <a:rPr lang="en-GB" sz="2300"/>
              <a:t>Abdominal pain with radiation to sacral region, flank or genitalia should always signal the possibility  of rupturing  </a:t>
            </a:r>
            <a:r>
              <a:rPr b="1" lang="en-GB" sz="2300">
                <a:solidFill>
                  <a:schemeClr val="accent2"/>
                </a:solidFill>
              </a:rPr>
              <a:t>Aortic aneurysm</a:t>
            </a:r>
            <a:endParaRPr b="1" sz="2300">
              <a:solidFill>
                <a:schemeClr val="accent2"/>
              </a:solidFill>
            </a:endParaRPr>
          </a:p>
        </p:txBody>
      </p:sp>
      <p:sp>
        <p:nvSpPr>
          <p:cNvPr id="137" name="Google Shape;137;g7da79464d743fb7d_164"/>
          <p:cNvSpPr txBox="1"/>
          <p:nvPr>
            <p:ph idx="2" type="body"/>
          </p:nvPr>
        </p:nvSpPr>
        <p:spPr>
          <a:xfrm>
            <a:off x="4832400" y="553075"/>
            <a:ext cx="3999900" cy="44418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GB" sz="2300">
                <a:solidFill>
                  <a:schemeClr val="accent2"/>
                </a:solidFill>
              </a:rPr>
              <a:t>Superior mesentric artery occlusion</a:t>
            </a:r>
            <a:endParaRPr b="1" sz="2300">
              <a:solidFill>
                <a:schemeClr val="accent2"/>
              </a:solidFill>
            </a:endParaRPr>
          </a:p>
          <a:p>
            <a:pPr indent="0" lvl="0" marL="0" rtl="0" algn="l">
              <a:spcBef>
                <a:spcPts val="0"/>
              </a:spcBef>
              <a:spcAft>
                <a:spcPts val="0"/>
              </a:spcAft>
              <a:buNone/>
            </a:pPr>
            <a:r>
              <a:rPr lang="en-GB" sz="2300"/>
              <a:t>Mild continuous or cramping diffuse pain 2-3 days before vascular collapse or peritoneal inflammation. </a:t>
            </a:r>
            <a:endParaRPr sz="2300"/>
          </a:p>
          <a:p>
            <a:pPr indent="0" lvl="0" marL="0" rtl="0" algn="l">
              <a:spcBef>
                <a:spcPts val="0"/>
              </a:spcBef>
              <a:spcAft>
                <a:spcPts val="0"/>
              </a:spcAft>
              <a:buNone/>
            </a:pPr>
            <a:r>
              <a:t/>
            </a:r>
            <a:endParaRPr sz="2300"/>
          </a:p>
          <a:p>
            <a:pPr indent="0" lvl="0" marL="0" rtl="0" algn="l">
              <a:spcBef>
                <a:spcPts val="0"/>
              </a:spcBef>
              <a:spcAft>
                <a:spcPts val="0"/>
              </a:spcAft>
              <a:buNone/>
            </a:pPr>
            <a:r>
              <a:rPr lang="en-GB" sz="2300"/>
              <a:t>May present as diffuse pain in the absence of tenderness and rigidity (</a:t>
            </a:r>
            <a:r>
              <a:rPr b="1" lang="en-GB" sz="2300">
                <a:solidFill>
                  <a:schemeClr val="accent2"/>
                </a:solidFill>
              </a:rPr>
              <a:t>Pain out of propotion to signs</a:t>
            </a:r>
            <a:r>
              <a:rPr lang="en-GB" sz="2300"/>
              <a:t>)</a:t>
            </a:r>
            <a:endParaRPr sz="23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7da79464d743fb7d_78"/>
          <p:cNvSpPr txBox="1"/>
          <p:nvPr>
            <p:ph idx="1" type="body"/>
          </p:nvPr>
        </p:nvSpPr>
        <p:spPr>
          <a:xfrm>
            <a:off x="311700" y="616599"/>
            <a:ext cx="3831900" cy="3954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300">
                <a:solidFill>
                  <a:schemeClr val="accent2"/>
                </a:solidFill>
              </a:rPr>
              <a:t>Pain from abdominal wall</a:t>
            </a:r>
            <a:endParaRPr b="1" sz="2300">
              <a:solidFill>
                <a:schemeClr val="accent2"/>
              </a:solidFill>
            </a:endParaRPr>
          </a:p>
          <a:p>
            <a:pPr indent="0" lvl="0" marL="0" rtl="0" algn="l">
              <a:spcBef>
                <a:spcPts val="0"/>
              </a:spcBef>
              <a:spcAft>
                <a:spcPts val="0"/>
              </a:spcAft>
              <a:buNone/>
            </a:pPr>
            <a:r>
              <a:t/>
            </a:r>
            <a:endParaRPr sz="2000"/>
          </a:p>
          <a:p>
            <a:pPr indent="0" lvl="0" marL="0" rtl="0" algn="l">
              <a:spcBef>
                <a:spcPts val="0"/>
              </a:spcBef>
              <a:spcAft>
                <a:spcPts val="0"/>
              </a:spcAft>
              <a:buNone/>
            </a:pPr>
            <a:r>
              <a:rPr lang="en-GB" sz="2200"/>
              <a:t>Pain arising from the abdominal wall is usually constant and aching. Movement, prolonged standing, and pressure accentuate the discomfort and associated muscle spasm.</a:t>
            </a:r>
            <a:endParaRPr sz="22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7da79464d743fb7d_83"/>
          <p:cNvSpPr txBox="1"/>
          <p:nvPr>
            <p:ph idx="1" type="body"/>
          </p:nvPr>
        </p:nvSpPr>
        <p:spPr>
          <a:xfrm>
            <a:off x="311700" y="617425"/>
            <a:ext cx="8520600" cy="3951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GB" sz="2600">
                <a:solidFill>
                  <a:schemeClr val="accent2"/>
                </a:solidFill>
              </a:rPr>
              <a:t>Referred pain</a:t>
            </a:r>
            <a:endParaRPr b="1" sz="2600">
              <a:solidFill>
                <a:schemeClr val="accent2"/>
              </a:solidFill>
            </a:endParaRPr>
          </a:p>
          <a:p>
            <a:pPr indent="0" lvl="0" marL="0" rtl="0" algn="l">
              <a:spcBef>
                <a:spcPts val="0"/>
              </a:spcBef>
              <a:spcAft>
                <a:spcPts val="0"/>
              </a:spcAft>
              <a:buNone/>
            </a:pPr>
            <a:r>
              <a:t/>
            </a:r>
            <a:endParaRPr sz="2500"/>
          </a:p>
          <a:p>
            <a:pPr indent="0" lvl="0" marL="0" rtl="0" algn="l">
              <a:spcBef>
                <a:spcPts val="0"/>
              </a:spcBef>
              <a:spcAft>
                <a:spcPts val="0"/>
              </a:spcAft>
              <a:buNone/>
            </a:pPr>
            <a:r>
              <a:rPr b="1" lang="en-GB" sz="2500"/>
              <a:t>Referred pain of thoracic origin</a:t>
            </a:r>
            <a:r>
              <a:rPr lang="en-GB" sz="2500"/>
              <a:t>: respiratory  lag in involved hemithorax.</a:t>
            </a:r>
            <a:endParaRPr sz="2500"/>
          </a:p>
          <a:p>
            <a:pPr indent="0" lvl="0" marL="0" rtl="0" algn="l">
              <a:spcBef>
                <a:spcPts val="0"/>
              </a:spcBef>
              <a:spcAft>
                <a:spcPts val="0"/>
              </a:spcAft>
              <a:buNone/>
            </a:pPr>
            <a:r>
              <a:t/>
            </a:r>
            <a:endParaRPr sz="2500"/>
          </a:p>
          <a:p>
            <a:pPr indent="0" lvl="0" marL="0" rtl="0" algn="l">
              <a:spcBef>
                <a:spcPts val="0"/>
              </a:spcBef>
              <a:spcAft>
                <a:spcPts val="0"/>
              </a:spcAft>
              <a:buNone/>
            </a:pPr>
            <a:r>
              <a:rPr lang="en-GB" sz="2500"/>
              <a:t>Abdominal muscle spasm caused by referred pain will diminish during the inspiratory phase of respiration, whereas it persists throughout both respiratory phases if it is of abdominal origin.</a:t>
            </a:r>
            <a:endParaRPr sz="25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7da79464d743fb7d_88"/>
          <p:cNvSpPr txBox="1"/>
          <p:nvPr>
            <p:ph idx="1" type="body"/>
          </p:nvPr>
        </p:nvSpPr>
        <p:spPr>
          <a:xfrm>
            <a:off x="311700" y="580325"/>
            <a:ext cx="3886200" cy="3990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200"/>
              <a:t>Palpation over the area of referred pain in the abdomen also does not usually accentuate the pain, and may relieve the pain in some instance.</a:t>
            </a:r>
            <a:endParaRPr sz="22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7da79464d743fb7d_9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8" name="Google Shape;158;g7da79464d743fb7d_9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500"/>
              <a:t>Referred pain from the spine,</a:t>
            </a:r>
            <a:r>
              <a:rPr lang="en-GB" sz="2400"/>
              <a:t> which usually involves compression or irritation of nerve roots</a:t>
            </a:r>
            <a:endParaRPr sz="2400"/>
          </a:p>
          <a:p>
            <a:pPr indent="-381000" lvl="0" marL="457200" rtl="0" algn="l">
              <a:spcBef>
                <a:spcPts val="0"/>
              </a:spcBef>
              <a:spcAft>
                <a:spcPts val="0"/>
              </a:spcAft>
              <a:buSzPts val="2400"/>
              <a:buChar char="●"/>
            </a:pPr>
            <a:r>
              <a:rPr lang="en-GB" sz="2400"/>
              <a:t>Intensified by certain motions such as cough, sneeze, or strain</a:t>
            </a:r>
            <a:endParaRPr sz="2400"/>
          </a:p>
          <a:p>
            <a:pPr indent="-381000" lvl="0" marL="457200" rtl="0" algn="l">
              <a:spcBef>
                <a:spcPts val="0"/>
              </a:spcBef>
              <a:spcAft>
                <a:spcPts val="0"/>
              </a:spcAft>
              <a:buSzPts val="2400"/>
              <a:buChar char="●"/>
            </a:pPr>
            <a:r>
              <a:rPr lang="en-GB" sz="2400"/>
              <a:t>Associated with hyperesthesia over the involved dermatomes.</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7da79464d743fb7d_98"/>
          <p:cNvSpPr txBox="1"/>
          <p:nvPr>
            <p:ph idx="1" type="body"/>
          </p:nvPr>
        </p:nvSpPr>
        <p:spPr>
          <a:xfrm>
            <a:off x="311700" y="75195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300"/>
              <a:t>Pain referred to the abdomen from the </a:t>
            </a:r>
            <a:r>
              <a:rPr b="1" lang="en-GB" sz="2400"/>
              <a:t>testes or seminal vesicles</a:t>
            </a:r>
            <a:r>
              <a:rPr lang="en-GB" sz="2300"/>
              <a:t> is generally accentuated by the slightest pressure on either of these organs.</a:t>
            </a:r>
            <a:endParaRPr sz="2300"/>
          </a:p>
          <a:p>
            <a:pPr indent="0" lvl="0" marL="0" rtl="0" algn="l">
              <a:spcBef>
                <a:spcPts val="0"/>
              </a:spcBef>
              <a:spcAft>
                <a:spcPts val="0"/>
              </a:spcAft>
              <a:buNone/>
            </a:pPr>
            <a:r>
              <a:t/>
            </a:r>
            <a:endParaRPr sz="2300"/>
          </a:p>
          <a:p>
            <a:pPr indent="0" lvl="0" marL="0" rtl="0" algn="l">
              <a:spcBef>
                <a:spcPts val="0"/>
              </a:spcBef>
              <a:spcAft>
                <a:spcPts val="0"/>
              </a:spcAft>
              <a:buNone/>
            </a:pPr>
            <a:r>
              <a:rPr lang="en-GB" sz="2300"/>
              <a:t>The abdominal discomfort experienced is of dull, aching character.</a:t>
            </a:r>
            <a:endParaRPr sz="2300"/>
          </a:p>
          <a:p>
            <a:pPr indent="0" lvl="0" marL="0" rtl="0" algn="l">
              <a:spcBef>
                <a:spcPts val="0"/>
              </a:spcBef>
              <a:spcAft>
                <a:spcPts val="0"/>
              </a:spcAft>
              <a:buNone/>
            </a:pPr>
            <a:r>
              <a:t/>
            </a:r>
            <a:endParaRPr sz="2300"/>
          </a:p>
          <a:p>
            <a:pPr indent="0" lvl="0" marL="0" rtl="0" algn="l">
              <a:spcBef>
                <a:spcPts val="0"/>
              </a:spcBef>
              <a:spcAft>
                <a:spcPts val="0"/>
              </a:spcAft>
              <a:buNone/>
            </a:pPr>
            <a:r>
              <a:rPr lang="en-GB" sz="2300"/>
              <a:t>Torsion testes: High riding testes, absent Prehns sign</a:t>
            </a:r>
            <a:endParaRPr sz="23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g7da79464d743fb7d_0"/>
          <p:cNvSpPr txBox="1"/>
          <p:nvPr>
            <p:ph idx="1" type="body"/>
          </p:nvPr>
        </p:nvSpPr>
        <p:spPr>
          <a:xfrm>
            <a:off x="311700" y="717046"/>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300"/>
              <a:t>The most common causes of abdominal pain on admission are nonspecific abdominal pain, acute appendicitis, pain of urologic origin, and intestinal obstruction</a:t>
            </a:r>
            <a:endParaRPr sz="2300"/>
          </a:p>
          <a:p>
            <a:pPr indent="0" lvl="0" marL="0" rtl="0" algn="l">
              <a:spcBef>
                <a:spcPts val="0"/>
              </a:spcBef>
              <a:spcAft>
                <a:spcPts val="0"/>
              </a:spcAft>
              <a:buNone/>
            </a:pPr>
            <a:r>
              <a:t/>
            </a:r>
            <a:endParaRPr sz="2300"/>
          </a:p>
          <a:p>
            <a:pPr indent="0" lvl="0" marL="0" rtl="0" algn="l">
              <a:spcBef>
                <a:spcPts val="0"/>
              </a:spcBef>
              <a:spcAft>
                <a:spcPts val="0"/>
              </a:spcAft>
              <a:buNone/>
            </a:pPr>
            <a:r>
              <a:rPr lang="en-GB" sz="2300"/>
              <a:t>Most patients who present with acute abdominal pain will have self-limited disease processes. It is important to remember that </a:t>
            </a:r>
            <a:r>
              <a:rPr b="1" lang="en-GB" sz="2300"/>
              <a:t>pain severity does not necessarily correlate with the severity</a:t>
            </a:r>
            <a:r>
              <a:rPr lang="en-GB" sz="2300"/>
              <a:t> of the underlying condition.</a:t>
            </a:r>
            <a:endParaRPr sz="23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7da79464d743fb7d_108"/>
          <p:cNvSpPr txBox="1"/>
          <p:nvPr>
            <p:ph idx="1" type="body"/>
          </p:nvPr>
        </p:nvSpPr>
        <p:spPr>
          <a:xfrm>
            <a:off x="311700" y="618275"/>
            <a:ext cx="3999900" cy="3950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200">
                <a:solidFill>
                  <a:schemeClr val="accent2"/>
                </a:solidFill>
              </a:rPr>
              <a:t>Metabolic abdominal cri</a:t>
            </a:r>
            <a:r>
              <a:rPr b="1" lang="en-GB" sz="2200">
                <a:solidFill>
                  <a:schemeClr val="accent2"/>
                </a:solidFill>
              </a:rPr>
              <a:t>sis </a:t>
            </a:r>
            <a:endParaRPr b="1" sz="2200">
              <a:solidFill>
                <a:schemeClr val="accent2"/>
              </a:solidFill>
            </a:endParaRPr>
          </a:p>
          <a:p>
            <a:pPr indent="0" lvl="0" marL="0" rtl="0" algn="l">
              <a:spcBef>
                <a:spcPts val="0"/>
              </a:spcBef>
              <a:spcAft>
                <a:spcPts val="0"/>
              </a:spcAft>
              <a:buNone/>
            </a:pPr>
            <a:r>
              <a:t/>
            </a:r>
            <a:endParaRPr sz="2100"/>
          </a:p>
          <a:p>
            <a:pPr indent="0" lvl="0" marL="0" rtl="0" algn="l">
              <a:spcBef>
                <a:spcPts val="0"/>
              </a:spcBef>
              <a:spcAft>
                <a:spcPts val="0"/>
              </a:spcAft>
              <a:buNone/>
            </a:pPr>
            <a:r>
              <a:rPr lang="en-GB" sz="2100"/>
              <a:t>Hyperlipidemia :pancreatitis</a:t>
            </a:r>
            <a:endParaRPr sz="2100"/>
          </a:p>
          <a:p>
            <a:pPr indent="0" lvl="0" marL="0" rtl="0" algn="l">
              <a:spcBef>
                <a:spcPts val="0"/>
              </a:spcBef>
              <a:spcAft>
                <a:spcPts val="0"/>
              </a:spcAft>
              <a:buNone/>
            </a:pPr>
            <a:r>
              <a:rPr lang="en-GB" sz="2100"/>
              <a:t>C1 esterase def- angioedema- severe abdominal pain</a:t>
            </a:r>
            <a:endParaRPr sz="2100"/>
          </a:p>
          <a:p>
            <a:pPr indent="0" lvl="0" marL="0" rtl="0" algn="l">
              <a:spcBef>
                <a:spcPts val="0"/>
              </a:spcBef>
              <a:spcAft>
                <a:spcPts val="0"/>
              </a:spcAft>
              <a:buNone/>
            </a:pPr>
            <a:r>
              <a:rPr b="1" lang="en-GB" sz="2100">
                <a:solidFill>
                  <a:schemeClr val="accent2"/>
                </a:solidFill>
              </a:rPr>
              <a:t>Familial Mediterranean fever</a:t>
            </a:r>
            <a:r>
              <a:rPr lang="en-GB" sz="2100"/>
              <a:t>: reccurent fever, abdominal pain</a:t>
            </a:r>
            <a:endParaRPr sz="2100"/>
          </a:p>
        </p:txBody>
      </p:sp>
      <p:sp>
        <p:nvSpPr>
          <p:cNvPr id="169" name="Google Shape;169;g7da79464d743fb7d_108"/>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100"/>
              <a:t>Porphyria and lead colic: </a:t>
            </a:r>
            <a:r>
              <a:rPr b="1" lang="en-GB" sz="2200">
                <a:solidFill>
                  <a:schemeClr val="accent2"/>
                </a:solidFill>
              </a:rPr>
              <a:t>mimics a/c intestinal obstruction,</a:t>
            </a:r>
            <a:r>
              <a:rPr lang="en-GB" sz="2100"/>
              <a:t> hyperperistalsis</a:t>
            </a:r>
            <a:endParaRPr sz="2100"/>
          </a:p>
          <a:p>
            <a:pPr indent="0" lvl="0" marL="0" rtl="0" algn="l">
              <a:spcBef>
                <a:spcPts val="0"/>
              </a:spcBef>
              <a:spcAft>
                <a:spcPts val="0"/>
              </a:spcAft>
              <a:buNone/>
            </a:pPr>
            <a:r>
              <a:rPr lang="en-GB" sz="2100"/>
              <a:t>Uremia, diabetes: non specific pain</a:t>
            </a:r>
            <a:endParaRPr sz="2100"/>
          </a:p>
          <a:p>
            <a:pPr indent="0" lvl="0" marL="0" rtl="0" algn="l">
              <a:spcBef>
                <a:spcPts val="0"/>
              </a:spcBef>
              <a:spcAft>
                <a:spcPts val="0"/>
              </a:spcAft>
              <a:buNone/>
            </a:pPr>
            <a:r>
              <a:rPr b="1" lang="en-GB" sz="2200">
                <a:solidFill>
                  <a:schemeClr val="accent2"/>
                </a:solidFill>
              </a:rPr>
              <a:t>DKA</a:t>
            </a:r>
            <a:r>
              <a:rPr lang="en-GB" sz="2100"/>
              <a:t> : R hypochondrial pain</a:t>
            </a:r>
            <a:endParaRPr sz="2100"/>
          </a:p>
          <a:p>
            <a:pPr indent="0" lvl="0" marL="0" rtl="0" algn="l">
              <a:spcBef>
                <a:spcPts val="0"/>
              </a:spcBef>
              <a:spcAft>
                <a:spcPts val="0"/>
              </a:spcAft>
              <a:buNone/>
            </a:pPr>
            <a:r>
              <a:rPr b="1" lang="en-GB" sz="2200">
                <a:solidFill>
                  <a:schemeClr val="accent2"/>
                </a:solidFill>
              </a:rPr>
              <a:t>Black widow spider</a:t>
            </a:r>
            <a:r>
              <a:rPr lang="en-GB" sz="2100"/>
              <a:t> : pain and rigidity of abdominal  muscles</a:t>
            </a:r>
            <a:endParaRPr sz="21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7da79464d743fb7d_114"/>
          <p:cNvSpPr txBox="1"/>
          <p:nvPr>
            <p:ph idx="1" type="body"/>
          </p:nvPr>
        </p:nvSpPr>
        <p:spPr>
          <a:xfrm>
            <a:off x="311700" y="670800"/>
            <a:ext cx="8520600" cy="3898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500">
                <a:solidFill>
                  <a:schemeClr val="accent2"/>
                </a:solidFill>
              </a:rPr>
              <a:t>Immunocompromised</a:t>
            </a:r>
            <a:endParaRPr b="1" sz="2500">
              <a:solidFill>
                <a:schemeClr val="accent2"/>
              </a:solidFill>
            </a:endParaRPr>
          </a:p>
          <a:p>
            <a:pPr indent="-381000" lvl="0" marL="457200" rtl="0" algn="l">
              <a:spcBef>
                <a:spcPts val="0"/>
              </a:spcBef>
              <a:spcAft>
                <a:spcPts val="0"/>
              </a:spcAft>
              <a:buSzPts val="2400"/>
              <a:buChar char="●"/>
            </a:pPr>
            <a:r>
              <a:rPr lang="en-GB" sz="2400"/>
              <a:t>Left flank pain : splenic abscess due to candida or salmonella</a:t>
            </a:r>
            <a:endParaRPr sz="2400"/>
          </a:p>
          <a:p>
            <a:pPr indent="-381000" lvl="0" marL="457200" rtl="0" algn="l">
              <a:spcBef>
                <a:spcPts val="0"/>
              </a:spcBef>
              <a:spcAft>
                <a:spcPts val="0"/>
              </a:spcAft>
              <a:buSzPts val="2400"/>
              <a:buChar char="●"/>
            </a:pPr>
            <a:r>
              <a:rPr lang="en-GB" sz="2400"/>
              <a:t>Acalculous cholecystitis: cryptosporidiosis, cytomegalovirus</a:t>
            </a:r>
            <a:endParaRPr sz="2400"/>
          </a:p>
          <a:p>
            <a:pPr indent="-381000" lvl="0" marL="457200" rtl="0" algn="l">
              <a:spcBef>
                <a:spcPts val="0"/>
              </a:spcBef>
              <a:spcAft>
                <a:spcPts val="0"/>
              </a:spcAft>
              <a:buSzPts val="2400"/>
              <a:buChar char="●"/>
            </a:pPr>
            <a:r>
              <a:rPr lang="en-GB" sz="2400"/>
              <a:t>Neutropenic entericolitis</a:t>
            </a:r>
            <a:r>
              <a:rPr b="1" lang="en-GB" sz="2500">
                <a:solidFill>
                  <a:schemeClr val="accent2"/>
                </a:solidFill>
              </a:rPr>
              <a:t>(Typhlitis)</a:t>
            </a:r>
            <a:r>
              <a:rPr lang="en-GB" sz="2400"/>
              <a:t> abdominal pain and fever due to bone marrow suppression in chemotherapy.</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g7da79464d743fb7d_119"/>
          <p:cNvSpPr txBox="1"/>
          <p:nvPr>
            <p:ph idx="1" type="body"/>
          </p:nvPr>
        </p:nvSpPr>
        <p:spPr>
          <a:xfrm>
            <a:off x="311700" y="656250"/>
            <a:ext cx="8520600" cy="3912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500">
                <a:solidFill>
                  <a:schemeClr val="accent2"/>
                </a:solidFill>
              </a:rPr>
              <a:t>Neurogenic causes</a:t>
            </a:r>
            <a:endParaRPr b="1" sz="2500">
              <a:solidFill>
                <a:schemeClr val="accent2"/>
              </a:solidFill>
            </a:endParaRPr>
          </a:p>
          <a:p>
            <a:pPr indent="0" lvl="0" marL="0" rtl="0" algn="l">
              <a:spcBef>
                <a:spcPts val="0"/>
              </a:spcBef>
              <a:spcAft>
                <a:spcPts val="0"/>
              </a:spcAft>
              <a:buNone/>
            </a:pPr>
            <a:r>
              <a:t/>
            </a:r>
            <a:endParaRPr b="1" sz="2500">
              <a:solidFill>
                <a:schemeClr val="accent2"/>
              </a:solidFill>
            </a:endParaRPr>
          </a:p>
          <a:p>
            <a:pPr indent="0" lvl="0" marL="0" rtl="0" algn="l">
              <a:spcBef>
                <a:spcPts val="0"/>
              </a:spcBef>
              <a:spcAft>
                <a:spcPts val="0"/>
              </a:spcAft>
              <a:buNone/>
            </a:pPr>
            <a:r>
              <a:rPr lang="en-GB" sz="2400"/>
              <a:t>Diseases that injure </a:t>
            </a:r>
            <a:r>
              <a:rPr b="1" lang="en-GB" sz="2400">
                <a:solidFill>
                  <a:schemeClr val="accent2"/>
                </a:solidFill>
              </a:rPr>
              <a:t>sensory nerves</a:t>
            </a:r>
            <a:r>
              <a:rPr lang="en-GB" sz="2400"/>
              <a:t> may cause causalgic pain.</a:t>
            </a:r>
            <a:endParaRPr sz="2400"/>
          </a:p>
          <a:p>
            <a:pPr indent="0" lvl="0" marL="0" rtl="0" algn="l">
              <a:spcBef>
                <a:spcPts val="0"/>
              </a:spcBef>
              <a:spcAft>
                <a:spcPts val="0"/>
              </a:spcAft>
              <a:buNone/>
            </a:pPr>
            <a:r>
              <a:rPr lang="en-GB" sz="2400"/>
              <a:t>It has a burning character.</a:t>
            </a:r>
            <a:endParaRPr sz="2400"/>
          </a:p>
          <a:p>
            <a:pPr indent="0" lvl="0" marL="0" rtl="0" algn="l">
              <a:spcBef>
                <a:spcPts val="0"/>
              </a:spcBef>
              <a:spcAft>
                <a:spcPts val="0"/>
              </a:spcAft>
              <a:buNone/>
            </a:pPr>
            <a:r>
              <a:rPr lang="en-GB" sz="2400"/>
              <a:t>Stimuli that are normally not painful such as touch or a change in temperature may be causalgic.</a:t>
            </a:r>
            <a:endParaRPr sz="2400"/>
          </a:p>
          <a:p>
            <a:pPr indent="0" lvl="0" marL="0" rtl="0" algn="l">
              <a:spcBef>
                <a:spcPts val="0"/>
              </a:spcBef>
              <a:spcAft>
                <a:spcPts val="0"/>
              </a:spcAft>
              <a:buNone/>
            </a:pPr>
            <a:r>
              <a:rPr lang="en-GB" sz="2400"/>
              <a:t>No abdominal muscle rigidity.</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7da79464d743fb7d_124"/>
          <p:cNvSpPr txBox="1"/>
          <p:nvPr>
            <p:ph idx="1" type="body"/>
          </p:nvPr>
        </p:nvSpPr>
        <p:spPr>
          <a:xfrm>
            <a:off x="311700" y="704175"/>
            <a:ext cx="8520600" cy="386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Pain arising from </a:t>
            </a:r>
            <a:r>
              <a:rPr b="1" lang="en-GB" sz="2400">
                <a:solidFill>
                  <a:schemeClr val="accent2"/>
                </a:solidFill>
              </a:rPr>
              <a:t>spinal nerves roots</a:t>
            </a:r>
            <a:r>
              <a:rPr lang="en-GB" sz="2400"/>
              <a:t> comes and goes suddenly and is of a lancinating type.</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Caused by herpes zoster, impingement by arthritis, tumors, a herniated nucleus pulposus, diabetes, or syphilis. </a:t>
            </a:r>
            <a:endParaRPr sz="2400"/>
          </a:p>
          <a:p>
            <a:pPr indent="0" lvl="0" marL="0" rtl="0" algn="l">
              <a:spcBef>
                <a:spcPts val="0"/>
              </a:spcBef>
              <a:spcAft>
                <a:spcPts val="0"/>
              </a:spcAft>
              <a:buNone/>
            </a:pPr>
            <a:r>
              <a:rPr lang="en-GB" sz="2400"/>
              <a:t>Worsened by movement of the spine.</a:t>
            </a:r>
            <a:endParaRPr sz="2400"/>
          </a:p>
          <a:p>
            <a:pPr indent="0" lvl="0" marL="0" rtl="0" algn="l">
              <a:spcBef>
                <a:spcPts val="0"/>
              </a:spcBef>
              <a:spcAft>
                <a:spcPts val="0"/>
              </a:spcAft>
              <a:buNone/>
            </a:pPr>
            <a:r>
              <a:rPr lang="en-GB" sz="2400"/>
              <a:t>Hyperesthesia is very common.</a:t>
            </a:r>
            <a:endParaRPr sz="24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7da79464d743fb7d_10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Approach to patient with abdominal pain </a:t>
            </a:r>
            <a:endParaRPr/>
          </a:p>
        </p:txBody>
      </p:sp>
      <p:sp>
        <p:nvSpPr>
          <p:cNvPr id="190" name="Google Shape;190;g7da79464d743fb7d_103"/>
          <p:cNvSpPr txBox="1"/>
          <p:nvPr>
            <p:ph idx="1" type="body"/>
          </p:nvPr>
        </p:nvSpPr>
        <p:spPr>
          <a:xfrm>
            <a:off x="311700" y="1953275"/>
            <a:ext cx="8520600" cy="2615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Few abdominal conditions require urgent operative intervention that an orderly approach needs to be abandoned.</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g7da79464d743fb7d_129"/>
          <p:cNvSpPr txBox="1"/>
          <p:nvPr>
            <p:ph idx="1" type="body"/>
          </p:nvPr>
        </p:nvSpPr>
        <p:spPr>
          <a:xfrm>
            <a:off x="311700" y="157286"/>
            <a:ext cx="8520600" cy="4015800"/>
          </a:xfrm>
          <a:prstGeom prst="rect">
            <a:avLst/>
          </a:prstGeom>
        </p:spPr>
        <p:txBody>
          <a:bodyPr anchorCtr="0" anchor="t" bIns="91425" lIns="91425" spcFirstLastPara="1" rIns="91425" wrap="square" tIns="91425">
            <a:normAutofit/>
          </a:bodyPr>
          <a:lstStyle/>
          <a:p>
            <a:pPr indent="-381000" lvl="0" marL="457200" rtl="0" algn="l">
              <a:spcBef>
                <a:spcPts val="0"/>
              </a:spcBef>
              <a:spcAft>
                <a:spcPts val="0"/>
              </a:spcAft>
              <a:buSzPts val="2400"/>
              <a:buChar char="●"/>
            </a:pPr>
            <a:r>
              <a:rPr lang="en-GB" sz="2400"/>
              <a:t>History  taking</a:t>
            </a:r>
            <a:endParaRPr sz="2400"/>
          </a:p>
          <a:p>
            <a:pPr indent="-381000" lvl="0" marL="457200" rtl="0" algn="l">
              <a:spcBef>
                <a:spcPts val="0"/>
              </a:spcBef>
              <a:spcAft>
                <a:spcPts val="0"/>
              </a:spcAft>
              <a:buSzPts val="2400"/>
              <a:buChar char="●"/>
            </a:pPr>
            <a:r>
              <a:rPr lang="en-GB" sz="2400"/>
              <a:t>Examination</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Certain scenarios, abdominal </a:t>
            </a:r>
            <a:r>
              <a:rPr b="1" lang="en-GB" sz="2400">
                <a:solidFill>
                  <a:schemeClr val="accent2"/>
                </a:solidFill>
              </a:rPr>
              <a:t>signs</a:t>
            </a:r>
            <a:r>
              <a:rPr lang="en-GB" sz="2400"/>
              <a:t> may be </a:t>
            </a:r>
            <a:r>
              <a:rPr b="1" lang="en-GB" sz="2400">
                <a:solidFill>
                  <a:schemeClr val="accent2"/>
                </a:solidFill>
              </a:rPr>
              <a:t>tot</a:t>
            </a:r>
            <a:r>
              <a:rPr b="1" lang="en-GB" sz="2400">
                <a:solidFill>
                  <a:schemeClr val="accent2"/>
                </a:solidFill>
              </a:rPr>
              <a:t>ally absent</a:t>
            </a:r>
            <a:endParaRPr b="1" sz="2400">
              <a:solidFill>
                <a:schemeClr val="accent2"/>
              </a:solidFill>
            </a:endParaRPr>
          </a:p>
          <a:p>
            <a:pPr indent="0" lvl="0" marL="0" rtl="0" algn="l">
              <a:spcBef>
                <a:spcPts val="0"/>
              </a:spcBef>
              <a:spcAft>
                <a:spcPts val="0"/>
              </a:spcAft>
              <a:buNone/>
            </a:pPr>
            <a:r>
              <a:rPr lang="en-GB" sz="2400"/>
              <a:t>Like pelvic peritonitis.</a:t>
            </a:r>
            <a:endParaRPr sz="2400"/>
          </a:p>
          <a:p>
            <a:pPr indent="0" lvl="0" marL="0" rtl="0" algn="l">
              <a:spcBef>
                <a:spcPts val="0"/>
              </a:spcBef>
              <a:spcAft>
                <a:spcPts val="0"/>
              </a:spcAft>
              <a:buNone/>
            </a:pPr>
            <a:r>
              <a:rPr lang="en-GB" sz="2400"/>
              <a:t>So careful pelvic and rectal examinations are mandatory in every patient with abdominal pain</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g7da79464d743fb7d_134"/>
          <p:cNvSpPr txBox="1"/>
          <p:nvPr>
            <p:ph idx="1" type="body"/>
          </p:nvPr>
        </p:nvSpPr>
        <p:spPr>
          <a:xfrm>
            <a:off x="311700" y="606775"/>
            <a:ext cx="3999900" cy="3962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300"/>
              <a:t>WBC count &gt;20,000/μL may be observed with perforation of a viscus, but also</a:t>
            </a:r>
            <a:endParaRPr sz="2300"/>
          </a:p>
          <a:p>
            <a:pPr indent="-374650" lvl="0" marL="457200" rtl="0" algn="l">
              <a:spcBef>
                <a:spcPts val="0"/>
              </a:spcBef>
              <a:spcAft>
                <a:spcPts val="0"/>
              </a:spcAft>
              <a:buSzPts val="2300"/>
              <a:buChar char="●"/>
            </a:pPr>
            <a:r>
              <a:rPr lang="en-GB" sz="2300"/>
              <a:t>Pancreatitis</a:t>
            </a:r>
            <a:endParaRPr sz="2300"/>
          </a:p>
          <a:p>
            <a:pPr indent="-374650" lvl="0" marL="457200" rtl="0" algn="l">
              <a:spcBef>
                <a:spcPts val="0"/>
              </a:spcBef>
              <a:spcAft>
                <a:spcPts val="0"/>
              </a:spcAft>
              <a:buSzPts val="2300"/>
              <a:buChar char="●"/>
            </a:pPr>
            <a:r>
              <a:rPr lang="en-GB" sz="2300"/>
              <a:t>Acute cholecystitis</a:t>
            </a:r>
            <a:endParaRPr sz="2300"/>
          </a:p>
          <a:p>
            <a:pPr indent="-374650" lvl="0" marL="457200" rtl="0" algn="l">
              <a:spcBef>
                <a:spcPts val="0"/>
              </a:spcBef>
              <a:spcAft>
                <a:spcPts val="0"/>
              </a:spcAft>
              <a:buSzPts val="2300"/>
              <a:buChar char="●"/>
            </a:pPr>
            <a:r>
              <a:rPr lang="en-GB" sz="2300"/>
              <a:t>Pelvic inflammatory disease</a:t>
            </a:r>
            <a:endParaRPr sz="2300"/>
          </a:p>
          <a:p>
            <a:pPr indent="-374650" lvl="0" marL="457200" rtl="0" algn="l">
              <a:spcBef>
                <a:spcPts val="0"/>
              </a:spcBef>
              <a:spcAft>
                <a:spcPts val="0"/>
              </a:spcAft>
              <a:buSzPts val="2300"/>
              <a:buChar char="●"/>
            </a:pPr>
            <a:r>
              <a:rPr lang="en-GB" sz="2300"/>
              <a:t>Intestinal infarction.</a:t>
            </a:r>
            <a:endParaRPr sz="2300"/>
          </a:p>
        </p:txBody>
      </p:sp>
      <p:sp>
        <p:nvSpPr>
          <p:cNvPr id="201" name="Google Shape;201;g7da79464d743fb7d_134"/>
          <p:cNvSpPr txBox="1"/>
          <p:nvPr>
            <p:ph idx="2" type="body"/>
          </p:nvPr>
        </p:nvSpPr>
        <p:spPr>
          <a:xfrm>
            <a:off x="4832400" y="606775"/>
            <a:ext cx="3999900" cy="396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300"/>
              <a:t>Serum amylase levels may be increased by many diseases other than pancreatitis like,</a:t>
            </a:r>
            <a:endParaRPr sz="2300"/>
          </a:p>
          <a:p>
            <a:pPr indent="-374650" lvl="0" marL="457200" rtl="0" algn="l">
              <a:spcBef>
                <a:spcPts val="0"/>
              </a:spcBef>
              <a:spcAft>
                <a:spcPts val="0"/>
              </a:spcAft>
              <a:buSzPts val="2300"/>
              <a:buChar char="●"/>
            </a:pPr>
            <a:r>
              <a:rPr lang="en-GB" sz="2300"/>
              <a:t>Perforated ulcer</a:t>
            </a:r>
            <a:endParaRPr sz="2300"/>
          </a:p>
          <a:p>
            <a:pPr indent="-374650" lvl="0" marL="457200" rtl="0" algn="l">
              <a:spcBef>
                <a:spcPts val="0"/>
              </a:spcBef>
              <a:spcAft>
                <a:spcPts val="0"/>
              </a:spcAft>
              <a:buSzPts val="2300"/>
              <a:buChar char="●"/>
            </a:pPr>
            <a:r>
              <a:rPr lang="en-GB" sz="2300"/>
              <a:t>Strangulating intestinal obstruction.</a:t>
            </a:r>
            <a:endParaRPr sz="2300"/>
          </a:p>
          <a:p>
            <a:pPr indent="-374650" lvl="0" marL="457200" rtl="0" algn="l">
              <a:spcBef>
                <a:spcPts val="0"/>
              </a:spcBef>
              <a:spcAft>
                <a:spcPts val="0"/>
              </a:spcAft>
              <a:buSzPts val="2300"/>
              <a:buChar char="●"/>
            </a:pPr>
            <a:r>
              <a:rPr lang="en-GB" sz="2300"/>
              <a:t>Acute cholecystitis</a:t>
            </a:r>
            <a:endParaRPr sz="23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7da79464d743fb7d_140"/>
          <p:cNvSpPr txBox="1"/>
          <p:nvPr>
            <p:ph idx="1" type="body"/>
          </p:nvPr>
        </p:nvSpPr>
        <p:spPr>
          <a:xfrm>
            <a:off x="311700" y="867750"/>
            <a:ext cx="8520600" cy="3701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500">
                <a:solidFill>
                  <a:schemeClr val="accent2"/>
                </a:solidFill>
              </a:rPr>
              <a:t>Low dose computed tomography</a:t>
            </a:r>
            <a:r>
              <a:rPr lang="en-GB" sz="2400"/>
              <a:t> is preferred to abdominal radiography when evaluating non-traumatic acute abdominal pain.</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Barium or water-soluble </a:t>
            </a:r>
            <a:r>
              <a:rPr b="1" lang="en-GB" sz="2500">
                <a:solidFill>
                  <a:schemeClr val="accent2"/>
                </a:solidFill>
              </a:rPr>
              <a:t>contrast study</a:t>
            </a:r>
            <a:r>
              <a:rPr lang="en-GB" sz="2400"/>
              <a:t> of the upper part of the gastrointestinal tract may demonstrate partial intestinal obstruction that may elude diagnosis by other means.</a:t>
            </a:r>
            <a:endParaRPr sz="24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7da79464d743fb7d_14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In the absence of trauma, </a:t>
            </a:r>
            <a:r>
              <a:rPr b="1" lang="en-GB" sz="2400"/>
              <a:t>peritoneal lavage</a:t>
            </a:r>
            <a:r>
              <a:rPr lang="en-GB" sz="2400"/>
              <a:t> has been replaced as a diagnostic tool by CT scanning and laparoscopy.</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Ultrasonography has proved to be useful in detecting several conditions.</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g7da79464d743fb7d_15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Radioisotopic </a:t>
            </a:r>
            <a:r>
              <a:rPr b="1" lang="en-GB" sz="2500">
                <a:solidFill>
                  <a:schemeClr val="accent2"/>
                </a:solidFill>
              </a:rPr>
              <a:t>hepatobiliary iminodiacetic acid scans</a:t>
            </a:r>
            <a:r>
              <a:rPr lang="en-GB" sz="2400"/>
              <a:t> (HIDAs) may help differentiate acute cholecystitis or biliary colic from acute pancreatitis.</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7da79464d743fb7d_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Mechanism of pain</a:t>
            </a:r>
            <a:endParaRPr/>
          </a:p>
        </p:txBody>
      </p:sp>
      <p:sp>
        <p:nvSpPr>
          <p:cNvPr id="71" name="Google Shape;71;g7da79464d743fb7d_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300">
                <a:solidFill>
                  <a:schemeClr val="accent1"/>
                </a:solidFill>
                <a:latin typeface="Lexend"/>
                <a:ea typeface="Lexend"/>
                <a:cs typeface="Lexend"/>
                <a:sym typeface="Lexend"/>
              </a:rPr>
              <a:t>Inflammation of parietal peritonium</a:t>
            </a:r>
            <a:endParaRPr sz="2300">
              <a:solidFill>
                <a:schemeClr val="accent1"/>
              </a:solidFill>
              <a:latin typeface="Lexend"/>
              <a:ea typeface="Lexend"/>
              <a:cs typeface="Lexend"/>
              <a:sym typeface="Lexend"/>
            </a:endParaRPr>
          </a:p>
          <a:p>
            <a:pPr indent="0" lvl="0" marL="0" rtl="0" algn="l">
              <a:spcBef>
                <a:spcPts val="0"/>
              </a:spcBef>
              <a:spcAft>
                <a:spcPts val="0"/>
              </a:spcAft>
              <a:buNone/>
            </a:pPr>
            <a:r>
              <a:t/>
            </a:r>
            <a:endParaRPr sz="2200"/>
          </a:p>
          <a:p>
            <a:pPr indent="0" lvl="0" marL="0" rtl="0" algn="l">
              <a:spcBef>
                <a:spcPts val="0"/>
              </a:spcBef>
              <a:spcAft>
                <a:spcPts val="0"/>
              </a:spcAft>
              <a:buNone/>
            </a:pPr>
            <a:r>
              <a:rPr lang="en-GB" sz="2200"/>
              <a:t>Steady and dull aching.</a:t>
            </a:r>
            <a:endParaRPr sz="2200"/>
          </a:p>
          <a:p>
            <a:pPr indent="0" lvl="0" marL="0" rtl="0" algn="l">
              <a:spcBef>
                <a:spcPts val="0"/>
              </a:spcBef>
              <a:spcAft>
                <a:spcPts val="0"/>
              </a:spcAft>
              <a:buNone/>
            </a:pPr>
            <a:r>
              <a:t/>
            </a:r>
            <a:endParaRPr sz="2200"/>
          </a:p>
          <a:p>
            <a:pPr indent="0" lvl="0" marL="0" rtl="0" algn="l">
              <a:spcBef>
                <a:spcPts val="0"/>
              </a:spcBef>
              <a:spcAft>
                <a:spcPts val="0"/>
              </a:spcAft>
              <a:buNone/>
            </a:pPr>
            <a:r>
              <a:rPr lang="en-GB" sz="2200"/>
              <a:t>Since transmitted by somatic nervous system, pain is located above the inflamed area,</a:t>
            </a:r>
            <a:endParaRPr sz="2200"/>
          </a:p>
          <a:p>
            <a:pPr indent="0" lvl="0" marL="0" rtl="0" algn="l">
              <a:spcBef>
                <a:spcPts val="0"/>
              </a:spcBef>
              <a:spcAft>
                <a:spcPts val="0"/>
              </a:spcAft>
              <a:buNone/>
            </a:pPr>
            <a:r>
              <a:t/>
            </a:r>
            <a:endParaRPr sz="2200"/>
          </a:p>
        </p:txBody>
      </p:sp>
      <p:sp>
        <p:nvSpPr>
          <p:cNvPr id="72" name="Google Shape;72;g7da79464d743fb7d_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200"/>
              <a:t>Pain is directly propotional to the amount and type of material to which peritonium is exposed</a:t>
            </a:r>
            <a:endParaRPr sz="2200"/>
          </a:p>
          <a:p>
            <a:pPr indent="0" lvl="0" marL="0" rtl="0" algn="l">
              <a:spcBef>
                <a:spcPts val="0"/>
              </a:spcBef>
              <a:spcAft>
                <a:spcPts val="0"/>
              </a:spcAft>
              <a:buNone/>
            </a:pPr>
            <a:r>
              <a:t/>
            </a:r>
            <a:endParaRPr sz="2200"/>
          </a:p>
          <a:p>
            <a:pPr indent="0" lvl="0" marL="0" rtl="0" algn="l">
              <a:spcBef>
                <a:spcPts val="0"/>
              </a:spcBef>
              <a:spcAft>
                <a:spcPts val="0"/>
              </a:spcAft>
              <a:buNone/>
            </a:pPr>
            <a:r>
              <a:rPr lang="en-GB" sz="2200"/>
              <a:t>Gastric  and pancreatic sec</a:t>
            </a:r>
            <a:endParaRPr sz="2200"/>
          </a:p>
          <a:p>
            <a:pPr indent="0" lvl="0" marL="0" rtl="0" algn="l">
              <a:spcBef>
                <a:spcPts val="0"/>
              </a:spcBef>
              <a:spcAft>
                <a:spcPts val="0"/>
              </a:spcAft>
              <a:buNone/>
            </a:pPr>
            <a:r>
              <a:rPr lang="en-GB" sz="2200"/>
              <a:t>Blood and urine</a:t>
            </a:r>
            <a:endParaRPr sz="22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g7da79464d743fb7d_160"/>
          <p:cNvSpPr txBox="1"/>
          <p:nvPr>
            <p:ph type="title"/>
          </p:nvPr>
        </p:nvSpPr>
        <p:spPr>
          <a:xfrm>
            <a:off x="490250" y="526350"/>
            <a:ext cx="7082700" cy="41052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GB" sz="2600"/>
              <a:t>Sometimes, even under the best circumstances with all available aids and with the greatest of clinical skill, a definitive diagnosis cannot be established at the time of the initial examination. And, in some cases, operation may be indicated based on clinical grounds alone.</a:t>
            </a:r>
            <a:endParaRPr sz="2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7da79464d743fb7d_1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8" name="Google Shape;78;g7da79464d743fb7d_1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So blood in abdomen may go un noticed unless its sudden and massive.</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Bacterial contamination can occur in </a:t>
            </a:r>
            <a:endParaRPr sz="2400"/>
          </a:p>
          <a:p>
            <a:pPr indent="-381000" lvl="0" marL="457200" rtl="0" algn="l">
              <a:spcBef>
                <a:spcPts val="0"/>
              </a:spcBef>
              <a:spcAft>
                <a:spcPts val="0"/>
              </a:spcAft>
              <a:buSzPts val="2400"/>
              <a:buChar char="●"/>
            </a:pPr>
            <a:r>
              <a:rPr lang="en-GB" sz="2400"/>
              <a:t>PID</a:t>
            </a:r>
            <a:endParaRPr sz="2400"/>
          </a:p>
          <a:p>
            <a:pPr indent="-381000" lvl="0" marL="457200" rtl="0" algn="l">
              <a:spcBef>
                <a:spcPts val="0"/>
              </a:spcBef>
              <a:spcAft>
                <a:spcPts val="0"/>
              </a:spcAft>
              <a:buSzPts val="2400"/>
              <a:buChar char="●"/>
            </a:pPr>
            <a:r>
              <a:rPr lang="en-GB" sz="2400"/>
              <a:t>Perforation of distal intestine.</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g7da79464d743fb7d_1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4" name="Google Shape;84;g7da79464d743fb7d_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300"/>
              <a:t>Starts as low intensity pain. </a:t>
            </a:r>
            <a:endParaRPr sz="2300"/>
          </a:p>
          <a:p>
            <a:pPr indent="0" lvl="0" marL="0" rtl="0" algn="l">
              <a:spcBef>
                <a:spcPts val="0"/>
              </a:spcBef>
              <a:spcAft>
                <a:spcPts val="0"/>
              </a:spcAft>
              <a:buNone/>
            </a:pPr>
            <a:r>
              <a:rPr lang="en-GB" sz="2300"/>
              <a:t>Multiplication of bacteria and release if inflammatory mediators leads to severe pain.</a:t>
            </a:r>
            <a:endParaRPr sz="2300"/>
          </a:p>
          <a:p>
            <a:pPr indent="0" lvl="0" marL="0" rtl="0" algn="l">
              <a:spcBef>
                <a:spcPts val="0"/>
              </a:spcBef>
              <a:spcAft>
                <a:spcPts val="0"/>
              </a:spcAft>
              <a:buNone/>
            </a:pPr>
            <a:r>
              <a:t/>
            </a:r>
            <a:endParaRPr sz="2300"/>
          </a:p>
          <a:p>
            <a:pPr indent="0" lvl="0" marL="0" rtl="0" algn="l">
              <a:spcBef>
                <a:spcPts val="0"/>
              </a:spcBef>
              <a:spcAft>
                <a:spcPts val="0"/>
              </a:spcAft>
              <a:buNone/>
            </a:pPr>
            <a:r>
              <a:rPr lang="en-GB" sz="2300"/>
              <a:t>Perforation of upper gi with ulcers differs due to pH of secretions and rate of accumulation of material.</a:t>
            </a:r>
            <a:endParaRPr sz="23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7da79464d743fb7d_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The pain of peritoneal inflammation is invariably accentuated by pressure or changes in tension of the peritoneum,</a:t>
            </a:r>
            <a:endParaRPr sz="2400"/>
          </a:p>
          <a:p>
            <a:pPr indent="0" lvl="0" marL="0" rtl="0" algn="l">
              <a:spcBef>
                <a:spcPts val="0"/>
              </a:spcBef>
              <a:spcAft>
                <a:spcPts val="0"/>
              </a:spcAft>
              <a:buNone/>
            </a:pPr>
            <a:r>
              <a:rPr lang="en-GB" sz="2400"/>
              <a:t>Whether produced by palpation or by movement such as with coughing or sneezing.</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The patient with peritonitis characteristically lies quietly in bed, preferring to avoid motion</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g7da79464d743fb7d_2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5" name="Google Shape;95;g7da79464d743fb7d_26"/>
          <p:cNvSpPr txBox="1"/>
          <p:nvPr>
            <p:ph idx="1" type="body"/>
          </p:nvPr>
        </p:nvSpPr>
        <p:spPr>
          <a:xfrm>
            <a:off x="311700" y="10174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Another characteristic feature of peritoneal irritation is </a:t>
            </a:r>
            <a:r>
              <a:rPr b="1" lang="en-GB" sz="2400"/>
              <a:t>reflex muscle spasm</a:t>
            </a:r>
            <a:r>
              <a:rPr lang="en-GB" sz="2400"/>
              <a:t> of abdominal musculature localised to the involved body segment. </a:t>
            </a:r>
            <a:endParaRPr sz="2400"/>
          </a:p>
          <a:p>
            <a:pPr indent="0" lvl="0" marL="0" rtl="0" algn="l">
              <a:spcBef>
                <a:spcPts val="0"/>
              </a:spcBef>
              <a:spcAft>
                <a:spcPts val="0"/>
              </a:spcAft>
              <a:buNone/>
            </a:pPr>
            <a:r>
              <a:t/>
            </a:r>
            <a:endParaRPr sz="2400"/>
          </a:p>
          <a:p>
            <a:pPr indent="-381000" lvl="0" marL="457200" rtl="0" algn="l">
              <a:spcBef>
                <a:spcPts val="0"/>
              </a:spcBef>
              <a:spcAft>
                <a:spcPts val="0"/>
              </a:spcAft>
              <a:buSzPts val="2400"/>
              <a:buChar char="●"/>
            </a:pPr>
            <a:r>
              <a:rPr lang="en-GB" sz="2400"/>
              <a:t>Guarding</a:t>
            </a:r>
            <a:endParaRPr sz="2400"/>
          </a:p>
          <a:p>
            <a:pPr indent="-381000" lvl="0" marL="457200" rtl="0" algn="l">
              <a:spcBef>
                <a:spcPts val="0"/>
              </a:spcBef>
              <a:spcAft>
                <a:spcPts val="0"/>
              </a:spcAft>
              <a:buSzPts val="2400"/>
              <a:buChar char="●"/>
            </a:pPr>
            <a:r>
              <a:rPr lang="en-GB" sz="2400"/>
              <a:t>Rigidity</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g7da79464d743fb7d_3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1" name="Google Shape;101;g7da79464d743fb7d_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500">
                <a:solidFill>
                  <a:schemeClr val="accent1"/>
                </a:solidFill>
              </a:rPr>
              <a:t>Obstruction of hollow viscous</a:t>
            </a:r>
            <a:endParaRPr sz="2500">
              <a:solidFill>
                <a:schemeClr val="accent1"/>
              </a:solidFill>
            </a:endParaRPr>
          </a:p>
          <a:p>
            <a:pPr indent="0" lvl="0" marL="0" rtl="0" algn="l">
              <a:spcBef>
                <a:spcPts val="0"/>
              </a:spcBef>
              <a:spcAft>
                <a:spcPts val="0"/>
              </a:spcAft>
              <a:buNone/>
            </a:pPr>
            <a:r>
              <a:t/>
            </a:r>
            <a:endParaRPr sz="2400"/>
          </a:p>
          <a:p>
            <a:pPr indent="0" lvl="0" marL="0" rtl="0" algn="l">
              <a:spcBef>
                <a:spcPts val="0"/>
              </a:spcBef>
              <a:spcAft>
                <a:spcPts val="0"/>
              </a:spcAft>
              <a:buNone/>
            </a:pPr>
            <a:r>
              <a:rPr lang="en-GB" sz="2400"/>
              <a:t>Intraluminal obstruction classically elicits colicky pain.</a:t>
            </a:r>
            <a:endParaRPr sz="2400"/>
          </a:p>
          <a:p>
            <a:pPr indent="0" lvl="0" marL="0" rtl="0" algn="l">
              <a:spcBef>
                <a:spcPts val="0"/>
              </a:spcBef>
              <a:spcAft>
                <a:spcPts val="0"/>
              </a:spcAft>
              <a:buNone/>
            </a:pPr>
            <a:r>
              <a:rPr lang="en-GB" sz="2400"/>
              <a:t>Not well localised</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7da79464d743fb7d_36"/>
          <p:cNvSpPr txBox="1"/>
          <p:nvPr>
            <p:ph idx="1" type="body"/>
          </p:nvPr>
        </p:nvSpPr>
        <p:spPr>
          <a:xfrm>
            <a:off x="311700" y="509800"/>
            <a:ext cx="3999900" cy="405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000"/>
              <a:t>Small-bowel obstruction often presents as poorly localized, intermittent </a:t>
            </a:r>
            <a:r>
              <a:rPr b="1" lang="en-GB" sz="2100">
                <a:solidFill>
                  <a:schemeClr val="accent2"/>
                </a:solidFill>
              </a:rPr>
              <a:t>periumbilical, or supraumbilical pain.</a:t>
            </a:r>
            <a:endParaRPr b="1" sz="2100">
              <a:solidFill>
                <a:schemeClr val="accent2"/>
              </a:solidFill>
            </a:endParaRPr>
          </a:p>
          <a:p>
            <a:pPr indent="0" lvl="0" marL="0" rtl="0" algn="l">
              <a:spcBef>
                <a:spcPts val="0"/>
              </a:spcBef>
              <a:spcAft>
                <a:spcPts val="0"/>
              </a:spcAft>
              <a:buNone/>
            </a:pPr>
            <a:r>
              <a:rPr lang="en-GB" sz="2000"/>
              <a:t>As the intestine dilates and lose tone, the colicky nature may diminish</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GB" sz="2000"/>
              <a:t>Radiation of pain to lower lumbar regions inducate strangulation or traction in the </a:t>
            </a:r>
            <a:r>
              <a:rPr b="1" lang="en-GB" sz="2100">
                <a:solidFill>
                  <a:schemeClr val="accent2"/>
                </a:solidFill>
              </a:rPr>
              <a:t>root of mesentry</a:t>
            </a:r>
            <a:r>
              <a:rPr b="1" lang="en-GB" sz="2100"/>
              <a:t>.</a:t>
            </a:r>
            <a:endParaRPr b="1" sz="2100"/>
          </a:p>
        </p:txBody>
      </p:sp>
      <p:sp>
        <p:nvSpPr>
          <p:cNvPr id="107" name="Google Shape;107;g7da79464d743fb7d_36"/>
          <p:cNvSpPr txBox="1"/>
          <p:nvPr>
            <p:ph idx="2" type="body"/>
          </p:nvPr>
        </p:nvSpPr>
        <p:spPr>
          <a:xfrm>
            <a:off x="4832400" y="509875"/>
            <a:ext cx="3999900" cy="405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000"/>
              <a:t>The colicky pain of colonic obstruction is of lesser intensity, is commonly located in the </a:t>
            </a:r>
            <a:r>
              <a:rPr b="1" lang="en-GB" sz="2100">
                <a:solidFill>
                  <a:schemeClr val="accent2"/>
                </a:solidFill>
              </a:rPr>
              <a:t>infraumbilical</a:t>
            </a:r>
            <a:r>
              <a:rPr lang="en-GB" sz="2000"/>
              <a:t> area, and may often radiate to the lumbar region.</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