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Lst>
  <p:sldIdLst>
    <p:sldId id="256" r:id="rId2"/>
    <p:sldId id="257" r:id="rId3"/>
    <p:sldId id="258" r:id="rId4"/>
    <p:sldId id="259" r:id="rId5"/>
    <p:sldId id="260" r:id="rId6"/>
    <p:sldId id="261" r:id="rId7"/>
    <p:sldId id="262" r:id="rId8"/>
    <p:sldId id="263" r:id="rId9"/>
    <p:sldId id="281" r:id="rId10"/>
    <p:sldId id="282" r:id="rId11"/>
    <p:sldId id="264" r:id="rId12"/>
    <p:sldId id="265" r:id="rId13"/>
    <p:sldId id="266" r:id="rId14"/>
    <p:sldId id="267" r:id="rId15"/>
    <p:sldId id="268" r:id="rId16"/>
    <p:sldId id="270" r:id="rId17"/>
    <p:sldId id="276" r:id="rId18"/>
    <p:sldId id="269" r:id="rId19"/>
    <p:sldId id="280" r:id="rId20"/>
    <p:sldId id="271" r:id="rId21"/>
    <p:sldId id="277" r:id="rId22"/>
    <p:sldId id="278" r:id="rId23"/>
    <p:sldId id="272" r:id="rId24"/>
    <p:sldId id="273" r:id="rId25"/>
    <p:sldId id="274" r:id="rId26"/>
    <p:sldId id="275" r:id="rId27"/>
    <p:sldId id="279"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0" d="100"/>
          <a:sy n="80" d="100"/>
        </p:scale>
        <p:origin x="782"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8B66F0-2BF7-4C33-B98C-7C626268E7F0}" type="datetimeFigureOut">
              <a:rPr lang="en-IN" smtClean="0"/>
              <a:t>28-02-2023</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369BC713-3925-4DB1-A258-09B4562E3EF3}"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17444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B66F0-2BF7-4C33-B98C-7C626268E7F0}" type="datetimeFigureOut">
              <a:rPr lang="en-IN" smtClean="0"/>
              <a:t>28-02-2023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9BC713-3925-4DB1-A258-09B4562E3EF3}"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5904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8B66F0-2BF7-4C33-B98C-7C626268E7F0}" type="datetimeFigureOut">
              <a:rPr lang="en-IN" smtClean="0"/>
              <a:t>28-02-2023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9BC713-3925-4DB1-A258-09B4562E3EF3}"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414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8B66F0-2BF7-4C33-B98C-7C626268E7F0}" type="datetimeFigureOut">
              <a:rPr lang="en-IN" smtClean="0"/>
              <a:t>28-02-2023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69BC713-3925-4DB1-A258-09B4562E3EF3}"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12180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8B66F0-2BF7-4C33-B98C-7C626268E7F0}" type="datetimeFigureOut">
              <a:rPr lang="en-IN" smtClean="0"/>
              <a:t>28-02-2023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69BC713-3925-4DB1-A258-09B4562E3EF3}"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07463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8B66F0-2BF7-4C33-B98C-7C626268E7F0}" type="datetimeFigureOut">
              <a:rPr lang="en-IN" smtClean="0"/>
              <a:t>28-02-2023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69BC713-3925-4DB1-A258-09B4562E3EF3}"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57659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B66F0-2BF7-4C33-B98C-7C626268E7F0}" type="datetimeFigureOut">
              <a:rPr lang="en-IN" smtClean="0"/>
              <a:t>28-02-2023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69BC713-3925-4DB1-A258-09B4562E3EF3}" type="slidenum">
              <a:rPr lang="en-IN" smtClean="0"/>
              <a:t>‹#›</a:t>
            </a:fld>
            <a:endParaRPr lang="en-IN"/>
          </a:p>
        </p:txBody>
      </p:sp>
    </p:spTree>
    <p:extLst>
      <p:ext uri="{BB962C8B-B14F-4D97-AF65-F5344CB8AC3E}">
        <p14:creationId xmlns:p14="http://schemas.microsoft.com/office/powerpoint/2010/main" val="4170753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8B66F0-2BF7-4C33-B98C-7C626268E7F0}" type="datetimeFigureOut">
              <a:rPr lang="en-IN" smtClean="0"/>
              <a:t>28-02-2023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69BC713-3925-4DB1-A258-09B4562E3EF3}"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90815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D8B66F0-2BF7-4C33-B98C-7C626268E7F0}" type="datetimeFigureOut">
              <a:rPr lang="en-IN" smtClean="0"/>
              <a:t>28-02-2023</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369BC713-3925-4DB1-A258-09B4562E3EF3}"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704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B66F0-2BF7-4C33-B98C-7C626268E7F0}" type="datetimeFigureOut">
              <a:rPr lang="en-IN" smtClean="0"/>
              <a:t>28-02-2023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9BC713-3925-4DB1-A258-09B4562E3EF3}"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2208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B66F0-2BF7-4C33-B98C-7C626268E7F0}" type="datetimeFigureOut">
              <a:rPr lang="en-IN" smtClean="0"/>
              <a:t>28-02-2023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9BC713-3925-4DB1-A258-09B4562E3EF3}"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0564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D8B66F0-2BF7-4C33-B98C-7C626268E7F0}" type="datetimeFigureOut">
              <a:rPr lang="en-IN" smtClean="0"/>
              <a:t>28-02-2023</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69BC713-3925-4DB1-A258-09B4562E3EF3}"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197981"/>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DEAF-30D3-46BE-F66C-440A5A7B4F57}"/>
              </a:ext>
            </a:extLst>
          </p:cNvPr>
          <p:cNvSpPr>
            <a:spLocks noGrp="1"/>
          </p:cNvSpPr>
          <p:nvPr>
            <p:ph type="ctrTitle"/>
          </p:nvPr>
        </p:nvSpPr>
        <p:spPr>
          <a:xfrm>
            <a:off x="1355324" y="2571750"/>
            <a:ext cx="9144000" cy="1766094"/>
          </a:xfrm>
        </p:spPr>
        <p:txBody>
          <a:bodyPr>
            <a:normAutofit fontScale="90000"/>
          </a:bodyPr>
          <a:lstStyle/>
          <a:p>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Acute Kidney Injury in Patients with Cirrhosis</a:t>
            </a:r>
            <a:br>
              <a:rPr lang="en-US" b="1" dirty="0"/>
            </a:br>
            <a:br>
              <a:rPr lang="en-US" b="1" dirty="0"/>
            </a:br>
            <a:r>
              <a:rPr lang="en-US" b="1" dirty="0"/>
              <a:t>            </a:t>
            </a:r>
            <a:r>
              <a:rPr lang="en-IN" sz="2000" dirty="0"/>
              <a:t>Mitra K. Nadim, M.D., and Guadalupe Garcia-Tsao, M.D.</a:t>
            </a:r>
            <a:br>
              <a:rPr lang="en-IN" sz="2000" dirty="0"/>
            </a:br>
            <a:r>
              <a:rPr lang="en-IN" sz="2000" dirty="0"/>
              <a:t>                                                            NEJM Feb 2023</a:t>
            </a:r>
            <a:endParaRPr lang="en-IN" sz="2000" b="1" dirty="0"/>
          </a:p>
        </p:txBody>
      </p:sp>
      <p:sp>
        <p:nvSpPr>
          <p:cNvPr id="3" name="Subtitle 2">
            <a:extLst>
              <a:ext uri="{FF2B5EF4-FFF2-40B4-BE49-F238E27FC236}">
                <a16:creationId xmlns:a16="http://schemas.microsoft.com/office/drawing/2014/main" id="{7C1EA9D4-A20B-DE71-0856-F384068A05D3}"/>
              </a:ext>
            </a:extLst>
          </p:cNvPr>
          <p:cNvSpPr>
            <a:spLocks noGrp="1"/>
          </p:cNvSpPr>
          <p:nvPr>
            <p:ph type="subTitle" idx="1"/>
          </p:nvPr>
        </p:nvSpPr>
        <p:spPr>
          <a:xfrm>
            <a:off x="3592497" y="4907756"/>
            <a:ext cx="9144000" cy="1655762"/>
          </a:xfrm>
        </p:spPr>
        <p:txBody>
          <a:bodyPr/>
          <a:lstStyle/>
          <a:p>
            <a:r>
              <a:rPr lang="en-US" dirty="0"/>
              <a:t>                                                                      Dr Monet Philipose</a:t>
            </a:r>
          </a:p>
          <a:p>
            <a:r>
              <a:rPr lang="en-US" dirty="0"/>
              <a:t>                                                                       Jr3 Medicine</a:t>
            </a:r>
            <a:endParaRPr lang="en-IN" dirty="0"/>
          </a:p>
        </p:txBody>
      </p:sp>
    </p:spTree>
    <p:extLst>
      <p:ext uri="{BB962C8B-B14F-4D97-AF65-F5344CB8AC3E}">
        <p14:creationId xmlns:p14="http://schemas.microsoft.com/office/powerpoint/2010/main" val="3008644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9D644A-5AE2-783C-7B85-09255E50D4D4}"/>
              </a:ext>
            </a:extLst>
          </p:cNvPr>
          <p:cNvSpPr>
            <a:spLocks noGrp="1"/>
          </p:cNvSpPr>
          <p:nvPr>
            <p:ph idx="1"/>
          </p:nvPr>
        </p:nvSpPr>
        <p:spPr/>
        <p:txBody>
          <a:bodyPr/>
          <a:lstStyle/>
          <a:p>
            <a:r>
              <a:rPr lang="en-US" dirty="0"/>
              <a:t>Acute kidney injury (AKI) is a common condition in patients with cirrhosis. It occurs in up to 50% of hospitalized patients with cirrhosis and in 58% of such patients in the intensive care unit (ICU).</a:t>
            </a:r>
          </a:p>
          <a:p>
            <a:r>
              <a:rPr lang="en-US" dirty="0"/>
              <a:t> AKI is associated with high morbidity and mortality and an increased incidence of chronic kidney disease (CKD) after liver transplantation</a:t>
            </a:r>
            <a:endParaRPr lang="en-IN" dirty="0"/>
          </a:p>
        </p:txBody>
      </p:sp>
    </p:spTree>
    <p:extLst>
      <p:ext uri="{BB962C8B-B14F-4D97-AF65-F5344CB8AC3E}">
        <p14:creationId xmlns:p14="http://schemas.microsoft.com/office/powerpoint/2010/main" val="2904081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4FD4B-A9BF-5F12-935D-C9EF586D75D4}"/>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new definition of AKI was harmonized with the Kidney Disease Improving Global Outcomes(KDIGO)  definition as an increase in the serum creatinine level of 0.3 mg per deciliter  or higher within 48 hours or  an increase in the serum creatinine level that is at least 1.5 times the baseline level and that is known or presumed to have occurred within the previous 7 days</a:t>
            </a:r>
          </a:p>
          <a:p>
            <a:endParaRPr lang="en-US" dirty="0">
              <a:latin typeface="Times New Roman" panose="02020603050405020304" pitchFamily="18" charset="0"/>
              <a:cs typeface="Times New Roman" panose="02020603050405020304" pitchFamily="18" charset="0"/>
            </a:endParaRPr>
          </a:p>
          <a:p>
            <a:r>
              <a:rPr lang="en-US" dirty="0"/>
              <a:t>. The acute form of HRS, HRS-1, was also renamed HRS-AKI to distinguish it from the more chronic type, HRS-2, now renamed HRS-CKD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6792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04F9-7E28-D0E5-F2F9-3B086D04C833}"/>
              </a:ext>
            </a:extLst>
          </p:cNvPr>
          <p:cNvSpPr>
            <a:spLocks noGrp="1"/>
          </p:cNvSpPr>
          <p:nvPr>
            <p:ph idx="1"/>
          </p:nvPr>
        </p:nvSpPr>
        <p:spPr/>
        <p:txBody>
          <a:bodyPr>
            <a:normAutofit/>
          </a:bodyPr>
          <a:lstStyle/>
          <a:p>
            <a:r>
              <a:rPr lang="en-US" dirty="0"/>
              <a:t>AKI  Stage 1: increase in serum creatinine ≥0.3 mg/dl or ≥1.5–2 times baseline level </a:t>
            </a:r>
          </a:p>
          <a:p>
            <a:endParaRPr lang="en-US" dirty="0"/>
          </a:p>
          <a:p>
            <a:r>
              <a:rPr lang="en-US" dirty="0"/>
              <a:t>AKI  Stage 2: increase in serum creatinine &gt;2–3 times baseline level</a:t>
            </a:r>
          </a:p>
          <a:p>
            <a:endParaRPr lang="en-US" dirty="0"/>
          </a:p>
          <a:p>
            <a:r>
              <a:rPr lang="en-US" dirty="0"/>
              <a:t> AKI  Stage 3: increase in serum creatinine &gt;3 times baseline level or ≥4.0 mg/ dl with an acute increase ≥0.5 mg/ dl or initiation of renal-replacement therapy</a:t>
            </a:r>
            <a:endParaRPr lang="en-IN" dirty="0"/>
          </a:p>
        </p:txBody>
      </p:sp>
    </p:spTree>
    <p:extLst>
      <p:ext uri="{BB962C8B-B14F-4D97-AF65-F5344CB8AC3E}">
        <p14:creationId xmlns:p14="http://schemas.microsoft.com/office/powerpoint/2010/main" val="4077223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28521-C703-8884-D0F6-725EF404501A}"/>
              </a:ext>
            </a:extLst>
          </p:cNvPr>
          <p:cNvSpPr>
            <a:spLocks noGrp="1"/>
          </p:cNvSpPr>
          <p:nvPr>
            <p:ph type="title"/>
          </p:nvPr>
        </p:nvSpPr>
        <p:spPr/>
        <p:txBody>
          <a:bodyPr/>
          <a:lstStyle/>
          <a:p>
            <a:r>
              <a:rPr lang="en-US" b="1" dirty="0"/>
              <a:t>                                 HRS</a:t>
            </a:r>
            <a:endParaRPr lang="en-IN" b="1" dirty="0"/>
          </a:p>
        </p:txBody>
      </p:sp>
      <p:sp>
        <p:nvSpPr>
          <p:cNvPr id="3" name="Content Placeholder 2">
            <a:extLst>
              <a:ext uri="{FF2B5EF4-FFF2-40B4-BE49-F238E27FC236}">
                <a16:creationId xmlns:a16="http://schemas.microsoft.com/office/drawing/2014/main" id="{29B04A37-272E-20F0-6442-3DF18CFDEE46}"/>
              </a:ext>
            </a:extLst>
          </p:cNvPr>
          <p:cNvSpPr>
            <a:spLocks noGrp="1"/>
          </p:cNvSpPr>
          <p:nvPr>
            <p:ph idx="1"/>
          </p:nvPr>
        </p:nvSpPr>
        <p:spPr/>
        <p:txBody>
          <a:bodyPr>
            <a:normAutofit fontScale="92500"/>
          </a:bodyPr>
          <a:lstStyle/>
          <a:p>
            <a:r>
              <a:rPr lang="en-US" dirty="0"/>
              <a:t>Cirrhosis with portal hypertension  and ascites</a:t>
            </a:r>
          </a:p>
          <a:p>
            <a:r>
              <a:rPr lang="en-US" dirty="0"/>
              <a:t> Serum creatinine &gt;1.5 mg/dl with no improvement (decrease ≤1.5 mg/ dl) after at least 2 days of diuretic withdrawal and volume expansion with albumin (1 g/kg/day, maximum of 100 g/day)</a:t>
            </a:r>
          </a:p>
          <a:p>
            <a:r>
              <a:rPr lang="en-US" dirty="0"/>
              <a:t> Absence of shock </a:t>
            </a:r>
          </a:p>
          <a:p>
            <a:r>
              <a:rPr lang="en-US" dirty="0"/>
              <a:t>No current or recent treatment with nephrotoxic drugs</a:t>
            </a:r>
          </a:p>
          <a:p>
            <a:r>
              <a:rPr lang="en-US" dirty="0"/>
              <a:t> Absence of parenchymal kidney disease as indicated by proteinuria &gt;500 mg/ day, microhematuria &gt;50 red cells/ high-power field, or abnormal renal findings on ultrasonography</a:t>
            </a:r>
            <a:endParaRPr lang="en-IN" dirty="0"/>
          </a:p>
        </p:txBody>
      </p:sp>
    </p:spTree>
    <p:extLst>
      <p:ext uri="{BB962C8B-B14F-4D97-AF65-F5344CB8AC3E}">
        <p14:creationId xmlns:p14="http://schemas.microsoft.com/office/powerpoint/2010/main" val="1378729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915569-84AB-6DAF-9523-C003287D86F9}"/>
              </a:ext>
            </a:extLst>
          </p:cNvPr>
          <p:cNvSpPr>
            <a:spLocks noGrp="1"/>
          </p:cNvSpPr>
          <p:nvPr>
            <p:ph idx="1"/>
          </p:nvPr>
        </p:nvSpPr>
        <p:spPr/>
        <p:txBody>
          <a:bodyPr>
            <a:normAutofit/>
          </a:bodyPr>
          <a:lstStyle/>
          <a:p>
            <a:pPr marL="0" indent="0">
              <a:buNone/>
            </a:pPr>
            <a:r>
              <a:rPr lang="en-US" b="1" dirty="0"/>
              <a:t>HRS Type 1</a:t>
            </a:r>
          </a:p>
          <a:p>
            <a:pPr marL="0" indent="0">
              <a:buNone/>
            </a:pPr>
            <a:r>
              <a:rPr lang="en-US" dirty="0"/>
              <a:t> Rapid, progressive renal failure, defined</a:t>
            </a:r>
          </a:p>
          <a:p>
            <a:pPr marL="0" indent="0">
              <a:buNone/>
            </a:pPr>
            <a:r>
              <a:rPr lang="en-US" dirty="0"/>
              <a:t>by doubling of initial serum creatinine (to a level &gt;2.5 mg/dl) in &lt;2 weeks</a:t>
            </a:r>
          </a:p>
          <a:p>
            <a:pPr marL="0" indent="0">
              <a:buNone/>
            </a:pPr>
            <a:r>
              <a:rPr lang="en-US" dirty="0"/>
              <a:t>A specific form of AKI — HRS-AKI: absolute increase in serum</a:t>
            </a:r>
          </a:p>
          <a:p>
            <a:pPr marL="0" indent="0">
              <a:buNone/>
            </a:pPr>
            <a:r>
              <a:rPr lang="en-US" dirty="0"/>
              <a:t>creatinine ≥0.3 mg/dl within 48 </a:t>
            </a:r>
            <a:r>
              <a:rPr lang="en-US" dirty="0" err="1"/>
              <a:t>hr</a:t>
            </a:r>
            <a:endParaRPr lang="en-US" dirty="0"/>
          </a:p>
          <a:p>
            <a:pPr marL="0" indent="0">
              <a:buNone/>
            </a:pPr>
            <a:r>
              <a:rPr lang="en-US" dirty="0"/>
              <a:t>or increase in serum creatinine &gt;1.5 times baseline level; or urinary</a:t>
            </a:r>
          </a:p>
          <a:p>
            <a:pPr marL="0" indent="0">
              <a:buNone/>
            </a:pPr>
            <a:r>
              <a:rPr lang="en-US" dirty="0"/>
              <a:t>output &lt;0.5 ml/kg/</a:t>
            </a:r>
            <a:r>
              <a:rPr lang="en-US" dirty="0" err="1"/>
              <a:t>hr</a:t>
            </a:r>
            <a:r>
              <a:rPr lang="en-US" dirty="0"/>
              <a:t> for 6 </a:t>
            </a:r>
            <a:r>
              <a:rPr lang="en-US" dirty="0" err="1"/>
              <a:t>hr</a:t>
            </a:r>
            <a:endParaRPr lang="en-US" dirty="0"/>
          </a:p>
          <a:p>
            <a:pPr marL="0" indent="0">
              <a:buNone/>
            </a:pPr>
            <a:endParaRPr lang="en-US" dirty="0"/>
          </a:p>
        </p:txBody>
      </p:sp>
    </p:spTree>
    <p:extLst>
      <p:ext uri="{BB962C8B-B14F-4D97-AF65-F5344CB8AC3E}">
        <p14:creationId xmlns:p14="http://schemas.microsoft.com/office/powerpoint/2010/main" val="1474560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BE8B77-EA64-2D53-BF58-95FE691B867E}"/>
              </a:ext>
            </a:extLst>
          </p:cNvPr>
          <p:cNvSpPr>
            <a:spLocks noGrp="1"/>
          </p:cNvSpPr>
          <p:nvPr>
            <p:ph idx="1"/>
          </p:nvPr>
        </p:nvSpPr>
        <p:spPr/>
        <p:txBody>
          <a:bodyPr/>
          <a:lstStyle/>
          <a:p>
            <a:pPr marL="0" indent="0">
              <a:buNone/>
            </a:pPr>
            <a:r>
              <a:rPr lang="en-US" b="1" dirty="0"/>
              <a:t>HRS Type 2 </a:t>
            </a:r>
          </a:p>
          <a:p>
            <a:pPr marL="0" indent="0">
              <a:buNone/>
            </a:pPr>
            <a:r>
              <a:rPr lang="en-US" dirty="0"/>
              <a:t>Serum creatinine increased from 1.5 to 2.5 mg/dl, with steady or slowly progressive course; typically associated</a:t>
            </a:r>
          </a:p>
          <a:p>
            <a:pPr marL="0" indent="0">
              <a:buNone/>
            </a:pPr>
            <a:r>
              <a:rPr lang="en-US" dirty="0"/>
              <a:t>with refractory ascites</a:t>
            </a:r>
            <a:endParaRPr lang="en-IN" dirty="0"/>
          </a:p>
          <a:p>
            <a:pPr marL="0" indent="0">
              <a:buNone/>
            </a:pPr>
            <a:r>
              <a:rPr lang="en-US" dirty="0"/>
              <a:t>A specific form of CKD — HRS-CKD: eGFR &lt;60 ml/min/1.73 m2</a:t>
            </a:r>
          </a:p>
          <a:p>
            <a:pPr marL="0" indent="0">
              <a:buNone/>
            </a:pPr>
            <a:r>
              <a:rPr lang="en-US" dirty="0"/>
              <a:t>for ≥3 months in the absence of other structural causes.</a:t>
            </a:r>
            <a:endParaRPr lang="en-IN" dirty="0"/>
          </a:p>
        </p:txBody>
      </p:sp>
    </p:spTree>
    <p:extLst>
      <p:ext uri="{BB962C8B-B14F-4D97-AF65-F5344CB8AC3E}">
        <p14:creationId xmlns:p14="http://schemas.microsoft.com/office/powerpoint/2010/main" val="2331518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B6305B-8FB3-1BCF-AEE0-C78CDBCCDBE4}"/>
              </a:ext>
            </a:extLst>
          </p:cNvPr>
          <p:cNvSpPr>
            <a:spLocks noGrp="1"/>
          </p:cNvSpPr>
          <p:nvPr>
            <p:ph idx="1"/>
          </p:nvPr>
        </p:nvSpPr>
        <p:spPr/>
        <p:txBody>
          <a:bodyPr/>
          <a:lstStyle/>
          <a:p>
            <a:pPr marL="0" indent="0">
              <a:buNone/>
            </a:pPr>
            <a:r>
              <a:rPr lang="en-US" b="1" dirty="0"/>
              <a:t>HRS-AKD</a:t>
            </a:r>
          </a:p>
          <a:p>
            <a:pPr marL="0" indent="0">
              <a:buNone/>
            </a:pPr>
            <a:r>
              <a:rPr lang="en-US" dirty="0"/>
              <a:t> eGFR &lt;60 ml/min/1.73 m2 for &lt;3 months  in the absence of other</a:t>
            </a:r>
          </a:p>
          <a:p>
            <a:pPr marL="0" indent="0">
              <a:buNone/>
            </a:pPr>
            <a:r>
              <a:rPr lang="en-US" dirty="0"/>
              <a:t>structural  causes or &lt;50% increase in serum creatinine with last outpatient value within previous 3 months as baseline level</a:t>
            </a:r>
            <a:endParaRPr lang="en-IN" dirty="0"/>
          </a:p>
        </p:txBody>
      </p:sp>
    </p:spTree>
    <p:extLst>
      <p:ext uri="{BB962C8B-B14F-4D97-AF65-F5344CB8AC3E}">
        <p14:creationId xmlns:p14="http://schemas.microsoft.com/office/powerpoint/2010/main" val="46212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FD465A-51E0-89BA-CFB3-C659D67084CD}"/>
              </a:ext>
            </a:extLst>
          </p:cNvPr>
          <p:cNvSpPr>
            <a:spLocks noGrp="1"/>
          </p:cNvSpPr>
          <p:nvPr>
            <p:ph idx="1"/>
          </p:nvPr>
        </p:nvSpPr>
        <p:spPr>
          <a:xfrm>
            <a:off x="-1" y="280909"/>
            <a:ext cx="12559951" cy="9969821"/>
          </a:xfrm>
        </p:spPr>
        <p:txBody>
          <a:bodyPr/>
          <a:lstStyle/>
          <a:p>
            <a:pPr marL="0" indent="0">
              <a:buNone/>
            </a:pPr>
            <a:r>
              <a:rPr lang="en-US" dirty="0"/>
              <a:t>                          </a:t>
            </a:r>
            <a:r>
              <a:rPr lang="en-US" b="1" dirty="0"/>
              <a:t>PRESENTATION WITH CIRRHOSIS AND AKI</a:t>
            </a:r>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r>
              <a:rPr lang="en-IN" dirty="0"/>
              <a:t>Recent </a:t>
            </a:r>
            <a:r>
              <a:rPr lang="en-IN" dirty="0" err="1"/>
              <a:t>hypovolemia,shock</a:t>
            </a:r>
            <a:r>
              <a:rPr lang="en-IN" dirty="0"/>
              <a:t>, fever, diuretics, </a:t>
            </a:r>
            <a:r>
              <a:rPr lang="en-IN" dirty="0" err="1"/>
              <a:t>diarrhea</a:t>
            </a:r>
            <a:r>
              <a:rPr lang="en-IN" dirty="0"/>
              <a:t>,  nephrotoxin or  IV contrast, NSAIDs, ACEI or ARB, NSBB , diagnostic paracentesis to rule out SBP</a:t>
            </a:r>
          </a:p>
          <a:p>
            <a:pPr marL="0" indent="0">
              <a:buNone/>
            </a:pPr>
            <a:endParaRPr lang="en-IN" dirty="0"/>
          </a:p>
        </p:txBody>
      </p:sp>
      <p:cxnSp>
        <p:nvCxnSpPr>
          <p:cNvPr id="5" name="Straight Connector 4">
            <a:extLst>
              <a:ext uri="{FF2B5EF4-FFF2-40B4-BE49-F238E27FC236}">
                <a16:creationId xmlns:a16="http://schemas.microsoft.com/office/drawing/2014/main" id="{9B4E512C-26CA-7CFB-607A-EA678922AAE4}"/>
              </a:ext>
            </a:extLst>
          </p:cNvPr>
          <p:cNvCxnSpPr>
            <a:cxnSpLocks/>
          </p:cNvCxnSpPr>
          <p:nvPr/>
        </p:nvCxnSpPr>
        <p:spPr>
          <a:xfrm>
            <a:off x="4483224" y="1864312"/>
            <a:ext cx="0" cy="400926"/>
          </a:xfrm>
          <a:prstGeom prst="line">
            <a:avLst/>
          </a:prstGeom>
        </p:spPr>
        <p:style>
          <a:lnRef idx="1">
            <a:schemeClr val="dk1"/>
          </a:lnRef>
          <a:fillRef idx="0">
            <a:schemeClr val="dk1"/>
          </a:fillRef>
          <a:effectRef idx="0">
            <a:schemeClr val="dk1"/>
          </a:effectRef>
          <a:fontRef idx="minor">
            <a:schemeClr val="tx1"/>
          </a:fontRef>
        </p:style>
      </p:cxnSp>
      <p:sp>
        <p:nvSpPr>
          <p:cNvPr id="2" name="Rectangle 1">
            <a:extLst>
              <a:ext uri="{FF2B5EF4-FFF2-40B4-BE49-F238E27FC236}">
                <a16:creationId xmlns:a16="http://schemas.microsoft.com/office/drawing/2014/main" id="{FF8AF6D8-192A-C523-5E3E-3215BC701B38}"/>
              </a:ext>
            </a:extLst>
          </p:cNvPr>
          <p:cNvSpPr/>
          <p:nvPr/>
        </p:nvSpPr>
        <p:spPr>
          <a:xfrm>
            <a:off x="159800" y="1208080"/>
            <a:ext cx="4323426" cy="171339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b="1" dirty="0"/>
              <a:t>Renal Hypoperfusion </a:t>
            </a:r>
            <a:r>
              <a:rPr lang="en-IN" dirty="0"/>
              <a:t>(most common) Hypovolemia (e.g., from diuretics, </a:t>
            </a:r>
            <a:r>
              <a:rPr lang="en-IN" dirty="0" err="1"/>
              <a:t>diarrhea</a:t>
            </a:r>
            <a:r>
              <a:rPr lang="en-IN" dirty="0"/>
              <a:t>, gastrointestinal bleeding) Hepatorenal syndrome (HRS-AKI) </a:t>
            </a:r>
          </a:p>
        </p:txBody>
      </p:sp>
      <p:sp>
        <p:nvSpPr>
          <p:cNvPr id="4" name="Rectangle 3">
            <a:extLst>
              <a:ext uri="{FF2B5EF4-FFF2-40B4-BE49-F238E27FC236}">
                <a16:creationId xmlns:a16="http://schemas.microsoft.com/office/drawing/2014/main" id="{3F33BA81-1F27-FFF5-6E43-6D87F72B248C}"/>
              </a:ext>
            </a:extLst>
          </p:cNvPr>
          <p:cNvSpPr/>
          <p:nvPr/>
        </p:nvSpPr>
        <p:spPr>
          <a:xfrm>
            <a:off x="4563124" y="1208080"/>
            <a:ext cx="4057095" cy="37286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b="1" dirty="0"/>
              <a:t>Intrinsic or Parenchymal Kidney Injury ATN</a:t>
            </a:r>
            <a:r>
              <a:rPr lang="en-IN" dirty="0"/>
              <a:t> (most common; e.g., from sepsis, IV contrast, medications, bile cast nephropathy</a:t>
            </a:r>
            <a:r>
              <a:rPr lang="en-IN" b="1" dirty="0"/>
              <a:t>) </a:t>
            </a:r>
          </a:p>
          <a:p>
            <a:pPr algn="ctr"/>
            <a:r>
              <a:rPr lang="en-IN" b="1" dirty="0"/>
              <a:t>AIN</a:t>
            </a:r>
            <a:r>
              <a:rPr lang="en-IN" dirty="0"/>
              <a:t>: from antibiotics, NSAIDs, PPI </a:t>
            </a:r>
            <a:r>
              <a:rPr lang="en-IN" b="1" dirty="0"/>
              <a:t>Glomerular diseases</a:t>
            </a:r>
            <a:r>
              <a:rPr lang="en-IN" dirty="0"/>
              <a:t>: e.g., IgA, MPGN, cryoglobulinemia</a:t>
            </a:r>
          </a:p>
          <a:p>
            <a:pPr algn="ctr"/>
            <a:r>
              <a:rPr lang="en-IN" dirty="0"/>
              <a:t>ATN: discontinue nephrotoxic agents</a:t>
            </a:r>
          </a:p>
          <a:p>
            <a:pPr algn="ctr"/>
            <a:r>
              <a:rPr lang="en-IN" b="1" dirty="0"/>
              <a:t> </a:t>
            </a:r>
            <a:r>
              <a:rPr lang="en-IN" dirty="0"/>
              <a:t>AIN: discontinue offending agent Consider kidney biopsy Glomerular disease: specific treatment</a:t>
            </a:r>
          </a:p>
          <a:p>
            <a:pPr algn="ctr"/>
            <a:endParaRPr lang="en-IN" dirty="0"/>
          </a:p>
        </p:txBody>
      </p:sp>
      <p:sp>
        <p:nvSpPr>
          <p:cNvPr id="6" name="Rectangle 5">
            <a:extLst>
              <a:ext uri="{FF2B5EF4-FFF2-40B4-BE49-F238E27FC236}">
                <a16:creationId xmlns:a16="http://schemas.microsoft.com/office/drawing/2014/main" id="{39612B0F-B816-FBA7-7B5B-43B257F3C47E}"/>
              </a:ext>
            </a:extLst>
          </p:cNvPr>
          <p:cNvSpPr/>
          <p:nvPr/>
        </p:nvSpPr>
        <p:spPr>
          <a:xfrm>
            <a:off x="8700117" y="1208080"/>
            <a:ext cx="3491883" cy="205961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Urinary Obstruction </a:t>
            </a:r>
            <a:r>
              <a:rPr lang="en-US" dirty="0"/>
              <a:t>(least common) Urethral obstruction, ureteral obstruction</a:t>
            </a:r>
          </a:p>
          <a:p>
            <a:pPr algn="ctr"/>
            <a:r>
              <a:rPr lang="en-IN" dirty="0"/>
              <a:t> Renal ultrasonography</a:t>
            </a:r>
            <a:endParaRPr lang="en-US" dirty="0"/>
          </a:p>
          <a:p>
            <a:pPr algn="ctr"/>
            <a:endParaRPr lang="en-IN" dirty="0"/>
          </a:p>
        </p:txBody>
      </p:sp>
    </p:spTree>
    <p:extLst>
      <p:ext uri="{BB962C8B-B14F-4D97-AF65-F5344CB8AC3E}">
        <p14:creationId xmlns:p14="http://schemas.microsoft.com/office/powerpoint/2010/main" val="439188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AE3FB1-FB88-7BB6-5324-0313ADDEEF58}"/>
              </a:ext>
            </a:extLst>
          </p:cNvPr>
          <p:cNvSpPr>
            <a:spLocks noGrp="1"/>
          </p:cNvSpPr>
          <p:nvPr>
            <p:ph idx="1"/>
          </p:nvPr>
        </p:nvSpPr>
        <p:spPr>
          <a:xfrm>
            <a:off x="0" y="0"/>
            <a:ext cx="12499759" cy="6858001"/>
          </a:xfrm>
        </p:spPr>
        <p:txBody>
          <a:bodyPr/>
          <a:lstStyle/>
          <a:p>
            <a:endParaRPr lang="en-IN" dirty="0"/>
          </a:p>
        </p:txBody>
      </p:sp>
      <p:sp>
        <p:nvSpPr>
          <p:cNvPr id="4" name="Rectangle 3">
            <a:extLst>
              <a:ext uri="{FF2B5EF4-FFF2-40B4-BE49-F238E27FC236}">
                <a16:creationId xmlns:a16="http://schemas.microsoft.com/office/drawing/2014/main" id="{9BD793D8-5C89-7EF3-F17A-982D7A0C1163}"/>
              </a:ext>
            </a:extLst>
          </p:cNvPr>
          <p:cNvSpPr/>
          <p:nvPr/>
        </p:nvSpPr>
        <p:spPr>
          <a:xfrm>
            <a:off x="4048215" y="52268"/>
            <a:ext cx="3107185" cy="6135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b="1" dirty="0"/>
              <a:t>Renal Hypoperfusion</a:t>
            </a:r>
          </a:p>
        </p:txBody>
      </p:sp>
      <p:sp>
        <p:nvSpPr>
          <p:cNvPr id="5" name="Rectangle 4">
            <a:extLst>
              <a:ext uri="{FF2B5EF4-FFF2-40B4-BE49-F238E27FC236}">
                <a16:creationId xmlns:a16="http://schemas.microsoft.com/office/drawing/2014/main" id="{DF04B3B2-1E36-BDBD-A6EB-89F71A59B2DE}"/>
              </a:ext>
            </a:extLst>
          </p:cNvPr>
          <p:cNvSpPr/>
          <p:nvPr/>
        </p:nvSpPr>
        <p:spPr>
          <a:xfrm>
            <a:off x="631054" y="1331651"/>
            <a:ext cx="3009530" cy="8522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dirty="0"/>
              <a:t>Intravascular volume depletion-</a:t>
            </a:r>
          </a:p>
          <a:p>
            <a:pPr algn="ctr"/>
            <a:r>
              <a:rPr lang="en-IN" dirty="0"/>
              <a:t>Crystalloid solutions</a:t>
            </a:r>
          </a:p>
        </p:txBody>
      </p:sp>
      <p:sp>
        <p:nvSpPr>
          <p:cNvPr id="6" name="Rectangle 5">
            <a:extLst>
              <a:ext uri="{FF2B5EF4-FFF2-40B4-BE49-F238E27FC236}">
                <a16:creationId xmlns:a16="http://schemas.microsoft.com/office/drawing/2014/main" id="{E2A4F9B1-75AB-0EAA-CA3D-56AEB037F7C6}"/>
              </a:ext>
            </a:extLst>
          </p:cNvPr>
          <p:cNvSpPr/>
          <p:nvPr/>
        </p:nvSpPr>
        <p:spPr>
          <a:xfrm>
            <a:off x="7617042" y="665826"/>
            <a:ext cx="2894120" cy="8522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sz="1600" dirty="0"/>
              <a:t>Equivocal volume status-</a:t>
            </a:r>
            <a:r>
              <a:rPr lang="en-US" sz="1600" dirty="0"/>
              <a:t>25% albumin 1g/kg (≤100 g/day in divided doses)</a:t>
            </a:r>
            <a:endParaRPr lang="en-IN" sz="1600" dirty="0"/>
          </a:p>
        </p:txBody>
      </p:sp>
      <p:sp>
        <p:nvSpPr>
          <p:cNvPr id="8" name="Rectangle 7">
            <a:extLst>
              <a:ext uri="{FF2B5EF4-FFF2-40B4-BE49-F238E27FC236}">
                <a16:creationId xmlns:a16="http://schemas.microsoft.com/office/drawing/2014/main" id="{2EDA7746-159B-08FB-50D8-D618148979E6}"/>
              </a:ext>
            </a:extLst>
          </p:cNvPr>
          <p:cNvSpPr/>
          <p:nvPr/>
        </p:nvSpPr>
        <p:spPr>
          <a:xfrm>
            <a:off x="631054" y="2338791"/>
            <a:ext cx="3009530" cy="6835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t>Measure serum creatinine level after 24 hr</a:t>
            </a:r>
            <a:endParaRPr lang="en-IN" dirty="0"/>
          </a:p>
        </p:txBody>
      </p:sp>
      <p:sp>
        <p:nvSpPr>
          <p:cNvPr id="9" name="Rectangle 8">
            <a:extLst>
              <a:ext uri="{FF2B5EF4-FFF2-40B4-BE49-F238E27FC236}">
                <a16:creationId xmlns:a16="http://schemas.microsoft.com/office/drawing/2014/main" id="{D16A8229-DBFB-0446-ACE1-225A8704CDF9}"/>
              </a:ext>
            </a:extLst>
          </p:cNvPr>
          <p:cNvSpPr/>
          <p:nvPr/>
        </p:nvSpPr>
        <p:spPr>
          <a:xfrm>
            <a:off x="7617042" y="1635487"/>
            <a:ext cx="2894120" cy="6835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Unchanged or increasing serum creatinine level</a:t>
            </a:r>
            <a:endParaRPr lang="en-IN" sz="1600" dirty="0"/>
          </a:p>
        </p:txBody>
      </p:sp>
      <p:sp>
        <p:nvSpPr>
          <p:cNvPr id="10" name="Rectangle 9">
            <a:extLst>
              <a:ext uri="{FF2B5EF4-FFF2-40B4-BE49-F238E27FC236}">
                <a16:creationId xmlns:a16="http://schemas.microsoft.com/office/drawing/2014/main" id="{45F7EDFB-0D21-E900-6E64-C99A6DF1B070}"/>
              </a:ext>
            </a:extLst>
          </p:cNvPr>
          <p:cNvSpPr/>
          <p:nvPr/>
        </p:nvSpPr>
        <p:spPr>
          <a:xfrm>
            <a:off x="631054" y="3161720"/>
            <a:ext cx="3009530" cy="10127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Serum creatinine level decreases- Continue monitoring for renal recovery</a:t>
            </a:r>
            <a:endParaRPr lang="en-IN" dirty="0"/>
          </a:p>
        </p:txBody>
      </p:sp>
      <p:sp>
        <p:nvSpPr>
          <p:cNvPr id="11" name="Rectangle 10">
            <a:extLst>
              <a:ext uri="{FF2B5EF4-FFF2-40B4-BE49-F238E27FC236}">
                <a16:creationId xmlns:a16="http://schemas.microsoft.com/office/drawing/2014/main" id="{EABE0721-8094-E98C-ECD8-28BE2CE8A345}"/>
              </a:ext>
            </a:extLst>
          </p:cNvPr>
          <p:cNvSpPr/>
          <p:nvPr/>
        </p:nvSpPr>
        <p:spPr>
          <a:xfrm>
            <a:off x="7617042" y="2416297"/>
            <a:ext cx="2894120" cy="10127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 Volume expansion with 25% albumin (1g/kg in divided doses) if no volume overload</a:t>
            </a:r>
            <a:endParaRPr lang="en-IN" sz="1600" dirty="0"/>
          </a:p>
        </p:txBody>
      </p:sp>
      <p:sp>
        <p:nvSpPr>
          <p:cNvPr id="12" name="Rectangle 11">
            <a:extLst>
              <a:ext uri="{FF2B5EF4-FFF2-40B4-BE49-F238E27FC236}">
                <a16:creationId xmlns:a16="http://schemas.microsoft.com/office/drawing/2014/main" id="{D9A2E8C8-FBFA-1631-2749-9856146204EB}"/>
              </a:ext>
            </a:extLst>
          </p:cNvPr>
          <p:cNvSpPr/>
          <p:nvPr/>
        </p:nvSpPr>
        <p:spPr>
          <a:xfrm>
            <a:off x="7617042" y="3498051"/>
            <a:ext cx="2894120" cy="78881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Measure serum creatinine  after an additional 24hr </a:t>
            </a:r>
            <a:endParaRPr lang="en-IN" sz="1600" dirty="0"/>
          </a:p>
        </p:txBody>
      </p:sp>
      <p:sp>
        <p:nvSpPr>
          <p:cNvPr id="13" name="Rectangle 12">
            <a:extLst>
              <a:ext uri="{FF2B5EF4-FFF2-40B4-BE49-F238E27FC236}">
                <a16:creationId xmlns:a16="http://schemas.microsoft.com/office/drawing/2014/main" id="{10223E1A-8BFB-2038-03E6-E4D304B8973F}"/>
              </a:ext>
            </a:extLst>
          </p:cNvPr>
          <p:cNvSpPr/>
          <p:nvPr/>
        </p:nvSpPr>
        <p:spPr>
          <a:xfrm>
            <a:off x="4217263" y="4174423"/>
            <a:ext cx="2823099" cy="6835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Unchanged or increasing serum creatinine level </a:t>
            </a:r>
            <a:endParaRPr lang="en-IN" dirty="0"/>
          </a:p>
        </p:txBody>
      </p:sp>
      <p:sp>
        <p:nvSpPr>
          <p:cNvPr id="14" name="Rectangle 13">
            <a:extLst>
              <a:ext uri="{FF2B5EF4-FFF2-40B4-BE49-F238E27FC236}">
                <a16:creationId xmlns:a16="http://schemas.microsoft.com/office/drawing/2014/main" id="{DC14836C-FFB2-2C23-40E4-E408B6B1DFB1}"/>
              </a:ext>
            </a:extLst>
          </p:cNvPr>
          <p:cNvSpPr/>
          <p:nvPr/>
        </p:nvSpPr>
        <p:spPr>
          <a:xfrm>
            <a:off x="4217262" y="4946781"/>
            <a:ext cx="2823099" cy="78881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Reassess causes of intrinsic AKI </a:t>
            </a:r>
            <a:endParaRPr lang="en-IN" dirty="0"/>
          </a:p>
        </p:txBody>
      </p:sp>
      <p:sp>
        <p:nvSpPr>
          <p:cNvPr id="15" name="Rectangle 14">
            <a:extLst>
              <a:ext uri="{FF2B5EF4-FFF2-40B4-BE49-F238E27FC236}">
                <a16:creationId xmlns:a16="http://schemas.microsoft.com/office/drawing/2014/main" id="{4CF18A1E-D76A-DE2A-930B-675FEC387978}"/>
              </a:ext>
            </a:extLst>
          </p:cNvPr>
          <p:cNvSpPr/>
          <p:nvPr/>
        </p:nvSpPr>
        <p:spPr>
          <a:xfrm>
            <a:off x="2352583" y="6072326"/>
            <a:ext cx="2343704" cy="6135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ATN</a:t>
            </a:r>
            <a:endParaRPr lang="en-IN" dirty="0"/>
          </a:p>
        </p:txBody>
      </p:sp>
      <p:sp>
        <p:nvSpPr>
          <p:cNvPr id="16" name="Rectangle 15">
            <a:extLst>
              <a:ext uri="{FF2B5EF4-FFF2-40B4-BE49-F238E27FC236}">
                <a16:creationId xmlns:a16="http://schemas.microsoft.com/office/drawing/2014/main" id="{4311DADC-0E3F-AF17-97AB-437AC0B9A066}"/>
              </a:ext>
            </a:extLst>
          </p:cNvPr>
          <p:cNvSpPr/>
          <p:nvPr/>
        </p:nvSpPr>
        <p:spPr>
          <a:xfrm>
            <a:off x="6096000" y="6072326"/>
            <a:ext cx="2343704" cy="6835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a:t>HRS-AKI</a:t>
            </a:r>
          </a:p>
        </p:txBody>
      </p:sp>
      <p:sp>
        <p:nvSpPr>
          <p:cNvPr id="17" name="Rectangle 16">
            <a:extLst>
              <a:ext uri="{FF2B5EF4-FFF2-40B4-BE49-F238E27FC236}">
                <a16:creationId xmlns:a16="http://schemas.microsoft.com/office/drawing/2014/main" id="{DD42BD99-0CA7-1EB9-5742-FBAF40105DDC}"/>
              </a:ext>
            </a:extLst>
          </p:cNvPr>
          <p:cNvSpPr/>
          <p:nvPr/>
        </p:nvSpPr>
        <p:spPr>
          <a:xfrm>
            <a:off x="9658906" y="4990947"/>
            <a:ext cx="2423604" cy="11274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dirty="0"/>
              <a:t>Serum creatinine level decreases-</a:t>
            </a:r>
            <a:r>
              <a:rPr lang="en-US" dirty="0"/>
              <a:t>Continue monitoring for renal recovery</a:t>
            </a:r>
            <a:endParaRPr lang="en-IN" dirty="0"/>
          </a:p>
        </p:txBody>
      </p:sp>
      <p:sp>
        <p:nvSpPr>
          <p:cNvPr id="25" name="Arrow: Right 24">
            <a:extLst>
              <a:ext uri="{FF2B5EF4-FFF2-40B4-BE49-F238E27FC236}">
                <a16:creationId xmlns:a16="http://schemas.microsoft.com/office/drawing/2014/main" id="{929FA9A1-78D7-8071-7557-CEFDFC4C8479}"/>
              </a:ext>
            </a:extLst>
          </p:cNvPr>
          <p:cNvSpPr/>
          <p:nvPr/>
        </p:nvSpPr>
        <p:spPr>
          <a:xfrm rot="8596977" flipV="1">
            <a:off x="3328535" y="778814"/>
            <a:ext cx="355055" cy="11718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26" name="Arrow: Right 25">
            <a:extLst>
              <a:ext uri="{FF2B5EF4-FFF2-40B4-BE49-F238E27FC236}">
                <a16:creationId xmlns:a16="http://schemas.microsoft.com/office/drawing/2014/main" id="{1F725A8D-7801-07E8-CCE3-462DE40B256A}"/>
              </a:ext>
            </a:extLst>
          </p:cNvPr>
          <p:cNvSpPr/>
          <p:nvPr/>
        </p:nvSpPr>
        <p:spPr>
          <a:xfrm rot="1301152">
            <a:off x="7375540" y="292762"/>
            <a:ext cx="470517" cy="10897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27" name="Arrow: Right 26">
            <a:extLst>
              <a:ext uri="{FF2B5EF4-FFF2-40B4-BE49-F238E27FC236}">
                <a16:creationId xmlns:a16="http://schemas.microsoft.com/office/drawing/2014/main" id="{70F930FE-68A7-F26D-8EB7-77703E8B1A29}"/>
              </a:ext>
            </a:extLst>
          </p:cNvPr>
          <p:cNvSpPr/>
          <p:nvPr/>
        </p:nvSpPr>
        <p:spPr>
          <a:xfrm rot="19539807" flipH="1">
            <a:off x="7037591" y="3869931"/>
            <a:ext cx="429890" cy="12298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28" name="Arrow: Right 27">
            <a:extLst>
              <a:ext uri="{FF2B5EF4-FFF2-40B4-BE49-F238E27FC236}">
                <a16:creationId xmlns:a16="http://schemas.microsoft.com/office/drawing/2014/main" id="{431454C9-A054-31B6-EF6C-D5AC79E8EB58}"/>
              </a:ext>
            </a:extLst>
          </p:cNvPr>
          <p:cNvSpPr/>
          <p:nvPr/>
        </p:nvSpPr>
        <p:spPr>
          <a:xfrm rot="1987944">
            <a:off x="10540684" y="4400001"/>
            <a:ext cx="447048" cy="11122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0" name="Arrow: Down 29">
            <a:extLst>
              <a:ext uri="{FF2B5EF4-FFF2-40B4-BE49-F238E27FC236}">
                <a16:creationId xmlns:a16="http://schemas.microsoft.com/office/drawing/2014/main" id="{8B5255BF-D689-1F6B-6CE3-57785A9ACAA6}"/>
              </a:ext>
            </a:extLst>
          </p:cNvPr>
          <p:cNvSpPr/>
          <p:nvPr/>
        </p:nvSpPr>
        <p:spPr>
          <a:xfrm>
            <a:off x="2068497" y="2183907"/>
            <a:ext cx="177553" cy="212299"/>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1" name="Arrow: Down 30">
            <a:extLst>
              <a:ext uri="{FF2B5EF4-FFF2-40B4-BE49-F238E27FC236}">
                <a16:creationId xmlns:a16="http://schemas.microsoft.com/office/drawing/2014/main" id="{08AB0119-F81B-2A06-49E4-10F5AB3171E1}"/>
              </a:ext>
            </a:extLst>
          </p:cNvPr>
          <p:cNvSpPr/>
          <p:nvPr/>
        </p:nvSpPr>
        <p:spPr>
          <a:xfrm>
            <a:off x="2068497" y="3022372"/>
            <a:ext cx="177553" cy="15488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2" name="Arrow: Down 31">
            <a:extLst>
              <a:ext uri="{FF2B5EF4-FFF2-40B4-BE49-F238E27FC236}">
                <a16:creationId xmlns:a16="http://schemas.microsoft.com/office/drawing/2014/main" id="{CC76B2AE-5C58-0A1A-165B-17FD4BDB9D9C}"/>
              </a:ext>
            </a:extLst>
          </p:cNvPr>
          <p:cNvSpPr/>
          <p:nvPr/>
        </p:nvSpPr>
        <p:spPr>
          <a:xfrm>
            <a:off x="8957569" y="1518082"/>
            <a:ext cx="168676" cy="17638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4" name="Arrow: Down 33">
            <a:extLst>
              <a:ext uri="{FF2B5EF4-FFF2-40B4-BE49-F238E27FC236}">
                <a16:creationId xmlns:a16="http://schemas.microsoft.com/office/drawing/2014/main" id="{C6DD6CC9-0991-B729-B5F2-11C996940792}"/>
              </a:ext>
            </a:extLst>
          </p:cNvPr>
          <p:cNvSpPr/>
          <p:nvPr/>
        </p:nvSpPr>
        <p:spPr>
          <a:xfrm>
            <a:off x="8975326" y="2458734"/>
            <a:ext cx="177551" cy="12845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5" name="Arrow: Down 34">
            <a:extLst>
              <a:ext uri="{FF2B5EF4-FFF2-40B4-BE49-F238E27FC236}">
                <a16:creationId xmlns:a16="http://schemas.microsoft.com/office/drawing/2014/main" id="{0A018F79-F28B-08B7-F277-97984065103C}"/>
              </a:ext>
            </a:extLst>
          </p:cNvPr>
          <p:cNvSpPr/>
          <p:nvPr/>
        </p:nvSpPr>
        <p:spPr>
          <a:xfrm>
            <a:off x="9041909" y="3476175"/>
            <a:ext cx="184357" cy="12845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6" name="Arrow: Down 35">
            <a:extLst>
              <a:ext uri="{FF2B5EF4-FFF2-40B4-BE49-F238E27FC236}">
                <a16:creationId xmlns:a16="http://schemas.microsoft.com/office/drawing/2014/main" id="{A7FE5DF8-0E40-3623-8FC1-96F537AD9FC4}"/>
              </a:ext>
            </a:extLst>
          </p:cNvPr>
          <p:cNvSpPr/>
          <p:nvPr/>
        </p:nvSpPr>
        <p:spPr>
          <a:xfrm>
            <a:off x="4500979" y="5832629"/>
            <a:ext cx="185692" cy="239697"/>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a:p>
            <a:pPr algn="ctr"/>
            <a:endParaRPr lang="en-IN" dirty="0"/>
          </a:p>
          <a:p>
            <a:pPr algn="ctr"/>
            <a:endParaRPr lang="en-IN" dirty="0"/>
          </a:p>
          <a:p>
            <a:pPr algn="ctr"/>
            <a:endParaRPr lang="en-IN" dirty="0"/>
          </a:p>
        </p:txBody>
      </p:sp>
      <p:sp>
        <p:nvSpPr>
          <p:cNvPr id="37" name="Arrow: Down 36">
            <a:extLst>
              <a:ext uri="{FF2B5EF4-FFF2-40B4-BE49-F238E27FC236}">
                <a16:creationId xmlns:a16="http://schemas.microsoft.com/office/drawing/2014/main" id="{47446B81-EBD3-6AB7-B477-1B4971DC39A9}"/>
              </a:ext>
            </a:extLst>
          </p:cNvPr>
          <p:cNvSpPr/>
          <p:nvPr/>
        </p:nvSpPr>
        <p:spPr>
          <a:xfrm>
            <a:off x="6587231" y="5832629"/>
            <a:ext cx="185692" cy="30353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8" name="Arrow: Down 37">
            <a:extLst>
              <a:ext uri="{FF2B5EF4-FFF2-40B4-BE49-F238E27FC236}">
                <a16:creationId xmlns:a16="http://schemas.microsoft.com/office/drawing/2014/main" id="{F9CDF1C3-7DE4-10E9-CC93-59607B66C321}"/>
              </a:ext>
            </a:extLst>
          </p:cNvPr>
          <p:cNvSpPr/>
          <p:nvPr/>
        </p:nvSpPr>
        <p:spPr>
          <a:xfrm>
            <a:off x="5584054" y="4812285"/>
            <a:ext cx="213064" cy="19641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23756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AB004-C195-D9B8-0D55-C70682876D4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E70B972-3040-34AF-F539-7FEC586BC847}"/>
              </a:ext>
            </a:extLst>
          </p:cNvPr>
          <p:cNvSpPr>
            <a:spLocks noGrp="1"/>
          </p:cNvSpPr>
          <p:nvPr>
            <p:ph idx="1"/>
          </p:nvPr>
        </p:nvSpPr>
        <p:spPr/>
        <p:txBody>
          <a:bodyPr/>
          <a:lstStyle/>
          <a:p>
            <a:r>
              <a:rPr lang="en-US" dirty="0"/>
              <a:t>One of the major limitations of the definition of HRS is the exclusion of underlying parenchymal kidney disease</a:t>
            </a:r>
            <a:endParaRPr lang="en-IN" dirty="0"/>
          </a:p>
        </p:txBody>
      </p:sp>
    </p:spTree>
    <p:extLst>
      <p:ext uri="{BB962C8B-B14F-4D97-AF65-F5344CB8AC3E}">
        <p14:creationId xmlns:p14="http://schemas.microsoft.com/office/powerpoint/2010/main" val="2282929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D6B35-82A1-9FFB-AE85-71268FAE0427}"/>
              </a:ext>
            </a:extLst>
          </p:cNvPr>
          <p:cNvSpPr>
            <a:spLocks noGrp="1"/>
          </p:cNvSpPr>
          <p:nvPr>
            <p:ph type="title"/>
          </p:nvPr>
        </p:nvSpPr>
        <p:spPr/>
        <p:txBody>
          <a:bodyPr/>
          <a:lstStyle/>
          <a:p>
            <a:r>
              <a:rPr lang="en-US" b="1" dirty="0"/>
              <a:t>                PATHOPHYSIOLOGY</a:t>
            </a:r>
            <a:endParaRPr lang="en-IN" b="1" dirty="0"/>
          </a:p>
        </p:txBody>
      </p:sp>
      <p:sp>
        <p:nvSpPr>
          <p:cNvPr id="3" name="Content Placeholder 2">
            <a:extLst>
              <a:ext uri="{FF2B5EF4-FFF2-40B4-BE49-F238E27FC236}">
                <a16:creationId xmlns:a16="http://schemas.microsoft.com/office/drawing/2014/main" id="{D47E70B6-63CA-C547-E965-B4DFFD7CFE5A}"/>
              </a:ext>
            </a:extLst>
          </p:cNvPr>
          <p:cNvSpPr>
            <a:spLocks noGrp="1"/>
          </p:cNvSpPr>
          <p:nvPr>
            <p:ph idx="1"/>
          </p:nvPr>
        </p:nvSpPr>
        <p:spPr/>
        <p:txBody>
          <a:bodyPr>
            <a:normAutofit fontScale="92500" lnSpcReduction="10000"/>
          </a:bodyPr>
          <a:lstStyle/>
          <a:p>
            <a:r>
              <a:rPr lang="en-US" dirty="0"/>
              <a:t>Increased intrahepatic resistance due to distortion of the liver architecture (fibrosis and nodules) and an increase in intrahepatic vascular tone.</a:t>
            </a:r>
          </a:p>
          <a:p>
            <a:r>
              <a:rPr lang="en-US" dirty="0"/>
              <a:t> Subsequent activation of vasodilators in the splanchnic circulation</a:t>
            </a:r>
          </a:p>
          <a:p>
            <a:r>
              <a:rPr lang="en-US" dirty="0"/>
              <a:t> Increased translocation of bacteria and bacterial products  and altered tight-junction proteins contributes further to vasodilatation, resulting in a reduction in the effective arterial blood volume </a:t>
            </a:r>
          </a:p>
          <a:p>
            <a:r>
              <a:rPr lang="en-US" dirty="0"/>
              <a:t>Activation of  the neurohumoral systems (the renin–angiotensin–aldosterone, sympathetic, and arginine–vasopressin systems) leading to sodium and water retention and ascites formation</a:t>
            </a:r>
            <a:endParaRPr lang="en-IN" dirty="0"/>
          </a:p>
        </p:txBody>
      </p:sp>
    </p:spTree>
    <p:extLst>
      <p:ext uri="{BB962C8B-B14F-4D97-AF65-F5344CB8AC3E}">
        <p14:creationId xmlns:p14="http://schemas.microsoft.com/office/powerpoint/2010/main" val="397940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4C38C-0774-F50A-3190-65E05F03141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3F4DA2A-B6F0-192C-DE43-4584E9ED64B3}"/>
              </a:ext>
            </a:extLst>
          </p:cNvPr>
          <p:cNvSpPr>
            <a:spLocks noGrp="1"/>
          </p:cNvSpPr>
          <p:nvPr>
            <p:ph idx="1"/>
          </p:nvPr>
        </p:nvSpPr>
        <p:spPr/>
        <p:txBody>
          <a:bodyPr/>
          <a:lstStyle/>
          <a:p>
            <a:r>
              <a:rPr lang="en-US" b="1" dirty="0"/>
              <a:t>RAAS</a:t>
            </a:r>
            <a:r>
              <a:rPr lang="en-US" dirty="0"/>
              <a:t> - resulting in renal vasoconstriction and decreased renal blood flow. </a:t>
            </a:r>
          </a:p>
          <a:p>
            <a:r>
              <a:rPr lang="en-US" dirty="0"/>
              <a:t> A relative decrease in cardiac output in this high-output state of cardiac failure (so-called cirrhotic cardiomyopathy) may further contribute to decreased renal perfusion.</a:t>
            </a:r>
          </a:p>
          <a:p>
            <a:r>
              <a:rPr lang="en-US" dirty="0"/>
              <a:t> The reduced renal blood flow results in a decrease in the glomerular filtration rate (GFR) and a prerenal type of kidney injury that does not respond to volume expansion — that is, HRS-AKI.</a:t>
            </a:r>
            <a:endParaRPr lang="en-IN" dirty="0"/>
          </a:p>
        </p:txBody>
      </p:sp>
    </p:spTree>
    <p:extLst>
      <p:ext uri="{BB962C8B-B14F-4D97-AF65-F5344CB8AC3E}">
        <p14:creationId xmlns:p14="http://schemas.microsoft.com/office/powerpoint/2010/main" val="2353098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67514-74F2-6DFA-B964-B5BD3403103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CBB8B6B-C808-F2D7-383B-FE68EEFDF07C}"/>
              </a:ext>
            </a:extLst>
          </p:cNvPr>
          <p:cNvSpPr>
            <a:spLocks noGrp="1"/>
          </p:cNvSpPr>
          <p:nvPr>
            <p:ph idx="1"/>
          </p:nvPr>
        </p:nvSpPr>
        <p:spPr/>
        <p:txBody>
          <a:bodyPr/>
          <a:lstStyle/>
          <a:p>
            <a:r>
              <a:rPr lang="en-IN" b="1" dirty="0"/>
              <a:t>Precipitating factors- </a:t>
            </a:r>
          </a:p>
          <a:p>
            <a:pPr marL="0" indent="0">
              <a:buNone/>
            </a:pPr>
            <a:r>
              <a:rPr lang="en-IN" dirty="0"/>
              <a:t>These factors include rapid fluid loss ( excessive diuresis or gastrointestinal bleeding), worsening vasodilatation induced by drugs (e.g., angiotensin converting–enzyme inhibitors), and a systemic inflammatory response (e.g., infection) </a:t>
            </a:r>
          </a:p>
        </p:txBody>
      </p:sp>
    </p:spTree>
    <p:extLst>
      <p:ext uri="{BB962C8B-B14F-4D97-AF65-F5344CB8AC3E}">
        <p14:creationId xmlns:p14="http://schemas.microsoft.com/office/powerpoint/2010/main" val="2743019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B3580-F13F-8D39-0931-831342534D3F}"/>
              </a:ext>
            </a:extLst>
          </p:cNvPr>
          <p:cNvSpPr>
            <a:spLocks noGrp="1"/>
          </p:cNvSpPr>
          <p:nvPr>
            <p:ph type="title"/>
          </p:nvPr>
        </p:nvSpPr>
        <p:spPr/>
        <p:txBody>
          <a:bodyPr>
            <a:normAutofit/>
          </a:bodyPr>
          <a:lstStyle/>
          <a:p>
            <a:r>
              <a:rPr lang="en-IN" b="1" dirty="0"/>
              <a:t>          Assessment of Kidney Function</a:t>
            </a:r>
            <a:br>
              <a:rPr lang="en-IN" dirty="0"/>
            </a:br>
            <a:endParaRPr lang="en-IN" dirty="0"/>
          </a:p>
        </p:txBody>
      </p:sp>
      <p:sp>
        <p:nvSpPr>
          <p:cNvPr id="3" name="Content Placeholder 2">
            <a:extLst>
              <a:ext uri="{FF2B5EF4-FFF2-40B4-BE49-F238E27FC236}">
                <a16:creationId xmlns:a16="http://schemas.microsoft.com/office/drawing/2014/main" id="{7D1203AD-A698-A729-1E00-99578E6EB0CD}"/>
              </a:ext>
            </a:extLst>
          </p:cNvPr>
          <p:cNvSpPr>
            <a:spLocks noGrp="1"/>
          </p:cNvSpPr>
          <p:nvPr>
            <p:ph idx="1"/>
          </p:nvPr>
        </p:nvSpPr>
        <p:spPr/>
        <p:txBody>
          <a:bodyPr/>
          <a:lstStyle/>
          <a:p>
            <a:r>
              <a:rPr lang="en-US" dirty="0"/>
              <a:t>Estimated GFR (eGFR) equations based on serum creatinine, cystatin C, or both are a simple method of determining kidney function</a:t>
            </a:r>
          </a:p>
          <a:p>
            <a:r>
              <a:rPr lang="en-US" dirty="0"/>
              <a:t>Overestimation of GFR –PEM, muscle wasting</a:t>
            </a:r>
          </a:p>
        </p:txBody>
      </p:sp>
    </p:spTree>
    <p:extLst>
      <p:ext uri="{BB962C8B-B14F-4D97-AF65-F5344CB8AC3E}">
        <p14:creationId xmlns:p14="http://schemas.microsoft.com/office/powerpoint/2010/main" val="2143546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8ED80-0B4F-CC6B-43AB-2FF5345FD179}"/>
              </a:ext>
            </a:extLst>
          </p:cNvPr>
          <p:cNvSpPr>
            <a:spLocks noGrp="1"/>
          </p:cNvSpPr>
          <p:nvPr>
            <p:ph type="title"/>
          </p:nvPr>
        </p:nvSpPr>
        <p:spPr>
          <a:xfrm>
            <a:off x="1397493" y="249715"/>
            <a:ext cx="10515600" cy="1325563"/>
          </a:xfrm>
        </p:spPr>
        <p:txBody>
          <a:bodyPr>
            <a:normAutofit/>
          </a:bodyPr>
          <a:lstStyle/>
          <a:p>
            <a:r>
              <a:rPr lang="en-US" b="1" dirty="0"/>
              <a:t>Diagnostic Work up and Management of AKI </a:t>
            </a:r>
            <a:endParaRPr lang="en-IN" b="1" dirty="0"/>
          </a:p>
        </p:txBody>
      </p:sp>
      <p:sp>
        <p:nvSpPr>
          <p:cNvPr id="3" name="Content Placeholder 2">
            <a:extLst>
              <a:ext uri="{FF2B5EF4-FFF2-40B4-BE49-F238E27FC236}">
                <a16:creationId xmlns:a16="http://schemas.microsoft.com/office/drawing/2014/main" id="{4A96F382-89D6-1678-658B-B35F2939A493}"/>
              </a:ext>
            </a:extLst>
          </p:cNvPr>
          <p:cNvSpPr>
            <a:spLocks noGrp="1"/>
          </p:cNvSpPr>
          <p:nvPr>
            <p:ph idx="1"/>
          </p:nvPr>
        </p:nvSpPr>
        <p:spPr/>
        <p:txBody>
          <a:bodyPr>
            <a:normAutofit/>
          </a:bodyPr>
          <a:lstStyle/>
          <a:p>
            <a:r>
              <a:rPr lang="en-US" dirty="0"/>
              <a:t>Once AKI is diagnosed, it is important to discontinue any medications that could have a role in precipitating or worsening AKI — specifically, diuretics, vasodilators, nonselective betablockers, NSAIDS </a:t>
            </a:r>
          </a:p>
          <a:p>
            <a:r>
              <a:rPr lang="en-US" dirty="0"/>
              <a:t> Rule  out infection, particularly spontaneous bacterial peritonitis, which is frequently a precipitant of AKI </a:t>
            </a:r>
          </a:p>
          <a:p>
            <a:r>
              <a:rPr lang="en-US" dirty="0"/>
              <a:t>The cause of AKI is determined on the basis of the patient’s history and physical examination, urinary tests, the response to diuretic withdrawal, and a volume challenge when clinically indicated .</a:t>
            </a:r>
            <a:endParaRPr lang="en-IN" dirty="0"/>
          </a:p>
        </p:txBody>
      </p:sp>
    </p:spTree>
    <p:extLst>
      <p:ext uri="{BB962C8B-B14F-4D97-AF65-F5344CB8AC3E}">
        <p14:creationId xmlns:p14="http://schemas.microsoft.com/office/powerpoint/2010/main" val="799270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A232CB-5684-B40C-B3F1-1271A6210442}"/>
              </a:ext>
            </a:extLst>
          </p:cNvPr>
          <p:cNvSpPr>
            <a:spLocks noGrp="1"/>
          </p:cNvSpPr>
          <p:nvPr>
            <p:ph idx="1"/>
          </p:nvPr>
        </p:nvSpPr>
        <p:spPr/>
        <p:txBody>
          <a:bodyPr/>
          <a:lstStyle/>
          <a:p>
            <a:r>
              <a:rPr lang="en-US" dirty="0"/>
              <a:t>Volume expansion is central in reversing AKI due to volume depletion, and the response to volume expansion will help to determine the cause of AKI . The type of resuscitation fluid (crystalloids vs. albumin) and the amount should be individualized according to the cause of AKI and the patient’s volume status .</a:t>
            </a:r>
          </a:p>
          <a:p>
            <a:r>
              <a:rPr lang="en-US" dirty="0"/>
              <a:t> Volume resuscitation is recommended for a trial period of 24 to 48 hours in patients who are clinically hypovolemic or euvolemic</a:t>
            </a:r>
            <a:endParaRPr lang="en-IN" dirty="0"/>
          </a:p>
        </p:txBody>
      </p:sp>
    </p:spTree>
    <p:extLst>
      <p:ext uri="{BB962C8B-B14F-4D97-AF65-F5344CB8AC3E}">
        <p14:creationId xmlns:p14="http://schemas.microsoft.com/office/powerpoint/2010/main" val="187490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0012E5-A7E7-14A1-826A-A151870EC626}"/>
              </a:ext>
            </a:extLst>
          </p:cNvPr>
          <p:cNvSpPr>
            <a:spLocks noGrp="1"/>
          </p:cNvSpPr>
          <p:nvPr>
            <p:ph idx="1"/>
          </p:nvPr>
        </p:nvSpPr>
        <p:spPr/>
        <p:txBody>
          <a:bodyPr/>
          <a:lstStyle/>
          <a:p>
            <a:r>
              <a:rPr lang="en-US" dirty="0"/>
              <a:t>Urinary neutrophil gelatinase–associated lipocalin, a marker of tubular injury, has been shown to differentiate between HRS-AKI and acute tubular necrosis</a:t>
            </a:r>
          </a:p>
          <a:p>
            <a:r>
              <a:rPr lang="en-US" dirty="0"/>
              <a:t>Microscopical examination of urinary sediment is important to rule out intrinsic causes of AKI.</a:t>
            </a:r>
          </a:p>
          <a:p>
            <a:r>
              <a:rPr lang="en-US" dirty="0"/>
              <a:t> Fractional excretion of sodium less than 0.1, fractional excretion of urea  less than 21% , may help to confirm HRS-AKI and rule out ATN.</a:t>
            </a:r>
            <a:endParaRPr lang="en-IN" dirty="0"/>
          </a:p>
          <a:p>
            <a:endParaRPr lang="en-IN" dirty="0"/>
          </a:p>
        </p:txBody>
      </p:sp>
    </p:spTree>
    <p:extLst>
      <p:ext uri="{BB962C8B-B14F-4D97-AF65-F5344CB8AC3E}">
        <p14:creationId xmlns:p14="http://schemas.microsoft.com/office/powerpoint/2010/main" val="2298344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37E29E-6310-E65C-A4BB-0FCEAA7809DF}"/>
              </a:ext>
            </a:extLst>
          </p:cNvPr>
          <p:cNvSpPr>
            <a:spLocks noGrp="1"/>
          </p:cNvSpPr>
          <p:nvPr>
            <p:ph idx="1"/>
          </p:nvPr>
        </p:nvSpPr>
        <p:spPr/>
        <p:txBody>
          <a:bodyPr/>
          <a:lstStyle/>
          <a:p>
            <a:r>
              <a:rPr lang="en-US" dirty="0"/>
              <a:t>Partial ascites removal is recommended for comfort in patients with tense ascites and should be accompanied by intravenous administration of albumin to prevent circulatory dysfunction</a:t>
            </a:r>
            <a:endParaRPr lang="en-IN" dirty="0"/>
          </a:p>
        </p:txBody>
      </p:sp>
    </p:spTree>
    <p:extLst>
      <p:ext uri="{BB962C8B-B14F-4D97-AF65-F5344CB8AC3E}">
        <p14:creationId xmlns:p14="http://schemas.microsoft.com/office/powerpoint/2010/main" val="2301923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8FF5C-18C5-BB69-4C7E-294D768DA9E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492E47D-1915-F2E8-A897-C9FCA5F2A58F}"/>
              </a:ext>
            </a:extLst>
          </p:cNvPr>
          <p:cNvSpPr>
            <a:spLocks noGrp="1"/>
          </p:cNvSpPr>
          <p:nvPr>
            <p:ph idx="1"/>
          </p:nvPr>
        </p:nvSpPr>
        <p:spPr/>
        <p:txBody>
          <a:bodyPr>
            <a:normAutofit/>
          </a:bodyPr>
          <a:lstStyle/>
          <a:p>
            <a:r>
              <a:rPr lang="en-US" b="1" dirty="0"/>
              <a:t>Pharmacologic Therapy- </a:t>
            </a:r>
            <a:r>
              <a:rPr lang="en-US" dirty="0"/>
              <a:t>The mainstay of pharmacologic management of HRS-AKI is the use of vasoconstrictors combined with intravenous albumin </a:t>
            </a:r>
          </a:p>
          <a:p>
            <a:r>
              <a:rPr lang="en-US" dirty="0" err="1"/>
              <a:t>Terlipressin</a:t>
            </a:r>
            <a:r>
              <a:rPr lang="en-US" dirty="0"/>
              <a:t>, a vasopressin analogue, is the most common vasoconstrictor used</a:t>
            </a:r>
          </a:p>
          <a:p>
            <a:endParaRPr lang="en-US" dirty="0"/>
          </a:p>
          <a:p>
            <a:r>
              <a:rPr lang="en-IN" dirty="0"/>
              <a:t>It  is essential to withhold </a:t>
            </a:r>
            <a:r>
              <a:rPr lang="en-IN" dirty="0" err="1"/>
              <a:t>terlipressin</a:t>
            </a:r>
            <a:r>
              <a:rPr lang="en-IN" dirty="0"/>
              <a:t> and albumin if there is clinical evidence of intravascular volume overload i.e. anasarca, jugular venous distention, hypoxemia, pulmonary congestion </a:t>
            </a:r>
          </a:p>
        </p:txBody>
      </p:sp>
    </p:spTree>
    <p:extLst>
      <p:ext uri="{BB962C8B-B14F-4D97-AF65-F5344CB8AC3E}">
        <p14:creationId xmlns:p14="http://schemas.microsoft.com/office/powerpoint/2010/main" val="838377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E73A1-8CF6-24FA-06AD-3A8F904D08E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BC0C76D-B23D-20C8-271B-95DBAC54683D}"/>
              </a:ext>
            </a:extLst>
          </p:cNvPr>
          <p:cNvSpPr>
            <a:spLocks noGrp="1"/>
          </p:cNvSpPr>
          <p:nvPr>
            <p:ph idx="1"/>
          </p:nvPr>
        </p:nvSpPr>
        <p:spPr/>
        <p:txBody>
          <a:bodyPr/>
          <a:lstStyle/>
          <a:p>
            <a:r>
              <a:rPr lang="en-IN" dirty="0" err="1"/>
              <a:t>Terlipressin</a:t>
            </a:r>
            <a:r>
              <a:rPr lang="en-IN" dirty="0"/>
              <a:t> </a:t>
            </a:r>
          </a:p>
          <a:p>
            <a:r>
              <a:rPr lang="en-IN" dirty="0"/>
              <a:t>  FDA label- Administer 1 mg intravenously every 6 hr as IV bolus</a:t>
            </a:r>
          </a:p>
          <a:p>
            <a:r>
              <a:rPr lang="en-IN" dirty="0"/>
              <a:t> EASL guidelines- Administer 1 mg intravenously every 4–6 hr as IV bolus or by continuous IV infusion at initial dose of 2 mg/day</a:t>
            </a:r>
          </a:p>
        </p:txBody>
      </p:sp>
    </p:spTree>
    <p:extLst>
      <p:ext uri="{BB962C8B-B14F-4D97-AF65-F5344CB8AC3E}">
        <p14:creationId xmlns:p14="http://schemas.microsoft.com/office/powerpoint/2010/main" val="1206036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51C15-24EE-9494-94DF-E9C47FED2A1C}"/>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FCD9656-E403-90A8-2B7C-A9B571A44526}"/>
              </a:ext>
            </a:extLst>
          </p:cNvPr>
          <p:cNvSpPr>
            <a:spLocks noGrp="1"/>
          </p:cNvSpPr>
          <p:nvPr>
            <p:ph idx="1"/>
          </p:nvPr>
        </p:nvSpPr>
        <p:spPr/>
        <p:txBody>
          <a:bodyPr/>
          <a:lstStyle/>
          <a:p>
            <a:r>
              <a:rPr lang="en-US" dirty="0" err="1"/>
              <a:t>Terlipressin</a:t>
            </a:r>
            <a:r>
              <a:rPr lang="en-US" dirty="0"/>
              <a:t> contraindicated or unavailable</a:t>
            </a:r>
          </a:p>
          <a:p>
            <a:r>
              <a:rPr lang="en-US" dirty="0"/>
              <a:t> Norepinephrine- Administer 0.5–3.0 mg/</a:t>
            </a:r>
            <a:r>
              <a:rPr lang="en-US" dirty="0" err="1"/>
              <a:t>hr</a:t>
            </a:r>
            <a:r>
              <a:rPr lang="en-US" dirty="0"/>
              <a:t> (continuous IV infusion) Titrate to achieve an increase in MAP &gt;10 mm Hg</a:t>
            </a:r>
            <a:endParaRPr lang="en-IN" dirty="0"/>
          </a:p>
        </p:txBody>
      </p:sp>
    </p:spTree>
    <p:extLst>
      <p:ext uri="{BB962C8B-B14F-4D97-AF65-F5344CB8AC3E}">
        <p14:creationId xmlns:p14="http://schemas.microsoft.com/office/powerpoint/2010/main" val="4254052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3E69-6967-63A7-88E4-D2E3DC9C12C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D159697-FBD0-6E4D-E45C-7FFC306258FA}"/>
              </a:ext>
            </a:extLst>
          </p:cNvPr>
          <p:cNvSpPr>
            <a:spLocks noGrp="1"/>
          </p:cNvSpPr>
          <p:nvPr>
            <p:ph idx="1"/>
          </p:nvPr>
        </p:nvSpPr>
        <p:spPr/>
        <p:txBody>
          <a:bodyPr>
            <a:normAutofit/>
          </a:bodyPr>
          <a:lstStyle/>
          <a:p>
            <a:pPr marL="0" indent="0">
              <a:buNone/>
            </a:pPr>
            <a:endParaRPr lang="en-US" dirty="0"/>
          </a:p>
          <a:p>
            <a:r>
              <a:rPr lang="en-US" dirty="0"/>
              <a:t>The responses to norepinephrine, an alternative vasopressor, are similar to those to </a:t>
            </a:r>
            <a:r>
              <a:rPr lang="en-US" dirty="0" err="1"/>
              <a:t>terlipressin</a:t>
            </a:r>
            <a:r>
              <a:rPr lang="en-US" dirty="0"/>
              <a:t>. However, norepinephrine requires continuous infusion in an ICU</a:t>
            </a:r>
          </a:p>
          <a:p>
            <a:r>
              <a:rPr lang="en-US" dirty="0"/>
              <a:t>The combination of midodrine (7.5 to 15 mg orally three times a day) and octreotide (100 to 200 </a:t>
            </a:r>
            <a:r>
              <a:rPr lang="en-US" dirty="0" err="1"/>
              <a:t>μg</a:t>
            </a:r>
            <a:r>
              <a:rPr lang="en-US" dirty="0"/>
              <a:t> subcutaneously three times a day), given over a period of 24 to 48 hours, may be considered if </a:t>
            </a:r>
            <a:r>
              <a:rPr lang="en-US" dirty="0" err="1"/>
              <a:t>terlipressin</a:t>
            </a:r>
            <a:r>
              <a:rPr lang="en-US" dirty="0"/>
              <a:t> is unavailable or contraindicated</a:t>
            </a:r>
          </a:p>
          <a:p>
            <a:pPr marL="0" indent="0">
              <a:buNone/>
            </a:pPr>
            <a:endParaRPr lang="en-US" dirty="0"/>
          </a:p>
        </p:txBody>
      </p:sp>
    </p:spTree>
    <p:extLst>
      <p:ext uri="{BB962C8B-B14F-4D97-AF65-F5344CB8AC3E}">
        <p14:creationId xmlns:p14="http://schemas.microsoft.com/office/powerpoint/2010/main" val="3386004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007C-C870-CD22-8725-729DAAB7CFE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B856B0C-6351-25D7-97A1-7D6EBE2DF297}"/>
              </a:ext>
            </a:extLst>
          </p:cNvPr>
          <p:cNvSpPr>
            <a:spLocks noGrp="1"/>
          </p:cNvSpPr>
          <p:nvPr>
            <p:ph idx="1"/>
          </p:nvPr>
        </p:nvSpPr>
        <p:spPr/>
        <p:txBody>
          <a:bodyPr>
            <a:normAutofit/>
          </a:bodyPr>
          <a:lstStyle/>
          <a:p>
            <a:r>
              <a:rPr lang="en-US" b="1" dirty="0"/>
              <a:t>TIPS</a:t>
            </a:r>
            <a:r>
              <a:rPr lang="en-US" dirty="0"/>
              <a:t>-An important therapeutic option in patients with portal hypertension is the placement of a </a:t>
            </a:r>
            <a:r>
              <a:rPr lang="en-US" dirty="0" err="1"/>
              <a:t>Transjugular</a:t>
            </a:r>
            <a:r>
              <a:rPr lang="en-US" dirty="0"/>
              <a:t> intrahepatic portosystemic shunt (TIPS) that may improve kidney function by redistributing blood volume and reducing portal pressure</a:t>
            </a:r>
          </a:p>
          <a:p>
            <a:r>
              <a:rPr lang="en-US" b="1" dirty="0"/>
              <a:t>RRT</a:t>
            </a:r>
            <a:r>
              <a:rPr lang="en-US" dirty="0"/>
              <a:t>- in patients with cirrhosis, the decision about when to initiate renal-replacement therapy should be individualized on the basis of life-threatening indications that are refractory to medical treatment (e.g., hyperkalemia, acidosis, or fluid overload), uremic complications, the trajectory of kidney function, or the overall prognosis</a:t>
            </a:r>
            <a:endParaRPr lang="en-IN" dirty="0"/>
          </a:p>
        </p:txBody>
      </p:sp>
    </p:spTree>
    <p:extLst>
      <p:ext uri="{BB962C8B-B14F-4D97-AF65-F5344CB8AC3E}">
        <p14:creationId xmlns:p14="http://schemas.microsoft.com/office/powerpoint/2010/main" val="1401417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A9CF8-C6D9-8DC1-CA14-7E1EFB6276F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EA31EA7-D060-415B-05D1-29FE4121E879}"/>
              </a:ext>
            </a:extLst>
          </p:cNvPr>
          <p:cNvSpPr>
            <a:spLocks noGrp="1"/>
          </p:cNvSpPr>
          <p:nvPr>
            <p:ph idx="1"/>
          </p:nvPr>
        </p:nvSpPr>
        <p:spPr/>
        <p:txBody>
          <a:bodyPr/>
          <a:lstStyle/>
          <a:p>
            <a:r>
              <a:rPr lang="en-US" b="1" dirty="0"/>
              <a:t>Liver</a:t>
            </a:r>
            <a:r>
              <a:rPr lang="en-US" dirty="0"/>
              <a:t> </a:t>
            </a:r>
            <a:r>
              <a:rPr lang="en-US" b="1" dirty="0"/>
              <a:t>Transplantation- </a:t>
            </a:r>
            <a:r>
              <a:rPr lang="en-US" dirty="0"/>
              <a:t>Liver transplantation is the treatment of choice in patients with HRS-AKI. Simultaneous liver and kidney transplantation is a potential therapeutic option for patients with prolonged kidney dysfunction before liver transplantation, since recovery of kidney function is less likely in these patients </a:t>
            </a:r>
          </a:p>
        </p:txBody>
      </p:sp>
    </p:spTree>
    <p:extLst>
      <p:ext uri="{BB962C8B-B14F-4D97-AF65-F5344CB8AC3E}">
        <p14:creationId xmlns:p14="http://schemas.microsoft.com/office/powerpoint/2010/main" val="1120494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43C24-4D2F-516C-3CF3-31B33B695715}"/>
              </a:ext>
            </a:extLst>
          </p:cNvPr>
          <p:cNvSpPr>
            <a:spLocks noGrp="1"/>
          </p:cNvSpPr>
          <p:nvPr>
            <p:ph type="title"/>
          </p:nvPr>
        </p:nvSpPr>
        <p:spPr/>
        <p:txBody>
          <a:bodyPr/>
          <a:lstStyle/>
          <a:p>
            <a:r>
              <a:rPr lang="en-US" b="1" dirty="0"/>
              <a:t>        Prevention of AKI</a:t>
            </a:r>
            <a:endParaRPr lang="en-IN" b="1" dirty="0"/>
          </a:p>
        </p:txBody>
      </p:sp>
      <p:sp>
        <p:nvSpPr>
          <p:cNvPr id="3" name="Content Placeholder 2">
            <a:extLst>
              <a:ext uri="{FF2B5EF4-FFF2-40B4-BE49-F238E27FC236}">
                <a16:creationId xmlns:a16="http://schemas.microsoft.com/office/drawing/2014/main" id="{02768F4E-9314-6D7E-4199-58116372A4BD}"/>
              </a:ext>
            </a:extLst>
          </p:cNvPr>
          <p:cNvSpPr>
            <a:spLocks noGrp="1"/>
          </p:cNvSpPr>
          <p:nvPr>
            <p:ph idx="1"/>
          </p:nvPr>
        </p:nvSpPr>
        <p:spPr/>
        <p:txBody>
          <a:bodyPr>
            <a:normAutofit fontScale="85000" lnSpcReduction="20000"/>
          </a:bodyPr>
          <a:lstStyle/>
          <a:p>
            <a:r>
              <a:rPr lang="en-US" dirty="0"/>
              <a:t>Volume depletion should be prevented through the careful use of diuretics (with a goal of &lt;1 </a:t>
            </a:r>
            <a:r>
              <a:rPr lang="en-US" dirty="0" err="1"/>
              <a:t>lb</a:t>
            </a:r>
            <a:r>
              <a:rPr lang="en-US" dirty="0"/>
              <a:t> [0.45 kg] of bodyweight loss per day)</a:t>
            </a:r>
          </a:p>
          <a:p>
            <a:r>
              <a:rPr lang="en-US" dirty="0"/>
              <a:t>careful use of lactulose (with dose adjustment to yield two or three formed bowel movements a day), </a:t>
            </a:r>
          </a:p>
          <a:p>
            <a:r>
              <a:rPr lang="en-US" dirty="0"/>
              <a:t> prevention of variceal hemorrhage.</a:t>
            </a:r>
          </a:p>
          <a:p>
            <a:r>
              <a:rPr lang="en-IN" dirty="0"/>
              <a:t>Various medications such as NSAIDS and renin–angiotensin– aldosterone system blockers have direct nephrotoxic effects by impairing intrarenal blood flow. </a:t>
            </a:r>
          </a:p>
          <a:p>
            <a:r>
              <a:rPr lang="en-IN" dirty="0"/>
              <a:t>Some agents (e.g., radiocontrast dye, aminoglycosides, vancomycin, and amphotericin B) have direct renal tubule toxicity, and some (e.g., </a:t>
            </a:r>
            <a:r>
              <a:rPr lang="en-IN" dirty="0" err="1"/>
              <a:t>betalactam</a:t>
            </a:r>
            <a:r>
              <a:rPr lang="en-IN" dirty="0"/>
              <a:t> antibiotics and proton-pump inhibitors) cause allergic interstitial injury</a:t>
            </a:r>
            <a:endParaRPr lang="en-US" dirty="0"/>
          </a:p>
          <a:p>
            <a:pPr marL="0" indent="0">
              <a:buNone/>
            </a:pPr>
            <a:r>
              <a:rPr lang="en-US" dirty="0"/>
              <a:t>.</a:t>
            </a:r>
            <a:endParaRPr lang="en-IN" dirty="0"/>
          </a:p>
        </p:txBody>
      </p:sp>
    </p:spTree>
    <p:extLst>
      <p:ext uri="{BB962C8B-B14F-4D97-AF65-F5344CB8AC3E}">
        <p14:creationId xmlns:p14="http://schemas.microsoft.com/office/powerpoint/2010/main" val="3671559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7651F-D35A-1363-004B-76A08EBC22C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279B6BF-052A-127D-EB21-1FD4CF96A2F3}"/>
              </a:ext>
            </a:extLst>
          </p:cNvPr>
          <p:cNvSpPr>
            <a:spLocks noGrp="1"/>
          </p:cNvSpPr>
          <p:nvPr>
            <p:ph idx="1"/>
          </p:nvPr>
        </p:nvSpPr>
        <p:spPr/>
        <p:txBody>
          <a:bodyPr/>
          <a:lstStyle/>
          <a:p>
            <a:r>
              <a:rPr lang="en-US" dirty="0"/>
              <a:t>Intravenous albumin infusions at a dose of 4 to 6 g per liter of ascites removed have been shown to ameliorate circulatory dysfunction and prevent AKI after large volume paracentesis (removal of &gt;5 liters)</a:t>
            </a:r>
          </a:p>
          <a:p>
            <a:r>
              <a:rPr lang="en-US" dirty="0"/>
              <a:t>Albumin infusions have also been shown to reduce the incidence of AKI and to decrease mortality among patients with spontaneous bacterial peritonitis</a:t>
            </a:r>
            <a:endParaRPr lang="en-IN" dirty="0"/>
          </a:p>
        </p:txBody>
      </p:sp>
    </p:spTree>
    <p:extLst>
      <p:ext uri="{BB962C8B-B14F-4D97-AF65-F5344CB8AC3E}">
        <p14:creationId xmlns:p14="http://schemas.microsoft.com/office/powerpoint/2010/main" val="2205359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497739-C3A8-20B1-0BAF-E30097CF53BC}"/>
              </a:ext>
            </a:extLst>
          </p:cNvPr>
          <p:cNvSpPr>
            <a:spLocks noGrp="1"/>
          </p:cNvSpPr>
          <p:nvPr>
            <p:ph idx="1"/>
          </p:nvPr>
        </p:nvSpPr>
        <p:spPr>
          <a:xfrm>
            <a:off x="0" y="0"/>
            <a:ext cx="12192000" cy="6858000"/>
          </a:xfrm>
        </p:spPr>
        <p:txBody>
          <a:bodyPr/>
          <a:lstStyle/>
          <a:p>
            <a:endParaRPr lang="en-IN" dirty="0"/>
          </a:p>
        </p:txBody>
      </p:sp>
      <p:sp>
        <p:nvSpPr>
          <p:cNvPr id="4" name="Rectangle 3">
            <a:extLst>
              <a:ext uri="{FF2B5EF4-FFF2-40B4-BE49-F238E27FC236}">
                <a16:creationId xmlns:a16="http://schemas.microsoft.com/office/drawing/2014/main" id="{6DE7F091-97E1-9409-6F8C-2AF132F1DED5}"/>
              </a:ext>
            </a:extLst>
          </p:cNvPr>
          <p:cNvSpPr/>
          <p:nvPr/>
        </p:nvSpPr>
        <p:spPr>
          <a:xfrm>
            <a:off x="3737498" y="71020"/>
            <a:ext cx="3382393" cy="8966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b="1" dirty="0"/>
              <a:t>Presentation with suspected HRS-AKI</a:t>
            </a:r>
          </a:p>
        </p:txBody>
      </p:sp>
      <p:sp>
        <p:nvSpPr>
          <p:cNvPr id="5" name="Rectangle 4">
            <a:extLst>
              <a:ext uri="{FF2B5EF4-FFF2-40B4-BE49-F238E27FC236}">
                <a16:creationId xmlns:a16="http://schemas.microsoft.com/office/drawing/2014/main" id="{940A9B50-EC33-AA49-E4A0-92D57A2E1BA6}"/>
              </a:ext>
            </a:extLst>
          </p:cNvPr>
          <p:cNvSpPr/>
          <p:nvPr/>
        </p:nvSpPr>
        <p:spPr>
          <a:xfrm>
            <a:off x="4021583" y="1082521"/>
            <a:ext cx="2814221" cy="7634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Administer vasoconstrictor plus albumin (20–25 g/day) </a:t>
            </a:r>
            <a:endParaRPr lang="en-IN" dirty="0"/>
          </a:p>
        </p:txBody>
      </p:sp>
      <p:sp>
        <p:nvSpPr>
          <p:cNvPr id="6" name="Rectangle 5">
            <a:extLst>
              <a:ext uri="{FF2B5EF4-FFF2-40B4-BE49-F238E27FC236}">
                <a16:creationId xmlns:a16="http://schemas.microsoft.com/office/drawing/2014/main" id="{D6AB2A4F-8CBC-D4EF-7629-D88B34EE7C17}"/>
              </a:ext>
            </a:extLst>
          </p:cNvPr>
          <p:cNvSpPr/>
          <p:nvPr/>
        </p:nvSpPr>
        <p:spPr>
          <a:xfrm>
            <a:off x="3737498" y="2023000"/>
            <a:ext cx="3382393" cy="12362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Measure serum creatinine level on day 3 of treatment ( EASL ) or on day 4 of treatment ( FDA label) </a:t>
            </a:r>
            <a:endParaRPr lang="en-IN" dirty="0"/>
          </a:p>
        </p:txBody>
      </p:sp>
      <p:sp>
        <p:nvSpPr>
          <p:cNvPr id="7" name="Rectangle 6">
            <a:extLst>
              <a:ext uri="{FF2B5EF4-FFF2-40B4-BE49-F238E27FC236}">
                <a16:creationId xmlns:a16="http://schemas.microsoft.com/office/drawing/2014/main" id="{119DCEA3-D35F-F25F-E909-507C4BF7AB9E}"/>
              </a:ext>
            </a:extLst>
          </p:cNvPr>
          <p:cNvSpPr/>
          <p:nvPr/>
        </p:nvSpPr>
        <p:spPr>
          <a:xfrm>
            <a:off x="665825" y="3508900"/>
            <a:ext cx="2459115" cy="73462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Serum creatinine level ≥baseline level</a:t>
            </a:r>
            <a:endParaRPr lang="en-IN" dirty="0"/>
          </a:p>
        </p:txBody>
      </p:sp>
      <p:sp>
        <p:nvSpPr>
          <p:cNvPr id="8" name="Rectangle 7">
            <a:extLst>
              <a:ext uri="{FF2B5EF4-FFF2-40B4-BE49-F238E27FC236}">
                <a16:creationId xmlns:a16="http://schemas.microsoft.com/office/drawing/2014/main" id="{94DEC50F-2334-B8F7-DBBA-FEBCE784B915}"/>
              </a:ext>
            </a:extLst>
          </p:cNvPr>
          <p:cNvSpPr/>
          <p:nvPr/>
        </p:nvSpPr>
        <p:spPr>
          <a:xfrm>
            <a:off x="71022" y="4429958"/>
            <a:ext cx="3373515" cy="1034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t>Discontinue vasoconstrictor Evaluate for renal-replacement therapy</a:t>
            </a:r>
            <a:endParaRPr lang="en-IN"/>
          </a:p>
        </p:txBody>
      </p:sp>
      <p:sp>
        <p:nvSpPr>
          <p:cNvPr id="9" name="Rectangle 8">
            <a:extLst>
              <a:ext uri="{FF2B5EF4-FFF2-40B4-BE49-F238E27FC236}">
                <a16:creationId xmlns:a16="http://schemas.microsoft.com/office/drawing/2014/main" id="{7D2B6000-05E2-A9C6-D65B-0F029CCD5EEF}"/>
              </a:ext>
            </a:extLst>
          </p:cNvPr>
          <p:cNvSpPr/>
          <p:nvPr/>
        </p:nvSpPr>
        <p:spPr>
          <a:xfrm>
            <a:off x="7972148" y="2920751"/>
            <a:ext cx="2885243" cy="8611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a:t>Serum creatinine level decreases</a:t>
            </a:r>
          </a:p>
        </p:txBody>
      </p:sp>
      <p:sp>
        <p:nvSpPr>
          <p:cNvPr id="10" name="Rectangle 9">
            <a:extLst>
              <a:ext uri="{FF2B5EF4-FFF2-40B4-BE49-F238E27FC236}">
                <a16:creationId xmlns:a16="http://schemas.microsoft.com/office/drawing/2014/main" id="{13A90A9E-A060-E1D8-49FD-8B47A9CC7374}"/>
              </a:ext>
            </a:extLst>
          </p:cNvPr>
          <p:cNvSpPr/>
          <p:nvPr/>
        </p:nvSpPr>
        <p:spPr>
          <a:xfrm>
            <a:off x="5078028" y="3865112"/>
            <a:ext cx="6826928" cy="12362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dirty="0"/>
              <a:t>If serum creatinine decreases by &lt;30% from baseline,</a:t>
            </a:r>
          </a:p>
          <a:p>
            <a:pPr algn="just"/>
            <a:r>
              <a:rPr lang="en-US" dirty="0"/>
              <a:t> increase dose of </a:t>
            </a:r>
            <a:r>
              <a:rPr lang="en-US" dirty="0" err="1"/>
              <a:t>terlipressin</a:t>
            </a:r>
            <a:r>
              <a:rPr lang="en-US" dirty="0"/>
              <a:t> to 2 mg</a:t>
            </a:r>
          </a:p>
          <a:p>
            <a:pPr algn="just"/>
            <a:r>
              <a:rPr lang="en-US" dirty="0"/>
              <a:t>intravenously every 6 </a:t>
            </a:r>
            <a:r>
              <a:rPr lang="en-US" dirty="0" err="1"/>
              <a:t>hr</a:t>
            </a:r>
            <a:r>
              <a:rPr lang="en-US" dirty="0"/>
              <a:t>(FDA), if serum creatinine </a:t>
            </a:r>
          </a:p>
          <a:p>
            <a:pPr algn="just"/>
            <a:r>
              <a:rPr lang="en-US" dirty="0"/>
              <a:t>decreases by &lt;25% from </a:t>
            </a:r>
            <a:r>
              <a:rPr lang="en-US" dirty="0" err="1"/>
              <a:t>baseline,increase</a:t>
            </a:r>
            <a:r>
              <a:rPr lang="en-US" dirty="0"/>
              <a:t> dose </a:t>
            </a:r>
            <a:r>
              <a:rPr lang="en-US" dirty="0" err="1"/>
              <a:t>upto</a:t>
            </a:r>
            <a:r>
              <a:rPr lang="en-US" dirty="0"/>
              <a:t>  12 mg/day(EASL)</a:t>
            </a:r>
            <a:endParaRPr lang="en-IN" dirty="0"/>
          </a:p>
        </p:txBody>
      </p:sp>
      <p:sp>
        <p:nvSpPr>
          <p:cNvPr id="11" name="Rectangle 10">
            <a:extLst>
              <a:ext uri="{FF2B5EF4-FFF2-40B4-BE49-F238E27FC236}">
                <a16:creationId xmlns:a16="http://schemas.microsoft.com/office/drawing/2014/main" id="{811B949A-8BCA-A911-06A3-94BB6D255E82}"/>
              </a:ext>
            </a:extLst>
          </p:cNvPr>
          <p:cNvSpPr/>
          <p:nvPr/>
        </p:nvSpPr>
        <p:spPr>
          <a:xfrm>
            <a:off x="5166804" y="5278328"/>
            <a:ext cx="5335479" cy="139379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dirty="0"/>
              <a:t>Continue vasoconstrictor Max 12 days- HRS-AKI reversal is two consecutive measurements ≥2 </a:t>
            </a:r>
            <a:r>
              <a:rPr lang="en-US" dirty="0" err="1"/>
              <a:t>hr</a:t>
            </a:r>
            <a:r>
              <a:rPr lang="en-US" dirty="0"/>
              <a:t> apart of serum creatinine of ≤1.5 mg/dl [per FDA] or serum creatinine level &lt;1.5 mg/dl (EASL)</a:t>
            </a:r>
            <a:endParaRPr lang="en-IN" dirty="0"/>
          </a:p>
        </p:txBody>
      </p:sp>
      <p:sp>
        <p:nvSpPr>
          <p:cNvPr id="12" name="Arrow: Down 11">
            <a:extLst>
              <a:ext uri="{FF2B5EF4-FFF2-40B4-BE49-F238E27FC236}">
                <a16:creationId xmlns:a16="http://schemas.microsoft.com/office/drawing/2014/main" id="{7A5C0C86-82BC-12FA-05B5-088F53903E35}"/>
              </a:ext>
            </a:extLst>
          </p:cNvPr>
          <p:cNvSpPr/>
          <p:nvPr/>
        </p:nvSpPr>
        <p:spPr>
          <a:xfrm>
            <a:off x="5291091" y="967665"/>
            <a:ext cx="230820" cy="11485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3" name="Arrow: Down 12">
            <a:extLst>
              <a:ext uri="{FF2B5EF4-FFF2-40B4-BE49-F238E27FC236}">
                <a16:creationId xmlns:a16="http://schemas.microsoft.com/office/drawing/2014/main" id="{B0C96556-1D50-BFC3-D10D-120F625728E7}"/>
              </a:ext>
            </a:extLst>
          </p:cNvPr>
          <p:cNvSpPr/>
          <p:nvPr/>
        </p:nvSpPr>
        <p:spPr>
          <a:xfrm>
            <a:off x="5348796" y="1881095"/>
            <a:ext cx="115410" cy="18837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4" name="Arrow: Down 13">
            <a:extLst>
              <a:ext uri="{FF2B5EF4-FFF2-40B4-BE49-F238E27FC236}">
                <a16:creationId xmlns:a16="http://schemas.microsoft.com/office/drawing/2014/main" id="{0FBB2E06-36A1-69EE-9EC6-AB5500A98BE5}"/>
              </a:ext>
            </a:extLst>
          </p:cNvPr>
          <p:cNvSpPr/>
          <p:nvPr/>
        </p:nvSpPr>
        <p:spPr>
          <a:xfrm rot="14487346" flipV="1">
            <a:off x="3065055" y="3015516"/>
            <a:ext cx="167194" cy="36035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5" name="Arrow: Down 14">
            <a:extLst>
              <a:ext uri="{FF2B5EF4-FFF2-40B4-BE49-F238E27FC236}">
                <a16:creationId xmlns:a16="http://schemas.microsoft.com/office/drawing/2014/main" id="{ECFFC4A7-D675-CA6D-F660-F685B3823BAA}"/>
              </a:ext>
            </a:extLst>
          </p:cNvPr>
          <p:cNvSpPr/>
          <p:nvPr/>
        </p:nvSpPr>
        <p:spPr>
          <a:xfrm rot="18777096">
            <a:off x="7530754" y="2849169"/>
            <a:ext cx="176986" cy="373987"/>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6" name="Arrow: Down 15">
            <a:extLst>
              <a:ext uri="{FF2B5EF4-FFF2-40B4-BE49-F238E27FC236}">
                <a16:creationId xmlns:a16="http://schemas.microsoft.com/office/drawing/2014/main" id="{83917873-C2F1-BAE7-5E91-C7C68D29F932}"/>
              </a:ext>
            </a:extLst>
          </p:cNvPr>
          <p:cNvSpPr/>
          <p:nvPr/>
        </p:nvSpPr>
        <p:spPr>
          <a:xfrm>
            <a:off x="1846555" y="4243527"/>
            <a:ext cx="62144" cy="186431"/>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Arrow: Down 16">
            <a:extLst>
              <a:ext uri="{FF2B5EF4-FFF2-40B4-BE49-F238E27FC236}">
                <a16:creationId xmlns:a16="http://schemas.microsoft.com/office/drawing/2014/main" id="{81D065D0-DFBD-7C31-24F3-EE1326B69029}"/>
              </a:ext>
            </a:extLst>
          </p:cNvPr>
          <p:cNvSpPr/>
          <p:nvPr/>
        </p:nvSpPr>
        <p:spPr>
          <a:xfrm>
            <a:off x="9195852" y="3781885"/>
            <a:ext cx="214478" cy="83227"/>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8" name="Arrow: Down 17">
            <a:extLst>
              <a:ext uri="{FF2B5EF4-FFF2-40B4-BE49-F238E27FC236}">
                <a16:creationId xmlns:a16="http://schemas.microsoft.com/office/drawing/2014/main" id="{F6277ABB-6A97-AB35-62C7-0EDA398013AB}"/>
              </a:ext>
            </a:extLst>
          </p:cNvPr>
          <p:cNvSpPr/>
          <p:nvPr/>
        </p:nvSpPr>
        <p:spPr>
          <a:xfrm>
            <a:off x="7874493" y="5101328"/>
            <a:ext cx="195309" cy="1770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88656218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260</TotalTime>
  <Words>1965</Words>
  <Application>Microsoft Office PowerPoint</Application>
  <PresentationFormat>Widescreen</PresentationFormat>
  <Paragraphs>127</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Gill Sans MT</vt:lpstr>
      <vt:lpstr>Times New Roman</vt:lpstr>
      <vt:lpstr>Gallery</vt:lpstr>
      <vt:lpstr>            Acute Kidney Injury in Patients with Cirrhosis              Mitra K. Nadim, M.D., and Guadalupe Garcia-Tsao, M.D.                                                             NEJM Feb 2023</vt:lpstr>
      <vt:lpstr>PowerPoint Presentation</vt:lpstr>
      <vt:lpstr>PowerPoint Presentation</vt:lpstr>
      <vt:lpstr>PowerPoint Presentation</vt:lpstr>
      <vt:lpstr>                                 HRS</vt:lpstr>
      <vt:lpstr>PowerPoint Presentation</vt:lpstr>
      <vt:lpstr>PowerPoint Presentation</vt:lpstr>
      <vt:lpstr>PowerPoint Presentation</vt:lpstr>
      <vt:lpstr>PowerPoint Presentation</vt:lpstr>
      <vt:lpstr>PowerPoint Presentation</vt:lpstr>
      <vt:lpstr>PowerPoint Presentation</vt:lpstr>
      <vt:lpstr>                PATHOPHYSIOLOGY</vt:lpstr>
      <vt:lpstr>PowerPoint Presentation</vt:lpstr>
      <vt:lpstr>PowerPoint Presentation</vt:lpstr>
      <vt:lpstr>          Assessment of Kidney Function </vt:lpstr>
      <vt:lpstr>Diagnostic Work up and Management of AKI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Prevention of AKI</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Kidney Injury in Patients with Cirrhosis</dc:title>
  <dc:creator>monet</dc:creator>
  <cp:lastModifiedBy>monet</cp:lastModifiedBy>
  <cp:revision>4</cp:revision>
  <dcterms:created xsi:type="dcterms:W3CDTF">2023-02-26T19:26:25Z</dcterms:created>
  <dcterms:modified xsi:type="dcterms:W3CDTF">2023-02-28T18:29:57Z</dcterms:modified>
</cp:coreProperties>
</file>