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9" r:id="rId4"/>
    <p:sldId id="261" r:id="rId5"/>
    <p:sldId id="278" r:id="rId6"/>
    <p:sldId id="279" r:id="rId7"/>
    <p:sldId id="280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4" r:id="rId17"/>
    <p:sldId id="275" r:id="rId18"/>
    <p:sldId id="276" r:id="rId19"/>
    <p:sldId id="271" r:id="rId20"/>
    <p:sldId id="272" r:id="rId21"/>
    <p:sldId id="273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3F9856-0681-43C7-BA26-0E77668CC2E2}" type="datetimeFigureOut">
              <a:rPr lang="en-US" smtClean="0"/>
              <a:pPr/>
              <a:t>3/15/2022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A1826-FF80-4EE1-9737-BE0FFED625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0A2F-3AD6-4ABC-BBA5-92527F0CFBD7}" type="datetimeFigureOut">
              <a:rPr lang="en-US" smtClean="0"/>
              <a:pPr/>
              <a:t>3/15/2022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93CBCA3-1284-4137-BD87-BB4017C0471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0A2F-3AD6-4ABC-BBA5-92527F0CFBD7}" type="datetimeFigureOut">
              <a:rPr lang="en-US" smtClean="0"/>
              <a:pPr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CBCA3-1284-4137-BD87-BB4017C0471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0A2F-3AD6-4ABC-BBA5-92527F0CFBD7}" type="datetimeFigureOut">
              <a:rPr lang="en-US" smtClean="0"/>
              <a:pPr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93CBCA3-1284-4137-BD87-BB4017C0471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0A2F-3AD6-4ABC-BBA5-92527F0CFBD7}" type="datetimeFigureOut">
              <a:rPr lang="en-US" smtClean="0"/>
              <a:pPr/>
              <a:t>3/15/2022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CBCA3-1284-4137-BD87-BB4017C0471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0A2F-3AD6-4ABC-BBA5-92527F0CFBD7}" type="datetimeFigureOut">
              <a:rPr lang="en-US" smtClean="0"/>
              <a:pPr/>
              <a:t>3/15/2022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CBCA3-1284-4137-BD87-BB4017C0471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0A2F-3AD6-4ABC-BBA5-92527F0CFBD7}" type="datetimeFigureOut">
              <a:rPr lang="en-US" smtClean="0"/>
              <a:pPr/>
              <a:t>3/15/2022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CBCA3-1284-4137-BD87-BB4017C0471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0A2F-3AD6-4ABC-BBA5-92527F0CFBD7}" type="datetimeFigureOut">
              <a:rPr lang="en-US" smtClean="0"/>
              <a:pPr/>
              <a:t>3/15/2022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CBCA3-1284-4137-BD87-BB4017C0471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0A2F-3AD6-4ABC-BBA5-92527F0CFBD7}" type="datetimeFigureOut">
              <a:rPr lang="en-US" smtClean="0"/>
              <a:pPr/>
              <a:t>3/15/2022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CBCA3-1284-4137-BD87-BB4017C0471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0A2F-3AD6-4ABC-BBA5-92527F0CFBD7}" type="datetimeFigureOut">
              <a:rPr lang="en-US" smtClean="0"/>
              <a:pPr/>
              <a:t>3/15/2022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93CBCA3-1284-4137-BD87-BB4017C0471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0A2F-3AD6-4ABC-BBA5-92527F0CFBD7}" type="datetimeFigureOut">
              <a:rPr lang="en-US" smtClean="0"/>
              <a:pPr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CBCA3-1284-4137-BD87-BB4017C0471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0A2F-3AD6-4ABC-BBA5-92527F0CFBD7}" type="datetimeFigureOut">
              <a:rPr lang="en-US" smtClean="0"/>
              <a:pPr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CBCA3-1284-4137-BD87-BB4017C0471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2920A2F-3AD6-4ABC-BBA5-92527F0CFBD7}" type="datetimeFigureOut">
              <a:rPr lang="en-US" smtClean="0"/>
              <a:pPr/>
              <a:t>3/15/2022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93CBCA3-1284-4137-BD87-BB4017C0471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IN" dirty="0" smtClean="0"/>
              <a:t>Dr </a:t>
            </a:r>
            <a:r>
              <a:rPr lang="en-IN" dirty="0" err="1" smtClean="0"/>
              <a:t>Gouri</a:t>
            </a:r>
            <a:r>
              <a:rPr lang="en-IN" dirty="0" smtClean="0"/>
              <a:t> Krishnan M G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smtClean="0"/>
              <a:t>APPROACH TO DEMENTIA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 smtClean="0"/>
              <a:t>DEMENTIA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Acquired deterioration in cognitive abilities that impair the successful performance of activities of daily living.</a:t>
            </a:r>
          </a:p>
          <a:p>
            <a:r>
              <a:rPr lang="en-IN" dirty="0" smtClean="0"/>
              <a:t>Episodic memory, is the cognitive function most commonly involved.</a:t>
            </a:r>
          </a:p>
          <a:p>
            <a:r>
              <a:rPr lang="en-IN" dirty="0" smtClean="0"/>
              <a:t>In addition to memory, other components of cognition </a:t>
            </a:r>
            <a:r>
              <a:rPr lang="en-IN" dirty="0" err="1" smtClean="0"/>
              <a:t>i.e</a:t>
            </a:r>
            <a:r>
              <a:rPr lang="en-IN" dirty="0" smtClean="0"/>
              <a:t> language , visuospatial, praxis, calculation, problem solving abilities may be affected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u="sng" dirty="0" smtClean="0"/>
              <a:t>CLINICAL DIAGNOSIS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IN" dirty="0" smtClean="0"/>
              <a:t>According to DSM 5:</a:t>
            </a:r>
          </a:p>
          <a:p>
            <a:r>
              <a:rPr lang="en-IN" b="1" dirty="0" smtClean="0">
                <a:solidFill>
                  <a:srgbClr val="C00000"/>
                </a:solidFill>
              </a:rPr>
              <a:t>AMNESIA</a:t>
            </a:r>
            <a:r>
              <a:rPr lang="en-IN" b="1" dirty="0" smtClean="0"/>
              <a:t> </a:t>
            </a:r>
            <a:r>
              <a:rPr lang="en-IN" dirty="0" smtClean="0"/>
              <a:t>+ 2 out of 4</a:t>
            </a:r>
          </a:p>
          <a:p>
            <a:pPr>
              <a:buNone/>
            </a:pPr>
            <a:r>
              <a:rPr lang="en-IN" dirty="0" smtClean="0"/>
              <a:t>                        </a:t>
            </a:r>
            <a:r>
              <a:rPr lang="en-IN" b="1" dirty="0" smtClean="0"/>
              <a:t>1.</a:t>
            </a:r>
            <a:r>
              <a:rPr lang="en-IN" b="1" dirty="0" smtClean="0">
                <a:solidFill>
                  <a:srgbClr val="C00000"/>
                </a:solidFill>
              </a:rPr>
              <a:t>Apraxia</a:t>
            </a:r>
          </a:p>
          <a:p>
            <a:pPr>
              <a:buNone/>
            </a:pPr>
            <a:r>
              <a:rPr lang="en-IN" b="1" dirty="0" smtClean="0"/>
              <a:t>                        2.</a:t>
            </a:r>
            <a:r>
              <a:rPr lang="en-IN" b="1" dirty="0" smtClean="0">
                <a:solidFill>
                  <a:srgbClr val="C00000"/>
                </a:solidFill>
              </a:rPr>
              <a:t>Agnosia</a:t>
            </a:r>
          </a:p>
          <a:p>
            <a:pPr>
              <a:buNone/>
            </a:pPr>
            <a:r>
              <a:rPr lang="en-IN" b="1" dirty="0" smtClean="0"/>
              <a:t>                        3.</a:t>
            </a:r>
            <a:r>
              <a:rPr lang="en-IN" b="1" dirty="0" smtClean="0">
                <a:solidFill>
                  <a:srgbClr val="C00000"/>
                </a:solidFill>
              </a:rPr>
              <a:t>Aphasia</a:t>
            </a:r>
          </a:p>
          <a:p>
            <a:pPr>
              <a:buNone/>
            </a:pPr>
            <a:r>
              <a:rPr lang="en-IN" b="1" dirty="0" smtClean="0"/>
              <a:t>                        4.</a:t>
            </a:r>
            <a:r>
              <a:rPr lang="en-IN" b="1" dirty="0" smtClean="0">
                <a:solidFill>
                  <a:srgbClr val="C00000"/>
                </a:solidFill>
              </a:rPr>
              <a:t>loss of executive functions</a:t>
            </a:r>
          </a:p>
          <a:p>
            <a:r>
              <a:rPr lang="en-IN" dirty="0" smtClean="0"/>
              <a:t>Duration :6 months</a:t>
            </a:r>
          </a:p>
          <a:p>
            <a:r>
              <a:rPr lang="en-IN" dirty="0" smtClean="0"/>
              <a:t>Clear </a:t>
            </a:r>
            <a:r>
              <a:rPr lang="en-IN" dirty="0" err="1" smtClean="0"/>
              <a:t>sensorium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 smtClean="0"/>
              <a:t>THE NEURAL NETWORK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Left </a:t>
            </a:r>
            <a:r>
              <a:rPr lang="en-IN" dirty="0" err="1" smtClean="0"/>
              <a:t>presylvian</a:t>
            </a:r>
            <a:r>
              <a:rPr lang="en-IN" dirty="0" smtClean="0"/>
              <a:t>  for language</a:t>
            </a:r>
          </a:p>
          <a:p>
            <a:r>
              <a:rPr lang="en-IN" dirty="0" err="1" smtClean="0"/>
              <a:t>Parieto</a:t>
            </a:r>
            <a:r>
              <a:rPr lang="en-IN" dirty="0" smtClean="0"/>
              <a:t> frontal for spatial orientation</a:t>
            </a:r>
          </a:p>
          <a:p>
            <a:r>
              <a:rPr lang="en-IN" dirty="0" err="1" smtClean="0"/>
              <a:t>Occipitotemporal</a:t>
            </a:r>
            <a:r>
              <a:rPr lang="en-IN" dirty="0" smtClean="0"/>
              <a:t> for face and object recognition</a:t>
            </a:r>
          </a:p>
          <a:p>
            <a:r>
              <a:rPr lang="en-IN" dirty="0" smtClean="0"/>
              <a:t>Limbic for memory </a:t>
            </a:r>
          </a:p>
          <a:p>
            <a:r>
              <a:rPr lang="en-IN" dirty="0" smtClean="0"/>
              <a:t>Prefrontal for executive functions</a:t>
            </a:r>
          </a:p>
          <a:p>
            <a:pPr>
              <a:buNone/>
            </a:pPr>
            <a:endParaRPr lang="en-IN" dirty="0" smtClean="0"/>
          </a:p>
          <a:p>
            <a:endParaRPr lang="en-IN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 smtClean="0"/>
              <a:t>CAUSES OF DEMENTIA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Most common causes include:</a:t>
            </a:r>
          </a:p>
          <a:p>
            <a:pPr>
              <a:buFont typeface="Wingdings" pitchFamily="2" charset="2"/>
              <a:buChar char="Ø"/>
            </a:pPr>
            <a:r>
              <a:rPr lang="en-IN" dirty="0" err="1" smtClean="0"/>
              <a:t>Alzheimers</a:t>
            </a:r>
            <a:r>
              <a:rPr lang="en-IN" dirty="0" smtClean="0"/>
              <a:t> disease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Vascular dementia:</a:t>
            </a:r>
          </a:p>
          <a:p>
            <a:pPr>
              <a:buNone/>
            </a:pPr>
            <a:r>
              <a:rPr lang="en-IN" dirty="0" smtClean="0"/>
              <a:t>Multi infarct </a:t>
            </a:r>
          </a:p>
          <a:p>
            <a:pPr>
              <a:buNone/>
            </a:pPr>
            <a:r>
              <a:rPr lang="en-IN" dirty="0" smtClean="0"/>
              <a:t>Diffuse white matter disease(</a:t>
            </a:r>
            <a:r>
              <a:rPr lang="en-IN" dirty="0" err="1" smtClean="0"/>
              <a:t>Binswangers</a:t>
            </a:r>
            <a:r>
              <a:rPr lang="en-IN" dirty="0" smtClean="0"/>
              <a:t> disease)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PDD/LBD spectrum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Alcoholism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Drug/medication intoxication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5720" y="214290"/>
            <a:ext cx="8401080" cy="6429420"/>
          </a:xfrm>
        </p:spPr>
        <p:txBody>
          <a:bodyPr/>
          <a:lstStyle/>
          <a:p>
            <a:r>
              <a:rPr lang="en-IN" dirty="0" smtClean="0"/>
              <a:t>Other less common causes include: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Vitamin deficiencies: </a:t>
            </a:r>
          </a:p>
          <a:p>
            <a:pPr>
              <a:buNone/>
            </a:pPr>
            <a:r>
              <a:rPr lang="en-IN" dirty="0" err="1" smtClean="0"/>
              <a:t>Thiamine:Wernicke’s</a:t>
            </a:r>
            <a:r>
              <a:rPr lang="en-IN" dirty="0" smtClean="0"/>
              <a:t> Encephalopathy</a:t>
            </a:r>
          </a:p>
          <a:p>
            <a:pPr>
              <a:buNone/>
            </a:pPr>
            <a:r>
              <a:rPr lang="en-IN" dirty="0" smtClean="0"/>
              <a:t>B12:subacute combined degeneration of spinal cord</a:t>
            </a:r>
          </a:p>
          <a:p>
            <a:pPr>
              <a:buNone/>
            </a:pPr>
            <a:r>
              <a:rPr lang="en-IN" dirty="0" smtClean="0"/>
              <a:t>Nicotinic </a:t>
            </a:r>
            <a:r>
              <a:rPr lang="en-IN" dirty="0" err="1" smtClean="0"/>
              <a:t>acid:Pellagra</a:t>
            </a: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Endocrine causes:</a:t>
            </a:r>
          </a:p>
          <a:p>
            <a:pPr>
              <a:buNone/>
            </a:pPr>
            <a:r>
              <a:rPr lang="en-IN" dirty="0" smtClean="0"/>
              <a:t>Hypothyroidism</a:t>
            </a:r>
          </a:p>
          <a:p>
            <a:pPr>
              <a:buNone/>
            </a:pPr>
            <a:r>
              <a:rPr lang="en-IN" dirty="0" smtClean="0"/>
              <a:t>Hypo or Hyperparathyroidism</a:t>
            </a:r>
          </a:p>
          <a:p>
            <a:pPr>
              <a:buNone/>
            </a:pPr>
            <a:r>
              <a:rPr lang="en-IN" dirty="0" smtClean="0"/>
              <a:t>Renal failure</a:t>
            </a:r>
          </a:p>
          <a:p>
            <a:pPr>
              <a:buNone/>
            </a:pPr>
            <a:r>
              <a:rPr lang="en-IN" dirty="0" smtClean="0"/>
              <a:t>Liver failure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Chronic infections</a:t>
            </a:r>
          </a:p>
          <a:p>
            <a:pPr>
              <a:buNone/>
            </a:pPr>
            <a:r>
              <a:rPr lang="en-IN" dirty="0" smtClean="0"/>
              <a:t>HIV</a:t>
            </a:r>
          </a:p>
          <a:p>
            <a:pPr>
              <a:buNone/>
            </a:pPr>
            <a:r>
              <a:rPr lang="en-IN" dirty="0" err="1" smtClean="0"/>
              <a:t>Neurosyphilis</a:t>
            </a:r>
            <a:endParaRPr lang="en-IN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2844" y="285728"/>
            <a:ext cx="8543956" cy="573407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Head trauma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NPH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Intracranial </a:t>
            </a:r>
            <a:r>
              <a:rPr lang="en-IN" dirty="0" err="1" smtClean="0"/>
              <a:t>neoplasms</a:t>
            </a: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Drugs and heavy metal intoxications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Psychiatric diseases like </a:t>
            </a:r>
            <a:r>
              <a:rPr lang="en-IN" dirty="0" err="1" smtClean="0"/>
              <a:t>depression,schizophrenia</a:t>
            </a: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Degenerative disorders:</a:t>
            </a:r>
          </a:p>
          <a:p>
            <a:pPr>
              <a:buNone/>
            </a:pPr>
            <a:r>
              <a:rPr lang="en-IN" dirty="0" smtClean="0"/>
              <a:t>     Huntington’s disease</a:t>
            </a:r>
          </a:p>
          <a:p>
            <a:pPr>
              <a:buNone/>
            </a:pPr>
            <a:r>
              <a:rPr lang="en-IN" dirty="0" smtClean="0"/>
              <a:t>     MSA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571480"/>
            <a:ext cx="7772400" cy="725470"/>
          </a:xfrm>
        </p:spPr>
        <p:txBody>
          <a:bodyPr>
            <a:normAutofit fontScale="90000"/>
          </a:bodyPr>
          <a:lstStyle/>
          <a:p>
            <a:r>
              <a:rPr lang="en-IN" b="1" u="sng" dirty="0" smtClean="0"/>
              <a:t>APPROACH TO A PATIENT WITH DEMENTIA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2844" y="1214422"/>
            <a:ext cx="8543956" cy="5643578"/>
          </a:xfrm>
        </p:spPr>
        <p:txBody>
          <a:bodyPr/>
          <a:lstStyle/>
          <a:p>
            <a:r>
              <a:rPr lang="en-IN" dirty="0" smtClean="0"/>
              <a:t>Is it Reversible or not?</a:t>
            </a:r>
          </a:p>
          <a:p>
            <a:endParaRPr lang="en-IN" dirty="0" smtClean="0"/>
          </a:p>
          <a:p>
            <a:endParaRPr lang="en-IN" dirty="0" smtClean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28596" y="1785926"/>
          <a:ext cx="8358246" cy="50577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6082"/>
                <a:gridCol w="2786082"/>
                <a:gridCol w="2786082"/>
              </a:tblGrid>
              <a:tr h="747225">
                <a:tc>
                  <a:txBody>
                    <a:bodyPr/>
                    <a:lstStyle/>
                    <a:p>
                      <a:r>
                        <a:rPr lang="en-IN" dirty="0" smtClean="0"/>
                        <a:t>REVERSIBLE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IRREVERSIBLE OR DEGENERATIVE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PSYCHIATRIC</a:t>
                      </a:r>
                      <a:r>
                        <a:rPr lang="en-IN" baseline="0" dirty="0" smtClean="0"/>
                        <a:t> </a:t>
                      </a:r>
                      <a:r>
                        <a:rPr lang="en-IN" baseline="0" dirty="0" smtClean="0"/>
                        <a:t>DISORDERS</a:t>
                      </a:r>
                      <a:endParaRPr lang="en-US" dirty="0"/>
                    </a:p>
                  </a:txBody>
                  <a:tcPr/>
                </a:tc>
              </a:tr>
              <a:tr h="432916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N" dirty="0" smtClean="0"/>
                        <a:t>HYPOTHROIDISM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ALZHEIMERS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DEPRESSION</a:t>
                      </a:r>
                      <a:endParaRPr lang="en-US" dirty="0"/>
                    </a:p>
                  </a:txBody>
                  <a:tcPr/>
                </a:tc>
              </a:tr>
              <a:tr h="432916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N" dirty="0" smtClean="0"/>
                        <a:t>THIAMINE</a:t>
                      </a:r>
                      <a:r>
                        <a:rPr lang="en-IN" baseline="0" dirty="0" smtClean="0"/>
                        <a:t> DEFICIENCY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FTD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SCHIZOPHRENIA</a:t>
                      </a:r>
                      <a:endParaRPr lang="en-US" dirty="0"/>
                    </a:p>
                  </a:txBody>
                  <a:tcPr/>
                </a:tc>
              </a:tr>
              <a:tr h="432916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N" dirty="0" smtClean="0"/>
                        <a:t>VIT.B12 DEFICIENCY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HUNTINGTON’S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CONVERSION REACTION</a:t>
                      </a:r>
                      <a:endParaRPr lang="en-US" dirty="0"/>
                    </a:p>
                  </a:txBody>
                  <a:tcPr/>
                </a:tc>
              </a:tr>
              <a:tr h="432916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N" dirty="0" smtClean="0"/>
                        <a:t>NPH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DLB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32916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N" dirty="0" smtClean="0"/>
                        <a:t>SUBDURAL HEMATOMA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VASCULAR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32916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N" dirty="0" smtClean="0"/>
                        <a:t>CHRONIC INFECTIONS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LEUCOENCEPHALOPATHIES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32916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N" dirty="0" smtClean="0"/>
                        <a:t>BRAIN TUMORS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PARKINSONS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32916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N" dirty="0" smtClean="0"/>
                        <a:t>DRUG INTOXICATION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32916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N" dirty="0" smtClean="0"/>
                        <a:t>AUTOIMMUNE ENCEPHALOPATHY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571480"/>
            <a:ext cx="7543824" cy="582594"/>
          </a:xfrm>
        </p:spPr>
        <p:txBody>
          <a:bodyPr>
            <a:normAutofit fontScale="90000"/>
          </a:bodyPr>
          <a:lstStyle/>
          <a:p>
            <a:pPr>
              <a:buFont typeface="Arial" pitchFamily="34" charset="0"/>
              <a:buChar char="•"/>
            </a:pPr>
            <a:r>
              <a:rPr lang="en-IN" b="1" u="sng" dirty="0" smtClean="0"/>
              <a:t>CLINICAL DIFFERENTITION OF MAJOR DEMENTIAS</a:t>
            </a:r>
            <a:endParaRPr lang="en-US" b="1" u="sn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0" y="1071547"/>
          <a:ext cx="8786843" cy="649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6849"/>
                <a:gridCol w="1535519"/>
                <a:gridCol w="1298178"/>
                <a:gridCol w="1416849"/>
                <a:gridCol w="1547842"/>
                <a:gridCol w="1571606"/>
              </a:tblGrid>
              <a:tr h="814993">
                <a:tc>
                  <a:txBody>
                    <a:bodyPr/>
                    <a:lstStyle/>
                    <a:p>
                      <a:r>
                        <a:rPr lang="en-IN" dirty="0" smtClean="0"/>
                        <a:t>DISEASE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HISTORY/</a:t>
                      </a:r>
                    </a:p>
                    <a:p>
                      <a:r>
                        <a:rPr lang="en-IN" dirty="0" smtClean="0"/>
                        <a:t>FIRST SYMPTOM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MENTAL STATUS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NEUROPSYCHIATRY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NEUROLOGY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IMAGING</a:t>
                      </a:r>
                      <a:endParaRPr lang="en-US" dirty="0"/>
                    </a:p>
                  </a:txBody>
                  <a:tcPr/>
                </a:tc>
              </a:tr>
              <a:tr h="1059491">
                <a:tc>
                  <a:txBody>
                    <a:bodyPr/>
                    <a:lstStyle/>
                    <a:p>
                      <a:r>
                        <a:rPr lang="en-IN" dirty="0" smtClean="0"/>
                        <a:t>1.</a:t>
                      </a:r>
                      <a:r>
                        <a:rPr lang="en-IN" b="1" dirty="0" smtClean="0"/>
                        <a:t>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Memory</a:t>
                      </a:r>
                      <a:r>
                        <a:rPr lang="en-IN" baseline="0" dirty="0" smtClean="0"/>
                        <a:t> loss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Episodic memory loss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Irritability, anxiety</a:t>
                      </a:r>
                      <a:r>
                        <a:rPr lang="en-IN" baseline="0" dirty="0" smtClean="0"/>
                        <a:t> and depression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Spares</a:t>
                      </a:r>
                      <a:r>
                        <a:rPr lang="en-IN" baseline="0" dirty="0" smtClean="0"/>
                        <a:t> motor system until later in the course.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Entorhinal</a:t>
                      </a:r>
                      <a:r>
                        <a:rPr lang="en-IN" dirty="0" smtClean="0"/>
                        <a:t> cortex and </a:t>
                      </a:r>
                      <a:r>
                        <a:rPr lang="en-IN" dirty="0" err="1" smtClean="0"/>
                        <a:t>hippocampal</a:t>
                      </a:r>
                      <a:r>
                        <a:rPr lang="en-IN" dirty="0" smtClean="0"/>
                        <a:t> atrophy</a:t>
                      </a:r>
                      <a:endParaRPr lang="en-US" dirty="0"/>
                    </a:p>
                  </a:txBody>
                  <a:tcPr/>
                </a:tc>
              </a:tr>
              <a:tr h="1548487">
                <a:tc>
                  <a:txBody>
                    <a:bodyPr/>
                    <a:lstStyle/>
                    <a:p>
                      <a:r>
                        <a:rPr lang="en-IN" dirty="0" smtClean="0"/>
                        <a:t>2.</a:t>
                      </a:r>
                      <a:r>
                        <a:rPr lang="en-IN" b="1" dirty="0" smtClean="0"/>
                        <a:t>FTD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Apathy,poor</a:t>
                      </a:r>
                      <a:r>
                        <a:rPr lang="en-IN" dirty="0" smtClean="0"/>
                        <a:t> judgement,/insight,</a:t>
                      </a:r>
                      <a:r>
                        <a:rPr lang="en-IN" baseline="0" dirty="0" smtClean="0"/>
                        <a:t> </a:t>
                      </a:r>
                      <a:r>
                        <a:rPr lang="en-IN" baseline="0" dirty="0" err="1" smtClean="0"/>
                        <a:t>hyperorality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Frontal /executive and /</a:t>
                      </a:r>
                      <a:r>
                        <a:rPr lang="en-IN" baseline="0" dirty="0" smtClean="0"/>
                        <a:t> or language ; spares drawing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Personality changes, apathy </a:t>
                      </a:r>
                      <a:r>
                        <a:rPr lang="en-IN" dirty="0" err="1" smtClean="0"/>
                        <a:t>disinhibition</a:t>
                      </a:r>
                      <a:r>
                        <a:rPr lang="en-IN" dirty="0" smtClean="0"/>
                        <a:t>, overeating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Vertical gaze palsy, axial </a:t>
                      </a:r>
                      <a:r>
                        <a:rPr lang="en-IN" dirty="0" err="1" smtClean="0"/>
                        <a:t>rigidity,dystonia</a:t>
                      </a:r>
                      <a:r>
                        <a:rPr lang="en-IN" dirty="0" smtClean="0"/>
                        <a:t>,</a:t>
                      </a:r>
                      <a:r>
                        <a:rPr lang="en-IN" baseline="0" dirty="0" smtClean="0"/>
                        <a:t> MNDs.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Frontal, insular,</a:t>
                      </a:r>
                      <a:r>
                        <a:rPr lang="en-IN" baseline="0" dirty="0" smtClean="0"/>
                        <a:t> and/ or temporal </a:t>
                      </a:r>
                      <a:r>
                        <a:rPr lang="en-IN" baseline="0" dirty="0" err="1" smtClean="0"/>
                        <a:t>atrophy;usually</a:t>
                      </a:r>
                      <a:r>
                        <a:rPr lang="en-IN" baseline="0" dirty="0" smtClean="0"/>
                        <a:t> spares posterior parietal lobe</a:t>
                      </a:r>
                      <a:endParaRPr lang="en-US" dirty="0"/>
                    </a:p>
                  </a:txBody>
                  <a:tcPr/>
                </a:tc>
              </a:tr>
              <a:tr h="2037483">
                <a:tc>
                  <a:txBody>
                    <a:bodyPr/>
                    <a:lstStyle/>
                    <a:p>
                      <a:r>
                        <a:rPr lang="en-IN" dirty="0" smtClean="0"/>
                        <a:t>3.</a:t>
                      </a:r>
                      <a:r>
                        <a:rPr lang="en-IN" b="1" dirty="0" smtClean="0"/>
                        <a:t>DLB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Visual </a:t>
                      </a:r>
                      <a:r>
                        <a:rPr lang="en-IN" dirty="0" err="1" smtClean="0"/>
                        <a:t>hallucination,REM</a:t>
                      </a:r>
                      <a:r>
                        <a:rPr lang="en-IN" dirty="0" smtClean="0"/>
                        <a:t> sleep </a:t>
                      </a:r>
                      <a:r>
                        <a:rPr lang="en-IN" dirty="0" err="1" smtClean="0"/>
                        <a:t>behavioral</a:t>
                      </a:r>
                      <a:r>
                        <a:rPr lang="en-IN" dirty="0" smtClean="0"/>
                        <a:t> </a:t>
                      </a:r>
                      <a:r>
                        <a:rPr lang="en-IN" dirty="0" err="1" smtClean="0"/>
                        <a:t>disorder,delirium,sensitivity</a:t>
                      </a:r>
                      <a:r>
                        <a:rPr lang="en-IN" baseline="0" dirty="0" smtClean="0"/>
                        <a:t> to psychoactive medications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Drawing frontal and</a:t>
                      </a:r>
                      <a:r>
                        <a:rPr lang="en-IN" baseline="0" dirty="0" smtClean="0"/>
                        <a:t> executives ;spares memory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Visual</a:t>
                      </a:r>
                      <a:r>
                        <a:rPr lang="en-IN" baseline="0" dirty="0" smtClean="0"/>
                        <a:t> </a:t>
                      </a:r>
                      <a:r>
                        <a:rPr lang="en-IN" baseline="0" dirty="0" err="1" smtClean="0"/>
                        <a:t>hallucinations,depression,sleep</a:t>
                      </a:r>
                      <a:r>
                        <a:rPr lang="en-IN" baseline="0" dirty="0" smtClean="0"/>
                        <a:t> </a:t>
                      </a:r>
                      <a:r>
                        <a:rPr lang="en-IN" baseline="0" dirty="0" err="1" smtClean="0"/>
                        <a:t>disorder,delusions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Parkinsonsim</a:t>
                      </a:r>
                      <a:r>
                        <a:rPr lang="en-IN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Posterior parietal atrophy</a:t>
                      </a:r>
                      <a:endParaRPr lang="en-US" dirty="0"/>
                    </a:p>
                  </a:txBody>
                  <a:tcPr/>
                </a:tc>
              </a:tr>
              <a:tr h="32599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14283" y="714356"/>
          <a:ext cx="8929717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83"/>
                <a:gridCol w="1690689"/>
                <a:gridCol w="1488286"/>
                <a:gridCol w="1488286"/>
                <a:gridCol w="1716107"/>
                <a:gridCol w="1260466"/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DISEASE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HISTORY/</a:t>
                      </a:r>
                    </a:p>
                    <a:p>
                      <a:r>
                        <a:rPr lang="en-IN" dirty="0" smtClean="0"/>
                        <a:t>FIRST SYMPTOM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MENTAL STATUS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NEUROPSYCHIATRY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NEUROLOGY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IMAGING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4.</a:t>
                      </a:r>
                      <a:r>
                        <a:rPr lang="en-IN" b="1" dirty="0" smtClean="0"/>
                        <a:t>CJD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Dementia, mood, anxiety, </a:t>
                      </a:r>
                      <a:r>
                        <a:rPr lang="en-IN" dirty="0" err="1" smtClean="0"/>
                        <a:t>movt</a:t>
                      </a:r>
                      <a:r>
                        <a:rPr lang="en-IN" dirty="0" smtClean="0"/>
                        <a:t> disorders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Variable; frontal/</a:t>
                      </a:r>
                      <a:r>
                        <a:rPr lang="en-IN" dirty="0" err="1" smtClean="0"/>
                        <a:t>executive,focal</a:t>
                      </a:r>
                      <a:r>
                        <a:rPr lang="en-IN" dirty="0" smtClean="0"/>
                        <a:t> </a:t>
                      </a:r>
                      <a:r>
                        <a:rPr lang="en-IN" dirty="0" err="1" smtClean="0"/>
                        <a:t>cortical,memory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Depression</a:t>
                      </a:r>
                      <a:r>
                        <a:rPr lang="en-IN" baseline="0" dirty="0" smtClean="0"/>
                        <a:t> ,anxiety ,psychosis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Rapid progression with </a:t>
                      </a:r>
                      <a:r>
                        <a:rPr lang="en-IN" dirty="0" err="1" smtClean="0"/>
                        <a:t>myoclonus</a:t>
                      </a:r>
                      <a:r>
                        <a:rPr lang="en-IN" dirty="0" smtClean="0"/>
                        <a:t>,</a:t>
                      </a:r>
                      <a:r>
                        <a:rPr lang="en-IN" baseline="0" dirty="0" smtClean="0"/>
                        <a:t> rigidity, parkinsonism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Cortical </a:t>
                      </a:r>
                      <a:r>
                        <a:rPr lang="en-IN" dirty="0" err="1" smtClean="0"/>
                        <a:t>ribboning,basal</a:t>
                      </a:r>
                      <a:r>
                        <a:rPr lang="en-IN" dirty="0" smtClean="0"/>
                        <a:t> ganglia or thalamus </a:t>
                      </a:r>
                      <a:r>
                        <a:rPr lang="en-IN" dirty="0" err="1" smtClean="0"/>
                        <a:t>hyperintensity</a:t>
                      </a:r>
                      <a:r>
                        <a:rPr lang="en-IN" baseline="0" dirty="0" smtClean="0"/>
                        <a:t> on FLAIR/diffusion images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5.</a:t>
                      </a:r>
                      <a:r>
                        <a:rPr lang="en-IN" b="1" dirty="0" smtClean="0"/>
                        <a:t>VASCULAR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History</a:t>
                      </a:r>
                      <a:r>
                        <a:rPr lang="en-IN" baseline="0" dirty="0" smtClean="0"/>
                        <a:t> of </a:t>
                      </a:r>
                      <a:r>
                        <a:rPr lang="en-IN" baseline="0" dirty="0" err="1" smtClean="0"/>
                        <a:t>stroke,with</a:t>
                      </a:r>
                      <a:r>
                        <a:rPr lang="en-IN" baseline="0" dirty="0" smtClean="0"/>
                        <a:t> irregular stepwise </a:t>
                      </a:r>
                      <a:r>
                        <a:rPr lang="en-IN" baseline="0" dirty="0" err="1" smtClean="0"/>
                        <a:t>progresion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Frontal,executive,cognitive</a:t>
                      </a:r>
                      <a:r>
                        <a:rPr lang="en-IN" baseline="0" dirty="0" smtClean="0"/>
                        <a:t> </a:t>
                      </a:r>
                      <a:r>
                        <a:rPr lang="en-IN" baseline="0" dirty="0" err="1" smtClean="0"/>
                        <a:t>slowing;can</a:t>
                      </a:r>
                      <a:r>
                        <a:rPr lang="en-IN" baseline="0" dirty="0" smtClean="0"/>
                        <a:t> spare memory.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Apathy,delusions,anxiety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Motor slowing ,spasticity but can</a:t>
                      </a:r>
                      <a:r>
                        <a:rPr lang="en-IN" baseline="0" dirty="0" smtClean="0"/>
                        <a:t> be normal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Cortical &amp; or /</a:t>
                      </a:r>
                      <a:r>
                        <a:rPr lang="en-IN" dirty="0" err="1" smtClean="0"/>
                        <a:t>subcortical</a:t>
                      </a:r>
                      <a:r>
                        <a:rPr lang="en-IN" baseline="0" dirty="0" smtClean="0"/>
                        <a:t> </a:t>
                      </a:r>
                      <a:r>
                        <a:rPr lang="en-IN" baseline="0" dirty="0" err="1" smtClean="0"/>
                        <a:t>infarcts,confluent</a:t>
                      </a:r>
                      <a:r>
                        <a:rPr lang="en-IN" baseline="0" dirty="0" smtClean="0"/>
                        <a:t> white matter disease.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14313" y="285750"/>
          <a:ext cx="8472488" cy="595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4679"/>
                <a:gridCol w="5257809"/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DISEASE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HISTORY /CLINICAL</a:t>
                      </a:r>
                      <a:r>
                        <a:rPr lang="en-IN" baseline="0" dirty="0" smtClean="0"/>
                        <a:t> </a:t>
                      </a:r>
                      <a:r>
                        <a:rPr lang="en-IN" dirty="0" smtClean="0"/>
                        <a:t>FEATURES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5.</a:t>
                      </a:r>
                      <a:r>
                        <a:rPr lang="en-IN" b="1" dirty="0" smtClean="0"/>
                        <a:t>CNS INFECTIONS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High risk sexual </a:t>
                      </a:r>
                      <a:r>
                        <a:rPr lang="en-IN" dirty="0" err="1" smtClean="0"/>
                        <a:t>behavior</a:t>
                      </a:r>
                      <a:r>
                        <a:rPr lang="en-IN" dirty="0" smtClean="0"/>
                        <a:t> /IV</a:t>
                      </a:r>
                      <a:r>
                        <a:rPr lang="en-IN" baseline="0" dirty="0" smtClean="0"/>
                        <a:t> drug abuse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6.</a:t>
                      </a:r>
                      <a:r>
                        <a:rPr lang="en-IN" b="1" dirty="0" smtClean="0"/>
                        <a:t>CHRONIC SUBDURAL HEMATOMA,CHRONIC</a:t>
                      </a:r>
                      <a:r>
                        <a:rPr lang="en-IN" b="1" baseline="0" dirty="0" smtClean="0"/>
                        <a:t> TRAUMATIC ENCEPHALOPATHY</a:t>
                      </a:r>
                      <a:endParaRPr lang="en-IN" b="1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Recurrent</a:t>
                      </a:r>
                      <a:r>
                        <a:rPr lang="en-IN" baseline="0" dirty="0" smtClean="0"/>
                        <a:t> head trauma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7.</a:t>
                      </a:r>
                      <a:r>
                        <a:rPr lang="en-IN" b="1" dirty="0" smtClean="0"/>
                        <a:t>CORTICOBASILAR</a:t>
                      </a:r>
                      <a:r>
                        <a:rPr lang="en-IN" b="1" baseline="0" dirty="0" smtClean="0"/>
                        <a:t> SYNDROME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Assymetric</a:t>
                      </a:r>
                      <a:r>
                        <a:rPr lang="en-IN" dirty="0" smtClean="0"/>
                        <a:t> </a:t>
                      </a:r>
                      <a:r>
                        <a:rPr lang="en-IN" dirty="0" err="1" smtClean="0"/>
                        <a:t>akinesia,rigidity,dystonia,myoclonus,alien</a:t>
                      </a:r>
                      <a:r>
                        <a:rPr lang="en-IN" dirty="0" smtClean="0"/>
                        <a:t> limb </a:t>
                      </a:r>
                      <a:r>
                        <a:rPr lang="en-IN" dirty="0" err="1" smtClean="0"/>
                        <a:t>phenomenon,pyramidal</a:t>
                      </a:r>
                      <a:r>
                        <a:rPr lang="en-IN" dirty="0" smtClean="0"/>
                        <a:t> signs and prefrontal deficits-non</a:t>
                      </a:r>
                      <a:r>
                        <a:rPr lang="en-IN" baseline="0" dirty="0" smtClean="0"/>
                        <a:t> fluent aphasia with or without motor speech </a:t>
                      </a:r>
                      <a:r>
                        <a:rPr lang="en-IN" baseline="0" dirty="0" err="1" smtClean="0"/>
                        <a:t>deficit,executive</a:t>
                      </a:r>
                      <a:r>
                        <a:rPr lang="en-IN" baseline="0" dirty="0" smtClean="0"/>
                        <a:t> dysfunction ,</a:t>
                      </a:r>
                      <a:r>
                        <a:rPr lang="en-IN" baseline="0" dirty="0" err="1" smtClean="0"/>
                        <a:t>apraxia</a:t>
                      </a:r>
                      <a:r>
                        <a:rPr lang="en-IN" baseline="0" dirty="0" smtClean="0"/>
                        <a:t> or a </a:t>
                      </a:r>
                      <a:r>
                        <a:rPr lang="en-IN" baseline="0" dirty="0" err="1" smtClean="0"/>
                        <a:t>behavioral</a:t>
                      </a:r>
                      <a:r>
                        <a:rPr lang="en-IN" baseline="0" dirty="0" smtClean="0"/>
                        <a:t> disorder.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8.</a:t>
                      </a:r>
                      <a:r>
                        <a:rPr lang="en-IN" b="1" dirty="0" smtClean="0"/>
                        <a:t>PROGRESSIVE</a:t>
                      </a:r>
                      <a:r>
                        <a:rPr lang="en-IN" b="1" baseline="0" dirty="0" smtClean="0"/>
                        <a:t> SUPRANUCLEAR PALSY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Unexplained </a:t>
                      </a:r>
                      <a:r>
                        <a:rPr lang="en-IN" dirty="0" err="1" smtClean="0"/>
                        <a:t>falls,axial</a:t>
                      </a:r>
                      <a:r>
                        <a:rPr lang="en-IN" dirty="0" smtClean="0"/>
                        <a:t> rigidity,</a:t>
                      </a:r>
                      <a:r>
                        <a:rPr lang="en-US" dirty="0" err="1" smtClean="0"/>
                        <a:t>dysphagia</a:t>
                      </a:r>
                      <a:r>
                        <a:rPr lang="en-US" baseline="0" dirty="0" smtClean="0"/>
                        <a:t> and vertical gaze deficits.</a:t>
                      </a:r>
                      <a:endParaRPr lang="en-IN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9.</a:t>
                      </a:r>
                      <a:r>
                        <a:rPr lang="en-IN" b="1" dirty="0" smtClean="0"/>
                        <a:t>CJD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Diffuse rigidity, </a:t>
                      </a:r>
                      <a:r>
                        <a:rPr lang="en-IN" dirty="0" err="1" smtClean="0"/>
                        <a:t>akinetic</a:t>
                      </a:r>
                      <a:r>
                        <a:rPr lang="en-IN" dirty="0" smtClean="0"/>
                        <a:t> </a:t>
                      </a:r>
                      <a:r>
                        <a:rPr lang="en-IN" dirty="0" err="1" smtClean="0"/>
                        <a:t>mutism</a:t>
                      </a:r>
                      <a:r>
                        <a:rPr lang="en-IN" dirty="0" smtClean="0"/>
                        <a:t>, startle</a:t>
                      </a:r>
                      <a:r>
                        <a:rPr lang="en-IN" baseline="0" dirty="0" smtClean="0"/>
                        <a:t> sensitive </a:t>
                      </a:r>
                      <a:r>
                        <a:rPr lang="en-IN" baseline="0" dirty="0" err="1" smtClean="0"/>
                        <a:t>myclonus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10.</a:t>
                      </a:r>
                      <a:r>
                        <a:rPr lang="en-IN" b="1" dirty="0" smtClean="0"/>
                        <a:t>VITAMIN</a:t>
                      </a:r>
                      <a:r>
                        <a:rPr lang="en-IN" b="1" baseline="0" dirty="0" smtClean="0"/>
                        <a:t> B12 DEFICIENCY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Veganism,h</a:t>
                      </a:r>
                      <a:r>
                        <a:rPr lang="en-IN" dirty="0" smtClean="0"/>
                        <a:t>/o</a:t>
                      </a:r>
                      <a:r>
                        <a:rPr lang="en-IN" baseline="0" dirty="0" smtClean="0"/>
                        <a:t> bowel </a:t>
                      </a:r>
                      <a:r>
                        <a:rPr lang="en-IN" baseline="0" dirty="0" err="1" smtClean="0"/>
                        <a:t>irradiation,autoimmune</a:t>
                      </a:r>
                      <a:r>
                        <a:rPr lang="en-IN" baseline="0" dirty="0" smtClean="0"/>
                        <a:t> </a:t>
                      </a:r>
                      <a:r>
                        <a:rPr lang="en-IN" baseline="0" dirty="0" err="1" smtClean="0"/>
                        <a:t>diathesis,a</a:t>
                      </a:r>
                      <a:r>
                        <a:rPr lang="en-IN" baseline="0" dirty="0" smtClean="0"/>
                        <a:t> remote history gastric </a:t>
                      </a:r>
                      <a:r>
                        <a:rPr lang="en-IN" baseline="0" dirty="0" err="1" smtClean="0"/>
                        <a:t>surgery,chronic</a:t>
                      </a:r>
                      <a:r>
                        <a:rPr lang="en-IN" baseline="0" dirty="0" smtClean="0"/>
                        <a:t> anti-histamine therapy for dyspepsia/GERD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11.</a:t>
                      </a:r>
                      <a:r>
                        <a:rPr lang="en-IN" b="1" dirty="0" smtClean="0"/>
                        <a:t>NPH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Early</a:t>
                      </a:r>
                      <a:r>
                        <a:rPr lang="en-IN" baseline="0" dirty="0" smtClean="0"/>
                        <a:t> </a:t>
                      </a:r>
                      <a:r>
                        <a:rPr lang="en-IN" baseline="0" dirty="0" err="1" smtClean="0"/>
                        <a:t>ataxia,gait</a:t>
                      </a:r>
                      <a:r>
                        <a:rPr lang="en-IN" baseline="0" dirty="0" smtClean="0"/>
                        <a:t> </a:t>
                      </a:r>
                      <a:r>
                        <a:rPr lang="en-IN" baseline="0" dirty="0" err="1" smtClean="0"/>
                        <a:t>abnormalities,dementia</a:t>
                      </a:r>
                      <a:r>
                        <a:rPr lang="en-IN" baseline="0" dirty="0" smtClean="0"/>
                        <a:t> and urinary incontinence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71472" y="571480"/>
            <a:ext cx="8115328" cy="5448320"/>
          </a:xfrm>
        </p:spPr>
        <p:txBody>
          <a:bodyPr>
            <a:normAutofit/>
          </a:bodyPr>
          <a:lstStyle/>
          <a:p>
            <a:r>
              <a:rPr lang="en-IN" sz="3200" b="1" u="sng" dirty="0" smtClean="0"/>
              <a:t>COGNITIVE AND NEUROPSYCHIATRIC EXAMINATION</a:t>
            </a:r>
          </a:p>
          <a:p>
            <a:pPr>
              <a:buNone/>
            </a:pPr>
            <a:r>
              <a:rPr lang="en-IN" sz="3200" dirty="0" smtClean="0"/>
              <a:t>Screening tools include:</a:t>
            </a:r>
          </a:p>
          <a:p>
            <a:pPr>
              <a:buFont typeface="Wingdings" pitchFamily="2" charset="2"/>
              <a:buChar char="Ø"/>
            </a:pPr>
            <a:r>
              <a:rPr lang="en-IN" sz="3200" dirty="0" smtClean="0"/>
              <a:t>MMSE</a:t>
            </a:r>
          </a:p>
          <a:p>
            <a:pPr>
              <a:buFont typeface="Wingdings" pitchFamily="2" charset="2"/>
              <a:buChar char="Ø"/>
            </a:pPr>
            <a:r>
              <a:rPr lang="en-IN" sz="3200" dirty="0" smtClean="0"/>
              <a:t>MOCA</a:t>
            </a:r>
          </a:p>
          <a:p>
            <a:pPr>
              <a:buFont typeface="Wingdings" pitchFamily="2" charset="2"/>
              <a:buChar char="Ø"/>
            </a:pPr>
            <a:r>
              <a:rPr lang="en-IN" sz="3200" dirty="0" smtClean="0"/>
              <a:t>CONGNISTAT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GK\Downloads\MMSE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43966" cy="6715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4282" y="214290"/>
            <a:ext cx="8472518" cy="6500858"/>
          </a:xfrm>
        </p:spPr>
        <p:txBody>
          <a:bodyPr/>
          <a:lstStyle/>
          <a:p>
            <a:r>
              <a:rPr lang="en-IN" b="1" u="sng" dirty="0" smtClean="0"/>
              <a:t>LABORATORY TESTS</a:t>
            </a:r>
          </a:p>
          <a:p>
            <a:pPr>
              <a:buFont typeface="Courier New" pitchFamily="49" charset="0"/>
              <a:buChar char="o"/>
            </a:pPr>
            <a:r>
              <a:rPr lang="en-IN" dirty="0" smtClean="0"/>
              <a:t>Thyroid function tests</a:t>
            </a:r>
          </a:p>
          <a:p>
            <a:pPr>
              <a:buFont typeface="Courier New" pitchFamily="49" charset="0"/>
              <a:buChar char="o"/>
            </a:pPr>
            <a:r>
              <a:rPr lang="en-IN" dirty="0" err="1" smtClean="0"/>
              <a:t>Vit</a:t>
            </a:r>
            <a:r>
              <a:rPr lang="en-IN" dirty="0" smtClean="0"/>
              <a:t> B12 levels</a:t>
            </a:r>
          </a:p>
          <a:p>
            <a:pPr>
              <a:buFont typeface="Courier New" pitchFamily="49" charset="0"/>
              <a:buChar char="o"/>
            </a:pPr>
            <a:r>
              <a:rPr lang="en-IN" dirty="0" smtClean="0"/>
              <a:t>CBC</a:t>
            </a:r>
          </a:p>
          <a:p>
            <a:pPr>
              <a:buFont typeface="Courier New" pitchFamily="49" charset="0"/>
              <a:buChar char="o"/>
            </a:pPr>
            <a:r>
              <a:rPr lang="en-IN" dirty="0" smtClean="0"/>
              <a:t>Electrolytes</a:t>
            </a:r>
          </a:p>
          <a:p>
            <a:pPr>
              <a:buFont typeface="Courier New" pitchFamily="49" charset="0"/>
              <a:buChar char="o"/>
            </a:pPr>
            <a:r>
              <a:rPr lang="en-IN" dirty="0" smtClean="0"/>
              <a:t>CT/MRI</a:t>
            </a:r>
          </a:p>
          <a:p>
            <a:pPr>
              <a:buFont typeface="Courier New" pitchFamily="49" charset="0"/>
              <a:buChar char="o"/>
            </a:pPr>
            <a:r>
              <a:rPr lang="en-IN" dirty="0" smtClean="0"/>
              <a:t>Lumbar puncture</a:t>
            </a:r>
          </a:p>
          <a:p>
            <a:pPr>
              <a:buFont typeface="Courier New" pitchFamily="49" charset="0"/>
              <a:buChar char="o"/>
            </a:pPr>
            <a:r>
              <a:rPr lang="en-IN" dirty="0" smtClean="0"/>
              <a:t>EEG</a:t>
            </a:r>
          </a:p>
          <a:p>
            <a:pPr>
              <a:buFont typeface="Courier New" pitchFamily="49" charset="0"/>
              <a:buChar char="o"/>
            </a:pPr>
            <a:endParaRPr lang="en-IN" dirty="0" smtClean="0"/>
          </a:p>
          <a:p>
            <a:pPr>
              <a:buFont typeface="Courier New" pitchFamily="49" charset="0"/>
              <a:buChar char="o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GK\Downloads\Screenshot_20220314-125019_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743921"/>
            <a:ext cx="7772400" cy="39797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GK\Downloads\Screenshot_20220314-171527_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07859"/>
            <a:ext cx="7643866" cy="66501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GK\Downloads\Screenshot_20220314-171616_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42349" y="357188"/>
            <a:ext cx="6430727" cy="5662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GK\Downloads\Screenshot_20220314-172721_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401080" cy="62151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7901014" cy="439718"/>
          </a:xfrm>
        </p:spPr>
        <p:txBody>
          <a:bodyPr>
            <a:normAutofit fontScale="90000"/>
          </a:bodyPr>
          <a:lstStyle/>
          <a:p>
            <a:r>
              <a:rPr lang="en-IN" b="1" u="sng" dirty="0" smtClean="0"/>
              <a:t>TREATMENT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785794"/>
            <a:ext cx="8258204" cy="5234006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Major goal –treatment of underlying causes.</a:t>
            </a:r>
          </a:p>
          <a:p>
            <a:pPr>
              <a:buNone/>
            </a:pPr>
            <a:endParaRPr lang="en-IN" dirty="0" smtClean="0"/>
          </a:p>
          <a:p>
            <a:pPr>
              <a:buFont typeface="Arial" pitchFamily="34" charset="0"/>
              <a:buChar char="•"/>
            </a:pPr>
            <a:r>
              <a:rPr lang="en-IN" dirty="0" smtClean="0"/>
              <a:t>Hypothyroidism : thyroid replacement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/>
              <a:t>Thiamine/b12 deficiency: vitamin therapy   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/>
              <a:t>Opportunistic infections: antimicrobials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/>
              <a:t>HIV :</a:t>
            </a:r>
            <a:r>
              <a:rPr lang="en-IN" dirty="0" err="1" smtClean="0"/>
              <a:t>Antiretrovirals</a:t>
            </a:r>
            <a:endParaRPr lang="en-IN" dirty="0" smtClean="0"/>
          </a:p>
          <a:p>
            <a:pPr>
              <a:buFont typeface="Arial" pitchFamily="34" charset="0"/>
              <a:buChar char="•"/>
            </a:pPr>
            <a:r>
              <a:rPr lang="en-IN" dirty="0" smtClean="0"/>
              <a:t>NPH: ventricular shunting 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/>
              <a:t>CNS </a:t>
            </a:r>
            <a:r>
              <a:rPr lang="en-IN" dirty="0" err="1" smtClean="0"/>
              <a:t>neoplasms</a:t>
            </a:r>
            <a:r>
              <a:rPr lang="en-IN" dirty="0" smtClean="0"/>
              <a:t>: radiation and chemotherapy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/>
              <a:t>Removal of cognition impairing drugs  </a:t>
            </a:r>
          </a:p>
          <a:p>
            <a:pPr>
              <a:buNone/>
            </a:pPr>
            <a:r>
              <a:rPr lang="en-IN" dirty="0" smtClean="0"/>
              <a:t> 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7158" y="428604"/>
            <a:ext cx="8329642" cy="5591196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Provide support and comfort to care givers and patients.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Patients with degenerative disorders may be depressed or anxious, SSRIs or SNRIs can be given</a:t>
            </a:r>
          </a:p>
          <a:p>
            <a:pPr>
              <a:buNone/>
            </a:pPr>
            <a:r>
              <a:rPr lang="en-IN" dirty="0" smtClean="0"/>
              <a:t>(low dose of </a:t>
            </a:r>
            <a:r>
              <a:rPr lang="en-IN" dirty="0" err="1" smtClean="0"/>
              <a:t>ssri</a:t>
            </a:r>
            <a:r>
              <a:rPr lang="en-IN" dirty="0" smtClean="0"/>
              <a:t>, </a:t>
            </a:r>
            <a:r>
              <a:rPr lang="en-IN" dirty="0" err="1" smtClean="0"/>
              <a:t>eg:escitalopram</a:t>
            </a:r>
            <a:r>
              <a:rPr lang="en-IN" dirty="0" smtClean="0"/>
              <a:t> starting dose 5mg </a:t>
            </a:r>
            <a:r>
              <a:rPr lang="en-IN" dirty="0" err="1" smtClean="0"/>
              <a:t>daily,target</a:t>
            </a:r>
            <a:r>
              <a:rPr lang="en-IN" dirty="0" smtClean="0"/>
              <a:t> dose 5-10 mg daily)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In patients with agitation or aggression or </a:t>
            </a:r>
            <a:r>
              <a:rPr lang="en-IN" dirty="0" err="1" smtClean="0"/>
              <a:t>psychosis,second</a:t>
            </a:r>
            <a:r>
              <a:rPr lang="en-IN" dirty="0" smtClean="0"/>
              <a:t> generation antipsychotics such as </a:t>
            </a:r>
            <a:r>
              <a:rPr lang="en-IN" dirty="0" err="1" smtClean="0"/>
              <a:t>Quetiapine</a:t>
            </a:r>
            <a:r>
              <a:rPr lang="en-IN" dirty="0" smtClean="0"/>
              <a:t>(12.5-25 mg daily) can be given.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Treatment of AD: Cholinesterase inhibitors-</a:t>
            </a:r>
            <a:r>
              <a:rPr lang="en-IN" dirty="0" err="1" smtClean="0"/>
              <a:t>Donepezil</a:t>
            </a:r>
            <a:r>
              <a:rPr lang="en-IN" dirty="0" smtClean="0"/>
              <a:t>, </a:t>
            </a:r>
            <a:r>
              <a:rPr lang="en-IN" dirty="0" err="1" smtClean="0"/>
              <a:t>Rivastigmine</a:t>
            </a:r>
            <a:r>
              <a:rPr lang="en-IN" dirty="0" smtClean="0"/>
              <a:t>, </a:t>
            </a:r>
            <a:r>
              <a:rPr lang="en-IN" dirty="0" err="1" smtClean="0"/>
              <a:t>galantamine</a:t>
            </a:r>
            <a:r>
              <a:rPr lang="en-IN" dirty="0" smtClean="0"/>
              <a:t> can be used</a:t>
            </a:r>
            <a:r>
              <a:rPr lang="en-IN" dirty="0" smtClean="0"/>
              <a:t>.</a:t>
            </a:r>
          </a:p>
          <a:p>
            <a:pPr>
              <a:buNone/>
            </a:pPr>
            <a:r>
              <a:rPr lang="en-IN" dirty="0" smtClean="0"/>
              <a:t> </a:t>
            </a:r>
            <a:r>
              <a:rPr lang="en-IN" dirty="0" smtClean="0"/>
              <a:t>    NMDA Antagonists: </a:t>
            </a:r>
            <a:r>
              <a:rPr lang="en-IN" dirty="0" err="1" smtClean="0"/>
              <a:t>Memantine</a:t>
            </a:r>
            <a:endParaRPr lang="en-IN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5720" y="357166"/>
            <a:ext cx="8401080" cy="5662634"/>
          </a:xfrm>
        </p:spPr>
        <p:txBody>
          <a:bodyPr/>
          <a:lstStyle/>
          <a:p>
            <a:r>
              <a:rPr lang="en-IN" dirty="0" smtClean="0"/>
              <a:t>Non drug </a:t>
            </a:r>
            <a:r>
              <a:rPr lang="en-IN" dirty="0" err="1" smtClean="0"/>
              <a:t>behavioral</a:t>
            </a:r>
            <a:r>
              <a:rPr lang="en-IN" dirty="0" smtClean="0"/>
              <a:t> therapy-preparing </a:t>
            </a:r>
            <a:r>
              <a:rPr lang="en-IN" dirty="0" err="1" smtClean="0"/>
              <a:t>lists,schedules,calenders</a:t>
            </a:r>
            <a:r>
              <a:rPr lang="en-IN" dirty="0" smtClean="0"/>
              <a:t> and labels can be helpful in early stages</a:t>
            </a:r>
          </a:p>
          <a:p>
            <a:r>
              <a:rPr lang="en-IN" dirty="0" smtClean="0"/>
              <a:t>Stress on familiar routines ,walks and simple physical exercises.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THANK YOU..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664</TotalTime>
  <Words>694</Words>
  <Application>Microsoft Office PowerPoint</Application>
  <PresentationFormat>On-screen Show (4:3)</PresentationFormat>
  <Paragraphs>171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Equity</vt:lpstr>
      <vt:lpstr>APPROACH TO DEMENTIA</vt:lpstr>
      <vt:lpstr>DEMENTIA</vt:lpstr>
      <vt:lpstr>CLINICAL DIAGNOSIS</vt:lpstr>
      <vt:lpstr>THE NEURAL NETWORK</vt:lpstr>
      <vt:lpstr>CAUSES OF DEMENTIA</vt:lpstr>
      <vt:lpstr>Slide 6</vt:lpstr>
      <vt:lpstr>Slide 7</vt:lpstr>
      <vt:lpstr>APPROACH TO A PATIENT WITH DEMENTIA</vt:lpstr>
      <vt:lpstr>CLINICAL DIFFERENTITION OF MAJOR DEMENTIAS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TREATMENT</vt:lpstr>
      <vt:lpstr>Slide 20</vt:lpstr>
      <vt:lpstr>Slide 21</vt:lpstr>
      <vt:lpstr>THANK YOU..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DEMENTIA</dc:title>
  <dc:creator>Windows User</dc:creator>
  <cp:lastModifiedBy>Windows User</cp:lastModifiedBy>
  <cp:revision>69</cp:revision>
  <dcterms:created xsi:type="dcterms:W3CDTF">2022-03-13T12:22:30Z</dcterms:created>
  <dcterms:modified xsi:type="dcterms:W3CDTF">2022-03-15T01:45:38Z</dcterms:modified>
</cp:coreProperties>
</file>