
<file path=[Content_Types].xml><?xml version="1.0" encoding="utf-8"?>
<Types xmlns="http://schemas.openxmlformats.org/package/2006/content-types">
  <Default Extension="crdownload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83" r:id="rId6"/>
    <p:sldId id="262" r:id="rId7"/>
    <p:sldId id="263" r:id="rId8"/>
    <p:sldId id="284" r:id="rId9"/>
    <p:sldId id="289" r:id="rId10"/>
    <p:sldId id="290" r:id="rId11"/>
    <p:sldId id="264" r:id="rId12"/>
    <p:sldId id="285" r:id="rId13"/>
    <p:sldId id="265" r:id="rId14"/>
    <p:sldId id="286" r:id="rId15"/>
    <p:sldId id="259" r:id="rId16"/>
    <p:sldId id="260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7" r:id="rId31"/>
    <p:sldId id="279" r:id="rId32"/>
    <p:sldId id="280" r:id="rId33"/>
    <p:sldId id="281" r:id="rId34"/>
    <p:sldId id="288" r:id="rId35"/>
    <p:sldId id="28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518E-5FA7-4036-ABC3-606643668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AEE46-4E75-4C1B-8801-0B23A450C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3A437-798E-43EB-BD14-FC6E57A0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87172-1EB0-4791-BFF2-755356DB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FF0A9-2F86-4A29-9A5F-C6E64F39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6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101D2-A558-480F-A2FC-28ECA31C1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2F21-81AB-4CD1-860D-A9EC5DFE0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142A2-1CCF-490F-A632-EA8D3438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0062-865B-4700-BD1A-C464DB32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5D235-80D9-4161-B3CF-1CE3E961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3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42CDA-4B7D-4326-8986-62AD322E1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0BAE7-2D54-4A30-8F8F-B02BCBFB1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F7C6F-B4D8-48FC-AB7E-B47C4ED4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CAB0-C8E3-45AB-B1DC-8DD1246A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DAE06-F839-4ED8-A68D-33992321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893B-9387-4AC7-939B-42CF1E2F4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1EBF-C9D5-4884-8F73-1A8ECDD52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F432FC-44DA-4F63-99B2-A4E141B99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89ADE-BCBE-4933-BC8B-450A28DD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110D54-0B73-41DB-86B0-9A292240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0AFC1-5746-430C-9E31-86D6FAAD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F3D1-0A17-43C0-ADB6-46AB2237A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855B-4FEE-4109-89C3-B96C500B6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4577-F2B3-4F7A-95FE-C768D2A5B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A7CAE-2693-4BF5-8F31-CF235CE73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C73BF-8C30-4483-8D26-41CEBBDDE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C79C1E-D18C-4713-90A6-A466CF4A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C3C2F2-EE72-46FD-94AC-CAACF894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8801FB-41BC-4AA3-B23A-B84CFC8D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9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2513-12E0-4351-AD93-763F6BD6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EBCBB6-95CB-44C2-96F7-36FE3219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3EFAC-DD02-4E7E-A664-A9C9E1836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0961B-5738-46B0-804C-48BDA13E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1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3F411-0156-4805-B249-66BECA55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D05964-4D92-41F6-AD89-A520CF37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CDD11-DDA1-4C0B-9CD9-53F99E42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4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3E614-F90C-4035-9514-BC86FA4F8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2E79D-23FF-4ED0-9BB9-BBB0D9287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2613A-EBD9-4C2C-969A-7BA2F41C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5FEEB-EBA7-4ACB-BF7F-C73AB511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13B36-48B8-48A4-BF19-F3A260DA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2132D-A3CD-4071-AC3B-A3E6914DE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45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FCEE-FB55-42FE-9652-680792CA6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C91FE2-AFDF-4FC6-876B-0E3375913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03EF-EB1F-40E8-9C63-1CFDBBCB5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58323-16EF-4173-A6A3-92A15E73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8BE8F-22D1-4FBF-8637-87D74C2B9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188A1-987F-410E-86CA-C9290918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5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A3A7-1F67-4FB5-84D2-8096A1ED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2771BC-4A28-4219-AE7F-F563AF257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81A2B-56C6-4793-9A6D-33203404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E5A73-3FFF-495E-A13C-FC08F32F8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5E0E0-5F46-4466-BC68-303EC6ACE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27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141C3-410E-4862-96AE-ECCB3EF4BE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6DC26-7C55-4C43-A497-1AE1DCD80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5066B-1CF5-4372-BDFA-2A41FA38B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77B26-F7EE-4103-B9BB-285226E0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91D50-20CB-4B1A-AF0E-248592DF0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8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6440E-FD25-47A7-9DE2-1E2C949E6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91F04-963F-4FD6-82E5-42AAE4279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A7743-1513-4CA0-B44C-2DAC47550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1D71C-DBE8-4926-9A4F-27F39DDEA27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D4390-1BEA-4993-B3BE-E5EED04C2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9A183-1842-466C-B754-75B6202E1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94808-4A6F-4E7F-BF56-125331BF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7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363A-E996-4168-9A06-58B1E423F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APPROACH TO VENTRICULAR ARRYTHMIAS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BCA3CD-B35F-466E-9E88-C8DBDCB748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Harrison topic</a:t>
            </a:r>
          </a:p>
        </p:txBody>
      </p:sp>
    </p:spTree>
    <p:extLst>
      <p:ext uri="{BB962C8B-B14F-4D97-AF65-F5344CB8AC3E}">
        <p14:creationId xmlns:p14="http://schemas.microsoft.com/office/powerpoint/2010/main" val="216435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57E3-0A59-479F-BACA-64829BE0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DFB2B-040F-4561-B5E9-CA6E6A9A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Originate from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Myocardial cells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Purkinje cells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Reentry through areas of scar / diseased </a:t>
            </a:r>
            <a:r>
              <a:rPr lang="en-US" dirty="0" err="1"/>
              <a:t>purkinje</a:t>
            </a:r>
            <a:r>
              <a:rPr lang="en-US" dirty="0"/>
              <a:t> system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/>
              <a:t>QRS &gt; 0.12s</a:t>
            </a:r>
          </a:p>
        </p:txBody>
      </p:sp>
    </p:spTree>
    <p:extLst>
      <p:ext uri="{BB962C8B-B14F-4D97-AF65-F5344CB8AC3E}">
        <p14:creationId xmlns:p14="http://schemas.microsoft.com/office/powerpoint/2010/main" val="16869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74D53-8758-44C9-B12C-1C3C9A2D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06B76-0332-4B80-9C29-D11607F63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Premature ventricular beats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Ventricular tachycardia – monomorphic :ventricular flutter; polymorphic VT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Ventricular fibrillation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Idiopathic ventricular arrythmias</a:t>
            </a:r>
          </a:p>
        </p:txBody>
      </p:sp>
    </p:spTree>
    <p:extLst>
      <p:ext uri="{BB962C8B-B14F-4D97-AF65-F5344CB8AC3E}">
        <p14:creationId xmlns:p14="http://schemas.microsoft.com/office/powerpoint/2010/main" val="287141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3F2E-3F56-4B28-AA4B-397BAF88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Premature ventricular beats (PVC)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8FDC-D18B-49F1-B910-E3DFBA1EA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ventricular beats that fall earlier than next anticipated supraventricular beat </a:t>
            </a:r>
          </a:p>
          <a:p>
            <a:endParaRPr lang="en-US" dirty="0"/>
          </a:p>
          <a:p>
            <a:r>
              <a:rPr lang="en-US" dirty="0"/>
              <a:t>Unifocal – same focus , same morphology</a:t>
            </a:r>
          </a:p>
          <a:p>
            <a:r>
              <a:rPr lang="en-US" dirty="0"/>
              <a:t>Multifocal- different ventricular sites, different QRS morphology</a:t>
            </a:r>
          </a:p>
          <a:p>
            <a:endParaRPr lang="en-US" dirty="0"/>
          </a:p>
          <a:p>
            <a:r>
              <a:rPr lang="en-US" dirty="0"/>
              <a:t>Ventricular couplets </a:t>
            </a:r>
          </a:p>
        </p:txBody>
      </p:sp>
    </p:spTree>
    <p:extLst>
      <p:ext uri="{BB962C8B-B14F-4D97-AF65-F5344CB8AC3E}">
        <p14:creationId xmlns:p14="http://schemas.microsoft.com/office/powerpoint/2010/main" val="196298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5C052-3BC6-4D55-A7CD-1A66490C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078C1E-702E-4B82-9836-78D6BCF1C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83" y="2023328"/>
            <a:ext cx="3429000" cy="2626309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D24156-6023-4732-8CE3-230DA32A0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151" y="2155346"/>
            <a:ext cx="4471946" cy="244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CC2D-CFFD-4FD0-BF1E-D6908A3D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Ventricular tachycardia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28083-B457-40AF-BB58-C34246A4F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3 or more consecutive beats at a rate faster than 100 beats/min</a:t>
            </a:r>
          </a:p>
          <a:p>
            <a:endParaRPr lang="en-US" dirty="0"/>
          </a:p>
          <a:p>
            <a:r>
              <a:rPr lang="en-US" dirty="0"/>
              <a:t>3 or more consecutive beats at slower rates – idioventricular rhythm</a:t>
            </a:r>
          </a:p>
          <a:p>
            <a:endParaRPr lang="en-US" dirty="0"/>
          </a:p>
          <a:p>
            <a:r>
              <a:rPr lang="en-US" dirty="0"/>
              <a:t>Non sustained- terminates spontaneously within 30 s</a:t>
            </a:r>
          </a:p>
          <a:p>
            <a:endParaRPr lang="en-US" dirty="0"/>
          </a:p>
          <a:p>
            <a:r>
              <a:rPr lang="en-US" dirty="0"/>
              <a:t>&gt;30 s- active intervention </a:t>
            </a:r>
          </a:p>
        </p:txBody>
      </p:sp>
    </p:spTree>
    <p:extLst>
      <p:ext uri="{BB962C8B-B14F-4D97-AF65-F5344CB8AC3E}">
        <p14:creationId xmlns:p14="http://schemas.microsoft.com/office/powerpoint/2010/main" val="3051961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671EF-8D14-4CDB-9D25-DE8121576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Monomorphic VT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E1201-4175-474E-87EE-D811CB97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Same QRS complex from beat to beat </a:t>
            </a:r>
          </a:p>
          <a:p>
            <a:endParaRPr lang="en-US" dirty="0"/>
          </a:p>
          <a:p>
            <a:r>
              <a:rPr lang="en-US" dirty="0"/>
              <a:t>QRS morphology – site of origin--- idiopathic / Associated with structural disease</a:t>
            </a:r>
          </a:p>
          <a:p>
            <a:endParaRPr lang="en-US" dirty="0"/>
          </a:p>
          <a:p>
            <a:r>
              <a:rPr lang="en-US" dirty="0"/>
              <a:t>Right ventricle or septum – LBBB like configuration</a:t>
            </a:r>
          </a:p>
          <a:p>
            <a:r>
              <a:rPr lang="en-US" dirty="0"/>
              <a:t>Free wall of left ventricle – RBBB  like pattern</a:t>
            </a:r>
          </a:p>
          <a:p>
            <a:r>
              <a:rPr lang="en-US" dirty="0"/>
              <a:t>Cranial portion of ventricle – dominant R waves in lead </a:t>
            </a:r>
            <a:r>
              <a:rPr lang="en-US" dirty="0" err="1"/>
              <a:t>II,III,aVF</a:t>
            </a:r>
            <a:endParaRPr lang="en-US" dirty="0"/>
          </a:p>
          <a:p>
            <a:r>
              <a:rPr lang="en-US" dirty="0"/>
              <a:t>Inferior wall- dominant s waves in II, III, </a:t>
            </a:r>
            <a:r>
              <a:rPr lang="en-US" dirty="0" err="1"/>
              <a:t>aVF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71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67EE-3A55-4089-9119-BC16B867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13105D-1F25-45C2-828D-172CBC9A8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65" y="2432274"/>
            <a:ext cx="9620250" cy="2447925"/>
          </a:xfrm>
        </p:spPr>
      </p:pic>
    </p:spTree>
    <p:extLst>
      <p:ext uri="{BB962C8B-B14F-4D97-AF65-F5344CB8AC3E}">
        <p14:creationId xmlns:p14="http://schemas.microsoft.com/office/powerpoint/2010/main" val="140424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43AD-56BE-4EF5-8BCE-9D7DA39B6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Ventricular flutter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B23A-485D-45FE-8E83-A0702509C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rapid monomorphic VT – sinusoidal appearance</a:t>
            </a:r>
          </a:p>
          <a:p>
            <a:r>
              <a:rPr lang="en-US" dirty="0"/>
              <a:t>Hyperkalemia ,</a:t>
            </a:r>
          </a:p>
          <a:p>
            <a:r>
              <a:rPr lang="en-US" dirty="0"/>
              <a:t>drug toxicity that block sodium channels (flecainide, propafenone , TCA ) ,</a:t>
            </a:r>
          </a:p>
          <a:p>
            <a:r>
              <a:rPr lang="en-US" dirty="0"/>
              <a:t>Severe global myocardial ischemia</a:t>
            </a:r>
          </a:p>
        </p:txBody>
      </p:sp>
    </p:spTree>
    <p:extLst>
      <p:ext uri="{BB962C8B-B14F-4D97-AF65-F5344CB8AC3E}">
        <p14:creationId xmlns:p14="http://schemas.microsoft.com/office/powerpoint/2010/main" val="304518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46B2E-5B1B-4C38-B75B-11659BE1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168DFD-A64A-41E3-9E40-4B759D46C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5" y="1867969"/>
            <a:ext cx="9517225" cy="3543785"/>
          </a:xfrm>
        </p:spPr>
      </p:pic>
    </p:spTree>
    <p:extLst>
      <p:ext uri="{BB962C8B-B14F-4D97-AF65-F5344CB8AC3E}">
        <p14:creationId xmlns:p14="http://schemas.microsoft.com/office/powerpoint/2010/main" val="147220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F708-D6F8-4D3D-94F5-069773DA2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Polymorphic VT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80856-9E57-4686-8BCF-AC4A37283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Continually changing QRS morphology --- changing ventricular activation sequence</a:t>
            </a:r>
          </a:p>
          <a:p>
            <a:endParaRPr lang="en-US" dirty="0"/>
          </a:p>
          <a:p>
            <a:r>
              <a:rPr lang="en-US" dirty="0"/>
              <a:t>Occurs in context of congenital or </a:t>
            </a:r>
            <a:r>
              <a:rPr lang="en-US" dirty="0" err="1"/>
              <a:t>aquired</a:t>
            </a:r>
            <a:r>
              <a:rPr lang="en-US" dirty="0"/>
              <a:t> prolongation of QT interval=== waxing and </a:t>
            </a:r>
            <a:r>
              <a:rPr lang="en-US" dirty="0" err="1"/>
              <a:t>waining</a:t>
            </a:r>
            <a:r>
              <a:rPr lang="en-US" dirty="0"/>
              <a:t>==  Torsade de Pointes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37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F5E6B-BE64-410F-AA97-4E1E06753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041564-3628-4210-A070-53D69B767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96381"/>
            <a:ext cx="9601200" cy="2409825"/>
          </a:xfrm>
        </p:spPr>
      </p:pic>
    </p:spTree>
    <p:extLst>
      <p:ext uri="{BB962C8B-B14F-4D97-AF65-F5344CB8AC3E}">
        <p14:creationId xmlns:p14="http://schemas.microsoft.com/office/powerpoint/2010/main" val="229005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AC301-D105-48DF-AFBF-21AEC514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Ventricular fibrillation (VF)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42993-089B-477C-9687-A487F2A9E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Continous</a:t>
            </a:r>
            <a:r>
              <a:rPr lang="en-US" dirty="0"/>
              <a:t> irregular activation with no discreate QRS complexes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88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8B9F-E25E-46A7-ABDC-ED6C5D0D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AEF1E0-0E43-47AD-88A3-9518948FF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682816"/>
            <a:ext cx="9982200" cy="2018566"/>
          </a:xfrm>
        </p:spPr>
      </p:pic>
    </p:spTree>
    <p:extLst>
      <p:ext uri="{BB962C8B-B14F-4D97-AF65-F5344CB8AC3E}">
        <p14:creationId xmlns:p14="http://schemas.microsoft.com/office/powerpoint/2010/main" val="2656222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8D908-053E-460C-AED6-9B0F9C24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C97BF-5919-4558-82B5-D376C561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Palpitations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Dizziness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Exercise intolerance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Episodes of light headedness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Syncope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Suddden</a:t>
            </a:r>
            <a:r>
              <a:rPr lang="en-US" dirty="0"/>
              <a:t> cardiac arrest – sudden death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Asymptomatic – irregular pulse / heart sounds/ </a:t>
            </a:r>
            <a:r>
              <a:rPr lang="en-US" dirty="0" err="1"/>
              <a:t>ecg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7336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A356-888D-4BC2-9EFF-F3FF2246E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B8E22-5969-4030-9BBC-BCE1B0761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VT --- severe hypotension--- risk of cardiac arrest – sudden death</a:t>
            </a:r>
          </a:p>
          <a:p>
            <a:r>
              <a:rPr lang="en-US" dirty="0"/>
              <a:t>Most common causes – vasovagal / orthostatic hypotension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68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5615E-D014-42CA-ADFF-C51E8646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patients with documented or suspected ventricular arrythmias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48ED5-1EA9-40D9-8762-345E343ED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establish cause of symptoms is due to ventricular arrythmias</a:t>
            </a:r>
          </a:p>
          <a:p>
            <a:endParaRPr lang="en-US" dirty="0"/>
          </a:p>
          <a:p>
            <a:r>
              <a:rPr lang="en-US" dirty="0"/>
              <a:t>2.association with cardiac disease and establish prognostic significance</a:t>
            </a:r>
          </a:p>
          <a:p>
            <a:endParaRPr lang="en-US" dirty="0"/>
          </a:p>
          <a:p>
            <a:r>
              <a:rPr lang="en-US" dirty="0"/>
              <a:t>3.likelihood of arrythmia recurrence – symptoms and risk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30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0F9D2-DD40-4243-ABFC-F5DA9484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ECE82-9481-4FBB-A141-8473C875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ECG</a:t>
            </a:r>
          </a:p>
          <a:p>
            <a:r>
              <a:rPr lang="en-US" dirty="0"/>
              <a:t>Pacemaker / ICD</a:t>
            </a:r>
          </a:p>
          <a:p>
            <a:r>
              <a:rPr lang="en-US" dirty="0"/>
              <a:t>Electrophysiological study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65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866E4-A3C5-4E4C-A47F-BF8B105D8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the patient with Arrhythmia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0D6C5-929B-4946-B296-1480DD956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Intermittant</a:t>
            </a:r>
            <a:r>
              <a:rPr lang="en-US" dirty="0"/>
              <a:t> symptoms – symptom </a:t>
            </a:r>
            <a:r>
              <a:rPr lang="en-US" dirty="0" err="1"/>
              <a:t>severity,provocative</a:t>
            </a:r>
            <a:r>
              <a:rPr lang="en-US" dirty="0"/>
              <a:t> </a:t>
            </a:r>
            <a:r>
              <a:rPr lang="en-US" dirty="0" err="1"/>
              <a:t>factors,underlying</a:t>
            </a:r>
            <a:r>
              <a:rPr lang="en-US" dirty="0"/>
              <a:t> heart disease</a:t>
            </a:r>
          </a:p>
          <a:p>
            <a:endParaRPr lang="en-US" dirty="0"/>
          </a:p>
          <a:p>
            <a:r>
              <a:rPr lang="en-US" dirty="0"/>
              <a:t>syncope – hypotension</a:t>
            </a:r>
          </a:p>
          <a:p>
            <a:endParaRPr lang="en-US" dirty="0"/>
          </a:p>
          <a:p>
            <a:r>
              <a:rPr lang="en-US" dirty="0"/>
              <a:t>Past history, medications- prolong QT </a:t>
            </a:r>
            <a:r>
              <a:rPr lang="en-US" dirty="0" err="1"/>
              <a:t>interval,adrenergic</a:t>
            </a:r>
            <a:r>
              <a:rPr lang="en-US" dirty="0"/>
              <a:t> stimulants</a:t>
            </a:r>
          </a:p>
          <a:p>
            <a:endParaRPr lang="en-US" dirty="0"/>
          </a:p>
          <a:p>
            <a:r>
              <a:rPr lang="en-US" dirty="0"/>
              <a:t>Family history – premature CAD, </a:t>
            </a:r>
            <a:r>
              <a:rPr lang="en-US" dirty="0" err="1"/>
              <a:t>cardiomyopathy,arrythmia,sudden</a:t>
            </a:r>
            <a:r>
              <a:rPr lang="en-US" dirty="0"/>
              <a:t> death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45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8CB4-718E-40FA-B617-B564603C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2792E-68F6-4EB7-8ED7-C8378DC2D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Physical examination – pulse ,</a:t>
            </a:r>
            <a:r>
              <a:rPr lang="en-US" dirty="0" err="1"/>
              <a:t>JVP,lung</a:t>
            </a:r>
            <a:r>
              <a:rPr lang="en-US" dirty="0"/>
              <a:t> </a:t>
            </a:r>
            <a:r>
              <a:rPr lang="en-US" dirty="0" err="1"/>
              <a:t>fields,auscultation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NMD or dysmorphic features – genetic arrythmia syndrome</a:t>
            </a:r>
          </a:p>
          <a:p>
            <a:endParaRPr lang="en-US" dirty="0"/>
          </a:p>
          <a:p>
            <a:r>
              <a:rPr lang="en-US" dirty="0"/>
              <a:t>12 lead ECG – Q waves – MI; ventricular hypertrophy- HCM</a:t>
            </a:r>
          </a:p>
          <a:p>
            <a:r>
              <a:rPr lang="en-US" dirty="0"/>
              <a:t>Genetic arrythmia syndrome- long QT </a:t>
            </a:r>
            <a:r>
              <a:rPr lang="en-US" dirty="0" err="1"/>
              <a:t>syndrome,brugada</a:t>
            </a:r>
            <a:r>
              <a:rPr lang="en-US" dirty="0"/>
              <a:t> </a:t>
            </a:r>
            <a:r>
              <a:rPr lang="en-US" dirty="0" err="1"/>
              <a:t>syndrome,short</a:t>
            </a:r>
            <a:r>
              <a:rPr lang="en-US" dirty="0"/>
              <a:t> QT syndrome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7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0D208-13C7-4EEC-92EE-4CA07B0C5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96D6-6AD5-4FF2-9788-4F3BED4C0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TTE – depressed ventricular function- cause</a:t>
            </a:r>
          </a:p>
          <a:p>
            <a:pPr marL="0" indent="0">
              <a:buNone/>
            </a:pPr>
            <a:r>
              <a:rPr lang="en-US" dirty="0"/>
              <a:t>          - ventricular thickening- </a:t>
            </a:r>
            <a:r>
              <a:rPr lang="en-US" dirty="0" err="1"/>
              <a:t>HCM,infiltrative</a:t>
            </a:r>
            <a:r>
              <a:rPr lang="en-US" dirty="0"/>
              <a:t> disease</a:t>
            </a:r>
          </a:p>
          <a:p>
            <a:endParaRPr lang="en-US" dirty="0"/>
          </a:p>
          <a:p>
            <a:r>
              <a:rPr lang="en-US" dirty="0"/>
              <a:t>Cardiac MRI –Gd contrast image –ventricular scar (monomorphic VT)</a:t>
            </a:r>
          </a:p>
        </p:txBody>
      </p:sp>
    </p:spTree>
    <p:extLst>
      <p:ext uri="{BB962C8B-B14F-4D97-AF65-F5344CB8AC3E}">
        <p14:creationId xmlns:p14="http://schemas.microsoft.com/office/powerpoint/2010/main" val="249989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80F3B-56FE-472E-A7E7-D55A2AA4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options for ventricular arrythmias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AC3DE-EB1F-4EC3-9C6D-2726A24D0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227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Severity and frequency of symptoms</a:t>
            </a:r>
          </a:p>
          <a:p>
            <a:endParaRPr lang="en-US" dirty="0"/>
          </a:p>
          <a:p>
            <a:r>
              <a:rPr lang="en-US" dirty="0"/>
              <a:t>Reassurance and removal of aggravating factors</a:t>
            </a:r>
          </a:p>
          <a:p>
            <a:endParaRPr lang="en-US" dirty="0"/>
          </a:p>
          <a:p>
            <a:r>
              <a:rPr lang="en-US" dirty="0"/>
              <a:t>ICD implantation</a:t>
            </a:r>
          </a:p>
          <a:p>
            <a:endParaRPr lang="en-US" dirty="0"/>
          </a:p>
          <a:p>
            <a:r>
              <a:rPr lang="en-US" dirty="0"/>
              <a:t>Antiarrhythmic drug therapy</a:t>
            </a:r>
          </a:p>
          <a:p>
            <a:endParaRPr lang="en-US" dirty="0"/>
          </a:p>
          <a:p>
            <a:r>
              <a:rPr lang="en-US" dirty="0"/>
              <a:t>Catheter ablation</a:t>
            </a:r>
          </a:p>
        </p:txBody>
      </p:sp>
    </p:spTree>
    <p:extLst>
      <p:ext uri="{BB962C8B-B14F-4D97-AF65-F5344CB8AC3E}">
        <p14:creationId xmlns:p14="http://schemas.microsoft.com/office/powerpoint/2010/main" val="654294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1124-BD38-45DF-A4E0-D6A139DBC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Antiarrhythmic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F5A6-A135-4F25-9444-01CCA7B66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Risks and potential benefits</a:t>
            </a:r>
          </a:p>
          <a:p>
            <a:endParaRPr lang="en-US" dirty="0"/>
          </a:p>
          <a:p>
            <a:r>
              <a:rPr lang="en-US" dirty="0"/>
              <a:t>Adverse events - mostly non cardiac and minor  </a:t>
            </a:r>
          </a:p>
          <a:p>
            <a:endParaRPr lang="en-US" dirty="0"/>
          </a:p>
          <a:p>
            <a:r>
              <a:rPr lang="en-US" dirty="0"/>
              <a:t>Cardiac –pro-arrhythmia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00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F0C9-1562-4D47-B6AE-2B487DF2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EA8E7-E2CD-41F2-980B-411A61572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Beta adrenergic blockers</a:t>
            </a:r>
            <a:r>
              <a:rPr lang="en-US" dirty="0"/>
              <a:t>-first choice ;exercise induced arrythmias and idiopathic </a:t>
            </a:r>
          </a:p>
          <a:p>
            <a:r>
              <a:rPr lang="en-US" dirty="0"/>
              <a:t>Limited efficacy in most arrythmia associated with heart disease</a:t>
            </a:r>
          </a:p>
          <a:p>
            <a:r>
              <a:rPr lang="en-US" dirty="0"/>
              <a:t>Adverse effects- brady arrythmias and negative  inotropic effects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Calcium channel blockers </a:t>
            </a:r>
            <a:r>
              <a:rPr lang="en-US" dirty="0"/>
              <a:t>– diltiazem and verapamil –idiopathic VT</a:t>
            </a:r>
          </a:p>
          <a:p>
            <a:r>
              <a:rPr lang="en-US" dirty="0"/>
              <a:t>Adverse effects – negative inotropic and vasodilatory effect-- hypotension</a:t>
            </a:r>
          </a:p>
        </p:txBody>
      </p:sp>
    </p:spTree>
    <p:extLst>
      <p:ext uri="{BB962C8B-B14F-4D97-AF65-F5344CB8AC3E}">
        <p14:creationId xmlns:p14="http://schemas.microsoft.com/office/powerpoint/2010/main" val="2057897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17133-534B-48C4-B044-A5B8934E2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067C0-C9B1-4113-B145-BA43CFC5C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Sodium channel blocking agents- </a:t>
            </a:r>
            <a:r>
              <a:rPr lang="en-US" dirty="0"/>
              <a:t>mexiletine,quinidine,disopyramide,flecainide,propafenone-chronic oral therapy</a:t>
            </a:r>
          </a:p>
          <a:p>
            <a:r>
              <a:rPr lang="en-US" dirty="0"/>
              <a:t>Class 1 effect: fast inward sodium current blockade</a:t>
            </a:r>
          </a:p>
          <a:p>
            <a:r>
              <a:rPr lang="en-US" dirty="0"/>
              <a:t>IV formulation-</a:t>
            </a:r>
            <a:r>
              <a:rPr lang="en-US" dirty="0" err="1"/>
              <a:t>lidocaine,quinidine,procainamide</a:t>
            </a:r>
            <a:endParaRPr lang="en-US" dirty="0"/>
          </a:p>
          <a:p>
            <a:r>
              <a:rPr lang="en-US" dirty="0"/>
              <a:t>Class 3 effect: potassium channel blocking-</a:t>
            </a:r>
            <a:r>
              <a:rPr lang="en-US" dirty="0" err="1"/>
              <a:t>quinidine,disopyramide,procainamide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62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8494A-F38B-4C28-955B-645DAF4D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66BF8-FC27-4842-8261-120F63DB9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Potassium channel blocking agents</a:t>
            </a:r>
            <a:r>
              <a:rPr lang="en-US" dirty="0"/>
              <a:t>: </a:t>
            </a:r>
            <a:r>
              <a:rPr lang="en-US" dirty="0" err="1"/>
              <a:t>sotalol,dofetilide</a:t>
            </a:r>
            <a:endParaRPr lang="en-US" dirty="0"/>
          </a:p>
          <a:p>
            <a:r>
              <a:rPr lang="en-US" dirty="0"/>
              <a:t>Mechanism :</a:t>
            </a:r>
            <a:r>
              <a:rPr lang="en-US" dirty="0" err="1"/>
              <a:t>Ikr</a:t>
            </a:r>
            <a:r>
              <a:rPr lang="en-US" dirty="0"/>
              <a:t>(delayed rectifier potassium channel blocker)</a:t>
            </a:r>
          </a:p>
          <a:p>
            <a:r>
              <a:rPr lang="en-US" dirty="0"/>
              <a:t>Prolongation of action potential duration and cardiac refractory period</a:t>
            </a:r>
          </a:p>
          <a:p>
            <a:r>
              <a:rPr lang="en-US" dirty="0"/>
              <a:t>Class3 </a:t>
            </a:r>
            <a:r>
              <a:rPr lang="en-US" dirty="0" err="1"/>
              <a:t>antiarrythmic</a:t>
            </a:r>
            <a:r>
              <a:rPr lang="en-US" dirty="0"/>
              <a:t> effects</a:t>
            </a:r>
          </a:p>
          <a:p>
            <a:r>
              <a:rPr lang="en-US" dirty="0"/>
              <a:t>Sotalol – non selective beta adrenergic blocking activity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Avoided – </a:t>
            </a:r>
            <a:r>
              <a:rPr lang="en-US" dirty="0" err="1"/>
              <a:t>Torsades</a:t>
            </a:r>
            <a:r>
              <a:rPr lang="en-US" dirty="0"/>
              <a:t> de </a:t>
            </a:r>
            <a:r>
              <a:rPr lang="en-US" dirty="0" err="1"/>
              <a:t>pointis</a:t>
            </a:r>
            <a:r>
              <a:rPr lang="en-US" dirty="0"/>
              <a:t> , including QT prolongation , hypokalemia , bradycardia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52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9CD2B-4B17-4881-9395-CAFAFEE9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AE1A4-0464-4D99-A628-EA52DEB5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Amiadarone</a:t>
            </a:r>
            <a:r>
              <a:rPr lang="en-US" dirty="0"/>
              <a:t>  and dronedarone</a:t>
            </a:r>
          </a:p>
          <a:p>
            <a:r>
              <a:rPr lang="en-US" b="1" dirty="0"/>
              <a:t>Amiodarone</a:t>
            </a:r>
            <a:r>
              <a:rPr lang="en-US" dirty="0"/>
              <a:t>- the most effective </a:t>
            </a:r>
            <a:r>
              <a:rPr lang="en-US" dirty="0" err="1"/>
              <a:t>antiarrythmic</a:t>
            </a:r>
            <a:r>
              <a:rPr lang="en-US" dirty="0"/>
              <a:t> drug for suppressing ventricular arrythmias</a:t>
            </a:r>
          </a:p>
          <a:p>
            <a:r>
              <a:rPr lang="en-US" dirty="0"/>
              <a:t>Adverse effects – </a:t>
            </a:r>
            <a:r>
              <a:rPr lang="en-US" dirty="0" err="1"/>
              <a:t>bradyarrhythmias</a:t>
            </a:r>
            <a:r>
              <a:rPr lang="en-US" dirty="0"/>
              <a:t> </a:t>
            </a:r>
          </a:p>
          <a:p>
            <a:r>
              <a:rPr lang="en-US" dirty="0"/>
              <a:t>Hyper / </a:t>
            </a:r>
            <a:r>
              <a:rPr lang="en-US" dirty="0" err="1"/>
              <a:t>hypothyroidism,pneumonitis,pulmonary</a:t>
            </a:r>
            <a:r>
              <a:rPr lang="en-US" dirty="0"/>
              <a:t> fibrosis</a:t>
            </a:r>
          </a:p>
          <a:p>
            <a:r>
              <a:rPr lang="en-US" dirty="0" err="1"/>
              <a:t>Photosensitivity,neuropathy,ocular</a:t>
            </a:r>
            <a:r>
              <a:rPr lang="en-US" dirty="0"/>
              <a:t> toxicity</a:t>
            </a:r>
          </a:p>
          <a:p>
            <a:r>
              <a:rPr lang="en-US" dirty="0"/>
              <a:t>Peripheral thrombophlebitis</a:t>
            </a:r>
          </a:p>
          <a:p>
            <a:r>
              <a:rPr lang="en-US" b="1" dirty="0"/>
              <a:t>Dronedarone</a:t>
            </a:r>
            <a:r>
              <a:rPr lang="en-US" dirty="0"/>
              <a:t>- without iodine moiety ,efficacy poor</a:t>
            </a:r>
          </a:p>
          <a:p>
            <a:r>
              <a:rPr lang="en-US" dirty="0"/>
              <a:t>Increases mortality in patients with heart failure</a:t>
            </a:r>
          </a:p>
        </p:txBody>
      </p:sp>
    </p:spTree>
    <p:extLst>
      <p:ext uri="{BB962C8B-B14F-4D97-AF65-F5344CB8AC3E}">
        <p14:creationId xmlns:p14="http://schemas.microsoft.com/office/powerpoint/2010/main" val="1752834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1CDF-D7FA-4241-B024-9299CD38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Icd</a:t>
            </a:r>
            <a:r>
              <a:rPr lang="en-US" dirty="0"/>
              <a:t>(implantable cardioverter defibrillators)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D6D77-08FC-4BBA-B931-06CE97A0F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 sustained VT-terminate the arrythmia</a:t>
            </a:r>
          </a:p>
          <a:p>
            <a:r>
              <a:rPr lang="en-US" dirty="0"/>
              <a:t>VF terminated by shock applied between a lead in RV and ICD pulse generator</a:t>
            </a:r>
          </a:p>
          <a:p>
            <a:r>
              <a:rPr lang="en-US" dirty="0"/>
              <a:t>Anti tachycardia pacing (ATP) – monomorphic VT –Terminated by burst of rapid pacing faster than the VT</a:t>
            </a:r>
          </a:p>
          <a:p>
            <a:endParaRPr lang="en-US" dirty="0"/>
          </a:p>
          <a:p>
            <a:r>
              <a:rPr lang="en-US" dirty="0"/>
              <a:t>If ATP fails ,a shock is delivered (painful if patient is conscious)</a:t>
            </a:r>
          </a:p>
        </p:txBody>
      </p:sp>
    </p:spTree>
    <p:extLst>
      <p:ext uri="{BB962C8B-B14F-4D97-AF65-F5344CB8AC3E}">
        <p14:creationId xmlns:p14="http://schemas.microsoft.com/office/powerpoint/2010/main" val="3977701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F39F-BE67-4938-87C2-016E950C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4EB71-B49F-4086-AED1-D16B78EC1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 complication- delivery of unnecessary therapy in response to rapid SVT/electrical noise</a:t>
            </a:r>
          </a:p>
          <a:p>
            <a:r>
              <a:rPr lang="en-US" dirty="0"/>
              <a:t>Device infection-1%</a:t>
            </a:r>
          </a:p>
          <a:p>
            <a:r>
              <a:rPr lang="en-US" dirty="0"/>
              <a:t>Post traumatic stress disorder</a:t>
            </a:r>
          </a:p>
          <a:p>
            <a:endParaRPr lang="en-US" dirty="0"/>
          </a:p>
          <a:p>
            <a:r>
              <a:rPr lang="en-US" dirty="0"/>
              <a:t>ICD system-endocardial leads to R heart </a:t>
            </a:r>
            <a:r>
              <a:rPr lang="en-US" dirty="0" err="1"/>
              <a:t>chambers+pulse</a:t>
            </a:r>
            <a:r>
              <a:rPr lang="en-US" dirty="0"/>
              <a:t> generator(pre-pectoral area)</a:t>
            </a:r>
          </a:p>
          <a:p>
            <a:r>
              <a:rPr lang="en-US" dirty="0"/>
              <a:t>Disadvantage –vascular </a:t>
            </a:r>
            <a:r>
              <a:rPr lang="en-US" dirty="0" err="1"/>
              <a:t>occlusion,endocarditis</a:t>
            </a:r>
            <a:endParaRPr lang="en-US" dirty="0"/>
          </a:p>
          <a:p>
            <a:r>
              <a:rPr lang="en-US" dirty="0"/>
              <a:t>Subcutaneous </a:t>
            </a:r>
            <a:r>
              <a:rPr lang="en-US" dirty="0" err="1"/>
              <a:t>ICD,wearble</a:t>
            </a:r>
            <a:r>
              <a:rPr lang="en-US" dirty="0"/>
              <a:t> ICD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73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0C96-8425-436C-9684-E836FF0C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B65F8C-DA19-4954-AF23-E3412C25C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2" y="1397479"/>
            <a:ext cx="6366293" cy="4865297"/>
          </a:xfrm>
        </p:spPr>
      </p:pic>
    </p:spTree>
    <p:extLst>
      <p:ext uri="{BB962C8B-B14F-4D97-AF65-F5344CB8AC3E}">
        <p14:creationId xmlns:p14="http://schemas.microsoft.com/office/powerpoint/2010/main" val="2620276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E62A-B1A6-458B-BD7D-63121F58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Catheter ablation for VT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C32E3-DC94-4869-A5A3-6C73ED3BA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Applying radio frequency current-cause thermal injury</a:t>
            </a:r>
          </a:p>
          <a:p>
            <a:r>
              <a:rPr lang="en-US" dirty="0"/>
              <a:t>Arrythmia substrate- an electrode catheter  used to map local electrical activity to identify ventricular myocardium that is causing  arrythmia.</a:t>
            </a:r>
          </a:p>
          <a:p>
            <a:r>
              <a:rPr lang="en-US" dirty="0" err="1"/>
              <a:t>Endocaridum</a:t>
            </a:r>
            <a:r>
              <a:rPr lang="en-US" dirty="0"/>
              <a:t>- endovascular approach via femoral artery or vein</a:t>
            </a:r>
          </a:p>
          <a:p>
            <a:r>
              <a:rPr lang="en-US" dirty="0" err="1"/>
              <a:t>Subepicardium</a:t>
            </a:r>
            <a:r>
              <a:rPr lang="en-US" dirty="0"/>
              <a:t>-percutaneous pericardial puncture.</a:t>
            </a:r>
          </a:p>
          <a:p>
            <a:r>
              <a:rPr lang="en-US" dirty="0"/>
              <a:t>Scar related VT – abnormal regions in the scar</a:t>
            </a:r>
          </a:p>
        </p:txBody>
      </p:sp>
    </p:spTree>
    <p:extLst>
      <p:ext uri="{BB962C8B-B14F-4D97-AF65-F5344CB8AC3E}">
        <p14:creationId xmlns:p14="http://schemas.microsoft.com/office/powerpoint/2010/main" val="3382736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0597-834E-46C8-860A-CE45F8EE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7FE9D-60B3-4ED3-94B1-04FC33472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Catheter ablation –recurrent ventricular arrythmias associated with poor cardiac function(0.5-3% mortality)</a:t>
            </a:r>
          </a:p>
          <a:p>
            <a:r>
              <a:rPr lang="en-US" dirty="0"/>
              <a:t>Outcomes better in patients with prior infarction</a:t>
            </a:r>
          </a:p>
          <a:p>
            <a:r>
              <a:rPr lang="en-US" dirty="0"/>
              <a:t>Lifesaving for patients with very frequent  or incessant VT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93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C2AC-C382-4517-AC3B-91334804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ARRHYTHMIA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F82A0-E573-4329-8EFB-ECD7C31A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Surgical cryoablation often combined with </a:t>
            </a:r>
            <a:r>
              <a:rPr lang="en-US" dirty="0" err="1"/>
              <a:t>aneurysectomy</a:t>
            </a:r>
            <a:r>
              <a:rPr lang="en-US" dirty="0"/>
              <a:t>-for recurrent VT due to prior MI</a:t>
            </a:r>
          </a:p>
        </p:txBody>
      </p:sp>
    </p:spTree>
    <p:extLst>
      <p:ext uri="{BB962C8B-B14F-4D97-AF65-F5344CB8AC3E}">
        <p14:creationId xmlns:p14="http://schemas.microsoft.com/office/powerpoint/2010/main" val="2801586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23C9-E116-4099-9837-CA29BDFB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to ventricular arrhythmias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59C4F-CFB7-4F21-83F3-798BD8DD1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Mechanism</a:t>
            </a:r>
          </a:p>
          <a:p>
            <a:r>
              <a:rPr lang="en-US" dirty="0"/>
              <a:t>Types</a:t>
            </a:r>
          </a:p>
          <a:p>
            <a:r>
              <a:rPr lang="en-US" dirty="0"/>
              <a:t>Clinical manifestations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Treatment – drugs ,ICD ,catheter ablation , arrythmia surgery</a:t>
            </a:r>
          </a:p>
        </p:txBody>
      </p:sp>
    </p:spTree>
    <p:extLst>
      <p:ext uri="{BB962C8B-B14F-4D97-AF65-F5344CB8AC3E}">
        <p14:creationId xmlns:p14="http://schemas.microsoft.com/office/powerpoint/2010/main" val="154893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D70A-2E41-4072-AED6-603A0913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ACC-ED32-4EB4-81AB-20EE14CA9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60739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915</Words>
  <Application>Microsoft Office PowerPoint</Application>
  <PresentationFormat>Widescreen</PresentationFormat>
  <Paragraphs>169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Theme</vt:lpstr>
      <vt:lpstr>APPROACH TO VENTRICULAR ARRYTHMIAS</vt:lpstr>
      <vt:lpstr>PowerPoint Presentation</vt:lpstr>
      <vt:lpstr>Types </vt:lpstr>
      <vt:lpstr>Premature ventricular beats (PVC)</vt:lpstr>
      <vt:lpstr>PowerPoint Presentation</vt:lpstr>
      <vt:lpstr>Ventricular tachycardia</vt:lpstr>
      <vt:lpstr>Monomorphic VT</vt:lpstr>
      <vt:lpstr>PowerPoint Presentation</vt:lpstr>
      <vt:lpstr>Ventricular flutter</vt:lpstr>
      <vt:lpstr>PowerPoint Presentation</vt:lpstr>
      <vt:lpstr>Polymorphic VT</vt:lpstr>
      <vt:lpstr>PowerPoint Presentation</vt:lpstr>
      <vt:lpstr>Ventricular fibrillation (VF)</vt:lpstr>
      <vt:lpstr>PowerPoint Presentation</vt:lpstr>
      <vt:lpstr>Clinical manifestations</vt:lpstr>
      <vt:lpstr>syncope</vt:lpstr>
      <vt:lpstr>Evaluation of patients with documented or suspected ventricular arrythmias</vt:lpstr>
      <vt:lpstr>diagnosis</vt:lpstr>
      <vt:lpstr>Evaluation of the patient with Arrhythmia symptoms</vt:lpstr>
      <vt:lpstr>PowerPoint Presentation</vt:lpstr>
      <vt:lpstr>PowerPoint Presentation</vt:lpstr>
      <vt:lpstr>Treatment options for ventricular arrythmias</vt:lpstr>
      <vt:lpstr>Antiarrhythmic drugs</vt:lpstr>
      <vt:lpstr>PowerPoint Presentation</vt:lpstr>
      <vt:lpstr>PowerPoint Presentation</vt:lpstr>
      <vt:lpstr>PowerPoint Presentation</vt:lpstr>
      <vt:lpstr>PowerPoint Presentation</vt:lpstr>
      <vt:lpstr>Icd(implantable cardioverter defibrillators)</vt:lpstr>
      <vt:lpstr>PowerPoint Presentation</vt:lpstr>
      <vt:lpstr>PowerPoint Presentation</vt:lpstr>
      <vt:lpstr>Catheter ablation for VT </vt:lpstr>
      <vt:lpstr>PowerPoint Presentation</vt:lpstr>
      <vt:lpstr>ARRHYTHMIA SURGERY</vt:lpstr>
      <vt:lpstr>Approach to ventricular arrhythmias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VENTRICULAR ARRYTHMIAS</dc:title>
  <dc:creator>Jatheesh mohan</dc:creator>
  <cp:lastModifiedBy>Jatheesh mohan</cp:lastModifiedBy>
  <cp:revision>40</cp:revision>
  <dcterms:created xsi:type="dcterms:W3CDTF">2021-06-27T17:54:02Z</dcterms:created>
  <dcterms:modified xsi:type="dcterms:W3CDTF">2022-09-25T18:31:57Z</dcterms:modified>
</cp:coreProperties>
</file>