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1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APPROACH TO SPLENOMEGALY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FIROSE MOHAMMED (JR1)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8891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6093"/>
          </a:xfrm>
        </p:spPr>
        <p:txBody>
          <a:bodyPr>
            <a:normAutofit fontScale="90000"/>
          </a:bodyPr>
          <a:lstStyle/>
          <a:p>
            <a:r>
              <a:rPr lang="en-US" dirty="0"/>
              <a:t>Normal physiologic duty of spleen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Maintenance of quality control over RBC in the red pulp by removal of senescent and defective RBCs</a:t>
            </a:r>
          </a:p>
          <a:p>
            <a:r>
              <a:rPr lang="en-US" dirty="0"/>
              <a:t> Synthesis of antibodies in the white pulp</a:t>
            </a:r>
          </a:p>
          <a:p>
            <a:r>
              <a:rPr lang="en-US" dirty="0"/>
              <a:t>removal of antibody-coated bacteria and antibody-coated blood cells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0523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90557"/>
            <a:ext cx="8596668" cy="1102407"/>
          </a:xfrm>
        </p:spPr>
        <p:txBody>
          <a:bodyPr/>
          <a:lstStyle/>
          <a:p>
            <a:r>
              <a:rPr lang="en-IN" dirty="0"/>
              <a:t>Normal Spleen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22049"/>
            <a:ext cx="8596668" cy="4819313"/>
          </a:xfrm>
        </p:spPr>
        <p:txBody>
          <a:bodyPr/>
          <a:lstStyle/>
          <a:p>
            <a:r>
              <a:rPr lang="en-IN" dirty="0"/>
              <a:t>normal spleen weighs &lt;250 g</a:t>
            </a:r>
          </a:p>
          <a:p>
            <a:r>
              <a:rPr lang="en-US" dirty="0"/>
              <a:t>maximum </a:t>
            </a:r>
            <a:r>
              <a:rPr lang="en-US" dirty="0" err="1"/>
              <a:t>cephalocaudal</a:t>
            </a:r>
            <a:r>
              <a:rPr lang="en-US" dirty="0"/>
              <a:t> diameter of 13 cm by ultrasonography</a:t>
            </a:r>
          </a:p>
          <a:p>
            <a:r>
              <a:rPr lang="en-US" dirty="0"/>
              <a:t>maximum length of 12 cm &amp; width 7 cm by radionuclide scan</a:t>
            </a:r>
          </a:p>
          <a:p>
            <a:r>
              <a:rPr lang="en-IN" dirty="0"/>
              <a:t>Usually not palpable</a:t>
            </a:r>
          </a:p>
          <a:p>
            <a:r>
              <a:rPr lang="en-US" dirty="0"/>
              <a:t>Located along- 9th, 10th,11th ribs mid-axillary line</a:t>
            </a:r>
          </a:p>
          <a:p>
            <a:r>
              <a:rPr lang="en-US" dirty="0"/>
              <a:t>long axis is lying along the direction of the left 10th rib</a:t>
            </a:r>
          </a:p>
          <a:p>
            <a:r>
              <a:rPr lang="en-US" dirty="0"/>
              <a:t>Spleen should be twice the size to be PALPABLE</a:t>
            </a:r>
          </a:p>
          <a:p>
            <a:r>
              <a:rPr lang="en-US" dirty="0"/>
              <a:t>Palpable spleens are not always ABNORMAL</a:t>
            </a:r>
          </a:p>
          <a:p>
            <a:r>
              <a:rPr lang="en-IN" dirty="0"/>
              <a:t>3% normal population has palpable spleen</a:t>
            </a:r>
          </a:p>
        </p:txBody>
      </p:sp>
    </p:spTree>
    <p:extLst>
      <p:ext uri="{BB962C8B-B14F-4D97-AF65-F5344CB8AC3E}">
        <p14:creationId xmlns:p14="http://schemas.microsoft.com/office/powerpoint/2010/main" val="2438393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Examination of Spleen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3163"/>
            <a:ext cx="8596668" cy="4238199"/>
          </a:xfrm>
        </p:spPr>
        <p:txBody>
          <a:bodyPr/>
          <a:lstStyle/>
          <a:p>
            <a:r>
              <a:rPr lang="en-IN" b="1" dirty="0"/>
              <a:t>Inspection: </a:t>
            </a:r>
            <a:r>
              <a:rPr lang="en-US" dirty="0"/>
              <a:t>may reveal fullness in the LUQ that descends on inspiration usually in </a:t>
            </a:r>
            <a:r>
              <a:rPr lang="en-IN" dirty="0"/>
              <a:t>massive splenomegaly.</a:t>
            </a:r>
          </a:p>
          <a:p>
            <a:r>
              <a:rPr lang="en-IN" b="1" dirty="0"/>
              <a:t>Percussion of </a:t>
            </a:r>
            <a:r>
              <a:rPr lang="en-IN" b="1" dirty="0" err="1"/>
              <a:t>Traube’s</a:t>
            </a:r>
            <a:r>
              <a:rPr lang="en-IN" b="1" dirty="0"/>
              <a:t> space:</a:t>
            </a:r>
            <a:r>
              <a:rPr lang="en-IN" dirty="0"/>
              <a:t> </a:t>
            </a:r>
            <a:r>
              <a:rPr lang="en-IN" i="1" dirty="0"/>
              <a:t>6th rib superiorly, left </a:t>
            </a:r>
            <a:r>
              <a:rPr lang="en-IN" i="1" dirty="0" err="1"/>
              <a:t>midaxillary</a:t>
            </a:r>
            <a:r>
              <a:rPr lang="en-IN" i="1" dirty="0"/>
              <a:t> line laterally, left costal margin inferiorly, </a:t>
            </a:r>
            <a:r>
              <a:rPr lang="en-US" i="1" dirty="0"/>
              <a:t>percuss from medial to lateral,</a:t>
            </a:r>
            <a:r>
              <a:rPr lang="en-IN" i="1" dirty="0"/>
              <a:t>normally resonant sound,</a:t>
            </a:r>
            <a:r>
              <a:rPr lang="it-IT" i="1" dirty="0"/>
              <a:t>dull percussion note in splenomegaly</a:t>
            </a:r>
          </a:p>
          <a:p>
            <a:r>
              <a:rPr lang="en-IN" b="1" dirty="0"/>
              <a:t>Castell’s </a:t>
            </a:r>
            <a:r>
              <a:rPr lang="en-IN" b="1" dirty="0" err="1"/>
              <a:t>method:</a:t>
            </a:r>
            <a:r>
              <a:rPr lang="en-IN" dirty="0" err="1"/>
              <a:t>patient</a:t>
            </a:r>
            <a:r>
              <a:rPr lang="en-IN" dirty="0"/>
              <a:t> supine, </a:t>
            </a:r>
            <a:r>
              <a:rPr lang="en-US" dirty="0"/>
              <a:t>percuss in lowest ICS 8th/9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IN" dirty="0"/>
              <a:t>along anterior axillary line</a:t>
            </a:r>
          </a:p>
          <a:p>
            <a:r>
              <a:rPr lang="en-US" dirty="0" err="1"/>
              <a:t>Nixons</a:t>
            </a:r>
            <a:r>
              <a:rPr lang="en-US" dirty="0"/>
              <a:t> method and </a:t>
            </a:r>
            <a:r>
              <a:rPr lang="en-US" dirty="0" err="1"/>
              <a:t>middleton</a:t>
            </a:r>
            <a:r>
              <a:rPr lang="en-US" dirty="0"/>
              <a:t> method are other methods used for palpation of spleen.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8860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MECHANISM OF SPENOMEGALY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Reactive </a:t>
            </a:r>
            <a:r>
              <a:rPr lang="en-IN" dirty="0" err="1"/>
              <a:t>Reticulo</a:t>
            </a:r>
            <a:r>
              <a:rPr lang="en-IN" dirty="0"/>
              <a:t>-endothelial hyperplasia</a:t>
            </a:r>
          </a:p>
          <a:p>
            <a:r>
              <a:rPr lang="en-IN" dirty="0"/>
              <a:t>Lymphoid hyperplasia</a:t>
            </a:r>
          </a:p>
          <a:p>
            <a:r>
              <a:rPr lang="en-IN" dirty="0"/>
              <a:t>Proliferation of lymphoma cells</a:t>
            </a:r>
          </a:p>
          <a:p>
            <a:r>
              <a:rPr lang="en-IN" dirty="0"/>
              <a:t>Infiltration by abnormal cells</a:t>
            </a:r>
          </a:p>
          <a:p>
            <a:r>
              <a:rPr lang="en-IN" dirty="0" err="1"/>
              <a:t>Extramedullary</a:t>
            </a:r>
            <a:r>
              <a:rPr lang="en-IN" dirty="0"/>
              <a:t> </a:t>
            </a:r>
            <a:r>
              <a:rPr lang="en-IN" dirty="0" err="1"/>
              <a:t>hemopoeisis</a:t>
            </a:r>
            <a:endParaRPr lang="en-IN" dirty="0"/>
          </a:p>
          <a:p>
            <a:r>
              <a:rPr lang="en-US" dirty="0"/>
              <a:t>Proliferation of macrophages due to RBC destruction</a:t>
            </a:r>
          </a:p>
          <a:p>
            <a:r>
              <a:rPr lang="en-IN" dirty="0"/>
              <a:t>Vascular congestion</a:t>
            </a:r>
          </a:p>
        </p:txBody>
      </p:sp>
    </p:spTree>
    <p:extLst>
      <p:ext uri="{BB962C8B-B14F-4D97-AF65-F5344CB8AC3E}">
        <p14:creationId xmlns:p14="http://schemas.microsoft.com/office/powerpoint/2010/main" val="44791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CAUSES OF SPLENOMEGALY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Infective</a:t>
            </a:r>
          </a:p>
          <a:p>
            <a:r>
              <a:rPr lang="en-IN" dirty="0"/>
              <a:t>Hyperplastic</a:t>
            </a:r>
          </a:p>
          <a:p>
            <a:r>
              <a:rPr lang="en-IN" dirty="0"/>
              <a:t>Congestive</a:t>
            </a:r>
          </a:p>
          <a:p>
            <a:r>
              <a:rPr lang="en-IN" dirty="0"/>
              <a:t>Infiltration</a:t>
            </a:r>
          </a:p>
          <a:p>
            <a:r>
              <a:rPr lang="en-IN" dirty="0" err="1"/>
              <a:t>Reticuloendothelial</a:t>
            </a:r>
            <a:r>
              <a:rPr lang="en-IN" dirty="0"/>
              <a:t> system hyperplasia</a:t>
            </a:r>
          </a:p>
        </p:txBody>
      </p:sp>
    </p:spTree>
    <p:extLst>
      <p:ext uri="{BB962C8B-B14F-4D97-AF65-F5344CB8AC3E}">
        <p14:creationId xmlns:p14="http://schemas.microsoft.com/office/powerpoint/2010/main" val="1220158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9181"/>
          </a:xfrm>
        </p:spPr>
        <p:txBody>
          <a:bodyPr/>
          <a:lstStyle/>
          <a:p>
            <a:r>
              <a:rPr lang="en-IN" dirty="0"/>
              <a:t>Infective Causes (Immune hyperplasia)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58782"/>
            <a:ext cx="2843534" cy="4170348"/>
          </a:xfrm>
        </p:spPr>
        <p:txBody>
          <a:bodyPr/>
          <a:lstStyle/>
          <a:p>
            <a:r>
              <a:rPr lang="en-IN" b="1" dirty="0"/>
              <a:t>Viral infection</a:t>
            </a:r>
          </a:p>
          <a:p>
            <a:r>
              <a:rPr lang="en-IN" dirty="0"/>
              <a:t>HIV infection/chronic</a:t>
            </a:r>
          </a:p>
          <a:p>
            <a:r>
              <a:rPr lang="en-IN" dirty="0"/>
              <a:t>Acute mononucleosis</a:t>
            </a:r>
          </a:p>
          <a:p>
            <a:r>
              <a:rPr lang="en-IN" dirty="0"/>
              <a:t>Cytomegalovirus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6325" y="1418602"/>
            <a:ext cx="79475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Bacterial infection</a:t>
            </a:r>
          </a:p>
          <a:p>
            <a:endParaRPr lang="en-IN" dirty="0"/>
          </a:p>
          <a:p>
            <a:r>
              <a:rPr lang="en-IN" dirty="0" err="1"/>
              <a:t>Subacute</a:t>
            </a:r>
            <a:r>
              <a:rPr lang="en-IN" dirty="0"/>
              <a:t> bacterial endocarditis</a:t>
            </a:r>
          </a:p>
          <a:p>
            <a:r>
              <a:rPr lang="en-IN" dirty="0"/>
              <a:t>Tuberculosis</a:t>
            </a:r>
          </a:p>
          <a:p>
            <a:r>
              <a:rPr lang="en-IN" dirty="0"/>
              <a:t>Splenic abscess (</a:t>
            </a:r>
            <a:r>
              <a:rPr lang="en-IN" i="1" dirty="0" err="1"/>
              <a:t>Enterobacter</a:t>
            </a:r>
            <a:r>
              <a:rPr lang="en-IN" dirty="0" err="1"/>
              <a:t>,</a:t>
            </a:r>
            <a:r>
              <a:rPr lang="en-IN" i="1" dirty="0" err="1"/>
              <a:t>Staph</a:t>
            </a:r>
            <a:r>
              <a:rPr lang="en-IN" i="1" dirty="0"/>
              <a:t> </a:t>
            </a:r>
            <a:r>
              <a:rPr lang="en-IN" i="1" dirty="0" err="1"/>
              <a:t>Strepto</a:t>
            </a:r>
            <a:r>
              <a:rPr lang="en-IN" i="1" dirty="0"/>
              <a:t>)</a:t>
            </a:r>
          </a:p>
          <a:p>
            <a:r>
              <a:rPr lang="en-IN" dirty="0"/>
              <a:t>Bacterial </a:t>
            </a:r>
            <a:r>
              <a:rPr lang="en-IN" dirty="0" err="1"/>
              <a:t>septicemia</a:t>
            </a:r>
            <a:endParaRPr lang="en-IN" dirty="0"/>
          </a:p>
          <a:p>
            <a:r>
              <a:rPr lang="en-IN" dirty="0"/>
              <a:t>Brucellosis</a:t>
            </a:r>
          </a:p>
          <a:p>
            <a:r>
              <a:rPr lang="en-IN" dirty="0" err="1"/>
              <a:t>Tularemia</a:t>
            </a:r>
            <a:endParaRPr lang="en-IN" dirty="0"/>
          </a:p>
          <a:p>
            <a:r>
              <a:rPr lang="en-IN" dirty="0" err="1"/>
              <a:t>Melioidosis</a:t>
            </a:r>
            <a:endParaRPr lang="en-IN" dirty="0"/>
          </a:p>
          <a:p>
            <a:r>
              <a:rPr lang="en-IN" dirty="0" err="1"/>
              <a:t>Listeriosis</a:t>
            </a:r>
            <a:endParaRPr lang="en-IN" dirty="0"/>
          </a:p>
          <a:p>
            <a:r>
              <a:rPr lang="en-IN" dirty="0"/>
              <a:t>Plague</a:t>
            </a:r>
          </a:p>
          <a:p>
            <a:r>
              <a:rPr lang="en-IN" dirty="0"/>
              <a:t>Secondary syphilis</a:t>
            </a:r>
          </a:p>
          <a:p>
            <a:r>
              <a:rPr lang="en-IN" dirty="0"/>
              <a:t>Relapsing fever</a:t>
            </a:r>
          </a:p>
          <a:p>
            <a:r>
              <a:rPr lang="en-IN" dirty="0"/>
              <a:t>Psittacosis</a:t>
            </a:r>
          </a:p>
          <a:p>
            <a:r>
              <a:rPr lang="en-IN" dirty="0" err="1"/>
              <a:t>Ehrlichiosis</a:t>
            </a:r>
            <a:endParaRPr lang="en-IN" dirty="0"/>
          </a:p>
          <a:p>
            <a:r>
              <a:rPr lang="en-US" dirty="0" err="1"/>
              <a:t>Rickettsial</a:t>
            </a:r>
            <a:r>
              <a:rPr lang="en-US" dirty="0"/>
              <a:t> diseases (scrub typhus, RMSF)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8089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677862" y="700088"/>
            <a:ext cx="4475251" cy="5341937"/>
          </a:xfrm>
        </p:spPr>
        <p:txBody>
          <a:bodyPr/>
          <a:lstStyle/>
          <a:p>
            <a:r>
              <a:rPr lang="en-IN" b="1" dirty="0"/>
              <a:t>Parasitic infection</a:t>
            </a:r>
          </a:p>
          <a:p>
            <a:r>
              <a:rPr lang="en-IN" dirty="0"/>
              <a:t>Malaria</a:t>
            </a:r>
          </a:p>
          <a:p>
            <a:r>
              <a:rPr lang="en-IN" dirty="0"/>
              <a:t>Kala-</a:t>
            </a:r>
            <a:r>
              <a:rPr lang="en-IN" dirty="0" err="1"/>
              <a:t>Azar</a:t>
            </a:r>
            <a:endParaRPr lang="en-IN" dirty="0"/>
          </a:p>
          <a:p>
            <a:r>
              <a:rPr lang="en-IN" dirty="0" err="1"/>
              <a:t>Leishmaniasis</a:t>
            </a:r>
            <a:endParaRPr lang="en-IN" dirty="0"/>
          </a:p>
          <a:p>
            <a:r>
              <a:rPr lang="en-IN" dirty="0" err="1"/>
              <a:t>Schistosomiasis</a:t>
            </a:r>
            <a:endParaRPr lang="en-IN" dirty="0"/>
          </a:p>
          <a:p>
            <a:r>
              <a:rPr lang="en-IN" dirty="0" err="1"/>
              <a:t>Babesiosis</a:t>
            </a:r>
            <a:endParaRPr lang="en-IN" dirty="0"/>
          </a:p>
          <a:p>
            <a:r>
              <a:rPr lang="en-IN" dirty="0" err="1"/>
              <a:t>Coccidioidomycosis</a:t>
            </a:r>
            <a:endParaRPr lang="en-IN" dirty="0"/>
          </a:p>
          <a:p>
            <a:r>
              <a:rPr lang="en-IN" dirty="0" err="1"/>
              <a:t>Paracoccidioidomycosis</a:t>
            </a:r>
            <a:endParaRPr lang="en-IN" dirty="0"/>
          </a:p>
          <a:p>
            <a:r>
              <a:rPr lang="en-IN" dirty="0" err="1"/>
              <a:t>Trypanosomiasis</a:t>
            </a:r>
            <a:r>
              <a:rPr lang="en-IN" dirty="0"/>
              <a:t> (</a:t>
            </a:r>
            <a:r>
              <a:rPr lang="en-IN" dirty="0" err="1"/>
              <a:t>cruzi</a:t>
            </a:r>
            <a:r>
              <a:rPr lang="en-IN" dirty="0"/>
              <a:t>, </a:t>
            </a:r>
            <a:r>
              <a:rPr lang="en-IN" dirty="0" err="1"/>
              <a:t>brucei</a:t>
            </a:r>
            <a:r>
              <a:rPr lang="en-IN" dirty="0"/>
              <a:t>)</a:t>
            </a:r>
          </a:p>
          <a:p>
            <a:r>
              <a:rPr lang="en-IN" dirty="0"/>
              <a:t>Toxoplasmosis x. </a:t>
            </a:r>
            <a:r>
              <a:rPr lang="en-IN" dirty="0" err="1"/>
              <a:t>Echinococcosis</a:t>
            </a:r>
            <a:endParaRPr lang="en-IN" dirty="0"/>
          </a:p>
          <a:p>
            <a:r>
              <a:rPr lang="en-IN" dirty="0" err="1"/>
              <a:t>Cysticercosis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5597495" y="700756"/>
            <a:ext cx="4990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Fungal infection</a:t>
            </a:r>
          </a:p>
          <a:p>
            <a:r>
              <a:rPr lang="en-IN" dirty="0"/>
              <a:t>• </a:t>
            </a:r>
            <a:r>
              <a:rPr lang="en-IN" dirty="0" err="1"/>
              <a:t>Blastomycosis</a:t>
            </a:r>
            <a:endParaRPr lang="en-IN" dirty="0"/>
          </a:p>
          <a:p>
            <a:r>
              <a:rPr lang="en-IN" dirty="0"/>
              <a:t>• </a:t>
            </a:r>
            <a:r>
              <a:rPr lang="en-IN" dirty="0" err="1"/>
              <a:t>Histoplasmosis</a:t>
            </a:r>
            <a:endParaRPr lang="en-IN" dirty="0"/>
          </a:p>
          <a:p>
            <a:r>
              <a:rPr lang="en-IN" dirty="0"/>
              <a:t>• </a:t>
            </a:r>
            <a:r>
              <a:rPr lang="en-IN" dirty="0" err="1"/>
              <a:t>Hepatosplenic</a:t>
            </a:r>
            <a:r>
              <a:rPr lang="en-IN" dirty="0"/>
              <a:t> candidiasis</a:t>
            </a:r>
          </a:p>
        </p:txBody>
      </p:sp>
    </p:spTree>
    <p:extLst>
      <p:ext uri="{BB962C8B-B14F-4D97-AF65-F5344CB8AC3E}">
        <p14:creationId xmlns:p14="http://schemas.microsoft.com/office/powerpoint/2010/main" val="2998473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73465"/>
            <a:ext cx="8596668" cy="165693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Congestive</a:t>
            </a:r>
            <a:br>
              <a:rPr lang="en-IN" b="1" dirty="0"/>
            </a:br>
            <a:r>
              <a:rPr lang="en-US" b="1" dirty="0"/>
              <a:t>(Enlargement Due to Abnormal Splenic or Portal Blood Flow)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88039"/>
          </a:xfrm>
        </p:spPr>
        <p:txBody>
          <a:bodyPr>
            <a:normAutofit/>
          </a:bodyPr>
          <a:lstStyle/>
          <a:p>
            <a:r>
              <a:rPr lang="en-IN" dirty="0"/>
              <a:t>Cirrhosis with portal hypertension</a:t>
            </a:r>
          </a:p>
          <a:p>
            <a:r>
              <a:rPr lang="en-IN" dirty="0"/>
              <a:t>Right-sided congestive heart failure</a:t>
            </a:r>
          </a:p>
          <a:p>
            <a:r>
              <a:rPr lang="en-IN" dirty="0"/>
              <a:t>Budd-</a:t>
            </a:r>
            <a:r>
              <a:rPr lang="en-IN" dirty="0" err="1"/>
              <a:t>Chiari</a:t>
            </a:r>
            <a:r>
              <a:rPr lang="en-IN" dirty="0"/>
              <a:t> syndrome (IVC &amp; hepatic vein thrombosis)</a:t>
            </a:r>
          </a:p>
          <a:p>
            <a:r>
              <a:rPr lang="en-US" dirty="0"/>
              <a:t>Portal or splenic vein thrombosis</a:t>
            </a:r>
          </a:p>
          <a:p>
            <a:r>
              <a:rPr lang="en-IN" dirty="0"/>
              <a:t>Splenic artery aneurysm</a:t>
            </a:r>
          </a:p>
          <a:p>
            <a:r>
              <a:rPr lang="en-IN" dirty="0"/>
              <a:t>Hepatic </a:t>
            </a:r>
            <a:r>
              <a:rPr lang="en-IN" dirty="0" err="1"/>
              <a:t>schistosomiasis</a:t>
            </a:r>
            <a:endParaRPr lang="en-IN" dirty="0"/>
          </a:p>
          <a:p>
            <a:r>
              <a:rPr lang="en-US" dirty="0"/>
              <a:t>Portal vein obstruction, intrahepatic or </a:t>
            </a:r>
            <a:r>
              <a:rPr lang="en-US" dirty="0" err="1"/>
              <a:t>extrahepatic</a:t>
            </a:r>
            <a:endParaRPr lang="en-US" dirty="0"/>
          </a:p>
          <a:p>
            <a:r>
              <a:rPr lang="en-IN" dirty="0"/>
              <a:t>Hepatic </a:t>
            </a:r>
            <a:r>
              <a:rPr lang="en-IN" dirty="0" err="1"/>
              <a:t>echinococcosis</a:t>
            </a:r>
            <a:endParaRPr lang="en-IN" dirty="0"/>
          </a:p>
          <a:p>
            <a:r>
              <a:rPr lang="en-IN" dirty="0"/>
              <a:t>Splenic vein obstruction</a:t>
            </a:r>
          </a:p>
        </p:txBody>
      </p:sp>
    </p:spTree>
    <p:extLst>
      <p:ext uri="{BB962C8B-B14F-4D97-AF65-F5344CB8AC3E}">
        <p14:creationId xmlns:p14="http://schemas.microsoft.com/office/powerpoint/2010/main" val="4216079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21293"/>
            <a:ext cx="3971578" cy="5520069"/>
          </a:xfrm>
        </p:spPr>
        <p:txBody>
          <a:bodyPr/>
          <a:lstStyle/>
          <a:p>
            <a:r>
              <a:rPr lang="en-IN" b="1" dirty="0" err="1"/>
              <a:t>Reticuloendothelial</a:t>
            </a:r>
            <a:r>
              <a:rPr lang="en-IN" b="1" dirty="0"/>
              <a:t> system hyperplasia </a:t>
            </a:r>
            <a:r>
              <a:rPr lang="en-US" b="1" dirty="0"/>
              <a:t>(for removal of defective erythrocytes)</a:t>
            </a:r>
          </a:p>
          <a:p>
            <a:r>
              <a:rPr lang="en-IN" dirty="0"/>
              <a:t>Spherocytosis</a:t>
            </a:r>
          </a:p>
          <a:p>
            <a:r>
              <a:rPr lang="en-IN" dirty="0"/>
              <a:t>Early sickle cell </a:t>
            </a:r>
            <a:r>
              <a:rPr lang="en-IN" dirty="0" err="1"/>
              <a:t>anemia</a:t>
            </a:r>
            <a:endParaRPr lang="en-IN" dirty="0"/>
          </a:p>
          <a:p>
            <a:r>
              <a:rPr lang="en-IN" dirty="0" err="1"/>
              <a:t>Ovalocytosis</a:t>
            </a:r>
            <a:endParaRPr lang="en-IN" dirty="0"/>
          </a:p>
          <a:p>
            <a:r>
              <a:rPr lang="en-IN" dirty="0"/>
              <a:t>Thalassemia major</a:t>
            </a:r>
          </a:p>
          <a:p>
            <a:r>
              <a:rPr lang="en-IN" dirty="0" err="1"/>
              <a:t>Hemoglobinopathies</a:t>
            </a:r>
            <a:endParaRPr lang="en-IN" dirty="0"/>
          </a:p>
          <a:p>
            <a:r>
              <a:rPr lang="en-IN" dirty="0"/>
              <a:t>Paroxysmal nocturnal </a:t>
            </a:r>
            <a:r>
              <a:rPr lang="en-IN" dirty="0" err="1"/>
              <a:t>hemoglobinuria</a:t>
            </a:r>
            <a:endParaRPr lang="en-IN" dirty="0"/>
          </a:p>
          <a:p>
            <a:r>
              <a:rPr lang="en-IN" dirty="0"/>
              <a:t>Pernicious </a:t>
            </a:r>
            <a:r>
              <a:rPr lang="en-IN" dirty="0" err="1"/>
              <a:t>anemia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4760006" y="623842"/>
            <a:ext cx="60418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Inflammatory/autoimmune</a:t>
            </a:r>
          </a:p>
          <a:p>
            <a:r>
              <a:rPr lang="en-IN" b="1" dirty="0"/>
              <a:t>(Disordered </a:t>
            </a:r>
            <a:r>
              <a:rPr lang="en-IN" b="1" dirty="0" err="1"/>
              <a:t>immunoregulation</a:t>
            </a:r>
            <a:r>
              <a:rPr lang="en-IN" b="1" dirty="0"/>
              <a:t>)</a:t>
            </a:r>
          </a:p>
          <a:p>
            <a:endParaRPr lang="en-IN" b="1" dirty="0"/>
          </a:p>
          <a:p>
            <a:r>
              <a:rPr lang="en-IN" dirty="0"/>
              <a:t>• Systemic lupus </a:t>
            </a:r>
            <a:r>
              <a:rPr lang="en-IN" dirty="0" err="1"/>
              <a:t>erythematosus</a:t>
            </a:r>
            <a:endParaRPr lang="en-IN" dirty="0"/>
          </a:p>
          <a:p>
            <a:r>
              <a:rPr lang="en-IN" dirty="0"/>
              <a:t>• </a:t>
            </a:r>
            <a:r>
              <a:rPr lang="en-IN" dirty="0" err="1"/>
              <a:t>Felty</a:t>
            </a:r>
            <a:r>
              <a:rPr lang="en-IN" dirty="0"/>
              <a:t> syndrome</a:t>
            </a:r>
          </a:p>
          <a:p>
            <a:r>
              <a:rPr lang="en-IN" dirty="0"/>
              <a:t>• Juvenile </a:t>
            </a:r>
            <a:r>
              <a:rPr lang="en-IN"/>
              <a:t>rheumatoid arthritis</a:t>
            </a:r>
            <a:endParaRPr lang="en-IN" dirty="0"/>
          </a:p>
          <a:p>
            <a:r>
              <a:rPr lang="en-IN" dirty="0"/>
              <a:t>• Immune </a:t>
            </a:r>
            <a:r>
              <a:rPr lang="en-IN" dirty="0" err="1"/>
              <a:t>hemolytic</a:t>
            </a:r>
            <a:r>
              <a:rPr lang="en-IN" dirty="0"/>
              <a:t> </a:t>
            </a:r>
            <a:r>
              <a:rPr lang="en-IN" dirty="0" err="1"/>
              <a:t>anemias</a:t>
            </a:r>
            <a:endParaRPr lang="en-IN" dirty="0"/>
          </a:p>
          <a:p>
            <a:r>
              <a:rPr lang="en-IN" dirty="0"/>
              <a:t>• Immune </a:t>
            </a:r>
            <a:r>
              <a:rPr lang="en-IN" dirty="0" err="1"/>
              <a:t>thrombocytopenias</a:t>
            </a:r>
            <a:endParaRPr lang="en-IN" dirty="0"/>
          </a:p>
          <a:p>
            <a:r>
              <a:rPr lang="en-IN" dirty="0"/>
              <a:t>• Immune </a:t>
            </a:r>
            <a:r>
              <a:rPr lang="en-IN" dirty="0" err="1"/>
              <a:t>neutropenias</a:t>
            </a:r>
            <a:endParaRPr lang="en-IN" dirty="0"/>
          </a:p>
          <a:p>
            <a:r>
              <a:rPr lang="en-IN" dirty="0"/>
              <a:t>• Drug reactions</a:t>
            </a:r>
          </a:p>
          <a:p>
            <a:r>
              <a:rPr lang="en-IN" dirty="0"/>
              <a:t>• </a:t>
            </a:r>
            <a:r>
              <a:rPr lang="en-IN" dirty="0" err="1"/>
              <a:t>Sarcoidosis</a:t>
            </a:r>
            <a:endParaRPr lang="en-IN" dirty="0"/>
          </a:p>
          <a:p>
            <a:r>
              <a:rPr lang="en-IN" dirty="0"/>
              <a:t>• Thyrotoxicosis</a:t>
            </a:r>
          </a:p>
        </p:txBody>
      </p:sp>
    </p:spTree>
    <p:extLst>
      <p:ext uri="{BB962C8B-B14F-4D97-AF65-F5344CB8AC3E}">
        <p14:creationId xmlns:p14="http://schemas.microsoft.com/office/powerpoint/2010/main" val="1244337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12749"/>
            <a:ext cx="4133948" cy="5528614"/>
          </a:xfrm>
        </p:spPr>
        <p:txBody>
          <a:bodyPr/>
          <a:lstStyle/>
          <a:p>
            <a:pPr marL="0" indent="0">
              <a:buNone/>
            </a:pPr>
            <a:r>
              <a:rPr lang="en-IN" b="1" dirty="0"/>
              <a:t>Infiltration of the Spleen</a:t>
            </a:r>
            <a:r>
              <a:rPr lang="en-US" dirty="0"/>
              <a:t>(Due to Intracellular or extracellular </a:t>
            </a:r>
            <a:r>
              <a:rPr lang="en-IN" dirty="0"/>
              <a:t>depositions)</a:t>
            </a:r>
          </a:p>
          <a:p>
            <a:r>
              <a:rPr lang="en-IN" dirty="0"/>
              <a:t>Amyloidosis</a:t>
            </a:r>
          </a:p>
          <a:p>
            <a:r>
              <a:rPr lang="en-IN" dirty="0" err="1"/>
              <a:t>Gaucher’s</a:t>
            </a:r>
            <a:r>
              <a:rPr lang="en-IN" dirty="0"/>
              <a:t> disease</a:t>
            </a:r>
          </a:p>
          <a:p>
            <a:r>
              <a:rPr lang="en-IN" dirty="0" err="1"/>
              <a:t>Niemann</a:t>
            </a:r>
            <a:r>
              <a:rPr lang="en-IN" dirty="0"/>
              <a:t>-Pick disease</a:t>
            </a:r>
          </a:p>
          <a:p>
            <a:r>
              <a:rPr lang="en-IN" dirty="0"/>
              <a:t>Tangier disease</a:t>
            </a:r>
          </a:p>
          <a:p>
            <a:r>
              <a:rPr lang="en-IN" dirty="0"/>
              <a:t>Hurler’s syndrome (</a:t>
            </a:r>
            <a:r>
              <a:rPr lang="en-IN" dirty="0" err="1"/>
              <a:t>mucopolysaccharidoses</a:t>
            </a:r>
            <a:r>
              <a:rPr lang="en-IN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3095" y="572568"/>
            <a:ext cx="605042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Benign and malignant cellular infiltrations</a:t>
            </a:r>
          </a:p>
          <a:p>
            <a:endParaRPr lang="en-IN" b="1" dirty="0"/>
          </a:p>
          <a:p>
            <a:r>
              <a:rPr lang="en-IN" dirty="0"/>
              <a:t>• </a:t>
            </a:r>
            <a:r>
              <a:rPr lang="en-IN" dirty="0" err="1"/>
              <a:t>Leukemias</a:t>
            </a:r>
            <a:r>
              <a:rPr lang="en-IN" dirty="0"/>
              <a:t> (acute, chronic, lymphoid, myeloid,</a:t>
            </a:r>
          </a:p>
          <a:p>
            <a:r>
              <a:rPr lang="en-IN" dirty="0" err="1"/>
              <a:t>monocytic</a:t>
            </a:r>
            <a:r>
              <a:rPr lang="en-IN" dirty="0"/>
              <a:t>)</a:t>
            </a:r>
          </a:p>
          <a:p>
            <a:r>
              <a:rPr lang="en-IN" dirty="0"/>
              <a:t>• Lymphomas</a:t>
            </a:r>
          </a:p>
          <a:p>
            <a:r>
              <a:rPr lang="en-IN" dirty="0"/>
              <a:t>• Hodgkin’s disease</a:t>
            </a:r>
          </a:p>
          <a:p>
            <a:r>
              <a:rPr lang="en-IN" dirty="0"/>
              <a:t>• </a:t>
            </a:r>
            <a:r>
              <a:rPr lang="en-IN" dirty="0" err="1"/>
              <a:t>Myeloproliferative</a:t>
            </a:r>
            <a:r>
              <a:rPr lang="en-IN" dirty="0"/>
              <a:t> syndromes (</a:t>
            </a:r>
            <a:r>
              <a:rPr lang="en-IN" dirty="0" err="1"/>
              <a:t>pcrv,essential</a:t>
            </a:r>
            <a:r>
              <a:rPr lang="en-IN" dirty="0"/>
              <a:t> thrombocytosis)</a:t>
            </a:r>
          </a:p>
          <a:p>
            <a:r>
              <a:rPr lang="en-IN" dirty="0"/>
              <a:t>• </a:t>
            </a:r>
            <a:r>
              <a:rPr lang="en-IN" dirty="0" err="1"/>
              <a:t>Angiosarcomas</a:t>
            </a:r>
            <a:endParaRPr lang="en-IN" dirty="0"/>
          </a:p>
          <a:p>
            <a:r>
              <a:rPr lang="en-US" dirty="0"/>
              <a:t>• Metastatic tumors (melanoma is most common)</a:t>
            </a:r>
          </a:p>
          <a:p>
            <a:r>
              <a:rPr lang="en-IN" dirty="0"/>
              <a:t>• </a:t>
            </a:r>
            <a:r>
              <a:rPr lang="en-IN" dirty="0" err="1"/>
              <a:t>Eosinophilic</a:t>
            </a:r>
            <a:r>
              <a:rPr lang="en-IN" dirty="0"/>
              <a:t> granuloma</a:t>
            </a:r>
          </a:p>
          <a:p>
            <a:r>
              <a:rPr lang="en-IN" dirty="0"/>
              <a:t>• </a:t>
            </a:r>
            <a:r>
              <a:rPr lang="en-IN" dirty="0" err="1"/>
              <a:t>Histiocytosis</a:t>
            </a:r>
            <a:r>
              <a:rPr lang="en-IN" dirty="0"/>
              <a:t> X</a:t>
            </a:r>
          </a:p>
          <a:p>
            <a:r>
              <a:rPr lang="en-IN" dirty="0"/>
              <a:t>• Splenic cysts</a:t>
            </a:r>
          </a:p>
        </p:txBody>
      </p:sp>
    </p:spTree>
    <p:extLst>
      <p:ext uri="{BB962C8B-B14F-4D97-AF65-F5344CB8AC3E}">
        <p14:creationId xmlns:p14="http://schemas.microsoft.com/office/powerpoint/2010/main" val="2492590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58027"/>
            <a:ext cx="8596668" cy="5383336"/>
          </a:xfrm>
        </p:spPr>
        <p:txBody>
          <a:bodyPr/>
          <a:lstStyle/>
          <a:p>
            <a:pPr marL="0" indent="0">
              <a:buNone/>
            </a:pPr>
            <a:r>
              <a:rPr lang="en-IN" b="1" dirty="0"/>
              <a:t>          </a:t>
            </a:r>
            <a:r>
              <a:rPr lang="en-IN" b="1" dirty="0" err="1"/>
              <a:t>Extramedullary</a:t>
            </a:r>
            <a:r>
              <a:rPr lang="en-IN" b="1" dirty="0"/>
              <a:t> </a:t>
            </a:r>
            <a:r>
              <a:rPr lang="en-IN" b="1" dirty="0" err="1"/>
              <a:t>hematopoiesis</a:t>
            </a:r>
            <a:endParaRPr lang="en-IN" b="1" dirty="0"/>
          </a:p>
          <a:p>
            <a:r>
              <a:rPr lang="en-IN" dirty="0" err="1"/>
              <a:t>Myelofibrosis</a:t>
            </a:r>
            <a:endParaRPr lang="en-IN" dirty="0"/>
          </a:p>
          <a:p>
            <a:r>
              <a:rPr lang="en-IN" dirty="0"/>
              <a:t>Thalassemia major</a:t>
            </a:r>
          </a:p>
          <a:p>
            <a:r>
              <a:rPr lang="en-US" dirty="0"/>
              <a:t>Marrow damaged by toxins, radiation, strontium</a:t>
            </a:r>
          </a:p>
          <a:p>
            <a:r>
              <a:rPr lang="fr-FR" dirty="0" err="1"/>
              <a:t>Marrow</a:t>
            </a:r>
            <a:r>
              <a:rPr lang="fr-FR" dirty="0"/>
              <a:t> infiltration (</a:t>
            </a:r>
            <a:r>
              <a:rPr lang="fr-FR" dirty="0" err="1"/>
              <a:t>tumors</a:t>
            </a:r>
            <a:r>
              <a:rPr lang="fr-FR" dirty="0"/>
              <a:t>, </a:t>
            </a:r>
            <a:r>
              <a:rPr lang="fr-FR" dirty="0" err="1"/>
              <a:t>leukemias</a:t>
            </a:r>
            <a:r>
              <a:rPr lang="fr-FR" dirty="0"/>
              <a:t>, Gaucher)</a:t>
            </a:r>
          </a:p>
          <a:p>
            <a:pPr marL="0" indent="0">
              <a:buNone/>
            </a:pPr>
            <a:r>
              <a:rPr lang="en-IN" b="1" dirty="0"/>
              <a:t>          Secondary to </a:t>
            </a:r>
            <a:r>
              <a:rPr lang="en-IN" b="1" dirty="0" err="1"/>
              <a:t>hemolysis</a:t>
            </a:r>
            <a:endParaRPr lang="en-IN" b="1" dirty="0"/>
          </a:p>
          <a:p>
            <a:r>
              <a:rPr lang="en-IN" dirty="0"/>
              <a:t>Thalassemia major</a:t>
            </a:r>
          </a:p>
          <a:p>
            <a:r>
              <a:rPr lang="en-IN" dirty="0"/>
              <a:t>Pyruvate kinase deficiency</a:t>
            </a:r>
          </a:p>
          <a:p>
            <a:r>
              <a:rPr lang="en-IN" dirty="0"/>
              <a:t>Hereditary spherocytosis</a:t>
            </a:r>
          </a:p>
          <a:p>
            <a:r>
              <a:rPr lang="en-IN" dirty="0"/>
              <a:t>Autoimmune </a:t>
            </a:r>
            <a:r>
              <a:rPr lang="en-IN" dirty="0" err="1"/>
              <a:t>hemolytic</a:t>
            </a:r>
            <a:r>
              <a:rPr lang="en-IN" dirty="0"/>
              <a:t> </a:t>
            </a:r>
            <a:r>
              <a:rPr lang="en-IN" dirty="0" err="1"/>
              <a:t>anemia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1061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462" y="239283"/>
            <a:ext cx="3170489" cy="5802080"/>
          </a:xfrm>
        </p:spPr>
        <p:txBody>
          <a:bodyPr/>
          <a:lstStyle/>
          <a:p>
            <a:r>
              <a:rPr lang="en-IN" b="1" dirty="0"/>
              <a:t>MILD SPLENOMEGALY (1-3CM)just palpable</a:t>
            </a:r>
          </a:p>
          <a:p>
            <a:r>
              <a:rPr lang="en-IN" dirty="0"/>
              <a:t>Malaria &amp; Kala-</a:t>
            </a:r>
            <a:r>
              <a:rPr lang="en-IN" dirty="0" err="1"/>
              <a:t>azar</a:t>
            </a:r>
            <a:endParaRPr lang="en-IN" dirty="0"/>
          </a:p>
          <a:p>
            <a:r>
              <a:rPr lang="en-IN" dirty="0"/>
              <a:t>Typhoid</a:t>
            </a:r>
          </a:p>
          <a:p>
            <a:r>
              <a:rPr lang="en-IN" dirty="0"/>
              <a:t>ITP</a:t>
            </a:r>
          </a:p>
          <a:p>
            <a:r>
              <a:rPr lang="en-IN" dirty="0" err="1"/>
              <a:t>Felty</a:t>
            </a:r>
            <a:endParaRPr lang="en-IN" dirty="0"/>
          </a:p>
          <a:p>
            <a:r>
              <a:rPr lang="en-IN" dirty="0" err="1"/>
              <a:t>hemolytic</a:t>
            </a:r>
            <a:r>
              <a:rPr lang="en-IN" dirty="0"/>
              <a:t> </a:t>
            </a:r>
            <a:r>
              <a:rPr lang="en-IN" dirty="0" err="1"/>
              <a:t>anemia</a:t>
            </a:r>
            <a:endParaRPr lang="en-IN" dirty="0"/>
          </a:p>
          <a:p>
            <a:r>
              <a:rPr lang="en-IN" dirty="0"/>
              <a:t>viral hepatitis</a:t>
            </a:r>
          </a:p>
          <a:p>
            <a:r>
              <a:rPr lang="en-IN" dirty="0" err="1"/>
              <a:t>subacute</a:t>
            </a:r>
            <a:r>
              <a:rPr lang="en-IN" dirty="0"/>
              <a:t> bacterial endocarditis</a:t>
            </a:r>
          </a:p>
          <a:p>
            <a:r>
              <a:rPr lang="en-IN" dirty="0"/>
              <a:t>Leptospirosis</a:t>
            </a:r>
          </a:p>
          <a:p>
            <a:r>
              <a:rPr lang="en-IN" dirty="0"/>
              <a:t>Infectious mononucleosis</a:t>
            </a:r>
          </a:p>
          <a:p>
            <a:r>
              <a:rPr lang="en-IN" dirty="0"/>
              <a:t>Acute </a:t>
            </a:r>
            <a:r>
              <a:rPr lang="en-IN" dirty="0" err="1"/>
              <a:t>leukaemias</a:t>
            </a:r>
            <a:r>
              <a:rPr lang="en-IN" dirty="0"/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06325" y="341832"/>
            <a:ext cx="31277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MODERATE SPLENOMEGALY</a:t>
            </a:r>
          </a:p>
          <a:p>
            <a:r>
              <a:rPr lang="en-IN" b="1" dirty="0"/>
              <a:t>(4-8cm) b/w costal margin &amp; umbilicus</a:t>
            </a:r>
          </a:p>
          <a:p>
            <a:endParaRPr lang="en-IN" dirty="0"/>
          </a:p>
          <a:p>
            <a:r>
              <a:rPr lang="en-IN" dirty="0"/>
              <a:t>Chronic malaria &amp; </a:t>
            </a:r>
            <a:r>
              <a:rPr lang="en-IN" dirty="0" err="1"/>
              <a:t>kala-azar</a:t>
            </a:r>
            <a:r>
              <a:rPr lang="en-IN" dirty="0"/>
              <a:t>,</a:t>
            </a:r>
          </a:p>
          <a:p>
            <a:r>
              <a:rPr lang="en-IN" dirty="0"/>
              <a:t>Portal Hypertension</a:t>
            </a:r>
          </a:p>
          <a:p>
            <a:r>
              <a:rPr lang="en-IN" dirty="0"/>
              <a:t>CLL</a:t>
            </a:r>
          </a:p>
          <a:p>
            <a:r>
              <a:rPr lang="en-IN" dirty="0"/>
              <a:t>Lymphoma</a:t>
            </a:r>
          </a:p>
          <a:p>
            <a:r>
              <a:rPr lang="en-IN" dirty="0"/>
              <a:t>SLE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90460" y="410198"/>
            <a:ext cx="448654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MASSIVE SPLENOMEGALY - beyond</a:t>
            </a:r>
          </a:p>
          <a:p>
            <a:r>
              <a:rPr lang="en-US" b="1" dirty="0" err="1"/>
              <a:t>umblicus</a:t>
            </a:r>
            <a:r>
              <a:rPr lang="en-US" b="1" dirty="0"/>
              <a:t>, crosses mid line into pelvis</a:t>
            </a:r>
          </a:p>
          <a:p>
            <a:r>
              <a:rPr lang="en-US" b="1" dirty="0"/>
              <a:t>Size &gt;8cm &amp; weighs &gt;1000 g.</a:t>
            </a:r>
          </a:p>
          <a:p>
            <a:endParaRPr lang="en-US" b="1" dirty="0"/>
          </a:p>
          <a:p>
            <a:r>
              <a:rPr lang="en-IN" dirty="0"/>
              <a:t>• Chronic </a:t>
            </a:r>
            <a:r>
              <a:rPr lang="en-IN" dirty="0" err="1"/>
              <a:t>kala-azar</a:t>
            </a:r>
            <a:r>
              <a:rPr lang="en-IN" dirty="0"/>
              <a:t> &amp; malaria</a:t>
            </a:r>
          </a:p>
          <a:p>
            <a:r>
              <a:rPr lang="en-IN" dirty="0"/>
              <a:t>• Tropical Splenomegaly syndrome</a:t>
            </a:r>
          </a:p>
          <a:p>
            <a:r>
              <a:rPr lang="en-IN" dirty="0"/>
              <a:t>• </a:t>
            </a:r>
            <a:r>
              <a:rPr lang="en-IN" dirty="0" err="1"/>
              <a:t>Thalassaemia</a:t>
            </a:r>
            <a:r>
              <a:rPr lang="en-IN" dirty="0"/>
              <a:t> major</a:t>
            </a:r>
          </a:p>
          <a:p>
            <a:r>
              <a:rPr lang="en-IN" dirty="0"/>
              <a:t>• CML &amp; CLL</a:t>
            </a:r>
          </a:p>
          <a:p>
            <a:r>
              <a:rPr lang="en-US" dirty="0"/>
              <a:t>• Lymphoma</a:t>
            </a:r>
          </a:p>
          <a:p>
            <a:r>
              <a:rPr lang="en-IN" dirty="0"/>
              <a:t>• </a:t>
            </a:r>
            <a:r>
              <a:rPr lang="en-IN" dirty="0" err="1"/>
              <a:t>Polycythemia</a:t>
            </a:r>
            <a:r>
              <a:rPr lang="en-IN" dirty="0"/>
              <a:t> </a:t>
            </a:r>
            <a:r>
              <a:rPr lang="en-IN" dirty="0" err="1"/>
              <a:t>vera</a:t>
            </a:r>
            <a:endParaRPr lang="en-IN" dirty="0"/>
          </a:p>
          <a:p>
            <a:r>
              <a:rPr lang="en-IN" dirty="0"/>
              <a:t>• Cirrhosis</a:t>
            </a:r>
          </a:p>
          <a:p>
            <a:r>
              <a:rPr lang="en-IN" dirty="0"/>
              <a:t>• EHPVO</a:t>
            </a:r>
          </a:p>
          <a:p>
            <a:r>
              <a:rPr lang="en-IN" dirty="0"/>
              <a:t>• </a:t>
            </a:r>
            <a:r>
              <a:rPr lang="en-IN" dirty="0" err="1"/>
              <a:t>Myelofibrosis</a:t>
            </a:r>
            <a:endParaRPr lang="en-IN" dirty="0"/>
          </a:p>
          <a:p>
            <a:r>
              <a:rPr lang="en-IN" dirty="0"/>
              <a:t>• </a:t>
            </a:r>
            <a:r>
              <a:rPr lang="en-IN" dirty="0" err="1"/>
              <a:t>Gaucher</a:t>
            </a:r>
            <a:endParaRPr lang="en-IN" dirty="0"/>
          </a:p>
          <a:p>
            <a:r>
              <a:rPr lang="en-IN" dirty="0"/>
              <a:t>• Amyloidosis</a:t>
            </a:r>
          </a:p>
          <a:p>
            <a:r>
              <a:rPr lang="en-IN" dirty="0"/>
              <a:t>• Splenic tumour or abscess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9185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STEP-WISE APPROACH TO SPLENOMEGALY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History</a:t>
            </a:r>
          </a:p>
          <a:p>
            <a:r>
              <a:rPr lang="en-IN" dirty="0"/>
              <a:t>Physical examination</a:t>
            </a:r>
          </a:p>
          <a:p>
            <a:r>
              <a:rPr lang="en-IN" dirty="0"/>
              <a:t>Laboratory </a:t>
            </a:r>
            <a:r>
              <a:rPr lang="en-IN" dirty="0" err="1"/>
              <a:t>testings</a:t>
            </a:r>
            <a:endParaRPr lang="en-IN" dirty="0"/>
          </a:p>
          <a:p>
            <a:r>
              <a:rPr lang="en-IN" dirty="0"/>
              <a:t>Imaging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3162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33287"/>
            <a:ext cx="8596668" cy="752030"/>
          </a:xfrm>
        </p:spPr>
        <p:txBody>
          <a:bodyPr/>
          <a:lstStyle/>
          <a:p>
            <a:r>
              <a:rPr lang="en-US" dirty="0"/>
              <a:t>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97309"/>
            <a:ext cx="8596668" cy="51440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b="1" dirty="0"/>
          </a:p>
          <a:p>
            <a:r>
              <a:rPr lang="en-US" b="1" dirty="0"/>
              <a:t>travel history (malaria, Kala </a:t>
            </a:r>
            <a:r>
              <a:rPr lang="en-US" b="1" dirty="0" err="1"/>
              <a:t>Azar</a:t>
            </a:r>
            <a:r>
              <a:rPr lang="en-US" b="1" dirty="0"/>
              <a:t>)</a:t>
            </a:r>
          </a:p>
          <a:p>
            <a:r>
              <a:rPr lang="en-US" b="1" dirty="0"/>
              <a:t>family history (</a:t>
            </a:r>
            <a:r>
              <a:rPr lang="en-US" b="1" dirty="0" err="1"/>
              <a:t>Gaucher's</a:t>
            </a:r>
            <a:r>
              <a:rPr lang="en-US" b="1" dirty="0"/>
              <a:t>, spherocytosis)</a:t>
            </a:r>
          </a:p>
          <a:p>
            <a:r>
              <a:rPr lang="en-IN" b="1" dirty="0"/>
              <a:t>Age</a:t>
            </a:r>
          </a:p>
          <a:p>
            <a:r>
              <a:rPr lang="en-IN" b="1" dirty="0" err="1"/>
              <a:t>Fever,weight</a:t>
            </a:r>
            <a:r>
              <a:rPr lang="en-IN" b="1" dirty="0"/>
              <a:t> </a:t>
            </a:r>
            <a:r>
              <a:rPr lang="en-IN" b="1" dirty="0" err="1"/>
              <a:t>loss,sweating</a:t>
            </a:r>
            <a:r>
              <a:rPr lang="en-IN" b="1" dirty="0"/>
              <a:t> (lymphomas, infections)</a:t>
            </a:r>
          </a:p>
          <a:p>
            <a:r>
              <a:rPr lang="en-IN" b="1" dirty="0"/>
              <a:t>Abnormal bleeding/bruising (ITP)</a:t>
            </a:r>
          </a:p>
          <a:p>
            <a:r>
              <a:rPr lang="en-IN" b="1" dirty="0"/>
              <a:t>Joint pain (SLE, RA,</a:t>
            </a:r>
          </a:p>
          <a:p>
            <a:r>
              <a:rPr lang="pt-BR" b="1" dirty="0"/>
              <a:t>h/o alcoholism (Cirrhosis, Portal Htn,</a:t>
            </a:r>
          </a:p>
          <a:p>
            <a:r>
              <a:rPr lang="en-IN" b="1" dirty="0"/>
              <a:t>h/o trauma (splenic rupture)</a:t>
            </a:r>
          </a:p>
          <a:p>
            <a:r>
              <a:rPr lang="en-IN" b="1" dirty="0"/>
              <a:t>h/o neonatal </a:t>
            </a:r>
            <a:r>
              <a:rPr lang="en-IN" b="1" dirty="0" err="1"/>
              <a:t>umblical</a:t>
            </a:r>
            <a:r>
              <a:rPr lang="en-IN" b="1" dirty="0"/>
              <a:t> sepsis (CVID, Immune Neutropenia, splenic vein thrombosis)</a:t>
            </a:r>
          </a:p>
          <a:p>
            <a:r>
              <a:rPr lang="en-IN" b="1" dirty="0"/>
              <a:t>Jaundice</a:t>
            </a:r>
          </a:p>
          <a:p>
            <a:r>
              <a:rPr lang="en-US" b="1" dirty="0"/>
              <a:t>High risk sexual behavior (AIDS)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657446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PHYSICAL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21151"/>
            <a:ext cx="8596668" cy="4520211"/>
          </a:xfrm>
        </p:spPr>
        <p:txBody>
          <a:bodyPr>
            <a:normAutofit/>
          </a:bodyPr>
          <a:lstStyle/>
          <a:p>
            <a:r>
              <a:rPr lang="en-IN" dirty="0"/>
              <a:t>Size of the spleen</a:t>
            </a:r>
          </a:p>
          <a:p>
            <a:r>
              <a:rPr lang="en-IN" dirty="0"/>
              <a:t>Hepatomegaly</a:t>
            </a:r>
          </a:p>
          <a:p>
            <a:r>
              <a:rPr lang="en-IN" dirty="0"/>
              <a:t>Lymphadenopathy</a:t>
            </a:r>
          </a:p>
          <a:p>
            <a:r>
              <a:rPr lang="en-IN" dirty="0"/>
              <a:t>Fever</a:t>
            </a:r>
          </a:p>
          <a:p>
            <a:r>
              <a:rPr lang="en-IN" dirty="0"/>
              <a:t>Icterus</a:t>
            </a:r>
          </a:p>
          <a:p>
            <a:r>
              <a:rPr lang="en-IN" dirty="0" err="1"/>
              <a:t>Bruising,petechiae</a:t>
            </a:r>
            <a:endParaRPr lang="en-IN" dirty="0"/>
          </a:p>
          <a:p>
            <a:r>
              <a:rPr lang="en-IN" dirty="0"/>
              <a:t>Stigmata of liver disease</a:t>
            </a:r>
          </a:p>
          <a:p>
            <a:r>
              <a:rPr lang="en-IN" dirty="0"/>
              <a:t>Stigmata of RA/SLE</a:t>
            </a:r>
          </a:p>
          <a:p>
            <a:r>
              <a:rPr lang="en-IN" dirty="0"/>
              <a:t>Splinter </a:t>
            </a:r>
            <a:r>
              <a:rPr lang="en-IN" dirty="0" err="1"/>
              <a:t>hemorrhage,retinal</a:t>
            </a:r>
            <a:r>
              <a:rPr lang="en-IN" dirty="0"/>
              <a:t> </a:t>
            </a:r>
            <a:r>
              <a:rPr lang="en-IN" dirty="0" err="1"/>
              <a:t>hemorrhage</a:t>
            </a:r>
            <a:endParaRPr lang="en-IN" dirty="0"/>
          </a:p>
          <a:p>
            <a:r>
              <a:rPr lang="en-IN" dirty="0"/>
              <a:t>Cardiac murmurs</a:t>
            </a:r>
          </a:p>
        </p:txBody>
      </p:sp>
    </p:spTree>
    <p:extLst>
      <p:ext uri="{BB962C8B-B14F-4D97-AF65-F5344CB8AC3E}">
        <p14:creationId xmlns:p14="http://schemas.microsoft.com/office/powerpoint/2010/main" val="280918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INVESTIGATIONS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29697"/>
            <a:ext cx="8596668" cy="4511665"/>
          </a:xfrm>
        </p:spPr>
        <p:txBody>
          <a:bodyPr>
            <a:normAutofit/>
          </a:bodyPr>
          <a:lstStyle/>
          <a:p>
            <a:r>
              <a:rPr lang="en-IN" dirty="0"/>
              <a:t>CBC, LFT</a:t>
            </a:r>
          </a:p>
          <a:p>
            <a:r>
              <a:rPr lang="en-IN" dirty="0"/>
              <a:t>Blood smear</a:t>
            </a:r>
          </a:p>
          <a:p>
            <a:r>
              <a:rPr lang="en-IN" dirty="0" err="1"/>
              <a:t>Retic</a:t>
            </a:r>
            <a:r>
              <a:rPr lang="en-IN" dirty="0"/>
              <a:t> count</a:t>
            </a:r>
          </a:p>
          <a:p>
            <a:r>
              <a:rPr lang="en-IN" dirty="0"/>
              <a:t>Blood C/S</a:t>
            </a:r>
          </a:p>
          <a:p>
            <a:r>
              <a:rPr lang="en-IN" dirty="0"/>
              <a:t>Serology (</a:t>
            </a:r>
            <a:r>
              <a:rPr lang="en-IN" dirty="0" err="1"/>
              <a:t>fungal,viral,parasitic</a:t>
            </a:r>
            <a:r>
              <a:rPr lang="en-IN" dirty="0"/>
              <a:t>)</a:t>
            </a:r>
          </a:p>
          <a:p>
            <a:r>
              <a:rPr lang="en-IN" dirty="0" err="1"/>
              <a:t>Hb</a:t>
            </a:r>
            <a:r>
              <a:rPr lang="en-IN" dirty="0"/>
              <a:t> electrophoresis</a:t>
            </a:r>
          </a:p>
          <a:p>
            <a:r>
              <a:rPr lang="en-IN" dirty="0"/>
              <a:t>coombs test</a:t>
            </a:r>
          </a:p>
          <a:p>
            <a:r>
              <a:rPr lang="en-IN" dirty="0" err="1"/>
              <a:t>Coag.profile</a:t>
            </a:r>
            <a:endParaRPr lang="en-IN" dirty="0"/>
          </a:p>
          <a:p>
            <a:r>
              <a:rPr lang="en-IN" dirty="0"/>
              <a:t>AMA, Anti CCP,RA factor</a:t>
            </a:r>
          </a:p>
          <a:p>
            <a:r>
              <a:rPr lang="en-IN" dirty="0"/>
              <a:t>Bone marrow analysis</a:t>
            </a:r>
          </a:p>
        </p:txBody>
      </p:sp>
    </p:spTree>
    <p:extLst>
      <p:ext uri="{BB962C8B-B14F-4D97-AF65-F5344CB8AC3E}">
        <p14:creationId xmlns:p14="http://schemas.microsoft.com/office/powerpoint/2010/main" val="720298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21293"/>
            <a:ext cx="8596668" cy="5520069"/>
          </a:xfrm>
        </p:spPr>
        <p:txBody>
          <a:bodyPr>
            <a:normAutofit/>
          </a:bodyPr>
          <a:lstStyle/>
          <a:p>
            <a:r>
              <a:rPr lang="en-US" dirty="0"/>
              <a:t>High ESR- connective tissue disorder</a:t>
            </a:r>
          </a:p>
          <a:p>
            <a:r>
              <a:rPr lang="en-US" b="1" dirty="0"/>
              <a:t>Erythrocyte counts </a:t>
            </a:r>
            <a:r>
              <a:rPr lang="en-US" dirty="0"/>
              <a:t>may be normal, decreased (thalassemia major syndromes, SLE, cirrhosis with portal hypertension), increased </a:t>
            </a:r>
            <a:r>
              <a:rPr lang="en-IN" dirty="0"/>
              <a:t>(</a:t>
            </a:r>
            <a:r>
              <a:rPr lang="en-IN" dirty="0" err="1"/>
              <a:t>polycythemia</a:t>
            </a:r>
            <a:r>
              <a:rPr lang="en-IN" dirty="0"/>
              <a:t> </a:t>
            </a:r>
            <a:r>
              <a:rPr lang="en-IN" dirty="0" err="1"/>
              <a:t>vera</a:t>
            </a:r>
            <a:r>
              <a:rPr lang="en-IN" dirty="0"/>
              <a:t>)</a:t>
            </a:r>
          </a:p>
          <a:p>
            <a:r>
              <a:rPr lang="en-US" b="1" dirty="0"/>
              <a:t>Granulocyte counts </a:t>
            </a:r>
            <a:r>
              <a:rPr lang="en-US" dirty="0"/>
              <a:t>may be normal, decreased (congestive splenomegaly, </a:t>
            </a:r>
            <a:r>
              <a:rPr lang="en-US" dirty="0" err="1"/>
              <a:t>leukemias</a:t>
            </a:r>
            <a:r>
              <a:rPr lang="en-US" dirty="0"/>
              <a:t>), or increased (</a:t>
            </a:r>
            <a:r>
              <a:rPr lang="en-US" dirty="0" err="1"/>
              <a:t>infections,myeloproliferative</a:t>
            </a:r>
            <a:r>
              <a:rPr lang="en-US" dirty="0"/>
              <a:t> disorders</a:t>
            </a:r>
          </a:p>
          <a:p>
            <a:r>
              <a:rPr lang="en-US" b="1" dirty="0"/>
              <a:t>CBC </a:t>
            </a:r>
            <a:r>
              <a:rPr lang="en-US" dirty="0"/>
              <a:t>may reveal </a:t>
            </a:r>
            <a:r>
              <a:rPr lang="en-US" dirty="0" err="1"/>
              <a:t>cytopenia</a:t>
            </a:r>
            <a:r>
              <a:rPr lang="en-US" dirty="0"/>
              <a:t> of one or more blood cell types , which may suggest </a:t>
            </a:r>
            <a:r>
              <a:rPr lang="en-US" i="1" dirty="0" err="1"/>
              <a:t>hypersplenism</a:t>
            </a:r>
            <a:r>
              <a:rPr lang="en-US" dirty="0"/>
              <a:t>.</a:t>
            </a:r>
          </a:p>
          <a:p>
            <a:r>
              <a:rPr lang="en-US" b="1" dirty="0"/>
              <a:t>Blood culture </a:t>
            </a:r>
            <a:r>
              <a:rPr lang="en-US" dirty="0"/>
              <a:t>—Often informative in SBE, enteric fever</a:t>
            </a:r>
          </a:p>
          <a:p>
            <a:r>
              <a:rPr lang="en-US" b="1" dirty="0"/>
              <a:t>Thrombocytopenia</a:t>
            </a:r>
            <a:r>
              <a:rPr lang="en-US" dirty="0"/>
              <a:t>— Acute </a:t>
            </a:r>
            <a:r>
              <a:rPr lang="en-US" dirty="0" err="1"/>
              <a:t>leukaemia</a:t>
            </a:r>
            <a:r>
              <a:rPr lang="en-US" dirty="0"/>
              <a:t>, SBE. Blast crisis of CML and CLL, ITP, </a:t>
            </a:r>
            <a:r>
              <a:rPr lang="en-US" dirty="0" err="1"/>
              <a:t>Felty</a:t>
            </a:r>
            <a:endParaRPr lang="en-US" dirty="0"/>
          </a:p>
          <a:p>
            <a:r>
              <a:rPr lang="en-IN" b="1" dirty="0"/>
              <a:t>Blood smear</a:t>
            </a:r>
            <a:r>
              <a:rPr lang="en-IN" dirty="0"/>
              <a:t>—For malaria, </a:t>
            </a:r>
            <a:r>
              <a:rPr lang="en-IN" dirty="0" err="1"/>
              <a:t>kala-azar</a:t>
            </a:r>
            <a:r>
              <a:rPr lang="en-IN" dirty="0"/>
              <a:t> (buffy coat preparation), leukaemia (acute &amp; chronic), hereditary spherocytosis, </a:t>
            </a:r>
            <a:r>
              <a:rPr lang="en-IN" dirty="0" err="1"/>
              <a:t>thalassaemia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7532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0636"/>
          </a:xfrm>
        </p:spPr>
        <p:txBody>
          <a:bodyPr/>
          <a:lstStyle/>
          <a:p>
            <a:r>
              <a:rPr lang="en-US" dirty="0"/>
              <a:t>IMAGING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50237"/>
            <a:ext cx="8596668" cy="4691126"/>
          </a:xfrm>
        </p:spPr>
        <p:txBody>
          <a:bodyPr>
            <a:normAutofit/>
          </a:bodyPr>
          <a:lstStyle/>
          <a:p>
            <a:r>
              <a:rPr lang="en-US" dirty="0"/>
              <a:t>USG- sensitive &amp; specific</a:t>
            </a:r>
          </a:p>
          <a:p>
            <a:r>
              <a:rPr lang="en-IN" dirty="0"/>
              <a:t>CT scan/ PET CT– </a:t>
            </a:r>
            <a:r>
              <a:rPr lang="en-IN" dirty="0" err="1"/>
              <a:t>etiology</a:t>
            </a:r>
            <a:r>
              <a:rPr lang="en-IN" dirty="0"/>
              <a:t> of splenomegaly, liver </a:t>
            </a:r>
            <a:r>
              <a:rPr lang="en-IN" dirty="0" err="1"/>
              <a:t>size,heterogenecity</a:t>
            </a:r>
            <a:r>
              <a:rPr lang="en-IN" dirty="0"/>
              <a:t>, splenic </a:t>
            </a:r>
            <a:r>
              <a:rPr lang="en-IN" dirty="0" err="1"/>
              <a:t>mets</a:t>
            </a:r>
            <a:r>
              <a:rPr lang="en-IN" dirty="0"/>
              <a:t>, abscess, </a:t>
            </a:r>
            <a:r>
              <a:rPr lang="en-IN" dirty="0" err="1"/>
              <a:t>calcifcation,cysts</a:t>
            </a:r>
            <a:endParaRPr lang="en-IN" dirty="0"/>
          </a:p>
          <a:p>
            <a:r>
              <a:rPr lang="en-IN" dirty="0"/>
              <a:t>Liver- spleen colloid scan- (RBC –Cr51,Tc99):</a:t>
            </a:r>
            <a:r>
              <a:rPr lang="en-US" dirty="0"/>
              <a:t>splenic functions</a:t>
            </a:r>
          </a:p>
          <a:p>
            <a:r>
              <a:rPr lang="en-IN" dirty="0"/>
              <a:t>MRI/ Doppler: splenic vein thrombosis</a:t>
            </a:r>
          </a:p>
        </p:txBody>
      </p:sp>
    </p:spTree>
    <p:extLst>
      <p:ext uri="{BB962C8B-B14F-4D97-AF65-F5344CB8AC3E}">
        <p14:creationId xmlns:p14="http://schemas.microsoft.com/office/powerpoint/2010/main" val="2378073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SITUATIONS ASSOCIATED WITH SPLENOMEGALY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Fever- </a:t>
            </a:r>
            <a:r>
              <a:rPr lang="en-IN" dirty="0" err="1"/>
              <a:t>typhoid,malaria,kalaazar</a:t>
            </a:r>
            <a:r>
              <a:rPr lang="en-IN" dirty="0"/>
              <a:t>, infective </a:t>
            </a:r>
            <a:r>
              <a:rPr lang="en-IN" dirty="0" err="1"/>
              <a:t>endocarditis,leukemia,lymphoma</a:t>
            </a:r>
            <a:r>
              <a:rPr lang="en-IN" dirty="0"/>
              <a:t>, Collagen vascular diseases ,</a:t>
            </a:r>
            <a:r>
              <a:rPr lang="pt-BR" dirty="0"/>
              <a:t>Miliary tuberculosis , Acute viral hepatitis.</a:t>
            </a:r>
          </a:p>
          <a:p>
            <a:r>
              <a:rPr lang="en-US" dirty="0"/>
              <a:t>Tender spleen- rupture, abscess, infarct, severe congestive right heart failure</a:t>
            </a:r>
          </a:p>
          <a:p>
            <a:r>
              <a:rPr lang="en-IN" dirty="0"/>
              <a:t>a/c illness+ </a:t>
            </a:r>
            <a:r>
              <a:rPr lang="en-IN" dirty="0" err="1"/>
              <a:t>anemia</a:t>
            </a:r>
            <a:r>
              <a:rPr lang="en-IN" dirty="0"/>
              <a:t>- </a:t>
            </a:r>
            <a:r>
              <a:rPr lang="en-IN" dirty="0" err="1"/>
              <a:t>AIHA,leukemia</a:t>
            </a:r>
            <a:endParaRPr lang="en-IN" dirty="0"/>
          </a:p>
          <a:p>
            <a:r>
              <a:rPr lang="en-IN" dirty="0" err="1"/>
              <a:t>Anemia</a:t>
            </a:r>
            <a:r>
              <a:rPr lang="en-IN" dirty="0"/>
              <a:t>- </a:t>
            </a:r>
            <a:r>
              <a:rPr lang="en-IN" dirty="0" err="1"/>
              <a:t>hemolytic</a:t>
            </a:r>
            <a:r>
              <a:rPr lang="en-IN" dirty="0"/>
              <a:t> </a:t>
            </a:r>
            <a:r>
              <a:rPr lang="en-IN" dirty="0" err="1"/>
              <a:t>anemia,hemoglobinopathies</a:t>
            </a:r>
            <a:r>
              <a:rPr lang="en-IN" dirty="0"/>
              <a:t>, Severe iron deficiency anaemia, Lymphoma, </a:t>
            </a:r>
            <a:r>
              <a:rPr lang="en-IN" dirty="0" err="1"/>
              <a:t>Leukemia</a:t>
            </a:r>
            <a:endParaRPr lang="en-IN" dirty="0"/>
          </a:p>
          <a:p>
            <a:r>
              <a:rPr lang="en-IN" dirty="0"/>
              <a:t>Jaundice – </a:t>
            </a:r>
            <a:r>
              <a:rPr lang="en-IN" dirty="0" err="1"/>
              <a:t>cirrhosis,hemolytic</a:t>
            </a:r>
            <a:r>
              <a:rPr lang="en-IN" dirty="0"/>
              <a:t> </a:t>
            </a:r>
            <a:r>
              <a:rPr lang="en-IN" dirty="0" err="1"/>
              <a:t>anemia</a:t>
            </a:r>
            <a:r>
              <a:rPr lang="en-IN" dirty="0"/>
              <a:t>, falciparum,</a:t>
            </a:r>
          </a:p>
          <a:p>
            <a:r>
              <a:rPr lang="en-IN" dirty="0"/>
              <a:t>Pulsatile spleen- aneurysm</a:t>
            </a:r>
          </a:p>
          <a:p>
            <a:r>
              <a:rPr lang="en-IN" b="1" dirty="0"/>
              <a:t>splenomegaly with </a:t>
            </a:r>
            <a:r>
              <a:rPr lang="en-IN" b="1" dirty="0" err="1"/>
              <a:t>lymphadenopathy</a:t>
            </a:r>
            <a:r>
              <a:rPr lang="en-IN" b="1" i="1" dirty="0" err="1"/>
              <a:t>:</a:t>
            </a:r>
            <a:r>
              <a:rPr lang="en-IN" dirty="0" err="1"/>
              <a:t>Lymphoma</a:t>
            </a:r>
            <a:r>
              <a:rPr lang="en-IN" dirty="0"/>
              <a:t>, Leukaemia (ALL and CLL), Disseminated tuberculosis, SLE, </a:t>
            </a:r>
            <a:r>
              <a:rPr lang="en-IN" dirty="0" err="1"/>
              <a:t>Sarcoidosis,IMN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7841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150187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dirty="0"/>
              <a:t>                                                               THANK YOU</a:t>
            </a:r>
            <a:endParaRPr lang="en-IN" sz="5000" dirty="0"/>
          </a:p>
        </p:txBody>
      </p:sp>
    </p:spTree>
    <p:extLst>
      <p:ext uri="{BB962C8B-B14F-4D97-AF65-F5344CB8AC3E}">
        <p14:creationId xmlns:p14="http://schemas.microsoft.com/office/powerpoint/2010/main" val="7472783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408</TotalTime>
  <Words>986</Words>
  <Application>Microsoft Office PowerPoint</Application>
  <PresentationFormat>Widescreen</PresentationFormat>
  <Paragraphs>225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Facet</vt:lpstr>
      <vt:lpstr>APPROACH TO SPLENOMEGALY</vt:lpstr>
      <vt:lpstr>Normal physiologic duty of spleen </vt:lpstr>
      <vt:lpstr>Normal Spleen</vt:lpstr>
      <vt:lpstr>Examination of Spleen</vt:lpstr>
      <vt:lpstr>MECHANISM OF SPENOMEGALY</vt:lpstr>
      <vt:lpstr>CAUSES OF SPLENOMEGALY</vt:lpstr>
      <vt:lpstr>Infective Causes (Immune hyperplasia)</vt:lpstr>
      <vt:lpstr>PowerPoint Presentation</vt:lpstr>
      <vt:lpstr>Congestive (Enlargement Due to Abnormal Splenic or Portal Blood Flow)</vt:lpstr>
      <vt:lpstr>PowerPoint Presentation</vt:lpstr>
      <vt:lpstr>PowerPoint Presentation</vt:lpstr>
      <vt:lpstr>PowerPoint Presentation</vt:lpstr>
      <vt:lpstr>PowerPoint Presentation</vt:lpstr>
      <vt:lpstr>STEP-WISE APPROACH TO SPLENOMEGALY</vt:lpstr>
      <vt:lpstr>History</vt:lpstr>
      <vt:lpstr>PHYSICAL EXAMINATION</vt:lpstr>
      <vt:lpstr>LAB INVESTIGATIONS</vt:lpstr>
      <vt:lpstr>PowerPoint Presentation</vt:lpstr>
      <vt:lpstr>IMAGING</vt:lpstr>
      <vt:lpstr>SITUATIONS ASSOCIATED WITH SPLENOMEGALY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robins roy</cp:lastModifiedBy>
  <cp:revision>43</cp:revision>
  <dcterms:created xsi:type="dcterms:W3CDTF">2023-02-28T11:00:43Z</dcterms:created>
  <dcterms:modified xsi:type="dcterms:W3CDTF">2023-04-18T17:37:53Z</dcterms:modified>
</cp:coreProperties>
</file>