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APPROACH TO HEMOPTYSIS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MEGHANADH</a:t>
            </a:r>
          </a:p>
          <a:p>
            <a:r>
              <a:rPr lang="en-US" dirty="0"/>
              <a:t>JR1 MEDICINE</a:t>
            </a:r>
          </a:p>
        </p:txBody>
      </p:sp>
    </p:spTree>
    <p:extLst>
      <p:ext uri="{BB962C8B-B14F-4D97-AF65-F5344CB8AC3E}">
        <p14:creationId xmlns:p14="http://schemas.microsoft.com/office/powerpoint/2010/main" val="356448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934192"/>
          </a:xfrm>
        </p:spPr>
        <p:txBody>
          <a:bodyPr/>
          <a:lstStyle/>
          <a:p>
            <a:r>
              <a:rPr lang="en-US" dirty="0"/>
              <a:t>ANATOMY AND 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3175"/>
            <a:ext cx="8596668" cy="4248188"/>
          </a:xfrm>
        </p:spPr>
        <p:txBody>
          <a:bodyPr/>
          <a:lstStyle/>
          <a:p>
            <a:r>
              <a:rPr lang="en-US" dirty="0"/>
              <a:t>IT CAN ARISE FROM ANYWHERE IN THE REESPIRATORY TRACT, FROM THE GLOTTIS TO ALVEOLUS</a:t>
            </a:r>
          </a:p>
          <a:p>
            <a:r>
              <a:rPr lang="en-US" dirty="0"/>
              <a:t>MOST COOMONLY ARISE FROM THE BRONCHI OR MEDIUM SIZED AIRWAYS</a:t>
            </a:r>
          </a:p>
          <a:p>
            <a:r>
              <a:rPr lang="en-US" dirty="0"/>
              <a:t>LUNG HAS DUAL BLOOD SUPPLY</a:t>
            </a:r>
          </a:p>
          <a:p>
            <a:pPr marL="0" indent="0">
              <a:buNone/>
            </a:pPr>
            <a:r>
              <a:rPr lang="en-US" dirty="0"/>
              <a:t>       1) LOW PRESSURE PULMONARY ARTERIES (GAS EXCHANGES)</a:t>
            </a:r>
          </a:p>
          <a:p>
            <a:pPr marL="0" indent="0">
              <a:buNone/>
            </a:pPr>
            <a:r>
              <a:rPr lang="en-US" dirty="0"/>
              <a:t>       2) HIGH PRESSURE BRONCHIAL ARTERIES (AIRWAY CIRCULATION)</a:t>
            </a:r>
          </a:p>
          <a:p>
            <a:pPr marL="0" indent="0">
              <a:buNone/>
            </a:pPr>
            <a:r>
              <a:rPr lang="en-US" dirty="0"/>
              <a:t>        (</a:t>
            </a:r>
            <a:r>
              <a:rPr lang="en-US" dirty="0">
                <a:solidFill>
                  <a:srgbClr val="FF0000"/>
                </a:solidFill>
              </a:rPr>
              <a:t>MOSTLY RUPTURES IN HEMOPTYSIS)</a:t>
            </a:r>
            <a:endParaRPr lang="en-US" dirty="0"/>
          </a:p>
          <a:p>
            <a:r>
              <a:rPr lang="en-US" dirty="0"/>
              <a:t>BRONCHIAL ARTERIES INVOLVES IN TUMOR METS,AIRWAY DILATATION IN BXIS,</a:t>
            </a:r>
          </a:p>
          <a:p>
            <a:pPr marL="0" indent="0">
              <a:buNone/>
            </a:pPr>
            <a:r>
              <a:rPr lang="en-US" dirty="0"/>
              <a:t>     AND CAVITARY LESIONS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08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816"/>
          </a:xfrm>
        </p:spPr>
        <p:txBody>
          <a:bodyPr/>
          <a:lstStyle/>
          <a:p>
            <a:r>
              <a:rPr lang="en-US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86297"/>
            <a:ext cx="8596668" cy="560515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INFECTIONS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</a:t>
            </a:r>
            <a:r>
              <a:rPr lang="en-US" sz="2000" dirty="0">
                <a:solidFill>
                  <a:srgbClr val="FF0000"/>
                </a:solidFill>
              </a:rPr>
              <a:t>1)</a:t>
            </a:r>
            <a:r>
              <a:rPr lang="en-US" sz="2000" dirty="0">
                <a:solidFill>
                  <a:schemeClr val="tx1"/>
                </a:solidFill>
              </a:rPr>
              <a:t>MOSTLY</a:t>
            </a:r>
            <a:r>
              <a:rPr lang="en-US" dirty="0">
                <a:solidFill>
                  <a:schemeClr val="tx1"/>
                </a:solidFill>
              </a:rPr>
              <a:t>  VIRAL  BRONCHITIS USUALLY SMALL VOLUME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rgbClr val="FF0000"/>
                </a:solidFill>
              </a:rPr>
              <a:t>2)</a:t>
            </a:r>
            <a:r>
              <a:rPr lang="en-US" dirty="0">
                <a:solidFill>
                  <a:schemeClr val="tx1"/>
                </a:solidFill>
              </a:rPr>
              <a:t>IN C/c BRONCHITIS SUPERADDED BACTERIAL INFECTION (</a:t>
            </a:r>
            <a:r>
              <a:rPr lang="en-US" dirty="0" err="1">
                <a:solidFill>
                  <a:schemeClr val="tx1"/>
                </a:solidFill>
              </a:rPr>
              <a:t>S.</a:t>
            </a:r>
            <a:r>
              <a:rPr lang="en-US" i="1" dirty="0" err="1">
                <a:solidFill>
                  <a:schemeClr val="tx1"/>
                </a:solidFill>
              </a:rPr>
              <a:t>Pneumoniae</a:t>
            </a:r>
            <a:r>
              <a:rPr lang="en-US" i="1" dirty="0">
                <a:solidFill>
                  <a:schemeClr val="tx1"/>
                </a:solidFill>
              </a:rPr>
              <a:t>,       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     </a:t>
            </a:r>
            <a:r>
              <a:rPr lang="en-US" dirty="0" err="1">
                <a:solidFill>
                  <a:schemeClr val="tx1"/>
                </a:solidFill>
              </a:rPr>
              <a:t>H.</a:t>
            </a:r>
            <a:r>
              <a:rPr lang="en-US" i="1" dirty="0" err="1">
                <a:solidFill>
                  <a:schemeClr val="tx1"/>
                </a:solidFill>
              </a:rPr>
              <a:t>influenza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i="1" dirty="0" err="1">
                <a:solidFill>
                  <a:schemeClr val="tx1"/>
                </a:solidFill>
              </a:rPr>
              <a:t>M.Cattarrhalis</a:t>
            </a:r>
            <a:r>
              <a:rPr lang="en-US" i="1" dirty="0">
                <a:solidFill>
                  <a:schemeClr val="tx1"/>
                </a:solidFill>
              </a:rPr>
              <a:t>) </a:t>
            </a:r>
            <a:r>
              <a:rPr lang="en-US" dirty="0">
                <a:solidFill>
                  <a:schemeClr val="tx1"/>
                </a:solidFill>
              </a:rPr>
              <a:t> -  HR OF BLEEDING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rgbClr val="FF0000"/>
                </a:solidFill>
              </a:rPr>
              <a:t>3)</a:t>
            </a:r>
            <a:r>
              <a:rPr lang="en-US" dirty="0">
                <a:solidFill>
                  <a:schemeClr val="tx1"/>
                </a:solidFill>
              </a:rPr>
              <a:t>MCC OF HEMOPTYSIS IS TB (BUT IN INDUSTIALISED COUNTRIES BRONCHITIS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&amp;BXIS)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4)</a:t>
            </a:r>
            <a:r>
              <a:rPr lang="en-US" dirty="0">
                <a:solidFill>
                  <a:schemeClr val="tx1"/>
                </a:solidFill>
              </a:rPr>
              <a:t>IN TB HEMOPTYSIS MOST COMMONLY DUE TO CAVITY FORMATION , RARELY BY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EROSION OF PULMO ARTERY ANEURYSM TO PRE EXISTING CAVITY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5)</a:t>
            </a:r>
            <a:r>
              <a:rPr lang="en-US" dirty="0">
                <a:solidFill>
                  <a:schemeClr val="tx1"/>
                </a:solidFill>
              </a:rPr>
              <a:t>NOCARDIA , NTM, APERGILLUS- CAVITARY LUNG LESIONS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6)</a:t>
            </a:r>
            <a:r>
              <a:rPr lang="en-US" i="1" dirty="0" err="1">
                <a:solidFill>
                  <a:schemeClr val="tx1"/>
                </a:solidFill>
              </a:rPr>
              <a:t>S.aureus,K.pneumonia,</a:t>
            </a:r>
            <a:r>
              <a:rPr lang="en-US" dirty="0" err="1">
                <a:solidFill>
                  <a:schemeClr val="tx1"/>
                </a:solidFill>
              </a:rPr>
              <a:t>ORAL</a:t>
            </a:r>
            <a:r>
              <a:rPr lang="en-US" dirty="0">
                <a:solidFill>
                  <a:schemeClr val="tx1"/>
                </a:solidFill>
              </a:rPr>
              <a:t> ANAEROBES – NECROTIC LESIONS, ABSCESS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7)</a:t>
            </a:r>
            <a:r>
              <a:rPr lang="en-US" dirty="0">
                <a:solidFill>
                  <a:schemeClr val="tx1"/>
                </a:solidFill>
              </a:rPr>
              <a:t>PARAGONIMIASIS (h/o RAW CRAY FISH INGESTION) common SE ASIA &amp; CHINA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31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677334" y="380010"/>
            <a:ext cx="8596668" cy="22959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553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VASCULAR</a:t>
            </a:r>
          </a:p>
          <a:p>
            <a:r>
              <a:rPr lang="en-US" dirty="0">
                <a:solidFill>
                  <a:schemeClr val="tx1"/>
                </a:solidFill>
              </a:rPr>
              <a:t>PULMONARY EDEMA  PINK FROTHY SPUTUM USUALLY</a:t>
            </a:r>
          </a:p>
          <a:p>
            <a:r>
              <a:rPr lang="en-US" dirty="0">
                <a:solidFill>
                  <a:schemeClr val="tx1"/>
                </a:solidFill>
              </a:rPr>
              <a:t>PULMONARY EMBOLISM WITH INFARCTION</a:t>
            </a:r>
          </a:p>
          <a:p>
            <a:r>
              <a:rPr lang="en-US" dirty="0">
                <a:solidFill>
                  <a:schemeClr val="tx1"/>
                </a:solidFill>
              </a:rPr>
              <a:t>ECTATIC AIRWAY VESSELS, PULMONARY AV MALFORMATIONS</a:t>
            </a:r>
          </a:p>
          <a:p>
            <a:r>
              <a:rPr lang="en-US" dirty="0">
                <a:solidFill>
                  <a:schemeClr val="tx1"/>
                </a:solidFill>
              </a:rPr>
              <a:t>AORTOBRONCHIAL FISTULA RUPTURE( AORTIC ANEURYSM)</a:t>
            </a:r>
          </a:p>
          <a:p>
            <a:r>
              <a:rPr lang="en-US" dirty="0">
                <a:solidFill>
                  <a:schemeClr val="tx1"/>
                </a:solidFill>
              </a:rPr>
              <a:t>DAH UNCOMMONLY CAUSES HEMOPTYSIS</a:t>
            </a:r>
          </a:p>
          <a:p>
            <a:r>
              <a:rPr lang="en-US" dirty="0">
                <a:solidFill>
                  <a:schemeClr val="tx1"/>
                </a:solidFill>
              </a:rPr>
              <a:t>PULMO RENAL SYNDROMES  -  GPA , Anti GBM DISEASE USUALLY PRESENTS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WITH HEMOPTYSIS AND HEMATURIA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411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667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087" y="938152"/>
            <a:ext cx="8596668" cy="504383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MALIGNANCY</a:t>
            </a:r>
          </a:p>
          <a:p>
            <a:r>
              <a:rPr lang="en-US" dirty="0"/>
              <a:t>BRONCHOGENIC CARCINOMA( BOTH MASSIVE AND NON MASSIVE)</a:t>
            </a:r>
          </a:p>
          <a:p>
            <a:pPr marL="0" indent="0">
              <a:buNone/>
            </a:pPr>
            <a:r>
              <a:rPr lang="en-US" dirty="0"/>
              <a:t>     SMALL CELL AND SQUAMOUS USUALLY CENTRAL AND ERODES MAIN</a:t>
            </a:r>
          </a:p>
          <a:p>
            <a:pPr marL="0" indent="0">
              <a:buNone/>
            </a:pPr>
            <a:r>
              <a:rPr lang="en-US" dirty="0"/>
              <a:t>     ARTERIES</a:t>
            </a:r>
          </a:p>
          <a:p>
            <a:r>
              <a:rPr lang="en-US" dirty="0"/>
              <a:t>CARCINOID TUMOUR</a:t>
            </a:r>
          </a:p>
          <a:p>
            <a:r>
              <a:rPr lang="en-US" dirty="0"/>
              <a:t>METS (MELANOMA,SARCOMA,BREAST CX, COLON CX)</a:t>
            </a:r>
          </a:p>
          <a:p>
            <a:r>
              <a:rPr lang="en-US" dirty="0"/>
              <a:t>KAPOSI SARCOMA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51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MECHANICAL AND OTHERS</a:t>
            </a:r>
          </a:p>
          <a:p>
            <a:r>
              <a:rPr lang="en-US" dirty="0"/>
              <a:t>PULMONARY ENDOMETRIOSIS CYCLICAL HEMOPTYSIS(CATAMENIAL HEMOPTYSIS)</a:t>
            </a:r>
          </a:p>
          <a:p>
            <a:r>
              <a:rPr lang="en-US" dirty="0"/>
              <a:t>FB ASPIRATION , BRONCHOSCOPY PROCEDURES,LA PROCEDURES,PA CATHETERS</a:t>
            </a:r>
          </a:p>
          <a:p>
            <a:r>
              <a:rPr lang="en-US" dirty="0"/>
              <a:t>TCP,ANTICOAGULANTS,COAGULOPATHY,ANTIPLATELETS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48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6691"/>
          </a:xfrm>
        </p:spPr>
        <p:txBody>
          <a:bodyPr/>
          <a:lstStyle/>
          <a:p>
            <a:r>
              <a:rPr lang="en-US" dirty="0"/>
              <a:t>EVALUATION 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3175"/>
            <a:ext cx="8596668" cy="45601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HISTORY</a:t>
            </a:r>
          </a:p>
          <a:p>
            <a:r>
              <a:rPr lang="en-US" dirty="0"/>
              <a:t>AMOUNT OR SEVERITY OF BLEEDING</a:t>
            </a:r>
          </a:p>
          <a:p>
            <a:r>
              <a:rPr lang="en-US" dirty="0"/>
              <a:t>MASSIVE HEMOPTYSIS </a:t>
            </a:r>
            <a:r>
              <a:rPr lang="en-US" dirty="0">
                <a:solidFill>
                  <a:srgbClr val="FF0000"/>
                </a:solidFill>
              </a:rPr>
              <a:t>400 ML IN 24 HR /100-150 AT A TIME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MCC DEATH MASSIVE HEMOPTYSIS IS CLOT ASPHYXIATION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H/O FEVER,CHILLS,COUGH- S/O INFECTION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H/O SMOKING/ WT LOSS – S/O CANCER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H/O INHALATIONAL EXPOSURES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PHYSICAL EXAMINATION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HYPOXIA,TACHYPNOEA,TACHYCARDIA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CLUBBING – S/O CANCER, CF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ECCHYMOSES AND PETECHIAE OR TELEANGECTASIAS</a:t>
            </a:r>
          </a:p>
        </p:txBody>
      </p:sp>
    </p:spTree>
    <p:extLst>
      <p:ext uri="{BB962C8B-B14F-4D97-AF65-F5344CB8AC3E}">
        <p14:creationId xmlns:p14="http://schemas.microsoft.com/office/powerpoint/2010/main" val="42789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6417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35035"/>
            <a:ext cx="8596668" cy="4806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DIAGNOSTIC STUDIES</a:t>
            </a:r>
          </a:p>
          <a:p>
            <a:r>
              <a:rPr lang="en-US" dirty="0"/>
              <a:t>CBC – TO R/O INFECTION, ANAEMIA,THROMBOCYTOPENIA</a:t>
            </a:r>
          </a:p>
          <a:p>
            <a:r>
              <a:rPr lang="en-US" dirty="0"/>
              <a:t>COAGULATION STUDY</a:t>
            </a:r>
          </a:p>
          <a:p>
            <a:r>
              <a:rPr lang="en-US" dirty="0"/>
              <a:t>SE &amp; RFT/ URE</a:t>
            </a:r>
          </a:p>
          <a:p>
            <a:r>
              <a:rPr lang="en-US" dirty="0"/>
              <a:t>CHEST X RAY</a:t>
            </a:r>
          </a:p>
          <a:p>
            <a:r>
              <a:rPr lang="en-US" dirty="0"/>
              <a:t>FOR AGE&gt;40 &amp; SMOKER</a:t>
            </a:r>
          </a:p>
          <a:p>
            <a:pPr marL="0" indent="0">
              <a:buNone/>
            </a:pPr>
            <a:r>
              <a:rPr lang="en-US" dirty="0"/>
              <a:t>     1)CT CHEST    2)FLEXIBLE BRONCHOSCOPY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68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6062"/>
          </a:xfrm>
        </p:spPr>
        <p:txBody>
          <a:bodyPr/>
          <a:lstStyle/>
          <a:p>
            <a:r>
              <a:rPr lang="en-US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663"/>
            <a:ext cx="8596668" cy="4675700"/>
          </a:xfrm>
        </p:spPr>
        <p:txBody>
          <a:bodyPr/>
          <a:lstStyle/>
          <a:p>
            <a:r>
              <a:rPr lang="en-US" dirty="0"/>
              <a:t>FOR MASSIVE HEMOPTYSIS</a:t>
            </a:r>
          </a:p>
          <a:p>
            <a:pPr marL="0" indent="0">
              <a:buNone/>
            </a:pPr>
            <a:r>
              <a:rPr lang="en-US" dirty="0"/>
              <a:t>       A)PROTECT NON BLEEDING LUNG</a:t>
            </a:r>
            <a:r>
              <a:rPr lang="en-US" dirty="0">
                <a:solidFill>
                  <a:schemeClr val="accent4"/>
                </a:solidFill>
              </a:rPr>
              <a:t>(MI STEP)</a:t>
            </a:r>
          </a:p>
          <a:p>
            <a:pPr marL="0" indent="0">
              <a:buNone/>
            </a:pPr>
            <a:r>
              <a:rPr lang="en-US" dirty="0"/>
              <a:t>       B)LOCATE THE SITE OF BLEEDING</a:t>
            </a:r>
          </a:p>
          <a:p>
            <a:pPr marL="0" indent="0">
              <a:buNone/>
            </a:pPr>
            <a:r>
              <a:rPr lang="en-US" dirty="0"/>
              <a:t>       C)CONTROL THE BLEEDING</a:t>
            </a:r>
          </a:p>
          <a:p>
            <a:r>
              <a:rPr lang="en-US" dirty="0"/>
              <a:t>PROTECT THE AIRWAY</a:t>
            </a:r>
          </a:p>
          <a:p>
            <a:r>
              <a:rPr lang="en-US" dirty="0"/>
              <a:t>IF THE SITE OF BLEEDING IS KNOWN, POSITION THE PATIENT WITH THE BLEEDING SITE DOWN, TO KEEP BLOOD OUT OF NON BLEEDING LUNG</a:t>
            </a:r>
          </a:p>
          <a:p>
            <a:r>
              <a:rPr lang="en-US" dirty="0"/>
              <a:t>AIRWAY INTUBATION SHOULD BE AVOIDED UNLESS TRULY NECESSARY</a:t>
            </a:r>
          </a:p>
          <a:p>
            <a:r>
              <a:rPr lang="en-US" dirty="0"/>
              <a:t>AIRWAY INTUBATION AND SUCTIONING IS LESS EFFECTIVE THAN COUGH REFLEX</a:t>
            </a:r>
          </a:p>
          <a:p>
            <a:r>
              <a:rPr lang="en-US" dirty="0"/>
              <a:t>IF INTUBATION IS ABSOLUTELY NECESSARY THE WE SHOULD PROTECT THE NON BLEEDING LUNG BY USING SELECTIVE LUNG INTUBATION OR DOUBLE LUMEN ET TUBE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272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LUMEN ET TUBE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566" y="2208810"/>
            <a:ext cx="4458453" cy="3326009"/>
          </a:xfrm>
        </p:spPr>
      </p:pic>
    </p:spTree>
    <p:extLst>
      <p:ext uri="{BB962C8B-B14F-4D97-AF65-F5344CB8AC3E}">
        <p14:creationId xmlns:p14="http://schemas.microsoft.com/office/powerpoint/2010/main" val="1608882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730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6915"/>
            <a:ext cx="8596668" cy="4604448"/>
          </a:xfrm>
        </p:spPr>
        <p:txBody>
          <a:bodyPr/>
          <a:lstStyle/>
          <a:p>
            <a:r>
              <a:rPr lang="en-US" dirty="0"/>
              <a:t>LOCATING THE SITE OF BLEED</a:t>
            </a:r>
          </a:p>
          <a:p>
            <a:pPr marL="0" indent="0">
              <a:buNone/>
            </a:pPr>
            <a:r>
              <a:rPr lang="en-US" dirty="0"/>
              <a:t>     A) CXR OPACITY</a:t>
            </a:r>
          </a:p>
          <a:p>
            <a:pPr marL="0" indent="0">
              <a:buNone/>
            </a:pPr>
            <a:r>
              <a:rPr lang="en-US" dirty="0"/>
              <a:t>     B) CT ANGIOGRAPHY  CAN LOCALISE ACTIVE EXTRAVASATION</a:t>
            </a:r>
          </a:p>
          <a:p>
            <a:pPr marL="0" indent="0">
              <a:buNone/>
            </a:pPr>
            <a:r>
              <a:rPr lang="en-US" dirty="0"/>
              <a:t>     C) FLEXIBLE BRONCHOSCOPY </a:t>
            </a:r>
          </a:p>
          <a:p>
            <a:r>
              <a:rPr lang="en-US" dirty="0"/>
              <a:t>CONTROL  THE BLEEDING</a:t>
            </a:r>
          </a:p>
          <a:p>
            <a:pPr marL="0" indent="0">
              <a:buNone/>
            </a:pPr>
            <a:r>
              <a:rPr lang="en-US" dirty="0"/>
              <a:t>     1)FROM AIRWAY  2) FROM INVOLVED VESSEL 3)SURGICAL RESECTION</a:t>
            </a:r>
          </a:p>
          <a:p>
            <a:r>
              <a:rPr lang="en-US" dirty="0"/>
              <a:t>FLEXIBLE BRONCHOSCPY AND CLOT SUCTIONING , INSERT BALOON CATHETER</a:t>
            </a:r>
          </a:p>
          <a:p>
            <a:r>
              <a:rPr lang="en-US" dirty="0"/>
              <a:t>RIGID BRONCHOSCOPY- PHOTOCOAGULATION, CAUTERY</a:t>
            </a:r>
          </a:p>
          <a:p>
            <a:r>
              <a:rPr lang="en-US" dirty="0"/>
              <a:t>BRONCHIAL ARTERY EMBOLIZATION </a:t>
            </a:r>
          </a:p>
          <a:p>
            <a:r>
              <a:rPr lang="en-US" dirty="0"/>
              <a:t>TREATMENT OF UNDERLYING CONDITION </a:t>
            </a:r>
          </a:p>
          <a:p>
            <a:r>
              <a:rPr lang="en-US" dirty="0"/>
              <a:t>SX RESECTION NOT PREFERED BECAUSE OF HIGH MORTALITY RATE </a:t>
            </a:r>
          </a:p>
        </p:txBody>
      </p:sp>
    </p:spTree>
    <p:extLst>
      <p:ext uri="{BB962C8B-B14F-4D97-AF65-F5344CB8AC3E}">
        <p14:creationId xmlns:p14="http://schemas.microsoft.com/office/powerpoint/2010/main" val="2042487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751674" cy="5576888"/>
          </a:xfrm>
        </p:spPr>
      </p:pic>
    </p:spTree>
    <p:extLst>
      <p:ext uri="{BB962C8B-B14F-4D97-AF65-F5344CB8AC3E}">
        <p14:creationId xmlns:p14="http://schemas.microsoft.com/office/powerpoint/2010/main" val="249001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 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028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317</TotalTime>
  <Words>525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APPROACH TO HEMOPTYSIS</vt:lpstr>
      <vt:lpstr>ANATOMY AND PHYSIOLOGY</vt:lpstr>
      <vt:lpstr>ETIOLOGY</vt:lpstr>
      <vt:lpstr>PowerPoint Presentation</vt:lpstr>
      <vt:lpstr>PowerPoint Presentation</vt:lpstr>
      <vt:lpstr>PowerPoint Presentation</vt:lpstr>
      <vt:lpstr>PowerPoint Presentation</vt:lpstr>
      <vt:lpstr>EVALUATION AND MANAGEMENT</vt:lpstr>
      <vt:lpstr>PowerPoint Presentation</vt:lpstr>
      <vt:lpstr>INTERVENTIONS</vt:lpstr>
      <vt:lpstr>DOUBLE LUMEN ET TUBE</vt:lpstr>
      <vt:lpstr>PowerPoint Presentation</vt:lpstr>
      <vt:lpstr>PowerPoint Presentation</vt:lpstr>
      <vt:lpstr>THANK 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HEMOPTYSIS</dc:title>
  <dc:creator>Microsoft account</dc:creator>
  <cp:lastModifiedBy>nirannandu500@gmail.com</cp:lastModifiedBy>
  <cp:revision>17</cp:revision>
  <dcterms:created xsi:type="dcterms:W3CDTF">2022-04-04T13:11:00Z</dcterms:created>
  <dcterms:modified xsi:type="dcterms:W3CDTF">2022-04-04T18:35:26Z</dcterms:modified>
</cp:coreProperties>
</file>