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9" r:id="rId4"/>
    <p:sldId id="28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83" r:id="rId29"/>
    <p:sldId id="284"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ED3C-0E2C-443B-9A33-71A12EFF03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0958728-B60A-4614-96D5-FF72E2BABC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323636B-2BBD-4FBF-B02E-571572123F04}"/>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5" name="Footer Placeholder 4">
            <a:extLst>
              <a:ext uri="{FF2B5EF4-FFF2-40B4-BE49-F238E27FC236}">
                <a16:creationId xmlns:a16="http://schemas.microsoft.com/office/drawing/2014/main" id="{44671667-060B-4B58-B6AD-7E2D9AB425F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7B17A26-6807-4443-8D68-C1524D06F102}"/>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74885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51983-BAB2-48CA-8112-50AF6DF988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4AC417C-ADF0-4547-9549-A9CCFFE7D5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299D81-4E60-4E46-B312-CB1F476EC6AA}"/>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5" name="Footer Placeholder 4">
            <a:extLst>
              <a:ext uri="{FF2B5EF4-FFF2-40B4-BE49-F238E27FC236}">
                <a16:creationId xmlns:a16="http://schemas.microsoft.com/office/drawing/2014/main" id="{535090B0-68E2-4858-8FF2-87B7D4EB7F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E497B66-D639-4AB4-BFDD-F7D2C8753817}"/>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128143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62D2-9608-47B3-9CB6-EF4CAC237C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14AFD53-0AB0-4827-B125-89FBADC204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D86A61-2F32-4BA8-A407-C88CE995AD7B}"/>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5" name="Footer Placeholder 4">
            <a:extLst>
              <a:ext uri="{FF2B5EF4-FFF2-40B4-BE49-F238E27FC236}">
                <a16:creationId xmlns:a16="http://schemas.microsoft.com/office/drawing/2014/main" id="{F5039E50-CBF1-4A68-9B35-07F3D6A72B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BFA49A-FFBD-4807-865C-7CEB61295C72}"/>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1509651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A4D81-8D65-49CD-B417-A4CF205E48C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107F9F4-7F3A-440D-8455-3AA19EE9D9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53CF474-438E-4CFD-AA00-49FCAF2DF5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CA55F17-5304-4814-B689-3EF8FE2FD227}"/>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6" name="Footer Placeholder 5">
            <a:extLst>
              <a:ext uri="{FF2B5EF4-FFF2-40B4-BE49-F238E27FC236}">
                <a16:creationId xmlns:a16="http://schemas.microsoft.com/office/drawing/2014/main" id="{9FD5BC60-9E08-4C9C-93D9-1180A17DA8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08A695F-5106-4B03-9AED-75A4C88A769A}"/>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329470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B4CC3-CF41-420C-94EF-FAFB40A90E4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546B44-D553-4799-815B-0CFC889207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07ABE5-3175-4E59-A219-9040BCABB2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DC9AC28-A31E-4631-AF1F-EA57E5DB36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61B544-1801-4AC2-8075-A74C715AB5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CAEC745-A4FD-446B-95C5-4C0C3C766CD7}"/>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8" name="Footer Placeholder 7">
            <a:extLst>
              <a:ext uri="{FF2B5EF4-FFF2-40B4-BE49-F238E27FC236}">
                <a16:creationId xmlns:a16="http://schemas.microsoft.com/office/drawing/2014/main" id="{CB985598-669A-4C4E-BF22-67AE777B878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04444C3-5C2C-4157-9D79-AE1505E8D37F}"/>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290231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60574-DB19-4616-80B8-C71AD62775F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1A6567E-D8A0-4B8B-97FA-BF95588C88A7}"/>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4" name="Footer Placeholder 3">
            <a:extLst>
              <a:ext uri="{FF2B5EF4-FFF2-40B4-BE49-F238E27FC236}">
                <a16:creationId xmlns:a16="http://schemas.microsoft.com/office/drawing/2014/main" id="{FB022D8D-FA71-459E-9FA9-CD1A0A1C9E6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1B6E4CF-004C-42CC-8CE1-166C18C174E5}"/>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2705751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95709C-30F7-4D9F-87E1-29B2FB7DDD81}"/>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3" name="Footer Placeholder 2">
            <a:extLst>
              <a:ext uri="{FF2B5EF4-FFF2-40B4-BE49-F238E27FC236}">
                <a16:creationId xmlns:a16="http://schemas.microsoft.com/office/drawing/2014/main" id="{83B00988-8ACE-466F-97A8-B5AAD1D787C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8C43AC5-6B29-4F59-B517-6A0AB82A6D80}"/>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2214897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F6D3A-4424-4D49-9470-C55A897B10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1AC9B22-59C4-4704-A8DF-3F999F342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CBBF936-7392-4C40-BAEC-74D0ECA670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DD80EE-C849-4CAD-8B63-A5505AFD3F8E}"/>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6" name="Footer Placeholder 5">
            <a:extLst>
              <a:ext uri="{FF2B5EF4-FFF2-40B4-BE49-F238E27FC236}">
                <a16:creationId xmlns:a16="http://schemas.microsoft.com/office/drawing/2014/main" id="{D9902905-D919-473B-BD2B-CFF832ABB9A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51B05FA-4399-46FD-BC16-8D9F701D5CAD}"/>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3819905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1ABE-3712-4225-A40B-9049E347A6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758805B-1A38-4B2C-A3D6-9D896AA7BB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BBC6634-32B4-4B88-B6BC-F9263B09F6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57536E-096F-47B1-865D-FFFCE5725015}"/>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6" name="Footer Placeholder 5">
            <a:extLst>
              <a:ext uri="{FF2B5EF4-FFF2-40B4-BE49-F238E27FC236}">
                <a16:creationId xmlns:a16="http://schemas.microsoft.com/office/drawing/2014/main" id="{E69B40BA-C57F-4D03-9F73-72803597D21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2A5B9C-4996-4A00-B582-D1357BEDE80C}"/>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3037417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C3148-A334-45CA-A211-FE09DB9F863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177E6D5-8EB6-4110-A462-3CFFCDBB2D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AFC6D2A-9358-4B46-BE4E-4D4983593055}"/>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5" name="Footer Placeholder 4">
            <a:extLst>
              <a:ext uri="{FF2B5EF4-FFF2-40B4-BE49-F238E27FC236}">
                <a16:creationId xmlns:a16="http://schemas.microsoft.com/office/drawing/2014/main" id="{37ECABA1-DA6A-4FC6-8B1B-4B6893EC1F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1A4F81-2590-4752-BFAC-B26C3C24DDA8}"/>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378439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790FB6-9492-4F3F-B371-74B6528C5D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FBE716E-7BB5-49C4-97BF-03719E3587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BD894A0-BEBB-43E7-B5D0-33FDB16261B9}"/>
              </a:ext>
            </a:extLst>
          </p:cNvPr>
          <p:cNvSpPr>
            <a:spLocks noGrp="1"/>
          </p:cNvSpPr>
          <p:nvPr>
            <p:ph type="dt" sz="half" idx="10"/>
          </p:nvPr>
        </p:nvSpPr>
        <p:spPr/>
        <p:txBody>
          <a:bodyPr/>
          <a:lstStyle/>
          <a:p>
            <a:fld id="{5BDA1095-2BBE-4D9B-BE0A-15079C8A45A5}" type="datetimeFigureOut">
              <a:rPr lang="en-IN" smtClean="0"/>
              <a:t>22-03-2021</a:t>
            </a:fld>
            <a:endParaRPr lang="en-IN"/>
          </a:p>
        </p:txBody>
      </p:sp>
      <p:sp>
        <p:nvSpPr>
          <p:cNvPr id="5" name="Footer Placeholder 4">
            <a:extLst>
              <a:ext uri="{FF2B5EF4-FFF2-40B4-BE49-F238E27FC236}">
                <a16:creationId xmlns:a16="http://schemas.microsoft.com/office/drawing/2014/main" id="{F9907F3D-8A5B-48C4-AC48-15CA08EF875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0EF55B4-3C07-4795-A684-AC1A3914D51F}"/>
              </a:ext>
            </a:extLst>
          </p:cNvPr>
          <p:cNvSpPr>
            <a:spLocks noGrp="1"/>
          </p:cNvSpPr>
          <p:nvPr>
            <p:ph type="sldNum" sz="quarter" idx="12"/>
          </p:nvPr>
        </p:nvSpPr>
        <p:spPr/>
        <p:txBody>
          <a:bodyPr/>
          <a:lstStyle/>
          <a:p>
            <a:fld id="{2FD5DB5B-A88B-4D18-908E-079779F14423}" type="slidenum">
              <a:rPr lang="en-IN" smtClean="0"/>
              <a:t>‹#›</a:t>
            </a:fld>
            <a:endParaRPr lang="en-IN"/>
          </a:p>
        </p:txBody>
      </p:sp>
    </p:spTree>
    <p:extLst>
      <p:ext uri="{BB962C8B-B14F-4D97-AF65-F5344CB8AC3E}">
        <p14:creationId xmlns:p14="http://schemas.microsoft.com/office/powerpoint/2010/main" val="122505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F1F165-8DE6-40B7-A1A1-146759177D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8E95603-9C87-4F67-8A97-C1C8F11261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669791-1EAB-4804-A491-89F36C11AF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A1095-2BBE-4D9B-BE0A-15079C8A45A5}" type="datetimeFigureOut">
              <a:rPr lang="en-IN" smtClean="0"/>
              <a:t>22-03-2021</a:t>
            </a:fld>
            <a:endParaRPr lang="en-IN"/>
          </a:p>
        </p:txBody>
      </p:sp>
      <p:sp>
        <p:nvSpPr>
          <p:cNvPr id="5" name="Footer Placeholder 4">
            <a:extLst>
              <a:ext uri="{FF2B5EF4-FFF2-40B4-BE49-F238E27FC236}">
                <a16:creationId xmlns:a16="http://schemas.microsoft.com/office/drawing/2014/main" id="{F9E79C84-4DB9-4E30-B911-E4D1076C4B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044F5B8-CE46-42B7-924C-40FCFB56DC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5DB5B-A88B-4D18-908E-079779F14423}" type="slidenum">
              <a:rPr lang="en-IN" smtClean="0"/>
              <a:t>‹#›</a:t>
            </a:fld>
            <a:endParaRPr lang="en-IN"/>
          </a:p>
        </p:txBody>
      </p:sp>
    </p:spTree>
    <p:extLst>
      <p:ext uri="{BB962C8B-B14F-4D97-AF65-F5344CB8AC3E}">
        <p14:creationId xmlns:p14="http://schemas.microsoft.com/office/powerpoint/2010/main" val="3371559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FC7B-48E6-4A7C-9B3F-DEBBB86B3F47}"/>
              </a:ext>
            </a:extLst>
          </p:cNvPr>
          <p:cNvSpPr>
            <a:spLocks noGrp="1"/>
          </p:cNvSpPr>
          <p:nvPr>
            <p:ph type="ctrTitle"/>
          </p:nvPr>
        </p:nvSpPr>
        <p:spPr/>
        <p:txBody>
          <a:bodyPr/>
          <a:lstStyle/>
          <a:p>
            <a:r>
              <a:rPr lang="en-US" dirty="0"/>
              <a:t>APPROACH TO EDEMA</a:t>
            </a:r>
            <a:endParaRPr lang="en-IN" dirty="0"/>
          </a:p>
        </p:txBody>
      </p:sp>
      <p:sp>
        <p:nvSpPr>
          <p:cNvPr id="3" name="Subtitle 2">
            <a:extLst>
              <a:ext uri="{FF2B5EF4-FFF2-40B4-BE49-F238E27FC236}">
                <a16:creationId xmlns:a16="http://schemas.microsoft.com/office/drawing/2014/main" id="{2A5E441A-5859-4895-A052-671D9210E08A}"/>
              </a:ext>
            </a:extLst>
          </p:cNvPr>
          <p:cNvSpPr>
            <a:spLocks noGrp="1"/>
          </p:cNvSpPr>
          <p:nvPr>
            <p:ph type="subTitle" idx="1"/>
          </p:nvPr>
        </p:nvSpPr>
        <p:spPr/>
        <p:txBody>
          <a:bodyPr/>
          <a:lstStyle/>
          <a:p>
            <a:r>
              <a:rPr lang="en-US" dirty="0"/>
              <a:t> Dr. Maria George </a:t>
            </a:r>
          </a:p>
          <a:p>
            <a:endParaRPr lang="en-IN" dirty="0"/>
          </a:p>
        </p:txBody>
      </p:sp>
    </p:spTree>
    <p:extLst>
      <p:ext uri="{BB962C8B-B14F-4D97-AF65-F5344CB8AC3E}">
        <p14:creationId xmlns:p14="http://schemas.microsoft.com/office/powerpoint/2010/main" val="563356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8CEF-1B74-4098-9CB8-E9C9915B1989}"/>
              </a:ext>
            </a:extLst>
          </p:cNvPr>
          <p:cNvSpPr>
            <a:spLocks noGrp="1"/>
          </p:cNvSpPr>
          <p:nvPr>
            <p:ph type="title"/>
          </p:nvPr>
        </p:nvSpPr>
        <p:spPr/>
        <p:txBody>
          <a:bodyPr/>
          <a:lstStyle/>
          <a:p>
            <a:r>
              <a:rPr lang="en-US" b="1" dirty="0"/>
              <a:t>PATHOPHYSIOLOGY</a:t>
            </a:r>
            <a:endParaRPr lang="en-IN" b="1" dirty="0"/>
          </a:p>
        </p:txBody>
      </p:sp>
      <p:sp>
        <p:nvSpPr>
          <p:cNvPr id="3" name="Content Placeholder 2">
            <a:extLst>
              <a:ext uri="{FF2B5EF4-FFF2-40B4-BE49-F238E27FC236}">
                <a16:creationId xmlns:a16="http://schemas.microsoft.com/office/drawing/2014/main" id="{8A90E67B-8963-4771-860C-C28187001CB2}"/>
              </a:ext>
            </a:extLst>
          </p:cNvPr>
          <p:cNvSpPr>
            <a:spLocks noGrp="1"/>
          </p:cNvSpPr>
          <p:nvPr>
            <p:ph idx="1"/>
          </p:nvPr>
        </p:nvSpPr>
        <p:spPr/>
        <p:txBody>
          <a:bodyPr/>
          <a:lstStyle/>
          <a:p>
            <a:r>
              <a:rPr lang="en-US" dirty="0"/>
              <a:t>Edema is an excess of interstitial fluid which has become evident clinically.</a:t>
            </a:r>
          </a:p>
          <a:p>
            <a:r>
              <a:rPr lang="en-US" dirty="0"/>
              <a:t>Normally, fluid volume in different compartments of the body is maintained by the starlings forces.</a:t>
            </a:r>
          </a:p>
          <a:p>
            <a:endParaRPr lang="en-IN" dirty="0"/>
          </a:p>
        </p:txBody>
      </p:sp>
    </p:spTree>
    <p:extLst>
      <p:ext uri="{BB962C8B-B14F-4D97-AF65-F5344CB8AC3E}">
        <p14:creationId xmlns:p14="http://schemas.microsoft.com/office/powerpoint/2010/main" val="1567416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4E7B-5025-4E99-AE39-0DAB548F8062}"/>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DA36A175-6C4C-4856-8C36-F74EDF507E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5924" y="39844"/>
            <a:ext cx="8772525" cy="7084407"/>
          </a:xfrm>
        </p:spPr>
      </p:pic>
    </p:spTree>
    <p:extLst>
      <p:ext uri="{BB962C8B-B14F-4D97-AF65-F5344CB8AC3E}">
        <p14:creationId xmlns:p14="http://schemas.microsoft.com/office/powerpoint/2010/main" val="1523149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3066F9-6978-4269-9A86-E971768F7640}"/>
              </a:ext>
            </a:extLst>
          </p:cNvPr>
          <p:cNvSpPr>
            <a:spLocks noGrp="1"/>
          </p:cNvSpPr>
          <p:nvPr>
            <p:ph idx="1"/>
          </p:nvPr>
        </p:nvSpPr>
        <p:spPr>
          <a:xfrm>
            <a:off x="857250" y="771525"/>
            <a:ext cx="10496550" cy="5405438"/>
          </a:xfrm>
        </p:spPr>
        <p:txBody>
          <a:bodyPr/>
          <a:lstStyle/>
          <a:p>
            <a:r>
              <a:rPr lang="en-US" dirty="0"/>
              <a:t>Edema is due to net movement of fluid from intravascular to interstitial spaces, which can occur under the following conditions:</a:t>
            </a:r>
          </a:p>
          <a:p>
            <a:pPr marL="514350" indent="-514350">
              <a:buFont typeface="+mj-lt"/>
              <a:buAutoNum type="arabicPeriod"/>
            </a:pPr>
            <a:r>
              <a:rPr lang="en-US" dirty="0"/>
              <a:t>An increase in intracapillary hydrostatic pressure</a:t>
            </a:r>
          </a:p>
          <a:p>
            <a:pPr marL="514350" indent="-514350">
              <a:buFont typeface="+mj-lt"/>
              <a:buAutoNum type="arabicPeriod"/>
            </a:pPr>
            <a:r>
              <a:rPr lang="en-US" dirty="0"/>
              <a:t>Inadequate lymphatic drainage</a:t>
            </a:r>
          </a:p>
          <a:p>
            <a:pPr marL="514350" indent="-514350">
              <a:buFont typeface="+mj-lt"/>
              <a:buAutoNum type="arabicPeriod"/>
            </a:pPr>
            <a:r>
              <a:rPr lang="en-US" dirty="0"/>
              <a:t>Reductions in oncotic pressure in the plasma</a:t>
            </a:r>
          </a:p>
          <a:p>
            <a:pPr marL="514350" indent="-514350">
              <a:buFont typeface="+mj-lt"/>
              <a:buAutoNum type="arabicPeriod"/>
            </a:pPr>
            <a:r>
              <a:rPr lang="en-US" dirty="0"/>
              <a:t>Damage to capillary endothelial barrier</a:t>
            </a:r>
          </a:p>
          <a:p>
            <a:pPr marL="514350" indent="-514350">
              <a:buFont typeface="+mj-lt"/>
              <a:buAutoNum type="arabicPeriod"/>
            </a:pPr>
            <a:r>
              <a:rPr lang="en-US" dirty="0"/>
              <a:t>Increase in oncotic pressure in the interstitial space.</a:t>
            </a:r>
          </a:p>
          <a:p>
            <a:pPr marL="0" indent="0">
              <a:buNone/>
            </a:pPr>
            <a:endParaRPr lang="en-IN" dirty="0"/>
          </a:p>
        </p:txBody>
      </p:sp>
    </p:spTree>
    <p:extLst>
      <p:ext uri="{BB962C8B-B14F-4D97-AF65-F5344CB8AC3E}">
        <p14:creationId xmlns:p14="http://schemas.microsoft.com/office/powerpoint/2010/main" val="3629972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9C8CE9-95E9-4DF6-9BEE-6C05DCFB729E}"/>
              </a:ext>
            </a:extLst>
          </p:cNvPr>
          <p:cNvPicPr>
            <a:picLocks noChangeAspect="1"/>
          </p:cNvPicPr>
          <p:nvPr/>
        </p:nvPicPr>
        <p:blipFill>
          <a:blip r:embed="rId2"/>
          <a:stretch>
            <a:fillRect/>
          </a:stretch>
        </p:blipFill>
        <p:spPr>
          <a:xfrm>
            <a:off x="2190750" y="336854"/>
            <a:ext cx="8029575" cy="6357755"/>
          </a:xfrm>
          <a:prstGeom prst="rect">
            <a:avLst/>
          </a:prstGeom>
        </p:spPr>
      </p:pic>
    </p:spTree>
    <p:extLst>
      <p:ext uri="{BB962C8B-B14F-4D97-AF65-F5344CB8AC3E}">
        <p14:creationId xmlns:p14="http://schemas.microsoft.com/office/powerpoint/2010/main" val="1408923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BBABE0-216F-4805-8607-15FE9E9CC1C6}"/>
              </a:ext>
            </a:extLst>
          </p:cNvPr>
          <p:cNvPicPr>
            <a:picLocks noChangeAspect="1"/>
          </p:cNvPicPr>
          <p:nvPr/>
        </p:nvPicPr>
        <p:blipFill>
          <a:blip r:embed="rId2"/>
          <a:stretch>
            <a:fillRect/>
          </a:stretch>
        </p:blipFill>
        <p:spPr>
          <a:xfrm>
            <a:off x="1933575" y="310400"/>
            <a:ext cx="7810500" cy="5851833"/>
          </a:xfrm>
          <a:prstGeom prst="rect">
            <a:avLst/>
          </a:prstGeom>
        </p:spPr>
      </p:pic>
    </p:spTree>
    <p:extLst>
      <p:ext uri="{BB962C8B-B14F-4D97-AF65-F5344CB8AC3E}">
        <p14:creationId xmlns:p14="http://schemas.microsoft.com/office/powerpoint/2010/main" val="401529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75B9-4006-41B2-85D0-7C5AECD4AE13}"/>
              </a:ext>
            </a:extLst>
          </p:cNvPr>
          <p:cNvSpPr>
            <a:spLocks noGrp="1"/>
          </p:cNvSpPr>
          <p:nvPr>
            <p:ph type="title"/>
          </p:nvPr>
        </p:nvSpPr>
        <p:spPr/>
        <p:txBody>
          <a:bodyPr/>
          <a:lstStyle/>
          <a:p>
            <a:r>
              <a:rPr lang="en-US" b="1" dirty="0"/>
              <a:t>CLINICAL CAUSES OF EDEMA</a:t>
            </a:r>
            <a:endParaRPr lang="en-IN" b="1" dirty="0"/>
          </a:p>
        </p:txBody>
      </p:sp>
      <p:sp>
        <p:nvSpPr>
          <p:cNvPr id="3" name="Content Placeholder 2">
            <a:extLst>
              <a:ext uri="{FF2B5EF4-FFF2-40B4-BE49-F238E27FC236}">
                <a16:creationId xmlns:a16="http://schemas.microsoft.com/office/drawing/2014/main" id="{08BBBE6E-DC2F-411D-A842-2988785D505C}"/>
              </a:ext>
            </a:extLst>
          </p:cNvPr>
          <p:cNvSpPr>
            <a:spLocks noGrp="1"/>
          </p:cNvSpPr>
          <p:nvPr>
            <p:ph idx="1"/>
          </p:nvPr>
        </p:nvSpPr>
        <p:spPr/>
        <p:txBody>
          <a:bodyPr/>
          <a:lstStyle/>
          <a:p>
            <a:pPr marL="0" indent="0">
              <a:buNone/>
            </a:pPr>
            <a:r>
              <a:rPr lang="en-US" dirty="0"/>
              <a:t>1. GENERALAISED EDEMA</a:t>
            </a:r>
          </a:p>
          <a:p>
            <a:r>
              <a:rPr lang="en-US" dirty="0"/>
              <a:t>CARDIAC</a:t>
            </a:r>
          </a:p>
          <a:p>
            <a:r>
              <a:rPr lang="en-US" dirty="0"/>
              <a:t>HEPATIC</a:t>
            </a:r>
          </a:p>
          <a:p>
            <a:r>
              <a:rPr lang="en-US" dirty="0"/>
              <a:t>RENAL</a:t>
            </a:r>
          </a:p>
          <a:p>
            <a:r>
              <a:rPr lang="en-US" dirty="0"/>
              <a:t>DRUG INDUCED EDEMA</a:t>
            </a:r>
          </a:p>
          <a:p>
            <a:r>
              <a:rPr lang="en-US" dirty="0"/>
              <a:t>EDEMA OF NUTRITIONAL ORIGIN</a:t>
            </a:r>
            <a:endParaRPr lang="en-IN" dirty="0"/>
          </a:p>
        </p:txBody>
      </p:sp>
    </p:spTree>
    <p:extLst>
      <p:ext uri="{BB962C8B-B14F-4D97-AF65-F5344CB8AC3E}">
        <p14:creationId xmlns:p14="http://schemas.microsoft.com/office/powerpoint/2010/main" val="2104226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0B6CFC-D6C2-48FF-9C1D-4E92F68A4820}"/>
              </a:ext>
            </a:extLst>
          </p:cNvPr>
          <p:cNvSpPr>
            <a:spLocks noGrp="1"/>
          </p:cNvSpPr>
          <p:nvPr>
            <p:ph idx="1"/>
          </p:nvPr>
        </p:nvSpPr>
        <p:spPr>
          <a:xfrm>
            <a:off x="838200" y="647700"/>
            <a:ext cx="10515600" cy="5529263"/>
          </a:xfrm>
        </p:spPr>
        <p:txBody>
          <a:bodyPr>
            <a:normAutofit/>
          </a:bodyPr>
          <a:lstStyle/>
          <a:p>
            <a:pPr marL="0" indent="0">
              <a:buNone/>
            </a:pPr>
            <a:r>
              <a:rPr lang="en-US" dirty="0"/>
              <a:t>2. LOCALISED EDEMA</a:t>
            </a:r>
          </a:p>
          <a:p>
            <a:r>
              <a:rPr lang="en-US" dirty="0"/>
              <a:t>VENOUS EDEMA: </a:t>
            </a:r>
          </a:p>
          <a:p>
            <a:pPr marL="514350" indent="-514350">
              <a:buFont typeface="+mj-lt"/>
              <a:buAutoNum type="arabicParenR"/>
            </a:pPr>
            <a:r>
              <a:rPr lang="en-US" dirty="0"/>
              <a:t>Deep vein thrombosis</a:t>
            </a:r>
          </a:p>
          <a:p>
            <a:pPr marL="514350" indent="-514350">
              <a:buFont typeface="+mj-lt"/>
              <a:buAutoNum type="arabicParenR"/>
            </a:pPr>
            <a:r>
              <a:rPr lang="en-US" dirty="0"/>
              <a:t>Varicose veins</a:t>
            </a:r>
          </a:p>
          <a:p>
            <a:pPr marL="514350" indent="-514350">
              <a:buFont typeface="+mj-lt"/>
              <a:buAutoNum type="arabicParenR"/>
            </a:pPr>
            <a:r>
              <a:rPr lang="en-IN" dirty="0"/>
              <a:t>SVC/IVC obstruction</a:t>
            </a:r>
          </a:p>
          <a:p>
            <a:r>
              <a:rPr lang="en-IN" dirty="0"/>
              <a:t>LYMPHATIC EDEMA</a:t>
            </a:r>
          </a:p>
          <a:p>
            <a:pPr marL="514350" indent="-514350">
              <a:buFont typeface="+mj-lt"/>
              <a:buAutoNum type="arabicParenR"/>
            </a:pPr>
            <a:r>
              <a:rPr lang="en-IN" dirty="0"/>
              <a:t>Chronic lymphangitis</a:t>
            </a:r>
          </a:p>
          <a:p>
            <a:pPr marL="514350" indent="-514350">
              <a:buFont typeface="+mj-lt"/>
              <a:buAutoNum type="arabicParenR"/>
            </a:pPr>
            <a:r>
              <a:rPr lang="en-IN" dirty="0"/>
              <a:t>Resection of regional lymph nodes</a:t>
            </a:r>
          </a:p>
          <a:p>
            <a:pPr marL="514350" indent="-514350">
              <a:buFont typeface="+mj-lt"/>
              <a:buAutoNum type="arabicParenR"/>
            </a:pPr>
            <a:r>
              <a:rPr lang="en-IN" dirty="0"/>
              <a:t>Filariasis </a:t>
            </a:r>
          </a:p>
          <a:p>
            <a:pPr marL="514350" indent="-514350">
              <a:buFont typeface="+mj-lt"/>
              <a:buAutoNum type="arabicParenR"/>
            </a:pPr>
            <a:r>
              <a:rPr lang="en-IN" dirty="0"/>
              <a:t>Radiotherapy</a:t>
            </a:r>
          </a:p>
        </p:txBody>
      </p:sp>
    </p:spTree>
    <p:extLst>
      <p:ext uri="{BB962C8B-B14F-4D97-AF65-F5344CB8AC3E}">
        <p14:creationId xmlns:p14="http://schemas.microsoft.com/office/powerpoint/2010/main" val="734103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72447F-0013-4A2D-AE95-3CBCEF8880C3}"/>
              </a:ext>
            </a:extLst>
          </p:cNvPr>
          <p:cNvSpPr>
            <a:spLocks noGrp="1"/>
          </p:cNvSpPr>
          <p:nvPr>
            <p:ph idx="1"/>
          </p:nvPr>
        </p:nvSpPr>
        <p:spPr>
          <a:xfrm>
            <a:off x="857250" y="981075"/>
            <a:ext cx="10496550" cy="5195888"/>
          </a:xfrm>
        </p:spPr>
        <p:txBody>
          <a:bodyPr/>
          <a:lstStyle/>
          <a:p>
            <a:pPr marL="0" indent="0">
              <a:buNone/>
            </a:pPr>
            <a:r>
              <a:rPr lang="en-US" dirty="0"/>
              <a:t>5) Congenital ( </a:t>
            </a:r>
            <a:r>
              <a:rPr lang="en-US" dirty="0" err="1"/>
              <a:t>milroy’s</a:t>
            </a:r>
            <a:r>
              <a:rPr lang="en-US" dirty="0"/>
              <a:t> disease)</a:t>
            </a:r>
          </a:p>
          <a:p>
            <a:pPr marL="0" indent="0">
              <a:buNone/>
            </a:pPr>
            <a:endParaRPr lang="en-US" dirty="0"/>
          </a:p>
          <a:p>
            <a:r>
              <a:rPr lang="en-US" dirty="0"/>
              <a:t>INFLAMMATORY CAUSES</a:t>
            </a:r>
          </a:p>
          <a:p>
            <a:pPr marL="0" indent="0">
              <a:buNone/>
            </a:pPr>
            <a:r>
              <a:rPr lang="en-US" dirty="0"/>
              <a:t>cellulitis</a:t>
            </a:r>
            <a:endParaRPr lang="en-IN" dirty="0"/>
          </a:p>
        </p:txBody>
      </p:sp>
    </p:spTree>
    <p:extLst>
      <p:ext uri="{BB962C8B-B14F-4D97-AF65-F5344CB8AC3E}">
        <p14:creationId xmlns:p14="http://schemas.microsoft.com/office/powerpoint/2010/main" val="3812230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BF10A-5648-46F2-A018-BDA6C726ABD7}"/>
              </a:ext>
            </a:extLst>
          </p:cNvPr>
          <p:cNvSpPr>
            <a:spLocks noGrp="1"/>
          </p:cNvSpPr>
          <p:nvPr>
            <p:ph type="title"/>
          </p:nvPr>
        </p:nvSpPr>
        <p:spPr/>
        <p:txBody>
          <a:bodyPr/>
          <a:lstStyle/>
          <a:p>
            <a:r>
              <a:rPr lang="en-US" dirty="0"/>
              <a:t>Edema of cardiac origin</a:t>
            </a:r>
            <a:endParaRPr lang="en-IN" dirty="0"/>
          </a:p>
        </p:txBody>
      </p:sp>
      <p:sp>
        <p:nvSpPr>
          <p:cNvPr id="3" name="Content Placeholder 2">
            <a:extLst>
              <a:ext uri="{FF2B5EF4-FFF2-40B4-BE49-F238E27FC236}">
                <a16:creationId xmlns:a16="http://schemas.microsoft.com/office/drawing/2014/main" id="{86BA4F9B-C893-49CC-A026-CDFCAE629812}"/>
              </a:ext>
            </a:extLst>
          </p:cNvPr>
          <p:cNvSpPr>
            <a:spLocks noGrp="1"/>
          </p:cNvSpPr>
          <p:nvPr>
            <p:ph idx="1"/>
          </p:nvPr>
        </p:nvSpPr>
        <p:spPr>
          <a:xfrm>
            <a:off x="619125" y="1428750"/>
            <a:ext cx="10734675" cy="5133975"/>
          </a:xfrm>
        </p:spPr>
        <p:txBody>
          <a:bodyPr>
            <a:normAutofit/>
          </a:bodyPr>
          <a:lstStyle/>
          <a:p>
            <a:r>
              <a:rPr lang="en-US" dirty="0"/>
              <a:t>History: </a:t>
            </a:r>
          </a:p>
          <a:p>
            <a:pPr>
              <a:buSzPct val="50000"/>
              <a:buFont typeface="Wingdings" panose="05000000000000000000" pitchFamily="2" charset="2"/>
              <a:buChar char="Ø"/>
            </a:pPr>
            <a:r>
              <a:rPr lang="en-US" dirty="0"/>
              <a:t>Prominent dyspnoea on exertion</a:t>
            </a:r>
          </a:p>
          <a:p>
            <a:pPr>
              <a:buSzPct val="50000"/>
              <a:buFont typeface="Wingdings" panose="05000000000000000000" pitchFamily="2" charset="2"/>
              <a:buChar char="Ø"/>
            </a:pPr>
            <a:r>
              <a:rPr lang="en-US" dirty="0"/>
              <a:t>Orthopnea</a:t>
            </a:r>
          </a:p>
          <a:p>
            <a:pPr>
              <a:buSzPct val="50000"/>
              <a:buFont typeface="Wingdings" panose="05000000000000000000" pitchFamily="2" charset="2"/>
              <a:buChar char="Ø"/>
            </a:pPr>
            <a:r>
              <a:rPr lang="en-US" dirty="0"/>
              <a:t>PND</a:t>
            </a:r>
          </a:p>
          <a:p>
            <a:pPr>
              <a:buSzPct val="50000"/>
              <a:buFont typeface="Wingdings" panose="05000000000000000000" pitchFamily="2" charset="2"/>
              <a:buChar char="Ø"/>
            </a:pPr>
            <a:endParaRPr lang="en-US" dirty="0"/>
          </a:p>
          <a:p>
            <a:pPr>
              <a:buSzPct val="100000"/>
            </a:pPr>
            <a:r>
              <a:rPr lang="en-US" dirty="0"/>
              <a:t>Physical examination:</a:t>
            </a:r>
          </a:p>
          <a:p>
            <a:pPr>
              <a:buSzPct val="50000"/>
              <a:buFont typeface="Wingdings" panose="05000000000000000000" pitchFamily="2" charset="2"/>
              <a:buChar char="Ø"/>
            </a:pPr>
            <a:r>
              <a:rPr lang="en-US" dirty="0"/>
              <a:t>Dependent edema found over the ankles in ambulant patient and sacrum in bedridden patient.</a:t>
            </a:r>
          </a:p>
          <a:p>
            <a:pPr>
              <a:buSzPct val="50000"/>
              <a:buFont typeface="Wingdings" panose="05000000000000000000" pitchFamily="2" charset="2"/>
              <a:buChar char="Ø"/>
            </a:pPr>
            <a:r>
              <a:rPr lang="en-US" dirty="0"/>
              <a:t>Elevated JVP</a:t>
            </a:r>
          </a:p>
          <a:p>
            <a:pPr>
              <a:buSzPct val="50000"/>
              <a:buFont typeface="Wingdings" panose="05000000000000000000" pitchFamily="2" charset="2"/>
              <a:buChar char="Ø"/>
            </a:pPr>
            <a:r>
              <a:rPr lang="en-US" dirty="0"/>
              <a:t>S3 gallop</a:t>
            </a:r>
          </a:p>
        </p:txBody>
      </p:sp>
    </p:spTree>
    <p:extLst>
      <p:ext uri="{BB962C8B-B14F-4D97-AF65-F5344CB8AC3E}">
        <p14:creationId xmlns:p14="http://schemas.microsoft.com/office/powerpoint/2010/main" val="110025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27FD2D-1E90-4D82-82CC-9BF343AB1763}"/>
              </a:ext>
            </a:extLst>
          </p:cNvPr>
          <p:cNvSpPr>
            <a:spLocks noGrp="1"/>
          </p:cNvSpPr>
          <p:nvPr>
            <p:ph idx="1"/>
          </p:nvPr>
        </p:nvSpPr>
        <p:spPr>
          <a:xfrm>
            <a:off x="800100" y="1266825"/>
            <a:ext cx="10553700" cy="4910138"/>
          </a:xfrm>
        </p:spPr>
        <p:txBody>
          <a:bodyPr/>
          <a:lstStyle/>
          <a:p>
            <a:pPr>
              <a:buSzPct val="50000"/>
              <a:buFont typeface="Wingdings" panose="05000000000000000000" pitchFamily="2" charset="2"/>
              <a:buChar char="Ø"/>
            </a:pPr>
            <a:r>
              <a:rPr lang="en-US" dirty="0"/>
              <a:t>Peripheral cyanosis</a:t>
            </a:r>
          </a:p>
          <a:p>
            <a:pPr>
              <a:buSzPct val="50000"/>
              <a:buFont typeface="Wingdings" panose="05000000000000000000" pitchFamily="2" charset="2"/>
              <a:buChar char="Ø"/>
            </a:pPr>
            <a:r>
              <a:rPr lang="en-US" dirty="0"/>
              <a:t>Cool extremities</a:t>
            </a:r>
          </a:p>
          <a:p>
            <a:pPr>
              <a:buSzPct val="50000"/>
              <a:buFont typeface="Wingdings" panose="05000000000000000000" pitchFamily="2" charset="2"/>
              <a:buChar char="Ø"/>
            </a:pPr>
            <a:r>
              <a:rPr lang="en-US" dirty="0"/>
              <a:t>Small pulse pressure</a:t>
            </a:r>
            <a:endParaRPr lang="en-IN" dirty="0"/>
          </a:p>
          <a:p>
            <a:pPr marL="0" indent="0">
              <a:buSzPct val="50000"/>
              <a:buNone/>
            </a:pPr>
            <a:endParaRPr lang="en-IN" dirty="0"/>
          </a:p>
          <a:p>
            <a:pPr>
              <a:buSzPct val="100000"/>
            </a:pPr>
            <a:r>
              <a:rPr lang="en-IN" dirty="0"/>
              <a:t>LABORATORY FINDINGS</a:t>
            </a:r>
          </a:p>
          <a:p>
            <a:pPr>
              <a:buSzPct val="50000"/>
              <a:buFont typeface="Wingdings" panose="05000000000000000000" pitchFamily="2" charset="2"/>
              <a:buChar char="Ø"/>
            </a:pPr>
            <a:r>
              <a:rPr lang="en-IN" dirty="0"/>
              <a:t>Elevated urea nitrogen to creatinine ratio</a:t>
            </a:r>
          </a:p>
          <a:p>
            <a:pPr>
              <a:buSzPct val="50000"/>
              <a:buFont typeface="Wingdings" panose="05000000000000000000" pitchFamily="2" charset="2"/>
              <a:buChar char="Ø"/>
            </a:pPr>
            <a:r>
              <a:rPr lang="en-IN" dirty="0"/>
              <a:t>Reduced </a:t>
            </a:r>
            <a:r>
              <a:rPr lang="en-IN" dirty="0" err="1"/>
              <a:t>S.Na</a:t>
            </a:r>
            <a:endParaRPr lang="en-IN" dirty="0"/>
          </a:p>
          <a:p>
            <a:pPr>
              <a:buSzPct val="50000"/>
              <a:buFont typeface="Wingdings" panose="05000000000000000000" pitchFamily="2" charset="2"/>
              <a:buChar char="Ø"/>
            </a:pPr>
            <a:r>
              <a:rPr lang="en-IN" dirty="0"/>
              <a:t>Elevated natriuretic peptides</a:t>
            </a:r>
          </a:p>
        </p:txBody>
      </p:sp>
    </p:spTree>
    <p:extLst>
      <p:ext uri="{BB962C8B-B14F-4D97-AF65-F5344CB8AC3E}">
        <p14:creationId xmlns:p14="http://schemas.microsoft.com/office/powerpoint/2010/main" val="575777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24E6-078A-400E-8987-6299696B6C59}"/>
              </a:ext>
            </a:extLst>
          </p:cNvPr>
          <p:cNvSpPr>
            <a:spLocks noGrp="1"/>
          </p:cNvSpPr>
          <p:nvPr>
            <p:ph type="title"/>
          </p:nvPr>
        </p:nvSpPr>
        <p:spPr/>
        <p:txBody>
          <a:bodyPr/>
          <a:lstStyle/>
          <a:p>
            <a:r>
              <a:rPr lang="en-US" dirty="0"/>
              <a:t>Hepatic Cirrhosis</a:t>
            </a:r>
            <a:endParaRPr lang="en-IN" dirty="0"/>
          </a:p>
        </p:txBody>
      </p:sp>
      <p:sp>
        <p:nvSpPr>
          <p:cNvPr id="3" name="Content Placeholder 2">
            <a:extLst>
              <a:ext uri="{FF2B5EF4-FFF2-40B4-BE49-F238E27FC236}">
                <a16:creationId xmlns:a16="http://schemas.microsoft.com/office/drawing/2014/main" id="{AA096EF1-EE4C-4E01-A8C7-1DEE5901DEA7}"/>
              </a:ext>
            </a:extLst>
          </p:cNvPr>
          <p:cNvSpPr>
            <a:spLocks noGrp="1"/>
          </p:cNvSpPr>
          <p:nvPr>
            <p:ph idx="1"/>
          </p:nvPr>
        </p:nvSpPr>
        <p:spPr/>
        <p:txBody>
          <a:bodyPr>
            <a:normAutofit lnSpcReduction="10000"/>
          </a:bodyPr>
          <a:lstStyle/>
          <a:p>
            <a:r>
              <a:rPr lang="en-US" dirty="0"/>
              <a:t>History:</a:t>
            </a:r>
          </a:p>
          <a:p>
            <a:pPr marL="0" indent="0">
              <a:buNone/>
            </a:pPr>
            <a:r>
              <a:rPr lang="en-US" dirty="0"/>
              <a:t>Dyspnoea is uncommon, except if associated with significant degree of ascites</a:t>
            </a:r>
          </a:p>
          <a:p>
            <a:pPr marL="0" indent="0">
              <a:buNone/>
            </a:pPr>
            <a:endParaRPr lang="en-US" dirty="0"/>
          </a:p>
          <a:p>
            <a:r>
              <a:rPr lang="en-US" dirty="0"/>
              <a:t>Physical Examination:</a:t>
            </a:r>
          </a:p>
          <a:p>
            <a:pPr>
              <a:buSzPct val="50000"/>
              <a:buFont typeface="Wingdings" panose="05000000000000000000" pitchFamily="2" charset="2"/>
              <a:buChar char="Ø"/>
            </a:pPr>
            <a:r>
              <a:rPr lang="en-US" dirty="0"/>
              <a:t>Ascites</a:t>
            </a:r>
          </a:p>
          <a:p>
            <a:pPr>
              <a:buSzPct val="50000"/>
              <a:buFont typeface="Wingdings" panose="05000000000000000000" pitchFamily="2" charset="2"/>
              <a:buChar char="Ø"/>
            </a:pPr>
            <a:r>
              <a:rPr lang="en-US" dirty="0"/>
              <a:t>JVP normal or low</a:t>
            </a:r>
          </a:p>
          <a:p>
            <a:pPr>
              <a:buSzPct val="50000"/>
              <a:buFont typeface="Wingdings" panose="05000000000000000000" pitchFamily="2" charset="2"/>
              <a:buChar char="Ø"/>
            </a:pPr>
            <a:r>
              <a:rPr lang="en-US" dirty="0"/>
              <a:t>BP lower than in renal or cardiac disease</a:t>
            </a:r>
          </a:p>
          <a:p>
            <a:pPr>
              <a:buSzPct val="50000"/>
              <a:buFont typeface="Wingdings" panose="05000000000000000000" pitchFamily="2" charset="2"/>
              <a:buChar char="Ø"/>
            </a:pPr>
            <a:r>
              <a:rPr lang="en-US" dirty="0"/>
              <a:t>Stigmata of chronic liver disease</a:t>
            </a:r>
          </a:p>
          <a:p>
            <a:pPr marL="0" indent="0">
              <a:buSzPct val="50000"/>
              <a:buNone/>
            </a:pPr>
            <a:endParaRPr lang="en-IN" dirty="0"/>
          </a:p>
        </p:txBody>
      </p:sp>
    </p:spTree>
    <p:extLst>
      <p:ext uri="{BB962C8B-B14F-4D97-AF65-F5344CB8AC3E}">
        <p14:creationId xmlns:p14="http://schemas.microsoft.com/office/powerpoint/2010/main" val="3613220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EEA9B3-2991-4014-BE62-0203AF0A5A3B}"/>
              </a:ext>
            </a:extLst>
          </p:cNvPr>
          <p:cNvSpPr>
            <a:spLocks noGrp="1"/>
          </p:cNvSpPr>
          <p:nvPr>
            <p:ph idx="1"/>
          </p:nvPr>
        </p:nvSpPr>
        <p:spPr>
          <a:xfrm>
            <a:off x="895350" y="828676"/>
            <a:ext cx="10458450" cy="5348288"/>
          </a:xfrm>
        </p:spPr>
        <p:txBody>
          <a:bodyPr/>
          <a:lstStyle/>
          <a:p>
            <a:r>
              <a:rPr lang="en-US" dirty="0"/>
              <a:t>Laboratory findings:</a:t>
            </a:r>
          </a:p>
          <a:p>
            <a:pPr>
              <a:buSzPct val="50000"/>
              <a:buFont typeface="Wingdings" panose="05000000000000000000" pitchFamily="2" charset="2"/>
              <a:buChar char="Ø"/>
            </a:pPr>
            <a:r>
              <a:rPr lang="en-US" dirty="0"/>
              <a:t>Decreased S. albumin, S. cholesterol, other hepatic proteins like transferrin, fibrinogen</a:t>
            </a:r>
          </a:p>
          <a:p>
            <a:pPr>
              <a:buSzPct val="50000"/>
              <a:buFont typeface="Wingdings" panose="05000000000000000000" pitchFamily="2" charset="2"/>
              <a:buChar char="Ø"/>
            </a:pPr>
            <a:r>
              <a:rPr lang="en-US" dirty="0"/>
              <a:t>Elevated liver enzymes</a:t>
            </a:r>
          </a:p>
          <a:p>
            <a:pPr>
              <a:buSzPct val="50000"/>
              <a:buFont typeface="Wingdings" panose="05000000000000000000" pitchFamily="2" charset="2"/>
              <a:buChar char="Ø"/>
            </a:pPr>
            <a:r>
              <a:rPr lang="en-US" dirty="0"/>
              <a:t>Tendency towards hypokalemia</a:t>
            </a:r>
          </a:p>
          <a:p>
            <a:pPr>
              <a:buSzPct val="50000"/>
              <a:buFont typeface="Wingdings" panose="05000000000000000000" pitchFamily="2" charset="2"/>
              <a:buChar char="Ø"/>
            </a:pPr>
            <a:r>
              <a:rPr lang="en-US" dirty="0"/>
              <a:t>Respiratory alkalosis</a:t>
            </a:r>
          </a:p>
          <a:p>
            <a:pPr>
              <a:buSzPct val="50000"/>
              <a:buFont typeface="Wingdings" panose="05000000000000000000" pitchFamily="2" charset="2"/>
              <a:buChar char="Ø"/>
            </a:pPr>
            <a:r>
              <a:rPr lang="en-US" dirty="0"/>
              <a:t>Macrocytosis from folate deficiency</a:t>
            </a:r>
            <a:endParaRPr lang="en-IN" dirty="0"/>
          </a:p>
        </p:txBody>
      </p:sp>
    </p:spTree>
    <p:extLst>
      <p:ext uri="{BB962C8B-B14F-4D97-AF65-F5344CB8AC3E}">
        <p14:creationId xmlns:p14="http://schemas.microsoft.com/office/powerpoint/2010/main" val="2303028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7AC3-FA3C-4DE3-9962-BB5D530D96AA}"/>
              </a:ext>
            </a:extLst>
          </p:cNvPr>
          <p:cNvSpPr>
            <a:spLocks noGrp="1"/>
          </p:cNvSpPr>
          <p:nvPr>
            <p:ph type="title"/>
          </p:nvPr>
        </p:nvSpPr>
        <p:spPr/>
        <p:txBody>
          <a:bodyPr/>
          <a:lstStyle/>
          <a:p>
            <a:r>
              <a:rPr lang="en-US" dirty="0"/>
              <a:t>EDEMA OF RENAL DISEASE</a:t>
            </a:r>
            <a:endParaRPr lang="en-IN" dirty="0"/>
          </a:p>
        </p:txBody>
      </p:sp>
      <p:sp>
        <p:nvSpPr>
          <p:cNvPr id="3" name="Content Placeholder 2">
            <a:extLst>
              <a:ext uri="{FF2B5EF4-FFF2-40B4-BE49-F238E27FC236}">
                <a16:creationId xmlns:a16="http://schemas.microsoft.com/office/drawing/2014/main" id="{10DE3193-DC0A-4BD3-86AD-726D18E29C71}"/>
              </a:ext>
            </a:extLst>
          </p:cNvPr>
          <p:cNvSpPr>
            <a:spLocks noGrp="1"/>
          </p:cNvSpPr>
          <p:nvPr>
            <p:ph idx="1"/>
          </p:nvPr>
        </p:nvSpPr>
        <p:spPr/>
        <p:txBody>
          <a:bodyPr>
            <a:normAutofit fontScale="92500" lnSpcReduction="20000"/>
          </a:bodyPr>
          <a:lstStyle/>
          <a:p>
            <a:r>
              <a:rPr lang="en-US" dirty="0"/>
              <a:t>History:</a:t>
            </a:r>
          </a:p>
          <a:p>
            <a:pPr>
              <a:buSzPct val="50000"/>
              <a:buFont typeface="Wingdings" panose="05000000000000000000" pitchFamily="2" charset="2"/>
              <a:buChar char="Ø"/>
            </a:pPr>
            <a:r>
              <a:rPr lang="en-IN" dirty="0"/>
              <a:t>Usually chronic</a:t>
            </a:r>
          </a:p>
          <a:p>
            <a:pPr>
              <a:buSzPct val="50000"/>
              <a:buFont typeface="Wingdings" panose="05000000000000000000" pitchFamily="2" charset="2"/>
              <a:buChar char="Ø"/>
            </a:pPr>
            <a:r>
              <a:rPr lang="en-IN" dirty="0"/>
              <a:t>Associated with uremic signs and symptoms</a:t>
            </a:r>
          </a:p>
          <a:p>
            <a:pPr>
              <a:buSzPct val="50000"/>
              <a:buFont typeface="Wingdings" panose="05000000000000000000" pitchFamily="2" charset="2"/>
              <a:buChar char="Ø"/>
            </a:pPr>
            <a:r>
              <a:rPr lang="en-IN" dirty="0"/>
              <a:t>Dyspnoea maybe present, less common than heart failure</a:t>
            </a:r>
          </a:p>
          <a:p>
            <a:pPr>
              <a:buSzPct val="50000"/>
              <a:buFont typeface="Wingdings" panose="05000000000000000000" pitchFamily="2" charset="2"/>
              <a:buChar char="Ø"/>
            </a:pPr>
            <a:endParaRPr lang="en-IN" dirty="0"/>
          </a:p>
          <a:p>
            <a:pPr>
              <a:buSzPct val="100000"/>
            </a:pPr>
            <a:r>
              <a:rPr lang="en-IN" dirty="0"/>
              <a:t>Physical Examination :</a:t>
            </a:r>
          </a:p>
          <a:p>
            <a:pPr>
              <a:buSzPct val="50000"/>
              <a:buFont typeface="Wingdings" panose="05000000000000000000" pitchFamily="2" charset="2"/>
              <a:buChar char="Ø"/>
            </a:pPr>
            <a:r>
              <a:rPr lang="en-IN" dirty="0"/>
              <a:t>Elevated BP</a:t>
            </a:r>
          </a:p>
          <a:p>
            <a:pPr>
              <a:buSzPct val="50000"/>
              <a:buFont typeface="Wingdings" panose="05000000000000000000" pitchFamily="2" charset="2"/>
              <a:buChar char="Ø"/>
            </a:pPr>
            <a:r>
              <a:rPr lang="en-IN" dirty="0"/>
              <a:t>Hypertensive/Diabetic retinopathy</a:t>
            </a:r>
          </a:p>
          <a:p>
            <a:pPr>
              <a:buSzPct val="50000"/>
              <a:buFont typeface="Wingdings" panose="05000000000000000000" pitchFamily="2" charset="2"/>
              <a:buChar char="Ø"/>
            </a:pPr>
            <a:r>
              <a:rPr lang="en-IN" dirty="0"/>
              <a:t>Nitrogenous fetor</a:t>
            </a:r>
          </a:p>
          <a:p>
            <a:pPr>
              <a:buSzPct val="50000"/>
              <a:buFont typeface="Wingdings" panose="05000000000000000000" pitchFamily="2" charset="2"/>
              <a:buChar char="Ø"/>
            </a:pPr>
            <a:r>
              <a:rPr lang="en-IN" dirty="0"/>
              <a:t>Pericardial friction rub</a:t>
            </a:r>
          </a:p>
          <a:p>
            <a:pPr>
              <a:buSzPct val="50000"/>
              <a:buFont typeface="Wingdings" panose="05000000000000000000" pitchFamily="2" charset="2"/>
              <a:buChar char="Ø"/>
            </a:pPr>
            <a:endParaRPr lang="en-IN" dirty="0"/>
          </a:p>
        </p:txBody>
      </p:sp>
    </p:spTree>
    <p:extLst>
      <p:ext uri="{BB962C8B-B14F-4D97-AF65-F5344CB8AC3E}">
        <p14:creationId xmlns:p14="http://schemas.microsoft.com/office/powerpoint/2010/main" val="158489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5D62DD-4BC0-4989-B292-B56DD4AEE09F}"/>
              </a:ext>
            </a:extLst>
          </p:cNvPr>
          <p:cNvSpPr>
            <a:spLocks noGrp="1"/>
          </p:cNvSpPr>
          <p:nvPr>
            <p:ph idx="1"/>
          </p:nvPr>
        </p:nvSpPr>
        <p:spPr>
          <a:xfrm>
            <a:off x="714375" y="638175"/>
            <a:ext cx="10639425" cy="5538788"/>
          </a:xfrm>
        </p:spPr>
        <p:txBody>
          <a:bodyPr/>
          <a:lstStyle/>
          <a:p>
            <a:r>
              <a:rPr lang="en-US" dirty="0"/>
              <a:t>Laboratory Findings:</a:t>
            </a:r>
          </a:p>
          <a:p>
            <a:pPr>
              <a:buSzPct val="50000"/>
              <a:buFont typeface="Wingdings" panose="05000000000000000000" pitchFamily="2" charset="2"/>
              <a:buChar char="Ø"/>
            </a:pPr>
            <a:r>
              <a:rPr lang="en-US" dirty="0"/>
              <a:t>Elevation of S. creatinine and cystatin C</a:t>
            </a:r>
          </a:p>
          <a:p>
            <a:pPr>
              <a:buSzPct val="50000"/>
              <a:buFont typeface="Wingdings" panose="05000000000000000000" pitchFamily="2" charset="2"/>
              <a:buChar char="Ø"/>
            </a:pPr>
            <a:r>
              <a:rPr lang="en-US" dirty="0"/>
              <a:t>Albuminuria</a:t>
            </a:r>
          </a:p>
          <a:p>
            <a:pPr>
              <a:buSzPct val="50000"/>
              <a:buFont typeface="Wingdings" panose="05000000000000000000" pitchFamily="2" charset="2"/>
              <a:buChar char="Ø"/>
            </a:pPr>
            <a:r>
              <a:rPr lang="en-US" dirty="0"/>
              <a:t>Hyperkalemia</a:t>
            </a:r>
          </a:p>
          <a:p>
            <a:pPr>
              <a:buSzPct val="50000"/>
              <a:buFont typeface="Wingdings" panose="05000000000000000000" pitchFamily="2" charset="2"/>
              <a:buChar char="Ø"/>
            </a:pPr>
            <a:r>
              <a:rPr lang="en-US" dirty="0"/>
              <a:t>Metabolic acidosis</a:t>
            </a:r>
          </a:p>
          <a:p>
            <a:pPr>
              <a:buSzPct val="50000"/>
              <a:buFont typeface="Wingdings" panose="05000000000000000000" pitchFamily="2" charset="2"/>
              <a:buChar char="Ø"/>
            </a:pPr>
            <a:r>
              <a:rPr lang="en-US" dirty="0"/>
              <a:t>Hyperphosphatemia</a:t>
            </a:r>
          </a:p>
          <a:p>
            <a:pPr>
              <a:buSzPct val="50000"/>
              <a:buFont typeface="Wingdings" panose="05000000000000000000" pitchFamily="2" charset="2"/>
              <a:buChar char="Ø"/>
            </a:pPr>
            <a:r>
              <a:rPr lang="en-US" dirty="0"/>
              <a:t>Hypocalcemia</a:t>
            </a:r>
          </a:p>
          <a:p>
            <a:pPr>
              <a:buSzPct val="50000"/>
              <a:buFont typeface="Wingdings" panose="05000000000000000000" pitchFamily="2" charset="2"/>
              <a:buChar char="Ø"/>
            </a:pPr>
            <a:r>
              <a:rPr lang="en-US" dirty="0"/>
              <a:t>anemia</a:t>
            </a:r>
            <a:endParaRPr lang="en-IN" dirty="0"/>
          </a:p>
        </p:txBody>
      </p:sp>
    </p:spTree>
    <p:extLst>
      <p:ext uri="{BB962C8B-B14F-4D97-AF65-F5344CB8AC3E}">
        <p14:creationId xmlns:p14="http://schemas.microsoft.com/office/powerpoint/2010/main" val="3867999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1835F-3736-4166-BC95-FCB7BBDE16A2}"/>
              </a:ext>
            </a:extLst>
          </p:cNvPr>
          <p:cNvSpPr>
            <a:spLocks noGrp="1"/>
          </p:cNvSpPr>
          <p:nvPr>
            <p:ph type="title"/>
          </p:nvPr>
        </p:nvSpPr>
        <p:spPr>
          <a:xfrm>
            <a:off x="838200" y="317500"/>
            <a:ext cx="10515600" cy="1325563"/>
          </a:xfrm>
        </p:spPr>
        <p:txBody>
          <a:bodyPr/>
          <a:lstStyle/>
          <a:p>
            <a:r>
              <a:rPr lang="en-US" dirty="0"/>
              <a:t>NEPHROTIC SYNDROME AND OTHER HYPOALBUMINEMIC STATES</a:t>
            </a:r>
            <a:endParaRPr lang="en-IN" dirty="0"/>
          </a:p>
        </p:txBody>
      </p:sp>
      <p:sp>
        <p:nvSpPr>
          <p:cNvPr id="3" name="Content Placeholder 2">
            <a:extLst>
              <a:ext uri="{FF2B5EF4-FFF2-40B4-BE49-F238E27FC236}">
                <a16:creationId xmlns:a16="http://schemas.microsoft.com/office/drawing/2014/main" id="{E4C1CA0E-F770-498B-9D91-FEE7A32C7414}"/>
              </a:ext>
            </a:extLst>
          </p:cNvPr>
          <p:cNvSpPr>
            <a:spLocks noGrp="1"/>
          </p:cNvSpPr>
          <p:nvPr>
            <p:ph idx="1"/>
          </p:nvPr>
        </p:nvSpPr>
        <p:spPr/>
        <p:txBody>
          <a:bodyPr>
            <a:normAutofit fontScale="92500" lnSpcReduction="10000"/>
          </a:bodyPr>
          <a:lstStyle/>
          <a:p>
            <a:r>
              <a:rPr lang="en-US" dirty="0"/>
              <a:t>History: </a:t>
            </a:r>
          </a:p>
          <a:p>
            <a:pPr>
              <a:buSzPct val="50000"/>
              <a:buFont typeface="Wingdings" panose="05000000000000000000" pitchFamily="2" charset="2"/>
              <a:buChar char="Ø"/>
            </a:pPr>
            <a:r>
              <a:rPr lang="en-US" dirty="0"/>
              <a:t>Childhood diabetes mellitus, plasma cell dyscrasias </a:t>
            </a:r>
          </a:p>
          <a:p>
            <a:pPr>
              <a:buSzPct val="100000"/>
            </a:pPr>
            <a:r>
              <a:rPr lang="en-US" dirty="0"/>
              <a:t>Physical Examination</a:t>
            </a:r>
          </a:p>
          <a:p>
            <a:pPr>
              <a:buSzPct val="50000"/>
              <a:buFont typeface="Wingdings" panose="05000000000000000000" pitchFamily="2" charset="2"/>
              <a:buChar char="Ø"/>
            </a:pPr>
            <a:r>
              <a:rPr lang="en-US" dirty="0"/>
              <a:t>Diffuse symmetric edema, more prominent in dependent areas, </a:t>
            </a:r>
            <a:r>
              <a:rPr lang="en-US" dirty="0" err="1"/>
              <a:t>perirbital</a:t>
            </a:r>
            <a:r>
              <a:rPr lang="en-US" dirty="0"/>
              <a:t> edema is more prominent in the morning.</a:t>
            </a:r>
          </a:p>
          <a:p>
            <a:pPr>
              <a:buSzPct val="100000"/>
            </a:pPr>
            <a:r>
              <a:rPr lang="en-US" dirty="0"/>
              <a:t>Laboratory Investigations</a:t>
            </a:r>
          </a:p>
          <a:p>
            <a:pPr>
              <a:buSzPct val="50000"/>
              <a:buFont typeface="Wingdings" panose="05000000000000000000" pitchFamily="2" charset="2"/>
              <a:buChar char="Ø"/>
            </a:pPr>
            <a:r>
              <a:rPr lang="en-US" dirty="0"/>
              <a:t> proteinuria &gt;3.5g/dl</a:t>
            </a:r>
          </a:p>
          <a:p>
            <a:pPr>
              <a:buSzPct val="50000"/>
              <a:buFont typeface="Wingdings" panose="05000000000000000000" pitchFamily="2" charset="2"/>
              <a:buChar char="Ø"/>
            </a:pPr>
            <a:r>
              <a:rPr lang="en-US" dirty="0"/>
              <a:t>Hypoalbuminemia</a:t>
            </a:r>
          </a:p>
          <a:p>
            <a:pPr>
              <a:buSzPct val="50000"/>
              <a:buFont typeface="Wingdings" panose="05000000000000000000" pitchFamily="2" charset="2"/>
              <a:buChar char="Ø"/>
            </a:pPr>
            <a:r>
              <a:rPr lang="en-US" dirty="0"/>
              <a:t>Hypercholesterolemia</a:t>
            </a:r>
          </a:p>
          <a:p>
            <a:pPr>
              <a:buSzPct val="50000"/>
              <a:buFont typeface="Wingdings" panose="05000000000000000000" pitchFamily="2" charset="2"/>
              <a:buChar char="Ø"/>
            </a:pPr>
            <a:r>
              <a:rPr lang="en-US" dirty="0"/>
              <a:t>Microscopic hematuria</a:t>
            </a:r>
            <a:endParaRPr lang="en-IN" dirty="0"/>
          </a:p>
        </p:txBody>
      </p:sp>
    </p:spTree>
    <p:extLst>
      <p:ext uri="{BB962C8B-B14F-4D97-AF65-F5344CB8AC3E}">
        <p14:creationId xmlns:p14="http://schemas.microsoft.com/office/powerpoint/2010/main" val="2008821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CAB0-C88D-4268-9B1E-5E65DD35B15E}"/>
              </a:ext>
            </a:extLst>
          </p:cNvPr>
          <p:cNvSpPr>
            <a:spLocks noGrp="1"/>
          </p:cNvSpPr>
          <p:nvPr>
            <p:ph type="title"/>
          </p:nvPr>
        </p:nvSpPr>
        <p:spPr/>
        <p:txBody>
          <a:bodyPr/>
          <a:lstStyle/>
          <a:p>
            <a:r>
              <a:rPr lang="en-US" dirty="0"/>
              <a:t>DRUG INDUCED EDEMA</a:t>
            </a:r>
            <a:endParaRPr lang="en-IN" dirty="0"/>
          </a:p>
        </p:txBody>
      </p:sp>
      <p:sp>
        <p:nvSpPr>
          <p:cNvPr id="9" name="Content Placeholder 8">
            <a:extLst>
              <a:ext uri="{FF2B5EF4-FFF2-40B4-BE49-F238E27FC236}">
                <a16:creationId xmlns:a16="http://schemas.microsoft.com/office/drawing/2014/main" id="{D07D44AA-D882-459A-87AF-304C95FEB447}"/>
              </a:ext>
            </a:extLst>
          </p:cNvPr>
          <p:cNvSpPr>
            <a:spLocks noGrp="1"/>
          </p:cNvSpPr>
          <p:nvPr>
            <p:ph idx="1"/>
          </p:nvPr>
        </p:nvSpPr>
        <p:spPr/>
        <p:txBody>
          <a:bodyPr/>
          <a:lstStyle/>
          <a:p>
            <a:r>
              <a:rPr lang="en-US" dirty="0"/>
              <a:t>NSAIDs</a:t>
            </a:r>
          </a:p>
          <a:p>
            <a:r>
              <a:rPr lang="en-US" dirty="0"/>
              <a:t>ANTIHYPERTENSIVES:</a:t>
            </a:r>
          </a:p>
          <a:p>
            <a:pPr marL="514350" indent="-514350">
              <a:buFont typeface="+mj-lt"/>
              <a:buAutoNum type="arabicPeriod"/>
            </a:pPr>
            <a:r>
              <a:rPr lang="en-US" dirty="0"/>
              <a:t>Direct arterial/arteriolar dilators</a:t>
            </a:r>
          </a:p>
          <a:p>
            <a:pPr>
              <a:buFont typeface="Wingdings" panose="05000000000000000000" pitchFamily="2" charset="2"/>
              <a:buChar char="Ø"/>
            </a:pPr>
            <a:r>
              <a:rPr lang="en-US" dirty="0"/>
              <a:t>Hydralazine</a:t>
            </a:r>
          </a:p>
          <a:p>
            <a:pPr>
              <a:buFont typeface="Wingdings" panose="05000000000000000000" pitchFamily="2" charset="2"/>
              <a:buChar char="Ø"/>
            </a:pPr>
            <a:r>
              <a:rPr lang="en-US" dirty="0"/>
              <a:t>Clonidine</a:t>
            </a:r>
          </a:p>
          <a:p>
            <a:pPr>
              <a:buFont typeface="Wingdings" panose="05000000000000000000" pitchFamily="2" charset="2"/>
              <a:buChar char="Ø"/>
            </a:pPr>
            <a:r>
              <a:rPr lang="en-US" dirty="0"/>
              <a:t>Methyldopa</a:t>
            </a:r>
          </a:p>
          <a:p>
            <a:pPr>
              <a:buFont typeface="Wingdings" panose="05000000000000000000" pitchFamily="2" charset="2"/>
              <a:buChar char="Ø"/>
            </a:pPr>
            <a:r>
              <a:rPr lang="en-US" dirty="0"/>
              <a:t>Guanethidine</a:t>
            </a:r>
          </a:p>
          <a:p>
            <a:pPr>
              <a:buFont typeface="Wingdings" panose="05000000000000000000" pitchFamily="2" charset="2"/>
              <a:buChar char="Ø"/>
            </a:pPr>
            <a:r>
              <a:rPr lang="en-US" dirty="0"/>
              <a:t>minoxidil</a:t>
            </a:r>
          </a:p>
          <a:p>
            <a:pPr marL="514350" indent="-514350">
              <a:buFont typeface="+mj-lt"/>
              <a:buAutoNum type="arabicPeriod"/>
            </a:pPr>
            <a:endParaRPr lang="en-IN" dirty="0"/>
          </a:p>
        </p:txBody>
      </p:sp>
    </p:spTree>
    <p:extLst>
      <p:ext uri="{BB962C8B-B14F-4D97-AF65-F5344CB8AC3E}">
        <p14:creationId xmlns:p14="http://schemas.microsoft.com/office/powerpoint/2010/main" val="4230229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C8B572-F40B-409C-89E3-FBC78852DFD7}"/>
              </a:ext>
            </a:extLst>
          </p:cNvPr>
          <p:cNvSpPr>
            <a:spLocks noGrp="1"/>
          </p:cNvSpPr>
          <p:nvPr>
            <p:ph idx="1"/>
          </p:nvPr>
        </p:nvSpPr>
        <p:spPr>
          <a:xfrm>
            <a:off x="771525" y="609600"/>
            <a:ext cx="10582275" cy="5567363"/>
          </a:xfrm>
        </p:spPr>
        <p:txBody>
          <a:bodyPr/>
          <a:lstStyle/>
          <a:p>
            <a:pPr marL="0" indent="0">
              <a:buNone/>
            </a:pPr>
            <a:r>
              <a:rPr lang="en-US" dirty="0"/>
              <a:t>2. Calcium channel blockers</a:t>
            </a:r>
          </a:p>
          <a:p>
            <a:pPr marL="0" indent="0">
              <a:buNone/>
            </a:pPr>
            <a:r>
              <a:rPr lang="en-US" dirty="0"/>
              <a:t>3. Alpha blockers</a:t>
            </a:r>
          </a:p>
          <a:p>
            <a:pPr marL="0" indent="0">
              <a:buNone/>
            </a:pPr>
            <a:r>
              <a:rPr lang="en-US" dirty="0"/>
              <a:t>4. Thiazolidinediones </a:t>
            </a:r>
          </a:p>
          <a:p>
            <a:r>
              <a:rPr lang="en-US" dirty="0"/>
              <a:t> Steroid Hormones</a:t>
            </a:r>
          </a:p>
          <a:p>
            <a:pPr marL="0" indent="0">
              <a:buNone/>
            </a:pPr>
            <a:r>
              <a:rPr lang="en-US" dirty="0"/>
              <a:t>Glucocorticoids, anabolic steroids, estrogens, progestins</a:t>
            </a:r>
          </a:p>
          <a:p>
            <a:r>
              <a:rPr lang="en-US" dirty="0" err="1"/>
              <a:t>Cyclosporins</a:t>
            </a:r>
            <a:endParaRPr lang="en-US" dirty="0"/>
          </a:p>
          <a:p>
            <a:r>
              <a:rPr lang="en-US" dirty="0"/>
              <a:t>Growth hormones</a:t>
            </a:r>
          </a:p>
          <a:p>
            <a:r>
              <a:rPr lang="en-US" dirty="0"/>
              <a:t>Immunotherapies: interleukin2, QK T3 monoclonal antibodies</a:t>
            </a:r>
          </a:p>
          <a:p>
            <a:pPr marL="0" indent="0">
              <a:buNone/>
            </a:pPr>
            <a:r>
              <a:rPr lang="en-US" dirty="0"/>
              <a:t> </a:t>
            </a:r>
            <a:endParaRPr lang="en-IN" dirty="0"/>
          </a:p>
        </p:txBody>
      </p:sp>
    </p:spTree>
    <p:extLst>
      <p:ext uri="{BB962C8B-B14F-4D97-AF65-F5344CB8AC3E}">
        <p14:creationId xmlns:p14="http://schemas.microsoft.com/office/powerpoint/2010/main" val="4233569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BEB07-22FF-4404-9844-DB19CE6A1B19}"/>
              </a:ext>
            </a:extLst>
          </p:cNvPr>
          <p:cNvSpPr>
            <a:spLocks noGrp="1"/>
          </p:cNvSpPr>
          <p:nvPr>
            <p:ph type="title"/>
          </p:nvPr>
        </p:nvSpPr>
        <p:spPr/>
        <p:txBody>
          <a:bodyPr/>
          <a:lstStyle/>
          <a:p>
            <a:r>
              <a:rPr lang="en-US" b="1" dirty="0"/>
              <a:t>APPROACH: </a:t>
            </a:r>
            <a:endParaRPr lang="en-IN" b="1" dirty="0"/>
          </a:p>
        </p:txBody>
      </p:sp>
      <p:sp>
        <p:nvSpPr>
          <p:cNvPr id="3" name="Content Placeholder 2">
            <a:extLst>
              <a:ext uri="{FF2B5EF4-FFF2-40B4-BE49-F238E27FC236}">
                <a16:creationId xmlns:a16="http://schemas.microsoft.com/office/drawing/2014/main" id="{C6BC5F96-4F8D-40C1-A123-A6BEF0A85357}"/>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lstStyle/>
          <a:p>
            <a:endParaRPr lang="en-IN" dirty="0"/>
          </a:p>
        </p:txBody>
      </p:sp>
      <p:sp>
        <p:nvSpPr>
          <p:cNvPr id="4" name="Rectangle 3">
            <a:extLst>
              <a:ext uri="{FF2B5EF4-FFF2-40B4-BE49-F238E27FC236}">
                <a16:creationId xmlns:a16="http://schemas.microsoft.com/office/drawing/2014/main" id="{3A713640-9D44-4EB3-8A00-BB29A200D52F}"/>
              </a:ext>
            </a:extLst>
          </p:cNvPr>
          <p:cNvSpPr/>
          <p:nvPr/>
        </p:nvSpPr>
        <p:spPr>
          <a:xfrm>
            <a:off x="4410075" y="2152650"/>
            <a:ext cx="2505075" cy="914400"/>
          </a:xfrm>
          <a:prstGeom prst="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EDEMA</a:t>
            </a:r>
            <a:endParaRPr lang="en-IN" sz="2800" dirty="0"/>
          </a:p>
        </p:txBody>
      </p:sp>
      <p:cxnSp>
        <p:nvCxnSpPr>
          <p:cNvPr id="6" name="Straight Arrow Connector 5">
            <a:extLst>
              <a:ext uri="{FF2B5EF4-FFF2-40B4-BE49-F238E27FC236}">
                <a16:creationId xmlns:a16="http://schemas.microsoft.com/office/drawing/2014/main" id="{BA06A460-3791-4E9A-8C71-A36B00C6AE6C}"/>
              </a:ext>
            </a:extLst>
          </p:cNvPr>
          <p:cNvCxnSpPr/>
          <p:nvPr/>
        </p:nvCxnSpPr>
        <p:spPr>
          <a:xfrm>
            <a:off x="5981700" y="3171825"/>
            <a:ext cx="752475" cy="723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D76B946-83D6-4CC5-8F50-F6AB064AEC14}"/>
              </a:ext>
            </a:extLst>
          </p:cNvPr>
          <p:cNvCxnSpPr/>
          <p:nvPr/>
        </p:nvCxnSpPr>
        <p:spPr>
          <a:xfrm flipH="1">
            <a:off x="4562475" y="3171825"/>
            <a:ext cx="561975"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E3B0FDB5-86B9-45C8-A1F7-23E10DC13BCA}"/>
              </a:ext>
            </a:extLst>
          </p:cNvPr>
          <p:cNvSpPr/>
          <p:nvPr/>
        </p:nvSpPr>
        <p:spPr>
          <a:xfrm>
            <a:off x="6915150" y="4010025"/>
            <a:ext cx="2505075" cy="73342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GENERALISED</a:t>
            </a:r>
            <a:endParaRPr lang="en-IN" sz="2400" dirty="0"/>
          </a:p>
        </p:txBody>
      </p:sp>
      <p:sp>
        <p:nvSpPr>
          <p:cNvPr id="10" name="Rectangle 9">
            <a:extLst>
              <a:ext uri="{FF2B5EF4-FFF2-40B4-BE49-F238E27FC236}">
                <a16:creationId xmlns:a16="http://schemas.microsoft.com/office/drawing/2014/main" id="{29B2846A-EFCE-44CE-8812-1497AEA1E625}"/>
              </a:ext>
            </a:extLst>
          </p:cNvPr>
          <p:cNvSpPr/>
          <p:nvPr/>
        </p:nvSpPr>
        <p:spPr>
          <a:xfrm>
            <a:off x="2047875" y="3895725"/>
            <a:ext cx="2428875" cy="84772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LOCALISED </a:t>
            </a:r>
            <a:endParaRPr lang="en-IN" sz="2400" dirty="0"/>
          </a:p>
        </p:txBody>
      </p:sp>
    </p:spTree>
    <p:extLst>
      <p:ext uri="{BB962C8B-B14F-4D97-AF65-F5344CB8AC3E}">
        <p14:creationId xmlns:p14="http://schemas.microsoft.com/office/powerpoint/2010/main" val="4133172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A22FE7-E709-44FA-86CB-B8FBA10B1556}"/>
              </a:ext>
            </a:extLst>
          </p:cNvPr>
          <p:cNvSpPr/>
          <p:nvPr/>
        </p:nvSpPr>
        <p:spPr>
          <a:xfrm>
            <a:off x="3162300" y="600075"/>
            <a:ext cx="5229225" cy="12382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GENERALISED</a:t>
            </a:r>
            <a:r>
              <a:rPr lang="en-US" dirty="0"/>
              <a:t> </a:t>
            </a:r>
            <a:r>
              <a:rPr lang="en-US" sz="3200" dirty="0"/>
              <a:t>EDEMA</a:t>
            </a:r>
            <a:endParaRPr lang="en-IN" sz="3200" dirty="0"/>
          </a:p>
        </p:txBody>
      </p:sp>
      <p:cxnSp>
        <p:nvCxnSpPr>
          <p:cNvPr id="4" name="Straight Arrow Connector 3">
            <a:extLst>
              <a:ext uri="{FF2B5EF4-FFF2-40B4-BE49-F238E27FC236}">
                <a16:creationId xmlns:a16="http://schemas.microsoft.com/office/drawing/2014/main" id="{2D772776-58E2-4024-A380-C13850E887F1}"/>
              </a:ext>
            </a:extLst>
          </p:cNvPr>
          <p:cNvCxnSpPr/>
          <p:nvPr/>
        </p:nvCxnSpPr>
        <p:spPr>
          <a:xfrm>
            <a:off x="5705475" y="1924050"/>
            <a:ext cx="0" cy="971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8F20FE-AE99-4ED5-8F80-0E2F7588A152}"/>
              </a:ext>
            </a:extLst>
          </p:cNvPr>
          <p:cNvSpPr txBox="1"/>
          <p:nvPr/>
        </p:nvSpPr>
        <p:spPr>
          <a:xfrm flipH="1">
            <a:off x="4281487" y="2981325"/>
            <a:ext cx="2847975" cy="523220"/>
          </a:xfrm>
          <a:prstGeom prst="rect">
            <a:avLst/>
          </a:prstGeom>
          <a:noFill/>
        </p:spPr>
        <p:txBody>
          <a:bodyPr wrap="square" rtlCol="0">
            <a:spAutoFit/>
          </a:bodyPr>
          <a:lstStyle/>
          <a:p>
            <a:pPr algn="just"/>
            <a:r>
              <a:rPr lang="en-US" sz="2800" dirty="0"/>
              <a:t>SERUM PROTEIN</a:t>
            </a:r>
            <a:endParaRPr lang="en-IN" sz="2800" dirty="0"/>
          </a:p>
        </p:txBody>
      </p:sp>
      <p:cxnSp>
        <p:nvCxnSpPr>
          <p:cNvPr id="7" name="Straight Arrow Connector 6">
            <a:extLst>
              <a:ext uri="{FF2B5EF4-FFF2-40B4-BE49-F238E27FC236}">
                <a16:creationId xmlns:a16="http://schemas.microsoft.com/office/drawing/2014/main" id="{67964211-6625-4088-845A-94B035A02EEE}"/>
              </a:ext>
            </a:extLst>
          </p:cNvPr>
          <p:cNvCxnSpPr>
            <a:cxnSpLocks/>
          </p:cNvCxnSpPr>
          <p:nvPr/>
        </p:nvCxnSpPr>
        <p:spPr>
          <a:xfrm flipH="1">
            <a:off x="4886325" y="3619500"/>
            <a:ext cx="76200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C26A99E-2DCC-43A7-84EC-0D1C75A49CF3}"/>
              </a:ext>
            </a:extLst>
          </p:cNvPr>
          <p:cNvCxnSpPr>
            <a:cxnSpLocks/>
          </p:cNvCxnSpPr>
          <p:nvPr/>
        </p:nvCxnSpPr>
        <p:spPr>
          <a:xfrm>
            <a:off x="5648325" y="3619500"/>
            <a:ext cx="781050" cy="647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7B4F790-EBFF-4C4E-ACE3-3D963218387E}"/>
              </a:ext>
            </a:extLst>
          </p:cNvPr>
          <p:cNvSpPr txBox="1"/>
          <p:nvPr/>
        </p:nvSpPr>
        <p:spPr>
          <a:xfrm>
            <a:off x="2438400" y="4829175"/>
            <a:ext cx="2743200" cy="1200329"/>
          </a:xfrm>
          <a:prstGeom prst="rect">
            <a:avLst/>
          </a:prstGeom>
          <a:noFill/>
        </p:spPr>
        <p:txBody>
          <a:bodyPr wrap="square" rtlCol="0">
            <a:spAutoFit/>
          </a:bodyPr>
          <a:lstStyle/>
          <a:p>
            <a:r>
              <a:rPr lang="en-US" dirty="0"/>
              <a:t>LOW :</a:t>
            </a:r>
          </a:p>
          <a:p>
            <a:r>
              <a:rPr lang="en-US" dirty="0"/>
              <a:t>N</a:t>
            </a:r>
            <a:r>
              <a:rPr lang="en-IN" dirty="0" err="1"/>
              <a:t>ephrotic</a:t>
            </a:r>
            <a:r>
              <a:rPr lang="en-IN" dirty="0"/>
              <a:t> syndrome</a:t>
            </a:r>
          </a:p>
          <a:p>
            <a:r>
              <a:rPr lang="en-IN" dirty="0"/>
              <a:t>Hepatic cirrhosis</a:t>
            </a:r>
          </a:p>
          <a:p>
            <a:r>
              <a:rPr lang="en-IN" dirty="0"/>
              <a:t>Severe malnutrition</a:t>
            </a:r>
            <a:endParaRPr lang="en-US" dirty="0"/>
          </a:p>
        </p:txBody>
      </p:sp>
      <p:sp>
        <p:nvSpPr>
          <p:cNvPr id="17" name="TextBox 16">
            <a:extLst>
              <a:ext uri="{FF2B5EF4-FFF2-40B4-BE49-F238E27FC236}">
                <a16:creationId xmlns:a16="http://schemas.microsoft.com/office/drawing/2014/main" id="{A293EE2D-65DC-433F-9A7A-28569E26262D}"/>
              </a:ext>
            </a:extLst>
          </p:cNvPr>
          <p:cNvSpPr txBox="1"/>
          <p:nvPr/>
        </p:nvSpPr>
        <p:spPr>
          <a:xfrm>
            <a:off x="6934200" y="4933950"/>
            <a:ext cx="2581275" cy="1200329"/>
          </a:xfrm>
          <a:prstGeom prst="rect">
            <a:avLst/>
          </a:prstGeom>
          <a:noFill/>
        </p:spPr>
        <p:txBody>
          <a:bodyPr wrap="square" rtlCol="0">
            <a:spAutoFit/>
          </a:bodyPr>
          <a:lstStyle/>
          <a:p>
            <a:r>
              <a:rPr lang="en-US" dirty="0"/>
              <a:t>NORMAL:</a:t>
            </a:r>
          </a:p>
          <a:p>
            <a:r>
              <a:rPr lang="en-US" dirty="0"/>
              <a:t>Cardiac failure</a:t>
            </a:r>
          </a:p>
          <a:p>
            <a:r>
              <a:rPr lang="en-US" dirty="0"/>
              <a:t>Renal failure</a:t>
            </a:r>
          </a:p>
          <a:p>
            <a:r>
              <a:rPr lang="en-US" dirty="0"/>
              <a:t>Drug induced</a:t>
            </a:r>
            <a:endParaRPr lang="en-IN" dirty="0"/>
          </a:p>
        </p:txBody>
      </p:sp>
    </p:spTree>
    <p:extLst>
      <p:ext uri="{BB962C8B-B14F-4D97-AF65-F5344CB8AC3E}">
        <p14:creationId xmlns:p14="http://schemas.microsoft.com/office/powerpoint/2010/main" val="2997015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BB81F4-3F6C-4F40-811B-C4D96DFFD3BC}"/>
              </a:ext>
            </a:extLst>
          </p:cNvPr>
          <p:cNvSpPr>
            <a:spLocks noGrp="1"/>
          </p:cNvSpPr>
          <p:nvPr>
            <p:ph idx="1"/>
          </p:nvPr>
        </p:nvSpPr>
        <p:spPr>
          <a:xfrm>
            <a:off x="857250" y="800100"/>
            <a:ext cx="10496550" cy="5376863"/>
          </a:xfrm>
        </p:spPr>
        <p:style>
          <a:lnRef idx="2">
            <a:schemeClr val="dk1"/>
          </a:lnRef>
          <a:fillRef idx="1">
            <a:schemeClr val="lt1"/>
          </a:fillRef>
          <a:effectRef idx="0">
            <a:schemeClr val="dk1"/>
          </a:effectRef>
          <a:fontRef idx="minor">
            <a:schemeClr val="dk1"/>
          </a:fontRef>
        </p:style>
        <p:txBody>
          <a:bodyPr/>
          <a:lstStyle/>
          <a:p>
            <a:pPr marL="0" indent="0">
              <a:buNone/>
            </a:pPr>
            <a:endParaRPr lang="en-IN" dirty="0"/>
          </a:p>
        </p:txBody>
      </p:sp>
      <p:sp>
        <p:nvSpPr>
          <p:cNvPr id="4" name="Rectangle 3">
            <a:extLst>
              <a:ext uri="{FF2B5EF4-FFF2-40B4-BE49-F238E27FC236}">
                <a16:creationId xmlns:a16="http://schemas.microsoft.com/office/drawing/2014/main" id="{9D033BD2-30D4-474E-8323-B4595088CEAC}"/>
              </a:ext>
            </a:extLst>
          </p:cNvPr>
          <p:cNvSpPr/>
          <p:nvPr/>
        </p:nvSpPr>
        <p:spPr>
          <a:xfrm>
            <a:off x="4200525" y="1085850"/>
            <a:ext cx="4067175" cy="1371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LOCALISED EDEMA</a:t>
            </a:r>
            <a:endParaRPr lang="en-IN" sz="2800" dirty="0"/>
          </a:p>
        </p:txBody>
      </p:sp>
      <p:cxnSp>
        <p:nvCxnSpPr>
          <p:cNvPr id="6" name="Straight Arrow Connector 5">
            <a:extLst>
              <a:ext uri="{FF2B5EF4-FFF2-40B4-BE49-F238E27FC236}">
                <a16:creationId xmlns:a16="http://schemas.microsoft.com/office/drawing/2014/main" id="{33D0A7D2-2391-4336-8737-B267D4C07B7A}"/>
              </a:ext>
            </a:extLst>
          </p:cNvPr>
          <p:cNvCxnSpPr>
            <a:stCxn id="4" idx="2"/>
          </p:cNvCxnSpPr>
          <p:nvPr/>
        </p:nvCxnSpPr>
        <p:spPr>
          <a:xfrm flipH="1">
            <a:off x="6234112" y="2457450"/>
            <a:ext cx="1" cy="828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60C089E-64E8-4943-B284-0A243CB86D14}"/>
              </a:ext>
            </a:extLst>
          </p:cNvPr>
          <p:cNvSpPr/>
          <p:nvPr/>
        </p:nvSpPr>
        <p:spPr>
          <a:xfrm>
            <a:off x="5000625" y="3286125"/>
            <a:ext cx="2628891" cy="8286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LOWER LIMB EDEMA</a:t>
            </a:r>
            <a:endParaRPr lang="en-IN" dirty="0"/>
          </a:p>
        </p:txBody>
      </p:sp>
      <p:cxnSp>
        <p:nvCxnSpPr>
          <p:cNvPr id="9" name="Straight Arrow Connector 8">
            <a:extLst>
              <a:ext uri="{FF2B5EF4-FFF2-40B4-BE49-F238E27FC236}">
                <a16:creationId xmlns:a16="http://schemas.microsoft.com/office/drawing/2014/main" id="{8542718A-D676-4E30-BCE3-F19D0DA08152}"/>
              </a:ext>
            </a:extLst>
          </p:cNvPr>
          <p:cNvCxnSpPr>
            <a:stCxn id="7" idx="2"/>
          </p:cNvCxnSpPr>
          <p:nvPr/>
        </p:nvCxnSpPr>
        <p:spPr>
          <a:xfrm flipH="1">
            <a:off x="5372100" y="4114800"/>
            <a:ext cx="942971" cy="1009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141207E-7872-40A5-B4C0-09A47B0D41AC}"/>
              </a:ext>
            </a:extLst>
          </p:cNvPr>
          <p:cNvCxnSpPr>
            <a:cxnSpLocks/>
          </p:cNvCxnSpPr>
          <p:nvPr/>
        </p:nvCxnSpPr>
        <p:spPr>
          <a:xfrm>
            <a:off x="6305545" y="4114800"/>
            <a:ext cx="895354" cy="933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8BB393-FD7E-4814-BDA2-F23F2993275A}"/>
              </a:ext>
            </a:extLst>
          </p:cNvPr>
          <p:cNvSpPr/>
          <p:nvPr/>
        </p:nvSpPr>
        <p:spPr>
          <a:xfrm>
            <a:off x="4267200" y="5229225"/>
            <a:ext cx="2181225" cy="8286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BILATERAL</a:t>
            </a:r>
          </a:p>
          <a:p>
            <a:pPr algn="ctr"/>
            <a:r>
              <a:rPr lang="en-US" dirty="0"/>
              <a:t>ACUTE/CHRONIC</a:t>
            </a:r>
            <a:endParaRPr lang="en-IN" dirty="0"/>
          </a:p>
        </p:txBody>
      </p:sp>
      <p:sp>
        <p:nvSpPr>
          <p:cNvPr id="13" name="Rectangle 12">
            <a:extLst>
              <a:ext uri="{FF2B5EF4-FFF2-40B4-BE49-F238E27FC236}">
                <a16:creationId xmlns:a16="http://schemas.microsoft.com/office/drawing/2014/main" id="{C9F577D6-C9BA-4231-851F-BC42BF3B1CEA}"/>
              </a:ext>
            </a:extLst>
          </p:cNvPr>
          <p:cNvSpPr/>
          <p:nvPr/>
        </p:nvSpPr>
        <p:spPr>
          <a:xfrm>
            <a:off x="6905625" y="5229225"/>
            <a:ext cx="2076450" cy="8286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UNILATERAL</a:t>
            </a:r>
          </a:p>
          <a:p>
            <a:pPr algn="ctr"/>
            <a:r>
              <a:rPr lang="en-US" dirty="0"/>
              <a:t>ACUTE/CHRONIC</a:t>
            </a:r>
            <a:endParaRPr lang="en-IN" dirty="0"/>
          </a:p>
        </p:txBody>
      </p:sp>
    </p:spTree>
    <p:extLst>
      <p:ext uri="{BB962C8B-B14F-4D97-AF65-F5344CB8AC3E}">
        <p14:creationId xmlns:p14="http://schemas.microsoft.com/office/powerpoint/2010/main" val="3088023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DCFFF6-3712-49EA-BAF1-3D668385AB9C}"/>
              </a:ext>
            </a:extLst>
          </p:cNvPr>
          <p:cNvSpPr>
            <a:spLocks noGrp="1"/>
          </p:cNvSpPr>
          <p:nvPr>
            <p:ph idx="1"/>
          </p:nvPr>
        </p:nvSpPr>
        <p:spPr>
          <a:xfrm>
            <a:off x="762000" y="723900"/>
            <a:ext cx="10591800" cy="5453063"/>
          </a:xfrm>
        </p:spPr>
        <p:txBody>
          <a:bodyPr/>
          <a:lstStyle/>
          <a:p>
            <a:pPr algn="ctr"/>
            <a:r>
              <a:rPr lang="en-US" dirty="0"/>
              <a:t>ACUTE ONSET UNILATERAL LOWER LIMB EDEMA</a:t>
            </a:r>
            <a:endParaRPr lang="en-IN" dirty="0"/>
          </a:p>
        </p:txBody>
      </p:sp>
      <p:cxnSp>
        <p:nvCxnSpPr>
          <p:cNvPr id="5" name="Straight Arrow Connector 4">
            <a:extLst>
              <a:ext uri="{FF2B5EF4-FFF2-40B4-BE49-F238E27FC236}">
                <a16:creationId xmlns:a16="http://schemas.microsoft.com/office/drawing/2014/main" id="{741F1BEF-DE81-4ADE-A0D1-612F71F00675}"/>
              </a:ext>
            </a:extLst>
          </p:cNvPr>
          <p:cNvCxnSpPr>
            <a:cxnSpLocks/>
          </p:cNvCxnSpPr>
          <p:nvPr/>
        </p:nvCxnSpPr>
        <p:spPr>
          <a:xfrm rot="10800000" flipV="1">
            <a:off x="5429250" y="1257300"/>
            <a:ext cx="0" cy="695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28ACA6E-0831-478C-808D-22923BED6A71}"/>
              </a:ext>
            </a:extLst>
          </p:cNvPr>
          <p:cNvSpPr txBox="1"/>
          <p:nvPr/>
        </p:nvSpPr>
        <p:spPr>
          <a:xfrm>
            <a:off x="2543174" y="2343150"/>
            <a:ext cx="6619865" cy="3693319"/>
          </a:xfrm>
          <a:prstGeom prst="rect">
            <a:avLst/>
          </a:prstGeom>
          <a:noFill/>
        </p:spPr>
        <p:txBody>
          <a:bodyPr wrap="square" rtlCol="0">
            <a:spAutoFit/>
          </a:bodyPr>
          <a:lstStyle/>
          <a:p>
            <a:r>
              <a:rPr lang="en-US" sz="2400" dirty="0">
                <a:latin typeface="+mj-lt"/>
              </a:rPr>
              <a:t>LOOK FOR EVIDENCE OF</a:t>
            </a:r>
            <a:r>
              <a:rPr lang="en-US" sz="2400" b="1" dirty="0">
                <a:latin typeface="+mj-lt"/>
              </a:rPr>
              <a:t> DVT</a:t>
            </a:r>
          </a:p>
          <a:p>
            <a:pPr>
              <a:buFont typeface="+mj-lt"/>
              <a:buAutoNum type="arabicPeriod"/>
            </a:pPr>
            <a:r>
              <a:rPr lang="en-US" sz="2400" dirty="0">
                <a:effectLst/>
                <a:latin typeface="+mj-lt"/>
                <a:ea typeface="Times New Roman" panose="02020603050405020304" pitchFamily="18" charset="0"/>
                <a:cs typeface="Times New Roman" panose="02020603050405020304" pitchFamily="18" charset="0"/>
              </a:rPr>
              <a:t> calf tenderness</a:t>
            </a:r>
          </a:p>
          <a:p>
            <a:pPr>
              <a:buFont typeface="+mj-lt"/>
              <a:buAutoNum type="arabicPeriod"/>
            </a:pPr>
            <a:r>
              <a:rPr lang="en-US" sz="2400" dirty="0">
                <a:effectLst/>
                <a:latin typeface="+mj-lt"/>
                <a:ea typeface="Times New Roman" panose="02020603050405020304" pitchFamily="18" charset="0"/>
                <a:cs typeface="Times New Roman" panose="02020603050405020304" pitchFamily="18" charset="0"/>
              </a:rPr>
              <a:t>pain or firmness along the course of a vein</a:t>
            </a:r>
          </a:p>
          <a:p>
            <a:pPr>
              <a:buFont typeface="+mj-lt"/>
              <a:buAutoNum type="arabicPeriod"/>
            </a:pPr>
            <a:r>
              <a:rPr lang="en-US" sz="2400" dirty="0">
                <a:effectLst/>
                <a:latin typeface="+mj-lt"/>
                <a:ea typeface="Times New Roman" panose="02020603050405020304" pitchFamily="18" charset="0"/>
                <a:cs typeface="Times New Roman" panose="02020603050405020304" pitchFamily="18" charset="0"/>
              </a:rPr>
              <a:t>unilateral warmth or erythema</a:t>
            </a:r>
          </a:p>
          <a:p>
            <a:pPr>
              <a:buFont typeface="+mj-lt"/>
              <a:buAutoNum type="arabicPeriod"/>
            </a:pPr>
            <a:r>
              <a:rPr lang="en-US" sz="2400" dirty="0">
                <a:latin typeface="+mj-lt"/>
                <a:ea typeface="Times New Roman" panose="02020603050405020304" pitchFamily="18" charset="0"/>
                <a:cs typeface="Times New Roman" panose="02020603050405020304" pitchFamily="18" charset="0"/>
              </a:rPr>
              <a:t>a</a:t>
            </a:r>
            <a:r>
              <a:rPr lang="en-US" sz="2400" dirty="0">
                <a:effectLst/>
                <a:latin typeface="+mj-lt"/>
                <a:ea typeface="Times New Roman" panose="02020603050405020304" pitchFamily="18" charset="0"/>
                <a:cs typeface="Times New Roman" panose="02020603050405020304" pitchFamily="18" charset="0"/>
              </a:rPr>
              <a:t> larger calf circumference in the affected leg is the most useful finding, whereas Homans’ sign (calf pain upon passive dorsiflexion of the foot) is not a reliable sign of DVT. </a:t>
            </a:r>
            <a:endParaRPr lang="en-IN" sz="2400" dirty="0">
              <a:latin typeface="+mj-lt"/>
            </a:endParaRPr>
          </a:p>
          <a:p>
            <a:endParaRPr lang="en-US" sz="2400" dirty="0">
              <a:latin typeface="+mj-lt"/>
            </a:endParaRPr>
          </a:p>
          <a:p>
            <a:endParaRPr lang="en-IN" dirty="0"/>
          </a:p>
        </p:txBody>
      </p:sp>
      <p:pic>
        <p:nvPicPr>
          <p:cNvPr id="2" name="Picture 1">
            <a:extLst>
              <a:ext uri="{FF2B5EF4-FFF2-40B4-BE49-F238E27FC236}">
                <a16:creationId xmlns:a16="http://schemas.microsoft.com/office/drawing/2014/main" id="{611B8584-5F6E-4982-B027-59F7C0564959}"/>
              </a:ext>
            </a:extLst>
          </p:cNvPr>
          <p:cNvPicPr>
            <a:picLocks noChangeAspect="1"/>
          </p:cNvPicPr>
          <p:nvPr/>
        </p:nvPicPr>
        <p:blipFill>
          <a:blip r:embed="rId2"/>
          <a:stretch>
            <a:fillRect/>
          </a:stretch>
        </p:blipFill>
        <p:spPr>
          <a:xfrm>
            <a:off x="8798861" y="2028824"/>
            <a:ext cx="2919118" cy="2238375"/>
          </a:xfrm>
          <a:prstGeom prst="rect">
            <a:avLst/>
          </a:prstGeom>
        </p:spPr>
      </p:pic>
    </p:spTree>
    <p:extLst>
      <p:ext uri="{BB962C8B-B14F-4D97-AF65-F5344CB8AC3E}">
        <p14:creationId xmlns:p14="http://schemas.microsoft.com/office/powerpoint/2010/main" val="501059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38B83C-C771-4FAF-8938-4EEECFDD5F14}"/>
              </a:ext>
            </a:extLst>
          </p:cNvPr>
          <p:cNvSpPr>
            <a:spLocks noGrp="1"/>
          </p:cNvSpPr>
          <p:nvPr>
            <p:ph idx="1"/>
          </p:nvPr>
        </p:nvSpPr>
        <p:spPr>
          <a:xfrm>
            <a:off x="800100" y="790575"/>
            <a:ext cx="10553700" cy="5386388"/>
          </a:xfrm>
        </p:spPr>
        <p:txBody>
          <a:bodyPr>
            <a:normAutofit fontScale="85000" lnSpcReduction="20000"/>
          </a:bodyPr>
          <a:lstStyle/>
          <a:p>
            <a:r>
              <a:rPr lang="en-US" dirty="0"/>
              <a:t>NO EVIDENCE OF DVT: </a:t>
            </a:r>
          </a:p>
          <a:p>
            <a:pPr>
              <a:lnSpc>
                <a:spcPct val="107000"/>
              </a:lnSpc>
              <a:spcAft>
                <a:spcPts val="800"/>
              </a:spcAf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Calf muscle pull or tear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An inciting injury may be identified in the history, and there may be signs of bleeding (if ultrasonography is performed) or bruising at the ankle</a:t>
            </a:r>
          </a:p>
          <a:p>
            <a:pPr>
              <a:lnSpc>
                <a:spcPct val="107000"/>
              </a:lnSpc>
              <a:spcAft>
                <a:spcPts val="800"/>
              </a:spcAf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Cellulitis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Bacterial cellulitis is a common condition of the leg, particularly in patients who have chronic leg swelling due to venous insufficiency or lymphedema. </a:t>
            </a:r>
          </a:p>
          <a:p>
            <a:pPr marL="0" indent="0">
              <a:lnSpc>
                <a:spcPct val="107000"/>
              </a:lnSpc>
              <a:spcAft>
                <a:spcPts val="80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In bacterial cellulitis, the warmth and redness often skip areas and may be associated with constitutional symptoms including fever. </a:t>
            </a:r>
          </a:p>
          <a:p>
            <a:pPr marL="0" indent="0">
              <a:lnSpc>
                <a:spcPct val="107000"/>
              </a:lnSpc>
              <a:spcAft>
                <a:spcPts val="80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Some patients with venous insufficiency develop a low-grade, nonbacterial cellulitis, which resembles infectious cellulitis, but without constitutional symptoms.</a:t>
            </a:r>
          </a:p>
          <a:p>
            <a:pPr marL="0" indent="0">
              <a:lnSpc>
                <a:spcPct val="107000"/>
              </a:lnSpc>
              <a:spcAft>
                <a:spcPts val="80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Although fever increases the suspicion for cellulitis, it can also be present in DVT</a:t>
            </a:r>
            <a:endParaRPr lang="en-IN" sz="2800" dirty="0"/>
          </a:p>
          <a:p>
            <a:pPr>
              <a:buFont typeface="Wingdings" panose="05000000000000000000" pitchFamily="2" charset="2"/>
              <a:buChar char="Ø"/>
            </a:pPr>
            <a:endParaRPr lang="en-IN" dirty="0"/>
          </a:p>
        </p:txBody>
      </p:sp>
    </p:spTree>
    <p:extLst>
      <p:ext uri="{BB962C8B-B14F-4D97-AF65-F5344CB8AC3E}">
        <p14:creationId xmlns:p14="http://schemas.microsoft.com/office/powerpoint/2010/main" val="1152017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F7966E-F94D-4CDC-A5AF-4DBC7794D517}"/>
              </a:ext>
            </a:extLst>
          </p:cNvPr>
          <p:cNvSpPr>
            <a:spLocks noGrp="1"/>
          </p:cNvSpPr>
          <p:nvPr>
            <p:ph idx="1"/>
          </p:nvPr>
        </p:nvSpPr>
        <p:spPr>
          <a:xfrm>
            <a:off x="885825" y="952500"/>
            <a:ext cx="10467974" cy="5224463"/>
          </a:xfrm>
        </p:spPr>
        <p:txBody>
          <a:bodyPr>
            <a:normAutofit fontScale="70000" lnSpcReduction="20000"/>
          </a:bodyPr>
          <a:lstStyle/>
          <a:p>
            <a:pPr>
              <a:lnSpc>
                <a:spcPct val="107000"/>
              </a:lnSpc>
              <a:spcAft>
                <a:spcPts val="800"/>
              </a:spcAf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Superficial thrombophlebitis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Superficial vein thrombophlebitis classically presents with palpable, tender superficial veins. </a:t>
            </a:r>
          </a:p>
          <a:p>
            <a:pPr>
              <a:lnSpc>
                <a:spcPct val="107000"/>
              </a:lnSpc>
              <a:spcAft>
                <a:spcPts val="800"/>
              </a:spcAf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Popliteal (Baker’s) cyst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The majority of popliteal cysts are due to either distention of a bursa by fluid originating from a knee joint or posterior herniation of the joint capsule due to increased intraarticular pressure. A popliteal cyst that causes calf symptoms is usually leaking or has ruptured. It is often distinguished from DVT by posterior knee pain, knee stiffness, swelling or a mass behind the knee (especially with the knee in extension), and bruising around the ankle. However, calf symptoms are common; in addition, compression of the popliteal vein may cause leg swelling or secondary DVT. </a:t>
            </a:r>
          </a:p>
          <a:p>
            <a:pPr>
              <a:lnSpc>
                <a:spcPct val="107000"/>
              </a:lnSpc>
              <a:spcAft>
                <a:spcPts val="800"/>
              </a:spcAf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Inflammatory pathology of the knee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Pain, inflammation, and swelling can accompany any knee joint pathology and may be confused with a popliteal cyst or DVT.  </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May-</a:t>
            </a:r>
            <a:r>
              <a:rPr lang="en-US" sz="2800" b="1" dirty="0" err="1">
                <a:effectLst/>
                <a:latin typeface="Calibri" panose="020F0502020204030204" pitchFamily="34" charset="0"/>
                <a:ea typeface="Times New Roman" panose="02020603050405020304" pitchFamily="18" charset="0"/>
                <a:cs typeface="Times New Roman" panose="02020603050405020304" pitchFamily="18" charset="0"/>
              </a:rPr>
              <a:t>Thurner</a:t>
            </a: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 syndrome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May-</a:t>
            </a:r>
            <a:r>
              <a:rPr lang="en-US" sz="2800" dirty="0" err="1">
                <a:effectLst/>
                <a:latin typeface="Calibri" panose="020F0502020204030204" pitchFamily="34" charset="0"/>
                <a:ea typeface="Times New Roman" panose="02020603050405020304" pitchFamily="18" charset="0"/>
                <a:cs typeface="Times New Roman" panose="02020603050405020304" pitchFamily="18" charset="0"/>
              </a:rPr>
              <a:t>Thurner</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syndrome occurs in younger females (second or third decade) who present with acute pain and swelling of the entire left lower extremity, with or without venous thrombosis. The syndrome is most often caused by a compression of the left iliac vein between the overlying right common iliac artery and the fifth lumbar vertebrae.</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19502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E4244-C429-482B-8EB5-649177921562}"/>
              </a:ext>
            </a:extLst>
          </p:cNvPr>
          <p:cNvSpPr>
            <a:spLocks noGrp="1"/>
          </p:cNvSpPr>
          <p:nvPr>
            <p:ph type="title"/>
          </p:nvPr>
        </p:nvSpPr>
        <p:spPr/>
        <p:txBody>
          <a:bodyPr/>
          <a:lstStyle/>
          <a:p>
            <a:r>
              <a:rPr lang="en-US" dirty="0"/>
              <a:t>APPROACH TO CHRONIC UNILATERAL LOWER LIMB EDEMA</a:t>
            </a:r>
            <a:endParaRPr lang="en-IN" dirty="0"/>
          </a:p>
        </p:txBody>
      </p:sp>
      <p:sp>
        <p:nvSpPr>
          <p:cNvPr id="3" name="Content Placeholder 2">
            <a:extLst>
              <a:ext uri="{FF2B5EF4-FFF2-40B4-BE49-F238E27FC236}">
                <a16:creationId xmlns:a16="http://schemas.microsoft.com/office/drawing/2014/main" id="{97C381A0-056C-4BFC-9CBC-C6142F37F014}"/>
              </a:ext>
            </a:extLst>
          </p:cNvPr>
          <p:cNvSpPr>
            <a:spLocks noGrp="1"/>
          </p:cNvSpPr>
          <p:nvPr>
            <p:ph idx="1"/>
          </p:nvPr>
        </p:nvSpPr>
        <p:spPr/>
        <p:txBody>
          <a:bodyPr/>
          <a:lstStyle/>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The most common cause of chronic unilateral or asymmetric edema is lower extremity </a:t>
            </a: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chronic venous disease.</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Less common causes include primary or secondary lymphedema, a pelvic neoplasm compromising venous return, and complex regional pain syndrome.</a:t>
            </a:r>
            <a:endParaRPr lang="en-IN" sz="2800" dirty="0"/>
          </a:p>
          <a:p>
            <a:endParaRPr lang="en-IN" dirty="0"/>
          </a:p>
        </p:txBody>
      </p:sp>
    </p:spTree>
    <p:extLst>
      <p:ext uri="{BB962C8B-B14F-4D97-AF65-F5344CB8AC3E}">
        <p14:creationId xmlns:p14="http://schemas.microsoft.com/office/powerpoint/2010/main" val="1106475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5E541E-1255-4CE3-99D3-062EB6A318B4}"/>
              </a:ext>
            </a:extLst>
          </p:cNvPr>
          <p:cNvSpPr>
            <a:spLocks noGrp="1"/>
          </p:cNvSpPr>
          <p:nvPr>
            <p:ph idx="1"/>
          </p:nvPr>
        </p:nvSpPr>
        <p:spPr>
          <a:xfrm>
            <a:off x="876300" y="866775"/>
            <a:ext cx="10477500" cy="5310188"/>
          </a:xfrm>
        </p:spPr>
        <p:txBody>
          <a:bodyPr>
            <a:normAutofit fontScale="77500" lnSpcReduction="20000"/>
          </a:bodyPr>
          <a:lstStyle/>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If the history and examination are not consistent with venous insufficiency, lymphedema, or complex regional pain syndrome,</a:t>
            </a: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 compression ultrasonography (CUS)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with Doppler should be obtained. CUS can provide the following information:</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buFont typeface="+mj-lt"/>
              <a:buAutoNum type="arabicPeriod"/>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Confirmation of lower extremity chronic venous disease</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buFont typeface="+mj-lt"/>
              <a:buAutoNum type="arabicPeriod"/>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Suggestion of pelvic outflow obstruction</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buFont typeface="+mj-lt"/>
              <a:buAutoNum type="arabicPeriod"/>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 normal study is consistent with either lymphedema or complex regional pain syndrome.</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A neoplasm should be suspected when CUS is suggestive of pelvic outflow obstruction </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The most common etiologies include ovarian cancer, endometrial cancer, bladder cancer, lymphoma, and prostate cancer. </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Rarely, benign lesions such as uterine fibroids or ovarian cysts can cause unilateral leg swelling.</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1264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88EEC-46AF-473A-96FD-0DF6E2453FCD}"/>
              </a:ext>
            </a:extLst>
          </p:cNvPr>
          <p:cNvSpPr>
            <a:spLocks noGrp="1"/>
          </p:cNvSpPr>
          <p:nvPr>
            <p:ph type="title"/>
          </p:nvPr>
        </p:nvSpPr>
        <p:spPr>
          <a:xfrm>
            <a:off x="838200" y="365126"/>
            <a:ext cx="10515600" cy="977900"/>
          </a:xfrm>
        </p:spPr>
        <p:txBody>
          <a:bodyPr>
            <a:normAutofit/>
          </a:bodyPr>
          <a:lstStyle/>
          <a:p>
            <a:pPr algn="ctr"/>
            <a:r>
              <a:rPr lang="en-US" dirty="0"/>
              <a:t>BILATERAL LOWER LIMB EDEMA</a:t>
            </a:r>
            <a:endParaRPr lang="en-IN" dirty="0"/>
          </a:p>
        </p:txBody>
      </p:sp>
      <p:sp>
        <p:nvSpPr>
          <p:cNvPr id="10" name="Content Placeholder 9">
            <a:extLst>
              <a:ext uri="{FF2B5EF4-FFF2-40B4-BE49-F238E27FC236}">
                <a16:creationId xmlns:a16="http://schemas.microsoft.com/office/drawing/2014/main" id="{3F947CFD-A8A5-4A7B-BEE1-2BDA712FDCAF}"/>
              </a:ext>
            </a:extLst>
          </p:cNvPr>
          <p:cNvSpPr>
            <a:spLocks noGrp="1"/>
          </p:cNvSpPr>
          <p:nvPr>
            <p:ph sz="half" idx="1"/>
          </p:nvPr>
        </p:nvSpPr>
        <p:spPr/>
        <p:txBody>
          <a:bodyPr>
            <a:normAutofit fontScale="70000" lnSpcReduction="20000"/>
          </a:bodyPr>
          <a:lstStyle/>
          <a:p>
            <a:pPr algn="ctr"/>
            <a:r>
              <a:rPr lang="en-US" dirty="0"/>
              <a:t>ACUTE</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Drug induced</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Acute heart failure </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Acute nephrotic syndrome  </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Bilateral DVT, which is often associated with malignancy.</a:t>
            </a:r>
            <a:endParaRPr lang="en-IN" dirty="0"/>
          </a:p>
        </p:txBody>
      </p:sp>
      <p:sp>
        <p:nvSpPr>
          <p:cNvPr id="11" name="Content Placeholder 10">
            <a:extLst>
              <a:ext uri="{FF2B5EF4-FFF2-40B4-BE49-F238E27FC236}">
                <a16:creationId xmlns:a16="http://schemas.microsoft.com/office/drawing/2014/main" id="{D17D66E9-387B-423D-84CF-F7F0BD64626E}"/>
              </a:ext>
            </a:extLst>
          </p:cNvPr>
          <p:cNvSpPr>
            <a:spLocks noGrp="1"/>
          </p:cNvSpPr>
          <p:nvPr>
            <p:ph sz="half" idx="2"/>
          </p:nvPr>
        </p:nvSpPr>
        <p:spPr/>
        <p:txBody>
          <a:bodyPr>
            <a:normAutofit fontScale="70000" lnSpcReduction="20000"/>
          </a:bodyPr>
          <a:lstStyle/>
          <a:p>
            <a:r>
              <a:rPr lang="en-US" dirty="0"/>
              <a:t>CHRONIC</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Chronic venous disease most common </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heart failure </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pulmonary hypertension (often related to sleep apnea) </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renal disease, liver disease</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 pelvic neoplasm</a:t>
            </a:r>
          </a:p>
          <a:p>
            <a:pPr>
              <a:lnSpc>
                <a:spcPct val="107000"/>
              </a:lnSpc>
              <a:spcAft>
                <a:spcPts val="8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constrictive pericarditis</a:t>
            </a:r>
          </a:p>
          <a:p>
            <a:pPr>
              <a:lnSpc>
                <a:spcPct val="107000"/>
              </a:lnSpc>
              <a:spcAft>
                <a:spcPts val="800"/>
              </a:spcAft>
            </a:pPr>
            <a:r>
              <a:rPr lang="en-US" sz="2800" dirty="0">
                <a:latin typeface="Calibri" panose="020F0502020204030204" pitchFamily="34" charset="0"/>
                <a:ea typeface="Times New Roman" panose="02020603050405020304" pitchFamily="18" charset="0"/>
                <a:cs typeface="Times New Roman" panose="02020603050405020304" pitchFamily="18" charset="0"/>
              </a:rPr>
              <a:t>i</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diopathic edema, premenstrual edema, malnutrition</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cxnSp>
        <p:nvCxnSpPr>
          <p:cNvPr id="18" name="Straight Arrow Connector 17">
            <a:extLst>
              <a:ext uri="{FF2B5EF4-FFF2-40B4-BE49-F238E27FC236}">
                <a16:creationId xmlns:a16="http://schemas.microsoft.com/office/drawing/2014/main" id="{E298F341-C5C6-49F8-B264-0B1F80206258}"/>
              </a:ext>
            </a:extLst>
          </p:cNvPr>
          <p:cNvCxnSpPr/>
          <p:nvPr/>
        </p:nvCxnSpPr>
        <p:spPr>
          <a:xfrm>
            <a:off x="5686425" y="1076325"/>
            <a:ext cx="1562100" cy="749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E703FE1-E5B3-4544-A53A-B4209D153013}"/>
              </a:ext>
            </a:extLst>
          </p:cNvPr>
          <p:cNvCxnSpPr/>
          <p:nvPr/>
        </p:nvCxnSpPr>
        <p:spPr>
          <a:xfrm flipH="1">
            <a:off x="3962400" y="1076325"/>
            <a:ext cx="1724025" cy="749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480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632AF7-EA74-4C83-B374-E999C9E4323E}"/>
              </a:ext>
            </a:extLst>
          </p:cNvPr>
          <p:cNvSpPr>
            <a:spLocks noGrp="1"/>
          </p:cNvSpPr>
          <p:nvPr>
            <p:ph type="title"/>
          </p:nvPr>
        </p:nvSpPr>
        <p:spPr/>
        <p:txBody>
          <a:bodyPr/>
          <a:lstStyle/>
          <a:p>
            <a:r>
              <a:rPr lang="en-US" dirty="0"/>
              <a:t>CHRONIC BILATERAL LOWER LIMB EDEMA</a:t>
            </a:r>
            <a:endParaRPr lang="en-IN" dirty="0"/>
          </a:p>
        </p:txBody>
      </p:sp>
      <p:sp>
        <p:nvSpPr>
          <p:cNvPr id="6" name="Content Placeholder 5">
            <a:extLst>
              <a:ext uri="{FF2B5EF4-FFF2-40B4-BE49-F238E27FC236}">
                <a16:creationId xmlns:a16="http://schemas.microsoft.com/office/drawing/2014/main" id="{031188B3-0E4B-480A-803E-36EC546A4904}"/>
              </a:ext>
            </a:extLst>
          </p:cNvPr>
          <p:cNvSpPr>
            <a:spLocks noGrp="1"/>
          </p:cNvSpPr>
          <p:nvPr>
            <p:ph idx="1"/>
          </p:nvPr>
        </p:nvSpPr>
        <p:spPr/>
        <p:txBody>
          <a:bodyPr>
            <a:normAutofit lnSpcReduction="10000"/>
          </a:bodyPr>
          <a:lstStyle/>
          <a:p>
            <a:r>
              <a:rPr lang="en-IN" dirty="0"/>
              <a:t>History &amp; examination-  </a:t>
            </a:r>
          </a:p>
          <a:p>
            <a:endParaRPr lang="en-IN" dirty="0"/>
          </a:p>
          <a:p>
            <a:r>
              <a:rPr lang="en-IN" dirty="0"/>
              <a:t>heart failure : Dyspnoea, orthopnoea, PND , fatigue , anorexia, abdominal distension with S3 , hepatomegaly, cardiomegaly, chest rales Elevated JVP </a:t>
            </a:r>
          </a:p>
          <a:p>
            <a:endParaRPr lang="en-IN" dirty="0"/>
          </a:p>
          <a:p>
            <a:r>
              <a:rPr lang="en-IN" dirty="0"/>
              <a:t>SLEEP APNOEA: Excessive day time sleepiness, snoring, breath interruption during sleeping </a:t>
            </a:r>
          </a:p>
          <a:p>
            <a:endParaRPr lang="en-IN" dirty="0"/>
          </a:p>
          <a:p>
            <a:r>
              <a:rPr lang="en-IN" dirty="0"/>
              <a:t>History suggestive of CLD/ CKD</a:t>
            </a:r>
          </a:p>
          <a:p>
            <a:endParaRPr lang="en-IN" dirty="0"/>
          </a:p>
        </p:txBody>
      </p:sp>
    </p:spTree>
    <p:extLst>
      <p:ext uri="{BB962C8B-B14F-4D97-AF65-F5344CB8AC3E}">
        <p14:creationId xmlns:p14="http://schemas.microsoft.com/office/powerpoint/2010/main" val="3187865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9E33CF-E45D-456B-B6A6-39C88E0C8BCA}"/>
              </a:ext>
            </a:extLst>
          </p:cNvPr>
          <p:cNvSpPr>
            <a:spLocks noGrp="1"/>
          </p:cNvSpPr>
          <p:nvPr>
            <p:ph idx="1"/>
          </p:nvPr>
        </p:nvSpPr>
        <p:spPr>
          <a:xfrm>
            <a:off x="828675" y="704850"/>
            <a:ext cx="10839450" cy="5800725"/>
          </a:xfrm>
        </p:spPr>
        <p:txBody>
          <a:bodyPr>
            <a:normAutofit fontScale="92500" lnSpcReduction="10000"/>
          </a:bodyPr>
          <a:lstStyle/>
          <a:p>
            <a:r>
              <a:rPr lang="en-US" sz="3600" b="1" dirty="0">
                <a:latin typeface="Calibri" panose="020F0502020204030204" pitchFamily="34" charset="0"/>
                <a:cs typeface="Calibri" panose="020F0502020204030204" pitchFamily="34" charset="0"/>
              </a:rPr>
              <a:t>INVESTIGATION : </a:t>
            </a:r>
          </a:p>
          <a:p>
            <a:r>
              <a:rPr lang="en-US" dirty="0"/>
              <a:t>Urine dipstick-for protein </a:t>
            </a:r>
          </a:p>
          <a:p>
            <a:r>
              <a:rPr lang="en-US" dirty="0"/>
              <a:t>serum creatinine</a:t>
            </a:r>
          </a:p>
          <a:p>
            <a:r>
              <a:rPr lang="en-US" dirty="0"/>
              <a:t>serum albumin</a:t>
            </a:r>
          </a:p>
          <a:p>
            <a:r>
              <a:rPr lang="en-US" dirty="0"/>
              <a:t>prothrombin time</a:t>
            </a:r>
          </a:p>
          <a:p>
            <a:r>
              <a:rPr lang="en-US" dirty="0"/>
              <a:t>liver function tests</a:t>
            </a:r>
          </a:p>
          <a:p>
            <a:r>
              <a:rPr lang="en-US" dirty="0"/>
              <a:t>thyroid-stimulating hormone </a:t>
            </a:r>
          </a:p>
          <a:p>
            <a:r>
              <a:rPr lang="en-US" dirty="0"/>
              <a:t>If these tests are unrevealing we obtain an echocardiogram to evaluate the possibility of heart failure or pulmonary hypertension.</a:t>
            </a:r>
          </a:p>
          <a:p>
            <a:r>
              <a:rPr lang="en-US" dirty="0"/>
              <a:t> If echo also unrevealing most probably chronic venous disease -pigmentary changes, induration, and ulceration </a:t>
            </a:r>
          </a:p>
          <a:p>
            <a:r>
              <a:rPr lang="en-US" dirty="0"/>
              <a:t>typical skin findings of chronic venous disease are absent, we obtain imaging of the pelvis to exclude a pelvic neoplasm or other lesion-causing venous outflow obstruction </a:t>
            </a:r>
            <a:r>
              <a:rPr lang="en-US" dirty="0" err="1"/>
              <a:t>Eg</a:t>
            </a:r>
            <a:r>
              <a:rPr lang="en-US" dirty="0"/>
              <a:t> TVS , CECT of pelvis</a:t>
            </a:r>
            <a:endParaRPr lang="en-IN" dirty="0"/>
          </a:p>
          <a:p>
            <a:endParaRPr lang="en-IN" dirty="0"/>
          </a:p>
        </p:txBody>
      </p:sp>
    </p:spTree>
    <p:extLst>
      <p:ext uri="{BB962C8B-B14F-4D97-AF65-F5344CB8AC3E}">
        <p14:creationId xmlns:p14="http://schemas.microsoft.com/office/powerpoint/2010/main" val="2443338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DEFE2-0DE5-43E8-9B7C-902C7A9A4527}"/>
              </a:ext>
            </a:extLst>
          </p:cNvPr>
          <p:cNvSpPr>
            <a:spLocks noGrp="1"/>
          </p:cNvSpPr>
          <p:nvPr>
            <p:ph type="title"/>
          </p:nvPr>
        </p:nvSpPr>
        <p:spPr/>
        <p:txBody>
          <a:bodyPr/>
          <a:lstStyle/>
          <a:p>
            <a:r>
              <a:rPr lang="en-US" dirty="0"/>
              <a:t>ARM EDEMA</a:t>
            </a:r>
            <a:endParaRPr lang="en-IN" dirty="0"/>
          </a:p>
        </p:txBody>
      </p:sp>
      <p:sp>
        <p:nvSpPr>
          <p:cNvPr id="3" name="Content Placeholder 2">
            <a:extLst>
              <a:ext uri="{FF2B5EF4-FFF2-40B4-BE49-F238E27FC236}">
                <a16:creationId xmlns:a16="http://schemas.microsoft.com/office/drawing/2014/main" id="{BE09337B-79C5-4B6A-99F9-5DD2399E5D47}"/>
              </a:ext>
            </a:extLst>
          </p:cNvPr>
          <p:cNvSpPr>
            <a:spLocks noGrp="1"/>
          </p:cNvSpPr>
          <p:nvPr>
            <p:ph idx="1"/>
          </p:nvPr>
        </p:nvSpPr>
        <p:spPr/>
        <p:txBody>
          <a:bodyPr>
            <a:normAutofit fontScale="92500" lnSpcReduction="20000"/>
          </a:bodyPr>
          <a:lstStyle/>
          <a:p>
            <a:r>
              <a:rPr lang="en-US" dirty="0"/>
              <a:t>ACUTE</a:t>
            </a:r>
          </a:p>
          <a:p>
            <a:pPr marL="0" indent="0">
              <a:buNone/>
            </a:pPr>
            <a:r>
              <a:rPr lang="en-US" dirty="0"/>
              <a:t>Causes :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trauma, infection, superficial thrombophlebitis, or inflammatory arthritis of the upper extremity</a:t>
            </a:r>
          </a:p>
          <a:p>
            <a:pPr>
              <a:buFont typeface="Arial" panose="020B0604020202020204" pitchFamily="34" charset="0"/>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Upper extremity venous thrombosis should be suspected when none of the etiologies noted above are present, or if there are other significant risk factors such as the presence of a venous catheter. </a:t>
            </a:r>
          </a:p>
          <a:p>
            <a:pPr>
              <a:buFont typeface="Arial" panose="020B0604020202020204" pitchFamily="34" charset="0"/>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Spontaneous thrombosis occurs most often in muscular male athletes engaging in strenuous activity with the involved arm and usually involves anatomic abnormalities of the thoracic outlet. </a:t>
            </a:r>
          </a:p>
          <a:p>
            <a:pPr>
              <a:buFont typeface="Arial" panose="020B0604020202020204" pitchFamily="34" charset="0"/>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Acute bilateral upper extremity edema is rare but may be seen with bilateral spontaneous venous thrombosis or superior vena cava syndrome.</a:t>
            </a:r>
          </a:p>
          <a:p>
            <a:pPr>
              <a:buFont typeface="Arial" panose="020B0604020202020204" pitchFamily="34" charset="0"/>
              <a:buChar char="•"/>
            </a:pPr>
            <a:r>
              <a:rPr lang="en-US" dirty="0">
                <a:latin typeface="Calibri" panose="020F0502020204030204" pitchFamily="34" charset="0"/>
                <a:cs typeface="Times New Roman" panose="02020603050405020304" pitchFamily="18" charset="0"/>
              </a:rPr>
              <a:t>CUS with doppler – investigation of choice</a:t>
            </a:r>
            <a:endParaRPr lang="en-IN" dirty="0"/>
          </a:p>
        </p:txBody>
      </p:sp>
    </p:spTree>
    <p:extLst>
      <p:ext uri="{BB962C8B-B14F-4D97-AF65-F5344CB8AC3E}">
        <p14:creationId xmlns:p14="http://schemas.microsoft.com/office/powerpoint/2010/main" val="1927660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508AA-056E-411B-8D6E-AD264D04A118}"/>
              </a:ext>
            </a:extLst>
          </p:cNvPr>
          <p:cNvSpPr>
            <a:spLocks noGrp="1"/>
          </p:cNvSpPr>
          <p:nvPr>
            <p:ph type="title"/>
          </p:nvPr>
        </p:nvSpPr>
        <p:spPr/>
        <p:txBody>
          <a:bodyPr/>
          <a:lstStyle/>
          <a:p>
            <a:r>
              <a:rPr lang="en-US" dirty="0"/>
              <a:t>LYMPHOEDEMA</a:t>
            </a:r>
            <a:endParaRPr lang="en-IN" dirty="0"/>
          </a:p>
        </p:txBody>
      </p:sp>
      <p:sp>
        <p:nvSpPr>
          <p:cNvPr id="3" name="Content Placeholder 2">
            <a:extLst>
              <a:ext uri="{FF2B5EF4-FFF2-40B4-BE49-F238E27FC236}">
                <a16:creationId xmlns:a16="http://schemas.microsoft.com/office/drawing/2014/main" id="{FF00608B-5264-4DFF-9E9F-6B0EF336F338}"/>
              </a:ext>
            </a:extLst>
          </p:cNvPr>
          <p:cNvSpPr>
            <a:spLocks noGrp="1"/>
          </p:cNvSpPr>
          <p:nvPr>
            <p:ph idx="1"/>
          </p:nvPr>
        </p:nvSpPr>
        <p:spPr/>
        <p:txBody>
          <a:bodyPr>
            <a:normAutofit lnSpcReduction="10000"/>
          </a:bodyPr>
          <a:lstStyle/>
          <a:p>
            <a:r>
              <a:rPr lang="en-US" dirty="0"/>
              <a:t>Not a true edematous state.</a:t>
            </a:r>
          </a:p>
          <a:p>
            <a:r>
              <a:rPr lang="en-US" dirty="0">
                <a:latin typeface="Calibri" panose="020F0502020204030204" pitchFamily="34" charset="0"/>
                <a:ea typeface="Times New Roman" panose="02020603050405020304" pitchFamily="18" charset="0"/>
                <a:cs typeface="Times New Roman" panose="02020603050405020304" pitchFamily="18" charset="0"/>
              </a:rPr>
              <a:t>T</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he major causes of lymphedema in adults in developed countries are axillary lymph node dissection in patients with breast cancer and axillary or inguinal lymph node dissection in patients with melanoma.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Worldwide, the most common cause is filariasis. </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The edema is typically limited to an arm or leg. </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The clinical hallmark of lymphedema is the presence of cutaneous and subcutaneous thickening, as manifested by cutaneous fibrosis, </a:t>
            </a:r>
            <a:r>
              <a:rPr lang="en-US" sz="2800" dirty="0" err="1">
                <a:effectLst/>
                <a:latin typeface="Calibri" panose="020F0502020204030204" pitchFamily="34" charset="0"/>
                <a:ea typeface="Times New Roman" panose="02020603050405020304" pitchFamily="18" charset="0"/>
                <a:cs typeface="Times New Roman" panose="02020603050405020304" pitchFamily="18" charset="0"/>
              </a:rPr>
              <a:t>peau</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800" dirty="0" err="1">
                <a:effectLst/>
                <a:latin typeface="Calibri" panose="020F0502020204030204" pitchFamily="34" charset="0"/>
                <a:ea typeface="Times New Roman" panose="02020603050405020304" pitchFamily="18" charset="0"/>
                <a:cs typeface="Times New Roman" panose="02020603050405020304" pitchFamily="18" charset="0"/>
              </a:rPr>
              <a:t>d’orange</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and a positive Stemmer sign, which refers to an inability to tent the skin at the base of the digits. </a:t>
            </a:r>
            <a:endParaRPr lang="en-IN" dirty="0"/>
          </a:p>
          <a:p>
            <a:endParaRPr lang="en-IN" dirty="0"/>
          </a:p>
        </p:txBody>
      </p:sp>
    </p:spTree>
    <p:extLst>
      <p:ext uri="{BB962C8B-B14F-4D97-AF65-F5344CB8AC3E}">
        <p14:creationId xmlns:p14="http://schemas.microsoft.com/office/powerpoint/2010/main" val="3493846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1444</Words>
  <Application>Microsoft Office PowerPoint</Application>
  <PresentationFormat>Widescreen</PresentationFormat>
  <Paragraphs>203</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Wingdings</vt:lpstr>
      <vt:lpstr>Office Theme</vt:lpstr>
      <vt:lpstr>APPROACH TO EDEMA</vt:lpstr>
      <vt:lpstr>PATHOPHYSIOLOGY</vt:lpstr>
      <vt:lpstr>PowerPoint Presentation</vt:lpstr>
      <vt:lpstr>PowerPoint Presentation</vt:lpstr>
      <vt:lpstr>PowerPoint Presentation</vt:lpstr>
      <vt:lpstr>PowerPoint Presentation</vt:lpstr>
      <vt:lpstr>CLINICAL CAUSES OF EDEMA</vt:lpstr>
      <vt:lpstr>PowerPoint Presentation</vt:lpstr>
      <vt:lpstr>PowerPoint Presentation</vt:lpstr>
      <vt:lpstr>Edema of cardiac origin</vt:lpstr>
      <vt:lpstr>PowerPoint Presentation</vt:lpstr>
      <vt:lpstr>Hepatic Cirrhosis</vt:lpstr>
      <vt:lpstr>PowerPoint Presentation</vt:lpstr>
      <vt:lpstr>EDEMA OF RENAL DISEASE</vt:lpstr>
      <vt:lpstr>PowerPoint Presentation</vt:lpstr>
      <vt:lpstr>NEPHROTIC SYNDROME AND OTHER HYPOALBUMINEMIC STATES</vt:lpstr>
      <vt:lpstr>DRUG INDUCED EDEMA</vt:lpstr>
      <vt:lpstr>PowerPoint Presentation</vt:lpstr>
      <vt:lpstr>APPROACH: </vt:lpstr>
      <vt:lpstr>PowerPoint Presentation</vt:lpstr>
      <vt:lpstr>PowerPoint Presentation</vt:lpstr>
      <vt:lpstr>PowerPoint Presentation</vt:lpstr>
      <vt:lpstr>PowerPoint Presentation</vt:lpstr>
      <vt:lpstr>PowerPoint Presentation</vt:lpstr>
      <vt:lpstr>APPROACH TO CHRONIC UNILATERAL LOWER LIMB EDEMA</vt:lpstr>
      <vt:lpstr>PowerPoint Presentation</vt:lpstr>
      <vt:lpstr>BILATERAL LOWER LIMB EDEMA</vt:lpstr>
      <vt:lpstr>CHRONIC BILATERAL LOWER LIMB EDEMA</vt:lpstr>
      <vt:lpstr>PowerPoint Presentation</vt:lpstr>
      <vt:lpstr>ARM EDEMA</vt:lpstr>
      <vt:lpstr>LYMPHOEDEMA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EDEMA</dc:title>
  <dc:creator>sajeevgeorgev@gmail.com</dc:creator>
  <cp:lastModifiedBy>sajeevgeorgev@gmail.com</cp:lastModifiedBy>
  <cp:revision>38</cp:revision>
  <dcterms:created xsi:type="dcterms:W3CDTF">2021-03-07T04:31:19Z</dcterms:created>
  <dcterms:modified xsi:type="dcterms:W3CDTF">2021-03-22T17:48:38Z</dcterms:modified>
</cp:coreProperties>
</file>