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71" r:id="rId13"/>
    <p:sldId id="272" r:id="rId14"/>
    <p:sldId id="268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310" r:id="rId25"/>
    <p:sldId id="311" r:id="rId26"/>
    <p:sldId id="309" r:id="rId27"/>
    <p:sldId id="308" r:id="rId28"/>
    <p:sldId id="280" r:id="rId29"/>
    <p:sldId id="281" r:id="rId30"/>
    <p:sldId id="283" r:id="rId31"/>
    <p:sldId id="306" r:id="rId32"/>
    <p:sldId id="307" r:id="rId33"/>
    <p:sldId id="312" r:id="rId34"/>
    <p:sldId id="315" r:id="rId35"/>
    <p:sldId id="316" r:id="rId36"/>
    <p:sldId id="282" r:id="rId37"/>
    <p:sldId id="284" r:id="rId38"/>
    <p:sldId id="313" r:id="rId39"/>
    <p:sldId id="31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317" r:id="rId52"/>
    <p:sldId id="296" r:id="rId53"/>
    <p:sldId id="297" r:id="rId54"/>
    <p:sldId id="318" r:id="rId55"/>
    <p:sldId id="298" r:id="rId56"/>
    <p:sldId id="299" r:id="rId57"/>
    <p:sldId id="300" r:id="rId58"/>
    <p:sldId id="301" r:id="rId59"/>
    <p:sldId id="302" r:id="rId60"/>
    <p:sldId id="303" r:id="rId61"/>
    <p:sldId id="304" r:id="rId62"/>
    <p:sldId id="305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19" r:id="rId7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854438"/>
            <a:ext cx="10322047" cy="2888478"/>
          </a:xfrm>
        </p:spPr>
        <p:txBody>
          <a:bodyPr/>
          <a:lstStyle/>
          <a:p>
            <a:r>
              <a:rPr lang="en-US" sz="4400" dirty="0" smtClean="0"/>
              <a:t>APPROACH TO BRADYARRHYTHMIAS: DISORDERS OF THE SINOATRIAL NODE</a:t>
            </a:r>
            <a:endParaRPr lang="en-IN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5187295"/>
            <a:ext cx="8825658" cy="1239141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HARRISON TOPIC PRESENTATION</a:t>
            </a:r>
          </a:p>
          <a:p>
            <a:r>
              <a:rPr lang="en-US" dirty="0" smtClean="0"/>
              <a:t>DR IBRAHIM ALI SALEEM</a:t>
            </a:r>
          </a:p>
          <a:p>
            <a:r>
              <a:rPr lang="en-US" dirty="0" smtClean="0"/>
              <a:t>JUNIOR RESIDENT, INTERNAL MEDICINE</a:t>
            </a:r>
          </a:p>
          <a:p>
            <a:r>
              <a:rPr lang="en-US" dirty="0" smtClean="0"/>
              <a:t>TDMCH</a:t>
            </a:r>
            <a:endParaRPr lang="en-IN" dirty="0"/>
          </a:p>
        </p:txBody>
      </p:sp>
      <p:pic>
        <p:nvPicPr>
          <p:cNvPr id="1026" name="Picture 2" descr="Brady Tachy Brady Syndr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05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21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a Friday night casualty…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62 year old gentleman, known case of T2DM,S.HTN, Mild CAD, Good LV Function, Paroxysmal AF on </a:t>
            </a:r>
            <a:r>
              <a:rPr lang="en-US" dirty="0" err="1" smtClean="0"/>
              <a:t>Apixaban</a:t>
            </a:r>
            <a:r>
              <a:rPr lang="en-US" dirty="0" smtClean="0"/>
              <a:t>, presented with c/o palpitations and </a:t>
            </a:r>
            <a:r>
              <a:rPr lang="en-US" dirty="0" err="1" smtClean="0"/>
              <a:t>presyncope</a:t>
            </a:r>
            <a:r>
              <a:rPr lang="en-US" dirty="0" smtClean="0"/>
              <a:t> since past 2 months.</a:t>
            </a:r>
          </a:p>
          <a:p>
            <a:r>
              <a:rPr lang="en-US" dirty="0" smtClean="0"/>
              <a:t>O/E  </a:t>
            </a:r>
            <a:r>
              <a:rPr lang="en-US" dirty="0" err="1" smtClean="0"/>
              <a:t>Pt</a:t>
            </a:r>
            <a:r>
              <a:rPr lang="en-US" dirty="0" smtClean="0"/>
              <a:t> conscious, oriented</a:t>
            </a:r>
          </a:p>
          <a:p>
            <a:r>
              <a:rPr lang="en-US" dirty="0" smtClean="0"/>
              <a:t>HR – 120/’ BP – 110/70 mmHg</a:t>
            </a:r>
          </a:p>
          <a:p>
            <a:r>
              <a:rPr lang="en-US" dirty="0" smtClean="0"/>
              <a:t>Chest – Clear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194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ECG: AF with FVR.</a:t>
            </a:r>
            <a:endParaRPr lang="en-IN" dirty="0"/>
          </a:p>
        </p:txBody>
      </p:sp>
      <p:pic>
        <p:nvPicPr>
          <p:cNvPr id="2050" name="Picture 2" descr="Atrial Fibrillation • LITFL • ECG Library Diagnos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22" y="1753535"/>
            <a:ext cx="10041308" cy="476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929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833" y="452718"/>
            <a:ext cx="9709002" cy="1400530"/>
          </a:xfrm>
        </p:spPr>
        <p:txBody>
          <a:bodyPr/>
          <a:lstStyle/>
          <a:p>
            <a:r>
              <a:rPr lang="en-US" dirty="0" smtClean="0"/>
              <a:t>24 HR HOLTER: TERMINATION PAUSES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665" y="1377800"/>
            <a:ext cx="8946541" cy="4195481"/>
          </a:xfrm>
        </p:spPr>
        <p:txBody>
          <a:bodyPr/>
          <a:lstStyle/>
          <a:p>
            <a:r>
              <a:rPr lang="en-US" dirty="0" smtClean="0"/>
              <a:t>Long Sinus Pauses after termination of tachycardia?</a:t>
            </a:r>
          </a:p>
          <a:p>
            <a:r>
              <a:rPr lang="en-US" dirty="0" smtClean="0"/>
              <a:t>“Termination Pauses”</a:t>
            </a:r>
          </a:p>
          <a:p>
            <a:endParaRPr lang="en-IN" dirty="0"/>
          </a:p>
        </p:txBody>
      </p:sp>
      <p:sp>
        <p:nvSpPr>
          <p:cNvPr id="4" name="AutoShape 2" descr="Sinus Node Dysfunction (Sick Sinus Syndrome) • LITFL • ECG Libr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Sinus Node Dysfunction (Sick Sinus Syndrome) • LITFL • ECG Library"/>
          <p:cNvSpPr>
            <a:spLocks noChangeAspect="1" noChangeArrowheads="1"/>
          </p:cNvSpPr>
          <p:nvPr/>
        </p:nvSpPr>
        <p:spPr bwMode="auto">
          <a:xfrm>
            <a:off x="-1181826" y="4202049"/>
            <a:ext cx="307648" cy="21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078" name="Picture 6" descr="Sinus Node Dysfunction (Sick Sinus Syndrome) • LITFL • ECG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33" y="2778330"/>
            <a:ext cx="11536821" cy="380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30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was treated with </a:t>
            </a:r>
          </a:p>
          <a:p>
            <a:r>
              <a:rPr lang="en-US" dirty="0" smtClean="0"/>
              <a:t>Dual Chamber Pacemaker </a:t>
            </a:r>
            <a:r>
              <a:rPr lang="en-US" dirty="0" err="1" smtClean="0"/>
              <a:t>Implantaion</a:t>
            </a:r>
            <a:endParaRPr lang="en-US" dirty="0" smtClean="0"/>
          </a:p>
          <a:p>
            <a:r>
              <a:rPr lang="en-US" dirty="0" err="1" smtClean="0"/>
              <a:t>Cardioversion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T.Sotalol</a:t>
            </a:r>
            <a:r>
              <a:rPr lang="en-US" dirty="0" smtClean="0"/>
              <a:t> 80 1-0-1</a:t>
            </a:r>
          </a:p>
          <a:p>
            <a:r>
              <a:rPr lang="en-US" smtClean="0"/>
              <a:t>He remained in SR.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346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 AND PHYSIOLOGY OF THE SA NODE</a:t>
            </a:r>
          </a:p>
          <a:p>
            <a:r>
              <a:rPr lang="en-US" dirty="0" smtClean="0"/>
              <a:t>ETIOLOGY OF SA NODAL DISEASE</a:t>
            </a:r>
          </a:p>
          <a:p>
            <a:r>
              <a:rPr lang="en-US" dirty="0" smtClean="0"/>
              <a:t>CLINICAL FEATURES OF SA NODAL DISEASE</a:t>
            </a:r>
          </a:p>
          <a:p>
            <a:r>
              <a:rPr lang="en-US" dirty="0" smtClean="0"/>
              <a:t>ECG OF SA NODE DISEASE</a:t>
            </a:r>
          </a:p>
          <a:p>
            <a:r>
              <a:rPr lang="en-US" dirty="0" smtClean="0"/>
              <a:t>DIAGNOSTIC TESTING</a:t>
            </a:r>
          </a:p>
          <a:p>
            <a:r>
              <a:rPr lang="en-US" dirty="0" smtClean="0"/>
              <a:t>TREATMENT</a:t>
            </a:r>
          </a:p>
          <a:p>
            <a:r>
              <a:rPr lang="en-US" dirty="0" smtClean="0"/>
              <a:t>GUIDELINES FOR PACEMAKER IMPLANTATION IN SA NODE DYSFUNCTION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6852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AND PHYSIOLOGY OF THE SA NODE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STRUCTURE:</a:t>
            </a:r>
          </a:p>
          <a:p>
            <a:r>
              <a:rPr lang="en-US" dirty="0" smtClean="0"/>
              <a:t>CLUSTER OF SMALL FUSIFORM CELLS </a:t>
            </a:r>
          </a:p>
          <a:p>
            <a:r>
              <a:rPr lang="en-US" dirty="0" smtClean="0"/>
              <a:t>IN THE SULCUS TERMINALIS ON THE EPICARDIUM</a:t>
            </a:r>
          </a:p>
          <a:p>
            <a:r>
              <a:rPr lang="en-US" dirty="0" smtClean="0"/>
              <a:t>AT THE RIGHT ATRIAL-SUPERIOR VENA CAVAL JUNCTION</a:t>
            </a:r>
          </a:p>
          <a:p>
            <a:r>
              <a:rPr lang="en-US" dirty="0" smtClean="0"/>
              <a:t>ENVELOPS THE SA NODAL ARTERY </a:t>
            </a:r>
          </a:p>
          <a:p>
            <a:r>
              <a:rPr lang="en-US" dirty="0" smtClean="0"/>
              <a:t>Head, body, tail.</a:t>
            </a:r>
          </a:p>
          <a:p>
            <a:endParaRPr lang="en-IN" dirty="0"/>
          </a:p>
        </p:txBody>
      </p:sp>
      <p:pic>
        <p:nvPicPr>
          <p:cNvPr id="8196" name="Picture 4" descr="Biology of the Sinus Node and its Disease | AER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971" y="1152982"/>
            <a:ext cx="3022491" cy="417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9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HISTOLOGY:</a:t>
            </a:r>
          </a:p>
          <a:p>
            <a:r>
              <a:rPr lang="en-US" dirty="0" smtClean="0"/>
              <a:t>Weakly coupled </a:t>
            </a:r>
            <a:r>
              <a:rPr lang="en-US" dirty="0" err="1" smtClean="0"/>
              <a:t>heterogenous</a:t>
            </a:r>
            <a:r>
              <a:rPr lang="en-US" dirty="0" smtClean="0"/>
              <a:t> cells</a:t>
            </a:r>
          </a:p>
          <a:p>
            <a:r>
              <a:rPr lang="en-US" dirty="0" smtClean="0"/>
              <a:t>Mesh-like nests of densely packed specialized </a:t>
            </a:r>
            <a:r>
              <a:rPr lang="en-US" dirty="0" err="1" smtClean="0"/>
              <a:t>myocytes</a:t>
            </a:r>
            <a:r>
              <a:rPr lang="en-US" dirty="0" smtClean="0"/>
              <a:t> = the  principal pacemaker cells</a:t>
            </a:r>
          </a:p>
          <a:p>
            <a:r>
              <a:rPr lang="en-US" dirty="0" smtClean="0"/>
              <a:t>Non pacemaker cells </a:t>
            </a:r>
          </a:p>
          <a:p>
            <a:r>
              <a:rPr lang="en-US" dirty="0" smtClean="0"/>
              <a:t>Embedded in dense supporting connective matrix</a:t>
            </a:r>
          </a:p>
          <a:p>
            <a:endParaRPr lang="en-US" dirty="0" smtClean="0"/>
          </a:p>
          <a:p>
            <a:endParaRPr lang="en-IN" dirty="0"/>
          </a:p>
        </p:txBody>
      </p:sp>
      <p:pic>
        <p:nvPicPr>
          <p:cNvPr id="9222" name="Picture 6" descr="Sinoatrial node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561" y="452718"/>
            <a:ext cx="2837203" cy="211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75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CELLS.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Pacemaker cells ( “P cells” as they are relatively pale in appearance in EM) – 3 major classes </a:t>
            </a:r>
          </a:p>
          <a:p>
            <a:r>
              <a:rPr lang="en-US" dirty="0" smtClean="0"/>
              <a:t>Elongated spindle-shaped cells</a:t>
            </a:r>
            <a:r>
              <a:rPr lang="en-IN" dirty="0" smtClean="0"/>
              <a:t> – multinucleated</a:t>
            </a:r>
            <a:r>
              <a:rPr lang="en-US" dirty="0" smtClean="0"/>
              <a:t>, </a:t>
            </a:r>
            <a:r>
              <a:rPr lang="en-US" dirty="0" err="1" smtClean="0"/>
              <a:t>upto</a:t>
            </a:r>
            <a:r>
              <a:rPr lang="en-US" dirty="0" smtClean="0"/>
              <a:t> 80 microns</a:t>
            </a:r>
          </a:p>
          <a:p>
            <a:r>
              <a:rPr lang="en-US" dirty="0" smtClean="0"/>
              <a:t>Spindle cells – </a:t>
            </a:r>
            <a:r>
              <a:rPr lang="en-US" dirty="0" err="1" smtClean="0"/>
              <a:t>uninucleated</a:t>
            </a:r>
            <a:r>
              <a:rPr lang="en-US" dirty="0" smtClean="0"/>
              <a:t>, </a:t>
            </a:r>
            <a:r>
              <a:rPr lang="en-US" dirty="0" err="1" smtClean="0"/>
              <a:t>upto</a:t>
            </a:r>
            <a:r>
              <a:rPr lang="en-US" dirty="0" smtClean="0"/>
              <a:t> 40 microns</a:t>
            </a:r>
          </a:p>
          <a:p>
            <a:r>
              <a:rPr lang="en-US" dirty="0" smtClean="0"/>
              <a:t>Spider cells 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2645098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Transitional zone at the node periphery</a:t>
            </a:r>
            <a:endParaRPr lang="en-IN" dirty="0" smtClean="0"/>
          </a:p>
          <a:p>
            <a:r>
              <a:rPr lang="en-US" dirty="0" smtClean="0"/>
              <a:t>Mosaic features</a:t>
            </a:r>
          </a:p>
          <a:p>
            <a:r>
              <a:rPr lang="en-US" dirty="0" smtClean="0"/>
              <a:t>Gradation of cellular structural and membrane electrophysiological properties from p cells to atrial myocardium</a:t>
            </a:r>
          </a:p>
          <a:p>
            <a:r>
              <a:rPr lang="en-US" dirty="0" smtClean="0"/>
              <a:t>Nodal cells - smaller with fewer </a:t>
            </a:r>
            <a:r>
              <a:rPr lang="en-US" dirty="0" err="1" smtClean="0"/>
              <a:t>myofilaments</a:t>
            </a:r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oorly developed sarcomeres and SR, lower cell to cell electrical coupling, and higher density of nuclei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007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42787"/>
            <a:ext cx="9404723" cy="140053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2" y="266847"/>
            <a:ext cx="8946541" cy="4195481"/>
          </a:xfrm>
        </p:spPr>
        <p:txBody>
          <a:bodyPr/>
          <a:lstStyle/>
          <a:p>
            <a:r>
              <a:rPr lang="en-US" dirty="0" smtClean="0"/>
              <a:t>PHYSIOLOGY:</a:t>
            </a:r>
          </a:p>
          <a:p>
            <a:r>
              <a:rPr lang="en-US" dirty="0" smtClean="0"/>
              <a:t>Sinus Node – predominant pacemaker</a:t>
            </a:r>
          </a:p>
          <a:p>
            <a:r>
              <a:rPr lang="en-US" dirty="0" smtClean="0"/>
              <a:t>Reduced maximum diastolic membrane potential (-40 to -60mV) and steep phase 4 spontaneous depolarization </a:t>
            </a:r>
          </a:p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00" y="2304114"/>
            <a:ext cx="8144142" cy="31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1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221982"/>
            <a:ext cx="9404723" cy="140053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921058"/>
            <a:ext cx="8946541" cy="4195481"/>
          </a:xfrm>
        </p:spPr>
        <p:txBody>
          <a:bodyPr>
            <a:normAutofit/>
          </a:bodyPr>
          <a:lstStyle/>
          <a:p>
            <a:endParaRPr lang="en-IN" dirty="0"/>
          </a:p>
          <a:p>
            <a:r>
              <a:rPr lang="en-US" dirty="0"/>
              <a:t>D</a:t>
            </a:r>
            <a:r>
              <a:rPr lang="en-US" dirty="0" smtClean="0"/>
              <a:t>epolarized </a:t>
            </a:r>
            <a:r>
              <a:rPr lang="en-US" dirty="0"/>
              <a:t>membrane </a:t>
            </a:r>
            <a:r>
              <a:rPr lang="en-US" dirty="0" smtClean="0"/>
              <a:t>potential - Relative </a:t>
            </a:r>
            <a:r>
              <a:rPr lang="en-US" dirty="0"/>
              <a:t>absence of inward rectifier potassium current (IK1) </a:t>
            </a:r>
            <a:endParaRPr lang="en-US" dirty="0" smtClean="0"/>
          </a:p>
          <a:p>
            <a:r>
              <a:rPr lang="en-US" dirty="0" smtClean="0"/>
              <a:t>The slow upstroke of phase 0 - absence of available fast sodium</a:t>
            </a:r>
            <a:r>
              <a:rPr lang="en-IN" dirty="0"/>
              <a:t> </a:t>
            </a:r>
            <a:r>
              <a:rPr lang="en-US" dirty="0" smtClean="0"/>
              <a:t>current (I Na); mediated by L-type calcium current (</a:t>
            </a:r>
            <a:r>
              <a:rPr lang="en-US" dirty="0" err="1" smtClean="0"/>
              <a:t>ICa</a:t>
            </a:r>
            <a:r>
              <a:rPr lang="en-US" dirty="0" smtClean="0"/>
              <a:t>-L); </a:t>
            </a:r>
          </a:p>
          <a:p>
            <a:r>
              <a:rPr lang="en-US" dirty="0"/>
              <a:t>P</a:t>
            </a:r>
            <a:r>
              <a:rPr lang="en-US" dirty="0" smtClean="0"/>
              <a:t>hase </a:t>
            </a:r>
            <a:r>
              <a:rPr lang="en-US" dirty="0"/>
              <a:t>4 </a:t>
            </a:r>
            <a:r>
              <a:rPr lang="en-US" dirty="0" smtClean="0"/>
              <a:t>depolarization - the </a:t>
            </a:r>
            <a:r>
              <a:rPr lang="en-US" dirty="0"/>
              <a:t>aggregate activity of a number of ionic currents. </a:t>
            </a:r>
            <a:endParaRPr lang="en-US" dirty="0" smtClean="0"/>
          </a:p>
          <a:p>
            <a:r>
              <a:rPr lang="en-US" dirty="0" smtClean="0"/>
              <a:t>Depolarizing current - Both </a:t>
            </a:r>
            <a:r>
              <a:rPr lang="en-US" dirty="0"/>
              <a:t>L- and T-type (</a:t>
            </a:r>
            <a:r>
              <a:rPr lang="en-US" dirty="0" err="1"/>
              <a:t>ICa</a:t>
            </a:r>
            <a:r>
              <a:rPr lang="en-US" dirty="0"/>
              <a:t>-T) calcium currents, the pacemaker current (so-called funny current, or If</a:t>
            </a:r>
            <a:r>
              <a:rPr lang="en-US" dirty="0" smtClean="0"/>
              <a:t>) – Beta adrenergic stimulation - </a:t>
            </a:r>
            <a:r>
              <a:rPr lang="en-US" dirty="0"/>
              <a:t>and the </a:t>
            </a:r>
            <a:r>
              <a:rPr lang="en-US" dirty="0" err="1"/>
              <a:t>electrogenic</a:t>
            </a:r>
            <a:r>
              <a:rPr lang="en-US" dirty="0"/>
              <a:t> sodium-calcium </a:t>
            </a:r>
            <a:r>
              <a:rPr lang="en-US" dirty="0" smtClean="0"/>
              <a:t>exchanger.</a:t>
            </a:r>
          </a:p>
        </p:txBody>
      </p:sp>
    </p:spTree>
    <p:extLst>
      <p:ext uri="{BB962C8B-B14F-4D97-AF65-F5344CB8AC3E}">
        <p14:creationId xmlns:p14="http://schemas.microsoft.com/office/powerpoint/2010/main" val="249195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783" y="452718"/>
            <a:ext cx="8946541" cy="4195481"/>
          </a:xfrm>
        </p:spPr>
        <p:txBody>
          <a:bodyPr/>
          <a:lstStyle/>
          <a:p>
            <a:r>
              <a:rPr lang="en-US" dirty="0" err="1"/>
              <a:t>Hyperpolarising</a:t>
            </a:r>
            <a:r>
              <a:rPr lang="en-US" dirty="0"/>
              <a:t> current - Delayed rectifier (</a:t>
            </a:r>
            <a:r>
              <a:rPr lang="en-US" dirty="0" err="1"/>
              <a:t>IKr</a:t>
            </a:r>
            <a:r>
              <a:rPr lang="en-US" dirty="0"/>
              <a:t>) and acetylcholine-gated (</a:t>
            </a:r>
            <a:r>
              <a:rPr lang="en-US" dirty="0" err="1"/>
              <a:t>IKACh</a:t>
            </a:r>
            <a:r>
              <a:rPr lang="en-US" dirty="0"/>
              <a:t>) potassium currents (-vagal modulation). </a:t>
            </a:r>
          </a:p>
          <a:p>
            <a:r>
              <a:rPr lang="en-US" dirty="0"/>
              <a:t>The slow conduction within the SA node - the absence of </a:t>
            </a:r>
            <a:r>
              <a:rPr lang="en-US" dirty="0" err="1"/>
              <a:t>INa</a:t>
            </a:r>
            <a:r>
              <a:rPr lang="en-US" dirty="0"/>
              <a:t> and poor electrical coupling of cells in the node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29" y="2290273"/>
            <a:ext cx="8345485" cy="327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PACEMAKER HIERARCHY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“Pacemaker </a:t>
            </a:r>
            <a:r>
              <a:rPr lang="en-US" dirty="0" smtClean="0"/>
              <a:t>hierarchy within the SA node” </a:t>
            </a:r>
            <a:r>
              <a:rPr lang="en-US" dirty="0"/>
              <a:t>concept.</a:t>
            </a:r>
          </a:p>
          <a:p>
            <a:r>
              <a:rPr lang="en-US" dirty="0"/>
              <a:t>Pacemaker cells at superior </a:t>
            </a:r>
            <a:r>
              <a:rPr lang="en-US" dirty="0" smtClean="0"/>
              <a:t>compartments (head) </a:t>
            </a:r>
            <a:r>
              <a:rPr lang="en-US" dirty="0"/>
              <a:t>of sinus node depolarize at a higher frequency – faster HR</a:t>
            </a:r>
          </a:p>
          <a:p>
            <a:r>
              <a:rPr lang="en-US" dirty="0"/>
              <a:t>Slower firing cells – at inferior compartments </a:t>
            </a:r>
            <a:r>
              <a:rPr lang="en-US" dirty="0" smtClean="0"/>
              <a:t>(tail) – </a:t>
            </a:r>
            <a:r>
              <a:rPr lang="en-US" dirty="0"/>
              <a:t>slower HR</a:t>
            </a:r>
          </a:p>
          <a:p>
            <a:r>
              <a:rPr lang="en-US" dirty="0" smtClean="0"/>
              <a:t>A dynamic </a:t>
            </a:r>
            <a:r>
              <a:rPr lang="en-US" dirty="0" err="1" smtClean="0"/>
              <a:t>craniocaudal</a:t>
            </a:r>
            <a:r>
              <a:rPr lang="en-US" dirty="0" smtClean="0"/>
              <a:t> shift in the “leading pacemaker site produces HR changes.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. Sympathetic stimulation shifts leading pacemaker superiorly.</a:t>
            </a:r>
          </a:p>
        </p:txBody>
      </p:sp>
    </p:spTree>
    <p:extLst>
      <p:ext uri="{BB962C8B-B14F-4D97-AF65-F5344CB8AC3E}">
        <p14:creationId xmlns:p14="http://schemas.microsoft.com/office/powerpoint/2010/main" val="432670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BLOOD SUPPLY:</a:t>
            </a:r>
          </a:p>
          <a:p>
            <a:r>
              <a:rPr lang="en-US" dirty="0" smtClean="0"/>
              <a:t>SA nodal artery (55-60% from RCA, 40-45% from Left Circumflex A)</a:t>
            </a:r>
            <a:endParaRPr lang="en-IN" dirty="0" smtClean="0"/>
          </a:p>
          <a:p>
            <a:endParaRPr lang="en-US" dirty="0" smtClean="0"/>
          </a:p>
          <a:p>
            <a:r>
              <a:rPr lang="en-US" dirty="0" smtClean="0"/>
              <a:t>INNERVATION:</a:t>
            </a:r>
          </a:p>
          <a:p>
            <a:r>
              <a:rPr lang="en-US" dirty="0" smtClean="0"/>
              <a:t>Dense innervation with postganglionic adrenergic and cholinergic nerve terminals (</a:t>
            </a:r>
            <a:r>
              <a:rPr lang="en-US" dirty="0" err="1" smtClean="0"/>
              <a:t>esp</a:t>
            </a:r>
            <a:r>
              <a:rPr lang="en-US" dirty="0" smtClean="0"/>
              <a:t> Right </a:t>
            </a:r>
            <a:r>
              <a:rPr lang="en-US" dirty="0" err="1" smtClean="0"/>
              <a:t>Vagus</a:t>
            </a:r>
            <a:r>
              <a:rPr lang="en-US" dirty="0" smtClean="0"/>
              <a:t>)</a:t>
            </a:r>
          </a:p>
          <a:p>
            <a:r>
              <a:rPr lang="en-US" dirty="0" smtClean="0"/>
              <a:t>3x more innervation than adjacent atrial tissue</a:t>
            </a:r>
          </a:p>
          <a:p>
            <a:r>
              <a:rPr lang="en-US" dirty="0" smtClean="0"/>
              <a:t>Influence the rate of spontaneous depolarization and the point of exit from sinus node complex to atrium</a:t>
            </a:r>
          </a:p>
          <a:p>
            <a:r>
              <a:rPr lang="en-US" dirty="0" smtClean="0"/>
              <a:t>Thus, subtle changes in p morphology.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3451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Response to vagal stimulation – rapid onset and offset </a:t>
            </a:r>
          </a:p>
          <a:p>
            <a:r>
              <a:rPr lang="en-US" dirty="0" smtClean="0"/>
              <a:t>Allow beat to beat vagal modulation of HR</a:t>
            </a:r>
          </a:p>
          <a:p>
            <a:r>
              <a:rPr lang="en-US" dirty="0" smtClean="0"/>
              <a:t>Response to sympathetic stimulation – slow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1741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EXTRINSIC CAUSES – often reversible</a:t>
            </a:r>
          </a:p>
          <a:p>
            <a:r>
              <a:rPr lang="en-US" dirty="0" smtClean="0"/>
              <a:t>Drugs, ANS influences, Hypothyroidism, Sleep Apnea, Critically ill patients</a:t>
            </a:r>
          </a:p>
          <a:p>
            <a:endParaRPr lang="en-US" dirty="0" smtClean="0"/>
          </a:p>
          <a:p>
            <a:r>
              <a:rPr lang="en-US" dirty="0" smtClean="0"/>
              <a:t>INTRINSIC CAUSES – degenerative</a:t>
            </a:r>
          </a:p>
          <a:p>
            <a:r>
              <a:rPr lang="en-US" dirty="0" smtClean="0"/>
              <a:t>Fibrosis of SA node and atrial connections</a:t>
            </a:r>
          </a:p>
          <a:p>
            <a:r>
              <a:rPr lang="en-US" dirty="0" smtClean="0"/>
              <a:t>SSS,CAD,RHD, Pericarditis, Myocarditis</a:t>
            </a:r>
          </a:p>
          <a:p>
            <a:r>
              <a:rPr lang="en-US" dirty="0" smtClean="0"/>
              <a:t>SLE, RA, MCTD</a:t>
            </a:r>
          </a:p>
          <a:p>
            <a:r>
              <a:rPr lang="en-US" dirty="0" smtClean="0"/>
              <a:t>Senile Amyloidosis (9</a:t>
            </a:r>
            <a:r>
              <a:rPr lang="en-US" baseline="30000" dirty="0" smtClean="0"/>
              <a:t>th</a:t>
            </a:r>
            <a:r>
              <a:rPr lang="en-US" dirty="0" smtClean="0"/>
              <a:t> decade of life)</a:t>
            </a:r>
          </a:p>
          <a:p>
            <a:r>
              <a:rPr lang="en-US" dirty="0" smtClean="0"/>
              <a:t>Iatrogenic 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6090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Rare heritable forms:</a:t>
            </a:r>
          </a:p>
          <a:p>
            <a:r>
              <a:rPr lang="en-US" dirty="0" smtClean="0"/>
              <a:t>Autosomal dominant SND with SVT -  </a:t>
            </a:r>
            <a:r>
              <a:rPr lang="en-US" dirty="0" err="1" smtClean="0"/>
              <a:t>Tachy-brady</a:t>
            </a:r>
            <a:r>
              <a:rPr lang="en-US" dirty="0" smtClean="0"/>
              <a:t> variant of SSS</a:t>
            </a:r>
          </a:p>
          <a:p>
            <a:pPr marL="0" indent="0">
              <a:buNone/>
            </a:pPr>
            <a:r>
              <a:rPr lang="en-US" dirty="0" smtClean="0"/>
              <a:t> - HCN4 gene on chr.15, If (pacemaker current) gene – SSS2</a:t>
            </a:r>
          </a:p>
          <a:p>
            <a:r>
              <a:rPr lang="en-US" dirty="0" smtClean="0"/>
              <a:t>Autosomal Recessive – cardiac sodium channel gene SCN5A,chr. 3 – SSS1</a:t>
            </a:r>
          </a:p>
          <a:p>
            <a:r>
              <a:rPr lang="en-US" dirty="0" smtClean="0"/>
              <a:t>MYH6 gene -  SSS3</a:t>
            </a:r>
          </a:p>
          <a:p>
            <a:r>
              <a:rPr lang="en-US" dirty="0" smtClean="0"/>
              <a:t>Kearns-Sayre syndrome</a:t>
            </a:r>
          </a:p>
          <a:p>
            <a:r>
              <a:rPr lang="en-US" dirty="0" err="1" smtClean="0"/>
              <a:t>Myotonic</a:t>
            </a:r>
            <a:r>
              <a:rPr lang="en-US" dirty="0" smtClean="0"/>
              <a:t> Dystrophy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6596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410" y="316192"/>
            <a:ext cx="7674124" cy="633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07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 OF SA NODE DISEASE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completely asymptomatic</a:t>
            </a:r>
          </a:p>
          <a:p>
            <a:r>
              <a:rPr lang="en-US" dirty="0" smtClean="0"/>
              <a:t>Manifest as sinus bradycardia, sinus arrest and exit block</a:t>
            </a:r>
          </a:p>
          <a:p>
            <a:r>
              <a:rPr lang="en-US" dirty="0" smtClean="0"/>
              <a:t>Alternating SVT, usually AF and bradycardia</a:t>
            </a:r>
          </a:p>
          <a:p>
            <a:r>
              <a:rPr lang="en-US" dirty="0"/>
              <a:t>bradycardia may be associated with hypotension, syncope, </a:t>
            </a:r>
            <a:r>
              <a:rPr lang="en-US" dirty="0" err="1"/>
              <a:t>presyncope</a:t>
            </a:r>
            <a:r>
              <a:rPr lang="en-US" dirty="0"/>
              <a:t>, fatigue, and weakness</a:t>
            </a:r>
            <a:endParaRPr lang="en-IN" dirty="0"/>
          </a:p>
          <a:p>
            <a:r>
              <a:rPr lang="en-US" dirty="0" smtClean="0"/>
              <a:t>tachycardia </a:t>
            </a:r>
            <a:r>
              <a:rPr lang="en-US" dirty="0"/>
              <a:t>may be associated with palpitations, angina pectoris, and heart </a:t>
            </a:r>
            <a:r>
              <a:rPr lang="en-US" dirty="0" smtClean="0"/>
              <a:t>failure,</a:t>
            </a:r>
          </a:p>
        </p:txBody>
      </p:sp>
    </p:spTree>
    <p:extLst>
      <p:ext uri="{BB962C8B-B14F-4D97-AF65-F5344CB8AC3E}">
        <p14:creationId xmlns:p14="http://schemas.microsoft.com/office/powerpoint/2010/main" val="140692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setting of </a:t>
            </a:r>
            <a:r>
              <a:rPr lang="en-US" dirty="0" smtClean="0"/>
              <a:t>SSS (SND), </a:t>
            </a:r>
            <a:r>
              <a:rPr lang="en-US" dirty="0"/>
              <a:t>overdrive suppression of the SA node may result in prolonged pauses and syncope upon termination of the tachycardia.</a:t>
            </a:r>
          </a:p>
          <a:p>
            <a:r>
              <a:rPr lang="en-US" dirty="0"/>
              <a:t> In many cases, symptoms associated with SA node dysfunction result from concomitant cardiovascular disease. </a:t>
            </a:r>
          </a:p>
          <a:p>
            <a:r>
              <a:rPr lang="en-US" dirty="0"/>
              <a:t>A significant minority of patients with SSS develop signs and symptoms of heart failure that may be related to slow or fast heart rates. </a:t>
            </a:r>
          </a:p>
          <a:p>
            <a:r>
              <a:rPr lang="en-US" dirty="0"/>
              <a:t>One-third to one-half of patients with SA node dysfunction develop supraventricular tachycardia, usually atrial fibrillation or atrial flutter.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659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US" dirty="0"/>
              <a:t>Patients with the tachycardia-bradycardia variant of </a:t>
            </a:r>
            <a:r>
              <a:rPr lang="en-US" dirty="0" smtClean="0"/>
              <a:t>SSS - are </a:t>
            </a:r>
            <a:r>
              <a:rPr lang="en-US" dirty="0"/>
              <a:t>at risk for </a:t>
            </a:r>
            <a:r>
              <a:rPr lang="en-US" dirty="0" smtClean="0"/>
              <a:t>thromboembolism.</a:t>
            </a:r>
          </a:p>
          <a:p>
            <a:r>
              <a:rPr lang="en-US" i="1" dirty="0"/>
              <a:t>T</a:t>
            </a:r>
            <a:r>
              <a:rPr lang="en-US" i="1" dirty="0" smtClean="0"/>
              <a:t>hose at </a:t>
            </a:r>
            <a:r>
              <a:rPr lang="en-US" i="1" dirty="0"/>
              <a:t>greatest </a:t>
            </a:r>
            <a:r>
              <a:rPr lang="en-US" i="1" dirty="0" smtClean="0"/>
              <a:t>risk</a:t>
            </a:r>
            <a:r>
              <a:rPr lang="en-US" dirty="0"/>
              <a:t> </a:t>
            </a:r>
            <a:r>
              <a:rPr lang="en-US" dirty="0" smtClean="0"/>
              <a:t>-  </a:t>
            </a:r>
            <a:r>
              <a:rPr lang="en-US" dirty="0"/>
              <a:t>aged ≥65 years and patients with a prior history of stroke, </a:t>
            </a:r>
            <a:r>
              <a:rPr lang="en-US" dirty="0" err="1"/>
              <a:t>valvular</a:t>
            </a:r>
            <a:r>
              <a:rPr lang="en-US" dirty="0"/>
              <a:t> heart disease, left ventricular dysfunction, or atrial </a:t>
            </a:r>
            <a:r>
              <a:rPr lang="en-US" dirty="0" smtClean="0"/>
              <a:t>enlargement</a:t>
            </a:r>
            <a:r>
              <a:rPr lang="en-US" dirty="0"/>
              <a:t> </a:t>
            </a:r>
            <a:r>
              <a:rPr lang="en-US" dirty="0" smtClean="0"/>
              <a:t>- anticoagulation. </a:t>
            </a:r>
          </a:p>
          <a:p>
            <a:r>
              <a:rPr lang="en-US" dirty="0" smtClean="0"/>
              <a:t>Natural history – varying </a:t>
            </a:r>
            <a:r>
              <a:rPr lang="en-US" dirty="0" err="1" smtClean="0"/>
              <a:t>intensitiy</a:t>
            </a:r>
            <a:r>
              <a:rPr lang="en-US" dirty="0" smtClean="0"/>
              <a:t> of symptoms</a:t>
            </a:r>
          </a:p>
          <a:p>
            <a:r>
              <a:rPr lang="en-US" dirty="0" smtClean="0"/>
              <a:t>Overall longevity not compromised in the absence of other comorbid conditions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345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ECG OF SA NODE DISEASE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IN" dirty="0"/>
          </a:p>
          <a:p>
            <a:r>
              <a:rPr lang="en-IN" dirty="0" smtClean="0"/>
              <a:t>Manifests as sinus </a:t>
            </a:r>
            <a:r>
              <a:rPr lang="en-IN" dirty="0"/>
              <a:t>bradycardia, sinus pauses, sinus arrest, sinus exit block, tachycardia (in SSS), and </a:t>
            </a:r>
            <a:r>
              <a:rPr lang="en-IN" dirty="0" err="1"/>
              <a:t>chronotropic</a:t>
            </a:r>
            <a:r>
              <a:rPr lang="en-IN" dirty="0"/>
              <a:t> incompetence. </a:t>
            </a:r>
            <a:endParaRPr lang="en-IN" dirty="0" smtClean="0"/>
          </a:p>
          <a:p>
            <a:r>
              <a:rPr lang="en-IN" dirty="0" smtClean="0"/>
              <a:t>often </a:t>
            </a:r>
            <a:r>
              <a:rPr lang="en-IN" dirty="0"/>
              <a:t>difficult to distinguish pathologic from physiologic sinus </a:t>
            </a:r>
            <a:r>
              <a:rPr lang="en-IN" dirty="0" smtClean="0"/>
              <a:t>bradycardia </a:t>
            </a:r>
            <a:endParaRPr lang="en-IN" dirty="0"/>
          </a:p>
          <a:p>
            <a:r>
              <a:rPr lang="en-US" dirty="0" smtClean="0"/>
              <a:t>A </a:t>
            </a:r>
            <a:r>
              <a:rPr lang="en-US" dirty="0"/>
              <a:t>sinus rate of &lt;40 beats/min in the awake state in the absence of physical conditioning generally is considered abnormal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Sinus </a:t>
            </a:r>
            <a:r>
              <a:rPr lang="en-US" dirty="0"/>
              <a:t>pauses and sinus arrest result from failure of the SA node to discharge, producing a pause without P waves visible on the ECG </a:t>
            </a:r>
            <a:endParaRPr lang="en-US" b="1" dirty="0"/>
          </a:p>
          <a:p>
            <a:r>
              <a:rPr lang="en-US" dirty="0" smtClean="0"/>
              <a:t>. </a:t>
            </a:r>
            <a:r>
              <a:rPr lang="en-US" dirty="0"/>
              <a:t>Sinus pauses of up to 3 s are common in awake athletes, and pauses of this duration or longer may be observed in asymptomatic elderly subjects.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24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SINUS BRADYCARDIA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&lt;60 BPM</a:t>
            </a:r>
          </a:p>
          <a:p>
            <a:r>
              <a:rPr lang="en-US" dirty="0" smtClean="0"/>
              <a:t>Abnormal when </a:t>
            </a:r>
            <a:r>
              <a:rPr lang="en-US" dirty="0" err="1" smtClean="0"/>
              <a:t>persistent,unexplained</a:t>
            </a:r>
            <a:r>
              <a:rPr lang="en-US" dirty="0" smtClean="0"/>
              <a:t>, inappropriate for physiological circumstances</a:t>
            </a:r>
          </a:p>
          <a:p>
            <a:r>
              <a:rPr lang="en-US" dirty="0" smtClean="0"/>
              <a:t>&lt; 40 BPM (not associated with sleep or physical conditioning) – abnormal.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825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Sinus Bradycardia • LITFL • ECG Library Diagnos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2390913"/>
            <a:ext cx="9404352" cy="351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04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SINUS PAUSE / SINUS ARREST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SINUS ARREST AND SINUS PAUSE – often used interchangeably</a:t>
            </a:r>
          </a:p>
          <a:p>
            <a:r>
              <a:rPr lang="en-US" dirty="0" smtClean="0"/>
              <a:t>Sinus arrest – Total Cessation of impulse formation within SN</a:t>
            </a:r>
          </a:p>
          <a:p>
            <a:r>
              <a:rPr lang="en-US" dirty="0" smtClean="0"/>
              <a:t>The pause produced is random in duration</a:t>
            </a:r>
          </a:p>
          <a:p>
            <a:r>
              <a:rPr lang="en-US" dirty="0" smtClean="0"/>
              <a:t>Pauses &gt; 3 seconds – rare in normal individuals</a:t>
            </a:r>
          </a:p>
          <a:p>
            <a:r>
              <a:rPr lang="en-US" dirty="0" smtClean="0"/>
              <a:t>Usually caused by underlying SND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195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53248"/>
            <a:ext cx="10821365" cy="3179396"/>
          </a:xfrm>
        </p:spPr>
      </p:pic>
    </p:spTree>
    <p:extLst>
      <p:ext uri="{BB962C8B-B14F-4D97-AF65-F5344CB8AC3E}">
        <p14:creationId xmlns:p14="http://schemas.microsoft.com/office/powerpoint/2010/main" val="142491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 NODAL EXIT BLOCK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Prolongation </a:t>
            </a:r>
            <a:r>
              <a:rPr lang="en-US" dirty="0"/>
              <a:t>of conduction from the sinus node will not be apparent on the </a:t>
            </a:r>
            <a:r>
              <a:rPr lang="en-US" dirty="0" smtClean="0"/>
              <a:t>ECG (FIRST DEGREE)</a:t>
            </a:r>
          </a:p>
          <a:p>
            <a:r>
              <a:rPr lang="en-US" dirty="0"/>
              <a:t>S</a:t>
            </a:r>
            <a:r>
              <a:rPr lang="en-US" dirty="0" smtClean="0"/>
              <a:t>econd-degree </a:t>
            </a:r>
            <a:r>
              <a:rPr lang="en-US" dirty="0"/>
              <a:t>SA block -</a:t>
            </a:r>
            <a:r>
              <a:rPr lang="en-US" dirty="0" smtClean="0"/>
              <a:t> </a:t>
            </a:r>
            <a:r>
              <a:rPr lang="en-US" dirty="0"/>
              <a:t>intermittent conduction from the SA </a:t>
            </a:r>
            <a:r>
              <a:rPr lang="en-US" dirty="0" smtClean="0"/>
              <a:t>node,  regularly </a:t>
            </a:r>
            <a:r>
              <a:rPr lang="en-US" dirty="0"/>
              <a:t>irregular atrial rhythm. </a:t>
            </a:r>
            <a:endParaRPr lang="en-IN" dirty="0"/>
          </a:p>
          <a:p>
            <a:r>
              <a:rPr lang="en-US" dirty="0" smtClean="0"/>
              <a:t>-&gt;Type </a:t>
            </a:r>
            <a:r>
              <a:rPr lang="en-US" dirty="0"/>
              <a:t>I </a:t>
            </a:r>
            <a:r>
              <a:rPr lang="en-US" dirty="0" smtClean="0"/>
              <a:t>- progressive </a:t>
            </a:r>
            <a:r>
              <a:rPr lang="en-US" dirty="0"/>
              <a:t>prolongation of SA node conduction with intermittent failure of the impulses originating in the sinus node to conduct to the surrounding atrial tissue. </a:t>
            </a:r>
            <a:endParaRPr lang="en-US" dirty="0" smtClean="0"/>
          </a:p>
          <a:p>
            <a:r>
              <a:rPr lang="en-US" dirty="0" smtClean="0"/>
              <a:t>Second-degree </a:t>
            </a:r>
            <a:r>
              <a:rPr lang="en-US" dirty="0"/>
              <a:t>SA block appears on the ECG as an intermittent absence of P waves </a:t>
            </a:r>
            <a:endParaRPr lang="en-US" b="1" dirty="0"/>
          </a:p>
          <a:p>
            <a:r>
              <a:rPr lang="en-US" dirty="0" smtClean="0"/>
              <a:t>-&gt;Type </a:t>
            </a:r>
            <a:r>
              <a:rPr lang="en-US" dirty="0"/>
              <a:t>II second-degree SA </a:t>
            </a:r>
            <a:r>
              <a:rPr lang="en-US" dirty="0" smtClean="0"/>
              <a:t>block - no </a:t>
            </a:r>
            <a:r>
              <a:rPr lang="en-US" dirty="0"/>
              <a:t>change in SA node conduction before the pause. 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266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or third-degree SA block results in no P waves on the ECG. </a:t>
            </a:r>
            <a:endParaRPr lang="en-US" dirty="0" smtClean="0"/>
          </a:p>
          <a:p>
            <a:r>
              <a:rPr lang="en-US" dirty="0" smtClean="0"/>
              <a:t>Tachycardia-bradycardia </a:t>
            </a:r>
            <a:r>
              <a:rPr lang="en-US" dirty="0"/>
              <a:t>syndrome is manifest as alternating sinus bradycardia and atrial </a:t>
            </a:r>
            <a:r>
              <a:rPr lang="en-US" dirty="0" err="1"/>
              <a:t>tachyarrhythmias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Atrial </a:t>
            </a:r>
            <a:r>
              <a:rPr lang="en-US" dirty="0"/>
              <a:t>tachycardia, atrial flutter, and atrial </a:t>
            </a:r>
            <a:r>
              <a:rPr lang="en-US" dirty="0" smtClean="0"/>
              <a:t>fibrillation (most </a:t>
            </a:r>
            <a:r>
              <a:rPr lang="en-US" dirty="0"/>
              <a:t>common </a:t>
            </a:r>
            <a:r>
              <a:rPr lang="en-US" dirty="0" smtClean="0"/>
              <a:t>tachycardia)</a:t>
            </a:r>
          </a:p>
          <a:p>
            <a:r>
              <a:rPr lang="en-US" dirty="0" err="1" smtClean="0"/>
              <a:t>Chronotropic</a:t>
            </a:r>
            <a:r>
              <a:rPr lang="en-US" dirty="0" smtClean="0"/>
              <a:t> </a:t>
            </a:r>
            <a:r>
              <a:rPr lang="en-US" dirty="0"/>
              <a:t>incompetence </a:t>
            </a:r>
            <a:r>
              <a:rPr lang="en-US" dirty="0" smtClean="0"/>
              <a:t>- the </a:t>
            </a:r>
            <a:r>
              <a:rPr lang="en-US" dirty="0"/>
              <a:t>inability to increase the heart rate in response to exercise or other stress </a:t>
            </a:r>
            <a:r>
              <a:rPr lang="en-US" dirty="0" smtClean="0"/>
              <a:t>appropriately.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324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SA Exit Blocks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DEGREE EXIT BLOCK – Abnormal prolongation of </a:t>
            </a:r>
            <a:r>
              <a:rPr lang="en-US" dirty="0" err="1" smtClean="0"/>
              <a:t>sinoatrial</a:t>
            </a:r>
            <a:r>
              <a:rPr lang="en-US" dirty="0" smtClean="0"/>
              <a:t> conduction time (SACT)</a:t>
            </a:r>
          </a:p>
          <a:p>
            <a:r>
              <a:rPr lang="en-US" dirty="0" smtClean="0"/>
              <a:t>Not seen on surface ECG.</a:t>
            </a:r>
          </a:p>
          <a:p>
            <a:r>
              <a:rPr lang="en-US" dirty="0" smtClean="0"/>
              <a:t>Diagnosed only by direct sinus recording or indirect measurement of SACT during EP study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958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SECOND DEGREE EXIT BLOCK: TYPE 1</a:t>
            </a:r>
          </a:p>
          <a:p>
            <a:r>
              <a:rPr lang="en-US" dirty="0" err="1" smtClean="0"/>
              <a:t>Wenckebach</a:t>
            </a:r>
            <a:r>
              <a:rPr lang="en-US" dirty="0" smtClean="0"/>
              <a:t> periodicity of P wave on surface ECG</a:t>
            </a:r>
          </a:p>
          <a:p>
            <a:r>
              <a:rPr lang="en-US" dirty="0" smtClean="0"/>
              <a:t>Progressive delay in conduction of the sinus-generated impulse through sinus node to atrium (SACT),finally a non conducted sinus impulse, absence o P wave on surface ECG.</a:t>
            </a:r>
          </a:p>
          <a:p>
            <a:r>
              <a:rPr lang="en-US" dirty="0" smtClean="0"/>
              <a:t>Sinus discharge – a silent event on surface </a:t>
            </a:r>
            <a:r>
              <a:rPr lang="en-US" dirty="0" err="1" smtClean="0"/>
              <a:t>ecg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18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488" y="452718"/>
            <a:ext cx="8946541" cy="4195481"/>
          </a:xfrm>
        </p:spPr>
        <p:txBody>
          <a:bodyPr/>
          <a:lstStyle/>
          <a:p>
            <a:r>
              <a:rPr lang="en-US" dirty="0"/>
              <a:t>P-</a:t>
            </a:r>
            <a:r>
              <a:rPr lang="en-US" dirty="0" err="1"/>
              <a:t>Pintervals</a:t>
            </a:r>
            <a:r>
              <a:rPr lang="en-US" dirty="0"/>
              <a:t> become progressively shorter until a P wave fails to occur</a:t>
            </a:r>
          </a:p>
          <a:p>
            <a:r>
              <a:rPr lang="en-US" dirty="0"/>
              <a:t>The INCREMENT in the delay in impulse conduction through the sinus node tissue is progressively less.</a:t>
            </a:r>
          </a:p>
          <a:p>
            <a:r>
              <a:rPr lang="en-US" dirty="0" smtClean="0"/>
              <a:t>The pauses are less than twice the shortest sinus cycle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0458"/>
            <a:ext cx="12192000" cy="283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8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452718"/>
            <a:ext cx="8946541" cy="4195481"/>
          </a:xfrm>
        </p:spPr>
        <p:txBody>
          <a:bodyPr/>
          <a:lstStyle/>
          <a:p>
            <a:r>
              <a:rPr lang="en-US" dirty="0"/>
              <a:t>SECOND DEGREE EXIT BLOCK: TYPE </a:t>
            </a:r>
            <a:r>
              <a:rPr lang="en-US" dirty="0" smtClean="0"/>
              <a:t>2</a:t>
            </a:r>
            <a:endParaRPr lang="en-US" dirty="0"/>
          </a:p>
          <a:p>
            <a:r>
              <a:rPr lang="en-US" dirty="0" smtClean="0"/>
              <a:t>Abrupt absence of one or more P waves on surface ECG</a:t>
            </a:r>
          </a:p>
          <a:p>
            <a:r>
              <a:rPr lang="en-US" dirty="0" smtClean="0"/>
              <a:t>No previous prolongation of SACT</a:t>
            </a:r>
          </a:p>
          <a:p>
            <a:r>
              <a:rPr lang="en-US" dirty="0" smtClean="0"/>
              <a:t>No shortening of P-P intervals</a:t>
            </a:r>
          </a:p>
          <a:p>
            <a:r>
              <a:rPr lang="en-US" dirty="0" smtClean="0"/>
              <a:t>Sinus pause should be an exact multiple of the immediately preceding P-P interval (may be obscured due to sinus arrhythmia)</a:t>
            </a:r>
            <a:endParaRPr lang="en-IN" dirty="0"/>
          </a:p>
        </p:txBody>
      </p:sp>
      <p:pic>
        <p:nvPicPr>
          <p:cNvPr id="6146" name="Picture 2" descr="Sinoatrial Exit Block • LITFL • ECG Library Diagno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12" y="3065402"/>
            <a:ext cx="11430000" cy="316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53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ATRIAL STANDSTILL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Rare clinical syndrome</a:t>
            </a:r>
          </a:p>
          <a:p>
            <a:r>
              <a:rPr lang="en-US" dirty="0" smtClean="0"/>
              <a:t>No spontaneous atrial activity</a:t>
            </a:r>
          </a:p>
          <a:p>
            <a:r>
              <a:rPr lang="en-US" dirty="0" smtClean="0"/>
              <a:t>Atria cannot be electrically stimulated</a:t>
            </a:r>
          </a:p>
          <a:p>
            <a:r>
              <a:rPr lang="en-US" dirty="0" smtClean="0"/>
              <a:t>Surface ECG – </a:t>
            </a:r>
            <a:r>
              <a:rPr lang="en-US" dirty="0" err="1" smtClean="0"/>
              <a:t>Junctional</a:t>
            </a:r>
            <a:r>
              <a:rPr lang="en-US" dirty="0" smtClean="0"/>
              <a:t> Bradycardia without atrial activity</a:t>
            </a:r>
          </a:p>
          <a:p>
            <a:r>
              <a:rPr lang="en-US" dirty="0" smtClean="0"/>
              <a:t>Generally – fibrotic atria, no functional myocardium</a:t>
            </a:r>
          </a:p>
          <a:p>
            <a:r>
              <a:rPr lang="en-US" dirty="0" smtClean="0"/>
              <a:t>High risk of thromboembolism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89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53248"/>
            <a:ext cx="9404723" cy="4195762"/>
          </a:xfrm>
        </p:spPr>
      </p:pic>
    </p:spTree>
    <p:extLst>
      <p:ext uri="{BB962C8B-B14F-4D97-AF65-F5344CB8AC3E}">
        <p14:creationId xmlns:p14="http://schemas.microsoft.com/office/powerpoint/2010/main" val="243098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TESTING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SND – most commonly a clinical or ECG diagnosis</a:t>
            </a:r>
          </a:p>
          <a:p>
            <a:r>
              <a:rPr lang="en-US" dirty="0" smtClean="0"/>
              <a:t>Symptoms in the absence of sinus </a:t>
            </a:r>
            <a:r>
              <a:rPr lang="en-US" dirty="0" err="1" smtClean="0"/>
              <a:t>bradyarrhytmias</a:t>
            </a:r>
            <a:r>
              <a:rPr lang="en-US" dirty="0" smtClean="0"/>
              <a:t> – excludes SND</a:t>
            </a:r>
          </a:p>
          <a:p>
            <a:r>
              <a:rPr lang="en-US" dirty="0" smtClean="0"/>
              <a:t>1. Central role in diagnosis : ECG</a:t>
            </a:r>
          </a:p>
          <a:p>
            <a:r>
              <a:rPr lang="en-US" dirty="0" smtClean="0"/>
              <a:t>Resting ECG, longer-term recording employing </a:t>
            </a:r>
            <a:r>
              <a:rPr lang="en-US" dirty="0" err="1" smtClean="0"/>
              <a:t>Holter</a:t>
            </a:r>
            <a:r>
              <a:rPr lang="en-US" dirty="0" smtClean="0"/>
              <a:t> or Event monitors</a:t>
            </a:r>
          </a:p>
          <a:p>
            <a:r>
              <a:rPr lang="en-US" dirty="0" smtClean="0"/>
              <a:t>Implantable ECG monitors – long term recording (12-18 months) in patients with infrequent symptoms.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082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“</a:t>
            </a:r>
            <a:r>
              <a:rPr lang="en-US" i="1" dirty="0" err="1" smtClean="0"/>
              <a:t>chronotropic</a:t>
            </a:r>
            <a:r>
              <a:rPr lang="en-US" i="1" dirty="0" smtClean="0"/>
              <a:t> incompetence”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US" dirty="0"/>
              <a:t>Failure to increase the heart rate with exercise is referred to as </a:t>
            </a:r>
            <a:r>
              <a:rPr lang="en-US" i="1" dirty="0" err="1"/>
              <a:t>chronotropic</a:t>
            </a:r>
            <a:r>
              <a:rPr lang="en-US" i="1" dirty="0"/>
              <a:t> incompetence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Alternatively, </a:t>
            </a:r>
            <a:r>
              <a:rPr lang="en-US" dirty="0"/>
              <a:t>defined as </a:t>
            </a:r>
            <a:r>
              <a:rPr lang="en-US" dirty="0" smtClean="0"/>
              <a:t>“failure </a:t>
            </a:r>
            <a:r>
              <a:rPr lang="en-US" dirty="0"/>
              <a:t>to reach 85% of predicted maximal heart rate at peak </a:t>
            </a:r>
            <a:r>
              <a:rPr lang="en-US" dirty="0" smtClean="0"/>
              <a:t>exercise” </a:t>
            </a:r>
            <a:r>
              <a:rPr lang="en-US" dirty="0"/>
              <a:t>or </a:t>
            </a:r>
            <a:endParaRPr lang="en-US" dirty="0" smtClean="0"/>
          </a:p>
          <a:p>
            <a:r>
              <a:rPr lang="en-US" dirty="0" smtClean="0"/>
              <a:t>“failure </a:t>
            </a:r>
            <a:r>
              <a:rPr lang="en-US" dirty="0"/>
              <a:t>to achieve a heart rate &gt;100 beats/min with exercise or a maximal heart rate with exercise less than two standard deviations below that of an age-matched control </a:t>
            </a:r>
            <a:r>
              <a:rPr lang="en-US" dirty="0" smtClean="0"/>
              <a:t>population.”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610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53248"/>
            <a:ext cx="9404723" cy="4395152"/>
          </a:xfrm>
        </p:spPr>
      </p:pic>
    </p:spTree>
    <p:extLst>
      <p:ext uri="{BB962C8B-B14F-4D97-AF65-F5344CB8AC3E}">
        <p14:creationId xmlns:p14="http://schemas.microsoft.com/office/powerpoint/2010/main" val="187667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 Exercise testing - useful in discriminating </a:t>
            </a:r>
            <a:r>
              <a:rPr lang="en-US" dirty="0" err="1"/>
              <a:t>chronotropic</a:t>
            </a:r>
            <a:r>
              <a:rPr lang="en-US" dirty="0"/>
              <a:t> incompetence from resting bradycardia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345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3.ANS TESTING</a:t>
            </a:r>
            <a:endParaRPr lang="en-IN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diagnose carotid sinus hypersensitivity</a:t>
            </a:r>
          </a:p>
          <a:p>
            <a:r>
              <a:rPr lang="en-US" dirty="0" smtClean="0"/>
              <a:t>Pauses &gt; 3 seconds - pathological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IN" dirty="0"/>
          </a:p>
        </p:txBody>
      </p:sp>
      <p:pic>
        <p:nvPicPr>
          <p:cNvPr id="7170" name="Picture 2" descr="Figure, Carotid sinus massage, Carotid sinus,...] - StatPearls - NCBI  Bookshe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639" y="0"/>
            <a:ext cx="5261361" cy="328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73" y="3481255"/>
            <a:ext cx="11355485" cy="309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6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Intrinsic Heart Rate (IHR) – to distinguish SND from slow HR due to high vagal tone</a:t>
            </a:r>
          </a:p>
          <a:p>
            <a:r>
              <a:rPr lang="en-US" dirty="0"/>
              <a:t>Normal IHR = 117.2 – (0.53 x age) in beats/min , after administering 0.2mg/kg propranolol and 0.04mg/kg atropine</a:t>
            </a:r>
          </a:p>
          <a:p>
            <a:r>
              <a:rPr lang="en-US" dirty="0"/>
              <a:t>Low IHR – SA disease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613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4. </a:t>
            </a:r>
            <a:r>
              <a:rPr lang="en-US" i="1" dirty="0" err="1" smtClean="0"/>
              <a:t>Electrophysiologic</a:t>
            </a:r>
            <a:r>
              <a:rPr lang="en-US" i="1" dirty="0" smtClean="0"/>
              <a:t> Testing</a:t>
            </a:r>
            <a:endParaRPr lang="en-IN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/>
              <a:t>the assessment of patients with </a:t>
            </a:r>
            <a:endParaRPr lang="en-US" dirty="0" smtClean="0"/>
          </a:p>
          <a:p>
            <a:r>
              <a:rPr lang="en-US" dirty="0" smtClean="0"/>
              <a:t>- presumed </a:t>
            </a:r>
            <a:r>
              <a:rPr lang="en-US" dirty="0"/>
              <a:t>SA node </a:t>
            </a:r>
            <a:r>
              <a:rPr lang="en-US" dirty="0" smtClean="0"/>
              <a:t>dysfunction</a:t>
            </a:r>
          </a:p>
          <a:p>
            <a:r>
              <a:rPr lang="en-US" dirty="0" smtClean="0"/>
              <a:t>- in </a:t>
            </a:r>
            <a:r>
              <a:rPr lang="en-US" dirty="0"/>
              <a:t>the evaluation of </a:t>
            </a:r>
            <a:r>
              <a:rPr lang="en-US" dirty="0" smtClean="0"/>
              <a:t>syncope (particularly </a:t>
            </a:r>
            <a:r>
              <a:rPr lang="en-US" dirty="0"/>
              <a:t>in the setting of structural heart </a:t>
            </a:r>
            <a:r>
              <a:rPr lang="en-US" dirty="0" smtClean="0"/>
              <a:t>disease). </a:t>
            </a:r>
          </a:p>
          <a:p>
            <a:r>
              <a:rPr lang="en-US" dirty="0" smtClean="0"/>
              <a:t>- to </a:t>
            </a:r>
            <a:r>
              <a:rPr lang="en-US" dirty="0"/>
              <a:t>rule out more malignant etiologies of syncope, such as ventricular </a:t>
            </a:r>
            <a:r>
              <a:rPr lang="en-US" dirty="0" err="1"/>
              <a:t>tachyarrhythmias</a:t>
            </a:r>
            <a:r>
              <a:rPr lang="en-US" dirty="0"/>
              <a:t> and AV conduction block.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35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SNRT,SACT…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Invasive assessment of SA node function: </a:t>
            </a:r>
          </a:p>
          <a:p>
            <a:r>
              <a:rPr lang="en-US" dirty="0"/>
              <a:t>S</a:t>
            </a:r>
            <a:r>
              <a:rPr lang="en-US" dirty="0" smtClean="0"/>
              <a:t>inus </a:t>
            </a:r>
            <a:r>
              <a:rPr lang="en-US" dirty="0"/>
              <a:t>node recovery time (</a:t>
            </a:r>
            <a:r>
              <a:rPr lang="en-US" dirty="0" smtClean="0"/>
              <a:t>SNRT) - the </a:t>
            </a:r>
            <a:r>
              <a:rPr lang="en-US" dirty="0"/>
              <a:t>longest pause after cessation of overdrive pacing of the right atrium near the SA node </a:t>
            </a:r>
            <a:endParaRPr lang="en-US" dirty="0" smtClean="0"/>
          </a:p>
          <a:p>
            <a:r>
              <a:rPr lang="en-US" dirty="0" smtClean="0"/>
              <a:t>Normal</a:t>
            </a:r>
            <a:r>
              <a:rPr lang="en-US" dirty="0"/>
              <a:t>: &lt;1500 </a:t>
            </a:r>
            <a:r>
              <a:rPr lang="en-US" dirty="0" err="1"/>
              <a:t>ms</a:t>
            </a:r>
            <a:r>
              <a:rPr lang="en-US" dirty="0"/>
              <a:t> or, corrected for sinus cycle length, &lt;550 </a:t>
            </a:r>
            <a:r>
              <a:rPr lang="en-US" dirty="0" err="1" smtClean="0"/>
              <a:t>ms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Sinoatrial</a:t>
            </a:r>
            <a:r>
              <a:rPr lang="en-US" dirty="0" smtClean="0"/>
              <a:t> </a:t>
            </a:r>
            <a:r>
              <a:rPr lang="en-US" dirty="0"/>
              <a:t>conduction time (SACT), defined as one-half the difference between the intrinsic sinus cycle length and a </a:t>
            </a:r>
            <a:r>
              <a:rPr lang="en-US" dirty="0" err="1"/>
              <a:t>noncompensatory</a:t>
            </a:r>
            <a:r>
              <a:rPr lang="en-US" dirty="0"/>
              <a:t> pause after a premature atrial stimulus (normal &lt;125 </a:t>
            </a:r>
            <a:r>
              <a:rPr lang="en-US" dirty="0" err="1"/>
              <a:t>ms</a:t>
            </a:r>
            <a:r>
              <a:rPr lang="en-US" dirty="0"/>
              <a:t>). 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159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635029"/>
            <a:ext cx="8946541" cy="4195481"/>
          </a:xfrm>
        </p:spPr>
        <p:txBody>
          <a:bodyPr/>
          <a:lstStyle/>
          <a:p>
            <a:r>
              <a:rPr lang="en-US" dirty="0"/>
              <a:t>The combination of an abnormal SNRT, an abnormal SACT, and a low IHR is a sensitive and specific indicator of intrinsic SA node disease. 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5559"/>
            <a:ext cx="12192000" cy="41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 – Alleviation of Symptoms</a:t>
            </a:r>
          </a:p>
          <a:p>
            <a:r>
              <a:rPr lang="en-US" dirty="0" smtClean="0"/>
              <a:t>Exclude Extrinsic Causes of SND</a:t>
            </a:r>
          </a:p>
          <a:p>
            <a:r>
              <a:rPr lang="en-US" dirty="0" smtClean="0"/>
              <a:t>Correlate cardiac rhythm with symptoms</a:t>
            </a:r>
          </a:p>
          <a:p>
            <a:r>
              <a:rPr lang="en-US" dirty="0" smtClean="0"/>
              <a:t>Primary therapeutic intervention in symptomatic SND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– Pacemaker Implantation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437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Pharmacological interventions – limited use in long term mx</a:t>
            </a:r>
          </a:p>
          <a:p>
            <a:r>
              <a:rPr lang="en-US" dirty="0"/>
              <a:t>Digitalis – improve SA node function</a:t>
            </a:r>
          </a:p>
          <a:p>
            <a:r>
              <a:rPr lang="en-US" dirty="0"/>
              <a:t>Atropine, Isoproterenol – increase </a:t>
            </a:r>
            <a:r>
              <a:rPr lang="en-US" dirty="0" smtClean="0"/>
              <a:t>Sinus rate acutely</a:t>
            </a:r>
          </a:p>
          <a:p>
            <a:r>
              <a:rPr lang="en-US" dirty="0" smtClean="0"/>
              <a:t>Theophylline – problematic.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pts</a:t>
            </a:r>
            <a:r>
              <a:rPr lang="en-US" dirty="0" smtClean="0"/>
              <a:t> with </a:t>
            </a:r>
            <a:r>
              <a:rPr lang="en-US" dirty="0" err="1" smtClean="0"/>
              <a:t>tachy-brady</a:t>
            </a:r>
            <a:r>
              <a:rPr lang="en-US" dirty="0" smtClean="0"/>
              <a:t> syndrome – SVT provocations</a:t>
            </a:r>
          </a:p>
          <a:p>
            <a:r>
              <a:rPr lang="en-US" dirty="0" smtClean="0"/>
              <a:t>In structural heart disease – VT</a:t>
            </a:r>
          </a:p>
          <a:p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280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CAD and Sinus bradycardia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specific treatment or only temporary rate support required</a:t>
            </a:r>
          </a:p>
          <a:p>
            <a:r>
              <a:rPr lang="en-US" dirty="0" smtClean="0"/>
              <a:t>In AMI , inferior or posterior wall</a:t>
            </a:r>
          </a:p>
          <a:p>
            <a:r>
              <a:rPr lang="en-US" dirty="0" smtClean="0"/>
              <a:t>Pain – vagal activation, Drugs – morphine</a:t>
            </a:r>
          </a:p>
          <a:p>
            <a:r>
              <a:rPr lang="en-US" dirty="0" smtClean="0"/>
              <a:t>Ischemia of SA nodal Artery</a:t>
            </a:r>
          </a:p>
          <a:p>
            <a:r>
              <a:rPr lang="en-US" dirty="0" smtClean="0"/>
              <a:t>Even with infarction, SND is transient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60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CAROTID SINUS HYPERSENSITIVITY – with recurrent syncope/</a:t>
            </a:r>
            <a:r>
              <a:rPr lang="en-US" dirty="0" err="1" smtClean="0"/>
              <a:t>presyncope</a:t>
            </a:r>
            <a:r>
              <a:rPr lang="en-US" dirty="0" smtClean="0"/>
              <a:t> associated with </a:t>
            </a:r>
            <a:r>
              <a:rPr lang="en-US" dirty="0" err="1" smtClean="0"/>
              <a:t>cardioinhibitory</a:t>
            </a:r>
            <a:r>
              <a:rPr lang="en-US" dirty="0" smtClean="0"/>
              <a:t> component </a:t>
            </a:r>
          </a:p>
          <a:p>
            <a:r>
              <a:rPr lang="en-US" dirty="0" smtClean="0"/>
              <a:t>Drug-refractory vasovagal syncope</a:t>
            </a:r>
          </a:p>
          <a:p>
            <a:r>
              <a:rPr lang="en-US" dirty="0" smtClean="0"/>
              <a:t>Responds to pacemaker implantation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92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PERMANENT PACEMAKERS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NOMENCLATURE</a:t>
            </a:r>
          </a:p>
          <a:p>
            <a:r>
              <a:rPr lang="en-US" dirty="0" smtClean="0"/>
              <a:t>Five Letter code – 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- chamber(s) that is paced (</a:t>
            </a:r>
            <a:r>
              <a:rPr lang="en-US" dirty="0" err="1" smtClean="0"/>
              <a:t>O,none</a:t>
            </a:r>
            <a:r>
              <a:rPr lang="en-US" dirty="0" smtClean="0"/>
              <a:t>; </a:t>
            </a:r>
            <a:r>
              <a:rPr lang="en-US" dirty="0" err="1" smtClean="0"/>
              <a:t>A,atrium</a:t>
            </a:r>
            <a:r>
              <a:rPr lang="en-US" dirty="0" smtClean="0"/>
              <a:t>;  </a:t>
            </a:r>
            <a:r>
              <a:rPr lang="en-US" dirty="0" err="1" smtClean="0"/>
              <a:t>V,ventricle</a:t>
            </a:r>
            <a:r>
              <a:rPr lang="en-US" dirty="0" smtClean="0"/>
              <a:t>; </a:t>
            </a:r>
            <a:r>
              <a:rPr lang="en-US" dirty="0" err="1" smtClean="0"/>
              <a:t>D,dual</a:t>
            </a:r>
            <a:r>
              <a:rPr lang="en-US" dirty="0" smtClean="0"/>
              <a:t>; </a:t>
            </a:r>
            <a:r>
              <a:rPr lang="en-US" dirty="0" err="1" smtClean="0"/>
              <a:t>S,single</a:t>
            </a:r>
            <a:r>
              <a:rPr lang="en-US" dirty="0" smtClean="0"/>
              <a:t>)</a:t>
            </a:r>
            <a:endParaRPr lang="en-IN" dirty="0"/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- chamber(s</a:t>
            </a:r>
            <a:r>
              <a:rPr lang="en-US" dirty="0"/>
              <a:t>) in which sensing occurs (O, none; A, atrium; V, ventricle; D, dual; S, single),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- response </a:t>
            </a:r>
            <a:r>
              <a:rPr lang="en-US" dirty="0"/>
              <a:t>to a sensed event (O, none; I, inhibition; T, triggered; D, inhibition + triggered), </a:t>
            </a:r>
            <a:endParaRPr lang="en-US" dirty="0" smtClean="0"/>
          </a:p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- </a:t>
            </a:r>
            <a:r>
              <a:rPr lang="en-US" dirty="0"/>
              <a:t>the programmability or rate response (R, rate responsive</a:t>
            </a:r>
            <a:r>
              <a:rPr lang="en-US" dirty="0" smtClean="0"/>
              <a:t>)</a:t>
            </a:r>
          </a:p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- the </a:t>
            </a:r>
            <a:r>
              <a:rPr lang="en-US" dirty="0"/>
              <a:t>existence of </a:t>
            </a:r>
            <a:r>
              <a:rPr lang="en-US" dirty="0" err="1"/>
              <a:t>antitachycardia</a:t>
            </a:r>
            <a:r>
              <a:rPr lang="en-US" dirty="0"/>
              <a:t> functions if present (O, none; P, </a:t>
            </a:r>
            <a:r>
              <a:rPr lang="en-US" dirty="0" err="1"/>
              <a:t>antitachycardia</a:t>
            </a:r>
            <a:r>
              <a:rPr lang="en-US" dirty="0"/>
              <a:t> pacing; S, shock; D, pace + shock) </a:t>
            </a:r>
            <a:r>
              <a:rPr lang="en-US" dirty="0" smtClean="0"/>
              <a:t> </a:t>
            </a:r>
            <a:endParaRPr lang="en-IN" dirty="0"/>
          </a:p>
        </p:txBody>
      </p:sp>
      <p:pic>
        <p:nvPicPr>
          <p:cNvPr id="10242" name="Picture 2" descr="Heart pacemaker: MedlinePlus Medical Encyclo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814" y="0"/>
            <a:ext cx="3557186" cy="284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2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Modern pacemakers – </a:t>
            </a:r>
            <a:r>
              <a:rPr lang="en-US" dirty="0" err="1" smtClean="0"/>
              <a:t>multiprogrammable</a:t>
            </a:r>
            <a:endParaRPr lang="en-US" dirty="0" smtClean="0"/>
          </a:p>
          <a:p>
            <a:r>
              <a:rPr lang="en-US" dirty="0" smtClean="0"/>
              <a:t>Show rate responsiveness to rate sensors: activity or motion, minute ventilation, QT interval </a:t>
            </a:r>
          </a:p>
          <a:p>
            <a:r>
              <a:rPr lang="en-US" dirty="0" smtClean="0"/>
              <a:t>Most commonly programmed – single chamber –VVIR, dual chamber – DDDR</a:t>
            </a:r>
          </a:p>
          <a:p>
            <a:r>
              <a:rPr lang="en-US" dirty="0" smtClean="0"/>
              <a:t>In adults - permanent </a:t>
            </a:r>
            <a:r>
              <a:rPr lang="en-US" dirty="0"/>
              <a:t>pacemakers are most commonly implanted with access to the heart by way of the </a:t>
            </a:r>
            <a:r>
              <a:rPr lang="en-US" dirty="0" err="1"/>
              <a:t>subclavian</a:t>
            </a:r>
            <a:r>
              <a:rPr lang="en-US" dirty="0"/>
              <a:t>– superior vena cava venous system.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66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 descr="Permanent Pacemaker: Treatment, Prevention, Outloo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" y="623843"/>
            <a:ext cx="9404722" cy="562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19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COMPLICATIONS</a:t>
            </a:r>
            <a:endParaRPr lang="en-IN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Highly reliable, but </a:t>
            </a:r>
            <a:r>
              <a:rPr lang="en-US" dirty="0"/>
              <a:t>Rare, </a:t>
            </a:r>
            <a:r>
              <a:rPr lang="en-US" dirty="0" smtClean="0"/>
              <a:t>possible</a:t>
            </a:r>
            <a:r>
              <a:rPr lang="en-US" dirty="0"/>
              <a:t>, acute complications of </a:t>
            </a:r>
            <a:r>
              <a:rPr lang="en-US" dirty="0" err="1"/>
              <a:t>transvenous</a:t>
            </a:r>
            <a:r>
              <a:rPr lang="en-US" dirty="0"/>
              <a:t> pacemaker </a:t>
            </a:r>
            <a:r>
              <a:rPr lang="en-US" dirty="0" smtClean="0"/>
              <a:t>implantation:</a:t>
            </a:r>
          </a:p>
          <a:p>
            <a:r>
              <a:rPr lang="en-US" dirty="0"/>
              <a:t>I</a:t>
            </a:r>
            <a:r>
              <a:rPr lang="en-US" dirty="0" smtClean="0"/>
              <a:t>nfection</a:t>
            </a:r>
          </a:p>
          <a:p>
            <a:r>
              <a:rPr lang="en-US" dirty="0" smtClean="0"/>
              <a:t>Hematoma</a:t>
            </a:r>
          </a:p>
          <a:p>
            <a:r>
              <a:rPr lang="en-US" dirty="0" smtClean="0"/>
              <a:t>Pneumothorax</a:t>
            </a:r>
          </a:p>
          <a:p>
            <a:r>
              <a:rPr lang="en-US" dirty="0"/>
              <a:t>C</a:t>
            </a:r>
            <a:r>
              <a:rPr lang="en-US" dirty="0" smtClean="0"/>
              <a:t>ardiac perforation</a:t>
            </a:r>
          </a:p>
          <a:p>
            <a:r>
              <a:rPr lang="en-US" dirty="0"/>
              <a:t>D</a:t>
            </a:r>
            <a:r>
              <a:rPr lang="en-US" dirty="0" smtClean="0"/>
              <a:t>iaphragmatic</a:t>
            </a:r>
            <a:r>
              <a:rPr lang="en-US" dirty="0"/>
              <a:t>/ phrenic nerve </a:t>
            </a:r>
            <a:r>
              <a:rPr lang="en-US" dirty="0" smtClean="0"/>
              <a:t>stimulation</a:t>
            </a:r>
          </a:p>
          <a:p>
            <a:r>
              <a:rPr lang="en-US" dirty="0"/>
              <a:t>L</a:t>
            </a:r>
            <a:r>
              <a:rPr lang="en-US" dirty="0" smtClean="0"/>
              <a:t>ead dislodgment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612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TWIDDLER’S SYNDROME</a:t>
            </a:r>
            <a:endParaRPr lang="en-IN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57262"/>
            <a:ext cx="8946541" cy="4195481"/>
          </a:xfrm>
        </p:spPr>
        <p:txBody>
          <a:bodyPr/>
          <a:lstStyle/>
          <a:p>
            <a:r>
              <a:rPr lang="en-US" dirty="0" smtClean="0"/>
              <a:t>“Rotation </a:t>
            </a:r>
            <a:r>
              <a:rPr lang="en-US" dirty="0"/>
              <a:t>of the pacemaker pulse generator in its subcutaneous pocket, either intentionally or </a:t>
            </a:r>
            <a:r>
              <a:rPr lang="en-US" dirty="0" smtClean="0"/>
              <a:t>inadvertently”</a:t>
            </a:r>
            <a:endParaRPr lang="en-US" dirty="0"/>
          </a:p>
          <a:p>
            <a:r>
              <a:rPr lang="en-US" dirty="0" smtClean="0"/>
              <a:t>Can produce dislodgement with failure to sense or pace heart.</a:t>
            </a:r>
          </a:p>
          <a:p>
            <a:r>
              <a:rPr lang="en-US" dirty="0" smtClean="0"/>
              <a:t>Now a rare complication – small and lightweight contemporary pacemakers</a:t>
            </a:r>
          </a:p>
          <a:p>
            <a:r>
              <a:rPr lang="en-US" dirty="0" smtClean="0"/>
              <a:t>Leadless pacemakers now developed -  single chamber ventricular (RV) pacing</a:t>
            </a:r>
            <a:endParaRPr lang="en-IN" dirty="0"/>
          </a:p>
        </p:txBody>
      </p:sp>
      <p:pic>
        <p:nvPicPr>
          <p:cNvPr id="12292" name="Picture 4" descr="FDA Clears Medtronic Micra AV to Treat AV Block | DA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717" y="3931064"/>
            <a:ext cx="4462063" cy="292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82-year-old man first from Central India to get leadless pacemaker  implanted | Nagpur News - Times of In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462" y="452718"/>
            <a:ext cx="6016239" cy="579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48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PACEMAKER SYNDROME</a:t>
            </a:r>
            <a:endParaRPr lang="en-IN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US" dirty="0" smtClean="0"/>
              <a:t>Due to disturbances </a:t>
            </a:r>
            <a:r>
              <a:rPr lang="en-US" dirty="0"/>
              <a:t>in AV synchrony and/or left ventricular mechanical synchrony. </a:t>
            </a:r>
            <a:endParaRPr lang="en-US" dirty="0" smtClean="0"/>
          </a:p>
          <a:p>
            <a:r>
              <a:rPr lang="en-US" dirty="0" smtClean="0"/>
              <a:t>When Pacing </a:t>
            </a:r>
            <a:r>
              <a:rPr lang="en-US" dirty="0"/>
              <a:t>modes </a:t>
            </a:r>
            <a:r>
              <a:rPr lang="en-US" dirty="0" smtClean="0"/>
              <a:t>interrupt </a:t>
            </a:r>
            <a:r>
              <a:rPr lang="en-US" dirty="0"/>
              <a:t>or fail to restore AV synchrony </a:t>
            </a:r>
            <a:endParaRPr lang="en-US" dirty="0" smtClean="0"/>
          </a:p>
          <a:p>
            <a:r>
              <a:rPr lang="en-US" dirty="0" smtClean="0"/>
              <a:t>leads </a:t>
            </a:r>
            <a:r>
              <a:rPr lang="en-US" dirty="0"/>
              <a:t>to a constellation of signs and symptoms, collectively referred to as pacemaker </a:t>
            </a:r>
            <a:r>
              <a:rPr lang="en-US" dirty="0" smtClean="0"/>
              <a:t>syndrome</a:t>
            </a:r>
          </a:p>
          <a:p>
            <a:r>
              <a:rPr lang="en-US" dirty="0" smtClean="0"/>
              <a:t>neck </a:t>
            </a:r>
            <a:r>
              <a:rPr lang="en-US" dirty="0"/>
              <a:t>pulsation, fatigue, palpitations, cough, confusion, </a:t>
            </a:r>
            <a:r>
              <a:rPr lang="en-US" dirty="0" err="1"/>
              <a:t>exertional</a:t>
            </a:r>
            <a:r>
              <a:rPr lang="en-US" dirty="0"/>
              <a:t> dyspnea, dizziness, syncope, elevation in jugular venous pressure, canon A waves, and stigmata of congestive heart failure, including edema, </a:t>
            </a:r>
            <a:r>
              <a:rPr lang="en-US" dirty="0" err="1"/>
              <a:t>rales</a:t>
            </a:r>
            <a:r>
              <a:rPr lang="en-US" dirty="0"/>
              <a:t>, and a third heart sound 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049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152983"/>
            <a:ext cx="8946541" cy="4195481"/>
          </a:xfrm>
        </p:spPr>
        <p:txBody>
          <a:bodyPr>
            <a:normAutofit/>
          </a:bodyPr>
          <a:lstStyle/>
          <a:p>
            <a:endParaRPr lang="en-IN" dirty="0"/>
          </a:p>
          <a:p>
            <a:r>
              <a:rPr lang="en-US" dirty="0"/>
              <a:t>Right ventricular apical </a:t>
            </a:r>
            <a:r>
              <a:rPr lang="en-US" dirty="0" smtClean="0"/>
              <a:t>pacing -  </a:t>
            </a:r>
            <a:r>
              <a:rPr lang="en-US" dirty="0"/>
              <a:t>can induce </a:t>
            </a:r>
            <a:r>
              <a:rPr lang="en-US" dirty="0" err="1"/>
              <a:t>dyssynchronous</a:t>
            </a:r>
            <a:r>
              <a:rPr lang="en-US" dirty="0"/>
              <a:t> activation of the left </a:t>
            </a:r>
            <a:r>
              <a:rPr lang="en-US" dirty="0" smtClean="0"/>
              <a:t>ventricle</a:t>
            </a:r>
          </a:p>
          <a:p>
            <a:r>
              <a:rPr lang="en-US" dirty="0"/>
              <a:t>C</a:t>
            </a:r>
            <a:r>
              <a:rPr lang="en-US" dirty="0" smtClean="0"/>
              <a:t>ompromised LV systolic </a:t>
            </a:r>
            <a:r>
              <a:rPr lang="en-US" dirty="0"/>
              <a:t>function, </a:t>
            </a:r>
            <a:r>
              <a:rPr lang="en-US" dirty="0" smtClean="0"/>
              <a:t>MR, CCF.</a:t>
            </a:r>
          </a:p>
          <a:p>
            <a:r>
              <a:rPr lang="en-US" dirty="0" smtClean="0"/>
              <a:t>Maintenance </a:t>
            </a:r>
            <a:r>
              <a:rPr lang="en-US" dirty="0"/>
              <a:t>of AV synchrony </a:t>
            </a:r>
            <a:r>
              <a:rPr lang="en-US" dirty="0" smtClean="0"/>
              <a:t>- minimizes </a:t>
            </a:r>
            <a:r>
              <a:rPr lang="en-US" dirty="0"/>
              <a:t>the </a:t>
            </a:r>
            <a:r>
              <a:rPr lang="en-US" dirty="0" err="1"/>
              <a:t>sequelae</a:t>
            </a:r>
            <a:r>
              <a:rPr lang="en-US" dirty="0"/>
              <a:t> of pacemaker syndrome. </a:t>
            </a:r>
            <a:endParaRPr lang="en-US" dirty="0" smtClean="0"/>
          </a:p>
          <a:p>
            <a:r>
              <a:rPr lang="en-US" dirty="0" smtClean="0"/>
              <a:t>Selection </a:t>
            </a:r>
            <a:r>
              <a:rPr lang="en-US" dirty="0"/>
              <a:t>of pacing modes that minimize unnecessary ventricular pacing </a:t>
            </a:r>
          </a:p>
          <a:p>
            <a:r>
              <a:rPr lang="en-US" dirty="0" smtClean="0"/>
              <a:t>Implantation of a device capable of biventricular pacing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03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PACEMAKER THERAPY IN SA NODE DYSFUNCTION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Indicated to alleviate symptoms of bradycardia</a:t>
            </a:r>
          </a:p>
          <a:p>
            <a:endParaRPr lang="en-IN" dirty="0"/>
          </a:p>
          <a:p>
            <a:r>
              <a:rPr lang="en-US" dirty="0"/>
              <a:t>Consensus guidelines published by the American Heart Association (AHA)/American College of Cardiology/Heart Rhythm Society (ACC/HRS) outline the indications for the use of pacemakers </a:t>
            </a:r>
          </a:p>
          <a:p>
            <a:r>
              <a:rPr lang="en-US" dirty="0"/>
              <a:t>Class I conditions - there is evidence or consensus of opinion that therapy is useful and effective.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149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/>
              <a:t>II conditions - there is conflicting evidence or a divergence of opinion about the efficacy of a procedure or treatment </a:t>
            </a:r>
          </a:p>
          <a:p>
            <a:r>
              <a:rPr lang="en-US" dirty="0"/>
              <a:t>Class </a:t>
            </a:r>
            <a:r>
              <a:rPr lang="en-US" dirty="0" err="1"/>
              <a:t>IIa</a:t>
            </a:r>
            <a:r>
              <a:rPr lang="en-US" dirty="0"/>
              <a:t> conditions - the weight of evidence or opinion favors treatment</a:t>
            </a:r>
          </a:p>
          <a:p>
            <a:r>
              <a:rPr lang="en-US" dirty="0"/>
              <a:t>class </a:t>
            </a:r>
            <a:r>
              <a:rPr lang="en-US" dirty="0" err="1"/>
              <a:t>IIb</a:t>
            </a:r>
            <a:r>
              <a:rPr lang="en-US" dirty="0"/>
              <a:t> conditions -  efficacy is less well established by the evidence or opinion of experts. </a:t>
            </a:r>
          </a:p>
          <a:p>
            <a:r>
              <a:rPr lang="en-US" dirty="0"/>
              <a:t>In class III conditions - the evidence or weight of opinion indicates that the therapy is not efficacious or useful and may be harmful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318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008" y="452718"/>
            <a:ext cx="7828927" cy="5956628"/>
          </a:xfrm>
        </p:spPr>
      </p:pic>
    </p:spTree>
    <p:extLst>
      <p:ext uri="{BB962C8B-B14F-4D97-AF65-F5344CB8AC3E}">
        <p14:creationId xmlns:p14="http://schemas.microsoft.com/office/powerpoint/2010/main" val="288630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US" dirty="0"/>
              <a:t>Pacing modes that preserve AV synchrony </a:t>
            </a:r>
            <a:r>
              <a:rPr lang="en-US" dirty="0" smtClean="0"/>
              <a:t>- reduction </a:t>
            </a:r>
            <a:r>
              <a:rPr lang="en-US" dirty="0"/>
              <a:t>in the incidence of atrial fibrillation and improved quality of life. </a:t>
            </a:r>
            <a:endParaRPr lang="en-US" dirty="0" smtClean="0"/>
          </a:p>
          <a:p>
            <a:r>
              <a:rPr lang="en-US" dirty="0" smtClean="0"/>
              <a:t>Because </a:t>
            </a:r>
            <a:r>
              <a:rPr lang="en-US" dirty="0"/>
              <a:t>of the low but finite incidence of AV conduction disease, patients with SA node dysfunction usually undergo dual-chamber pacemaker implantation.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955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Pacemaker Therapy in Carotid Sinus Hypersensitivity and Vasovagal Syncope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r>
              <a:rPr lang="en-US" dirty="0" smtClean="0"/>
              <a:t>Carotid </a:t>
            </a:r>
            <a:r>
              <a:rPr lang="en-US" dirty="0"/>
              <a:t>sinus hypersensitivity, if accompanied by a significant </a:t>
            </a:r>
            <a:r>
              <a:rPr lang="en-US" dirty="0" err="1"/>
              <a:t>cardioinhibitory</a:t>
            </a:r>
            <a:r>
              <a:rPr lang="en-US" dirty="0"/>
              <a:t> component, responds well to pacing. </a:t>
            </a:r>
            <a:endParaRPr lang="en-US" dirty="0" smtClean="0"/>
          </a:p>
          <a:p>
            <a:r>
              <a:rPr lang="en-US" dirty="0" smtClean="0"/>
              <a:t>Intermittent and </a:t>
            </a:r>
            <a:r>
              <a:rPr lang="en-US" dirty="0"/>
              <a:t>single-chamber ventricular pacing is often sufficient.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mechanism of vasovagal </a:t>
            </a:r>
            <a:r>
              <a:rPr lang="en-US" dirty="0" smtClean="0"/>
              <a:t>syncope - appears </a:t>
            </a:r>
            <a:r>
              <a:rPr lang="en-US" dirty="0"/>
              <a:t>to involve activation of cardiac mechanoreceptors with consequent activation of neural centers that mediate vagal activation and withdrawal of sympathetic nervous system tone.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540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Drug-refractory </a:t>
            </a:r>
            <a:r>
              <a:rPr lang="en-US" dirty="0"/>
              <a:t>vasovagal syncope - some studies suggested reduction in the frequency and the time to recurrent syncope in patients who were paced compared with those who were not.</a:t>
            </a:r>
          </a:p>
          <a:p>
            <a:r>
              <a:rPr lang="en-US" dirty="0"/>
              <a:t>A recent follow-up study to one of those initial trials, however, found less convincing </a:t>
            </a:r>
            <a:r>
              <a:rPr lang="en-US" dirty="0" smtClean="0"/>
              <a:t>results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206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2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60/M</a:t>
            </a:r>
          </a:p>
          <a:p>
            <a:r>
              <a:rPr lang="en-US" dirty="0" smtClean="0"/>
              <a:t>DM,HTN</a:t>
            </a:r>
          </a:p>
          <a:p>
            <a:r>
              <a:rPr lang="en-US" dirty="0" smtClean="0"/>
              <a:t>FATIGUE X 3months</a:t>
            </a:r>
          </a:p>
          <a:p>
            <a:r>
              <a:rPr lang="en-US" dirty="0" smtClean="0"/>
              <a:t>HR – 50, BP -120/80</a:t>
            </a:r>
          </a:p>
          <a:p>
            <a:r>
              <a:rPr lang="en-US" dirty="0" smtClean="0"/>
              <a:t>JVP – not elevated</a:t>
            </a:r>
          </a:p>
          <a:p>
            <a:r>
              <a:rPr lang="en-US" dirty="0" smtClean="0"/>
              <a:t>Chest – Clear</a:t>
            </a:r>
          </a:p>
          <a:p>
            <a:r>
              <a:rPr lang="en-US" dirty="0" smtClean="0"/>
              <a:t>ECG – VR @ 50/’</a:t>
            </a:r>
          </a:p>
          <a:p>
            <a:r>
              <a:rPr lang="en-US" dirty="0" smtClean="0"/>
              <a:t>SINUS RHYTHM</a:t>
            </a:r>
          </a:p>
        </p:txBody>
      </p:sp>
      <p:pic>
        <p:nvPicPr>
          <p:cNvPr id="14338" name="Picture 2" descr="Baseline electrocardiograms. A: Electrocardiogram at a heart rate of 50...  |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559" y="1152983"/>
            <a:ext cx="7118647" cy="455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86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TREADMILL EXERCISE TESTING DONE</a:t>
            </a:r>
          </a:p>
          <a:p>
            <a:r>
              <a:rPr lang="en-US" dirty="0" smtClean="0"/>
              <a:t>At 7 minutes (exercise stage 3), he could just walk.</a:t>
            </a:r>
          </a:p>
          <a:p>
            <a:r>
              <a:rPr lang="en-US" dirty="0" smtClean="0"/>
              <a:t>Extremely fatigued, HR 113/’</a:t>
            </a:r>
          </a:p>
          <a:p>
            <a:r>
              <a:rPr lang="en-US" dirty="0" smtClean="0"/>
              <a:t>Test stopped due to </a:t>
            </a:r>
            <a:r>
              <a:rPr lang="en-US" dirty="0" err="1" smtClean="0"/>
              <a:t>presyncopal</a:t>
            </a:r>
            <a:r>
              <a:rPr lang="en-US" dirty="0" smtClean="0"/>
              <a:t> symptoms</a:t>
            </a:r>
          </a:p>
          <a:p>
            <a:r>
              <a:rPr lang="en-US" dirty="0" smtClean="0"/>
              <a:t>Target HR = 220 – age = 220- 60 = 160/’</a:t>
            </a:r>
          </a:p>
          <a:p>
            <a:r>
              <a:rPr lang="en-US" dirty="0" smtClean="0"/>
              <a:t>% HR achieved = 113/160 x100 = 71% (&lt;85%)</a:t>
            </a:r>
          </a:p>
          <a:p>
            <a:r>
              <a:rPr lang="en-US" dirty="0" smtClean="0"/>
              <a:t>Inadequate submaximal HR</a:t>
            </a:r>
          </a:p>
          <a:p>
            <a:r>
              <a:rPr lang="en-US" dirty="0" smtClean="0"/>
              <a:t>= CHRONOTROPIC INCOMPETENCE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83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</a:t>
            </a:r>
            <a:r>
              <a:rPr lang="en-US" dirty="0" err="1" smtClean="0"/>
              <a:t>pt</a:t>
            </a:r>
            <a:r>
              <a:rPr lang="en-US" dirty="0" smtClean="0"/>
              <a:t> had daily symptoms,</a:t>
            </a:r>
          </a:p>
          <a:p>
            <a:r>
              <a:rPr lang="en-US" dirty="0" smtClean="0"/>
              <a:t>DDDR pacemaker implanted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123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27/M</a:t>
            </a:r>
          </a:p>
          <a:p>
            <a:r>
              <a:rPr lang="en-US" dirty="0" smtClean="0"/>
              <a:t>NO KNOWN COMORBIDITIES</a:t>
            </a:r>
          </a:p>
          <a:p>
            <a:r>
              <a:rPr lang="en-US" dirty="0" smtClean="0"/>
              <a:t>C/O DIZZINESS , PALPITATION X 1 month</a:t>
            </a:r>
          </a:p>
          <a:p>
            <a:r>
              <a:rPr lang="en-US" dirty="0" smtClean="0"/>
              <a:t>O/E : BMI – 30.1</a:t>
            </a:r>
          </a:p>
          <a:p>
            <a:r>
              <a:rPr lang="en-US" dirty="0" smtClean="0"/>
              <a:t>PR – 70/’</a:t>
            </a:r>
          </a:p>
          <a:p>
            <a:r>
              <a:rPr lang="en-US" dirty="0" smtClean="0"/>
              <a:t>BP -100/70</a:t>
            </a:r>
          </a:p>
          <a:p>
            <a:r>
              <a:rPr lang="en-US" dirty="0" smtClean="0"/>
              <a:t>CHEST – CLEAR</a:t>
            </a:r>
          </a:p>
          <a:p>
            <a:r>
              <a:rPr lang="en-US" dirty="0" smtClean="0"/>
              <a:t>ECG – ATRIAL ECTOPICS, in </a:t>
            </a:r>
            <a:r>
              <a:rPr lang="en-US" dirty="0" err="1" smtClean="0"/>
              <a:t>singlets</a:t>
            </a:r>
            <a:r>
              <a:rPr lang="en-US" dirty="0" smtClean="0"/>
              <a:t>, couplets</a:t>
            </a:r>
          </a:p>
          <a:p>
            <a:endParaRPr lang="en-IN" dirty="0"/>
          </a:p>
        </p:txBody>
      </p:sp>
      <p:pic>
        <p:nvPicPr>
          <p:cNvPr id="15362" name="Picture 2" descr="Atrial Ectopic Tachycardia in a Patient With Marfan Syndrome | Ochsner 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497" y="3544976"/>
            <a:ext cx="6527237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85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lead </a:t>
            </a:r>
            <a:r>
              <a:rPr lang="en-US" dirty="0" err="1"/>
              <a:t>Holter</a:t>
            </a:r>
            <a:r>
              <a:rPr lang="en-US" dirty="0"/>
              <a:t> 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 NODAL TYPE 2 SECOND DEGREE EXIT BLOCK</a:t>
            </a:r>
            <a:endParaRPr lang="en-IN" dirty="0"/>
          </a:p>
        </p:txBody>
      </p:sp>
      <p:pic>
        <p:nvPicPr>
          <p:cNvPr id="16392" name="Picture 8" descr="Sinoatrial Exit Block • LITFL • ECG Library Diagno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83" y="2709017"/>
            <a:ext cx="11430000" cy="303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00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FURTHER EVALUATION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HAD H/O SNORING, DAYTIME SOMNOLENCE</a:t>
            </a:r>
          </a:p>
          <a:p>
            <a:r>
              <a:rPr lang="en-US" dirty="0" smtClean="0"/>
              <a:t>SLEEP STUDY DONE:</a:t>
            </a:r>
          </a:p>
          <a:p>
            <a:r>
              <a:rPr lang="en-US" dirty="0" smtClean="0"/>
              <a:t>APNEA:HYPOPNEA INDEX – 54.1 </a:t>
            </a:r>
          </a:p>
          <a:p>
            <a:r>
              <a:rPr lang="en-US" dirty="0" smtClean="0"/>
              <a:t>DESATURATION – LOWEST – 76%</a:t>
            </a:r>
          </a:p>
          <a:p>
            <a:r>
              <a:rPr lang="en-US" dirty="0" smtClean="0"/>
              <a:t>DIAGNOSED TO HAVE SEVERE SLEEP APNEA</a:t>
            </a:r>
          </a:p>
        </p:txBody>
      </p:sp>
    </p:spTree>
    <p:extLst>
      <p:ext uri="{BB962C8B-B14F-4D97-AF65-F5344CB8AC3E}">
        <p14:creationId xmlns:p14="http://schemas.microsoft.com/office/powerpoint/2010/main" val="212534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TREATED WITH CPAP, 8-10 L/DAY</a:t>
            </a:r>
          </a:p>
          <a:p>
            <a:r>
              <a:rPr lang="en-US" dirty="0"/>
              <a:t>SYMPTOMS IMPROVED</a:t>
            </a:r>
          </a:p>
          <a:p>
            <a:r>
              <a:rPr lang="en-US" dirty="0"/>
              <a:t>REPEAT HOLTER – FEWER ECTOPICS, NO SA BLOCK</a:t>
            </a:r>
            <a:endParaRPr lang="en-IN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SLEEP APNEA IS A REVERSIBLE CAUSE OF SINUS NODE DYSFUNCTION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206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25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1297</TotalTime>
  <Words>2856</Words>
  <Application>Microsoft Office PowerPoint</Application>
  <PresentationFormat>Widescreen</PresentationFormat>
  <Paragraphs>310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Arial</vt:lpstr>
      <vt:lpstr>Century Gothic</vt:lpstr>
      <vt:lpstr>Wingdings 3</vt:lpstr>
      <vt:lpstr>Ion</vt:lpstr>
      <vt:lpstr>APPROACH TO BRADYARRHYTHMIAS: DISORDERS OF THE SINOATRIAL NODE</vt:lpstr>
      <vt:lpstr>On a Friday night casualty…</vt:lpstr>
      <vt:lpstr>ECG: AF with FVR.</vt:lpstr>
      <vt:lpstr>24 HR HOLTER: TERMINATION PAUSES</vt:lpstr>
      <vt:lpstr>PowerPoint Presentation</vt:lpstr>
      <vt:lpstr>INDEX</vt:lpstr>
      <vt:lpstr>STRUCTURE AND PHYSIOLOGY OF THE SA NODE</vt:lpstr>
      <vt:lpstr>PowerPoint Presentation</vt:lpstr>
      <vt:lpstr>P CELLS.</vt:lpstr>
      <vt:lpstr>PowerPoint Presentation</vt:lpstr>
      <vt:lpstr>PowerPoint Presentation</vt:lpstr>
      <vt:lpstr>PowerPoint Presentation</vt:lpstr>
      <vt:lpstr>PowerPoint Presentation</vt:lpstr>
      <vt:lpstr>PACEMAKER HIERARCHY</vt:lpstr>
      <vt:lpstr>PowerPoint Presentation</vt:lpstr>
      <vt:lpstr>PowerPoint Presentation</vt:lpstr>
      <vt:lpstr>ETIOLOGY</vt:lpstr>
      <vt:lpstr>PowerPoint Presentation</vt:lpstr>
      <vt:lpstr>PowerPoint Presentation</vt:lpstr>
      <vt:lpstr>CLINICAL FEATURES OF SA NODE DISEASE</vt:lpstr>
      <vt:lpstr>PowerPoint Presentation</vt:lpstr>
      <vt:lpstr>PowerPoint Presentation</vt:lpstr>
      <vt:lpstr>ECG OF SA NODE DISEASE</vt:lpstr>
      <vt:lpstr>SINUS BRADYCARDIA</vt:lpstr>
      <vt:lpstr>PowerPoint Presentation</vt:lpstr>
      <vt:lpstr>SINUS PAUSE / SINUS ARREST</vt:lpstr>
      <vt:lpstr>PowerPoint Presentation</vt:lpstr>
      <vt:lpstr>SA NODAL EXIT BLOCK</vt:lpstr>
      <vt:lpstr>PowerPoint Presentation</vt:lpstr>
      <vt:lpstr>Classification of SA Exit Blocks</vt:lpstr>
      <vt:lpstr>PowerPoint Presentation</vt:lpstr>
      <vt:lpstr>PowerPoint Presentation</vt:lpstr>
      <vt:lpstr>PowerPoint Presentation</vt:lpstr>
      <vt:lpstr>ATRIAL STANDSTILL</vt:lpstr>
      <vt:lpstr>PowerPoint Presentation</vt:lpstr>
      <vt:lpstr>DIAGNOSTIC TESTING</vt:lpstr>
      <vt:lpstr>“chronotropic incompetence”</vt:lpstr>
      <vt:lpstr>PowerPoint Presentation</vt:lpstr>
      <vt:lpstr>PowerPoint Presentation</vt:lpstr>
      <vt:lpstr>3.ANS TESTING</vt:lpstr>
      <vt:lpstr>PowerPoint Presentation</vt:lpstr>
      <vt:lpstr>4. Electrophysiologic Testing</vt:lpstr>
      <vt:lpstr>SNRT,SACT…</vt:lpstr>
      <vt:lpstr>PowerPoint Presentation</vt:lpstr>
      <vt:lpstr>TREATMENT</vt:lpstr>
      <vt:lpstr>PowerPoint Presentation</vt:lpstr>
      <vt:lpstr>CAD and Sinus bradycardia</vt:lpstr>
      <vt:lpstr>PowerPoint Presentation</vt:lpstr>
      <vt:lpstr>PERMANENT PACEMAKERS</vt:lpstr>
      <vt:lpstr>PowerPoint Presentation</vt:lpstr>
      <vt:lpstr>PowerPoint Presentation</vt:lpstr>
      <vt:lpstr>COMPLICATIONS</vt:lpstr>
      <vt:lpstr>TWIDDLER’S SYNDROME</vt:lpstr>
      <vt:lpstr>PowerPoint Presentation</vt:lpstr>
      <vt:lpstr>PACEMAKER SYNDROME</vt:lpstr>
      <vt:lpstr>PowerPoint Presentation</vt:lpstr>
      <vt:lpstr>PACEMAKER THERAPY IN SA NODE DYSFUNCTION</vt:lpstr>
      <vt:lpstr>PowerPoint Presentation</vt:lpstr>
      <vt:lpstr>PowerPoint Presentation</vt:lpstr>
      <vt:lpstr>PowerPoint Presentation</vt:lpstr>
      <vt:lpstr>Pacemaker Therapy in Carotid Sinus Hypersensitivity and Vasovagal Syncope</vt:lpstr>
      <vt:lpstr>PowerPoint Presentation</vt:lpstr>
      <vt:lpstr>CASE: 2</vt:lpstr>
      <vt:lpstr>PowerPoint Presentation</vt:lpstr>
      <vt:lpstr>PowerPoint Presentation</vt:lpstr>
      <vt:lpstr>CASE 3</vt:lpstr>
      <vt:lpstr>12 lead Holter  </vt:lpstr>
      <vt:lpstr>ON FURTHER EVALUATION</vt:lpstr>
      <vt:lpstr>PowerPoint Presentation</vt:lpstr>
      <vt:lpstr>THANK YOU.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BRADYARRHYTHMIAS: DISORDERS OF THE SINOATRIAL NODE</dc:title>
  <dc:creator>LENOVO</dc:creator>
  <cp:lastModifiedBy>LENOVO</cp:lastModifiedBy>
  <cp:revision>71</cp:revision>
  <dcterms:created xsi:type="dcterms:W3CDTF">2021-07-05T06:43:54Z</dcterms:created>
  <dcterms:modified xsi:type="dcterms:W3CDTF">2021-07-07T10:16:34Z</dcterms:modified>
</cp:coreProperties>
</file>