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  <p:sldId id="266" r:id="rId12"/>
    <p:sldId id="267" r:id="rId13"/>
    <p:sldId id="268" r:id="rId14"/>
    <p:sldId id="269" r:id="rId15"/>
    <p:sldId id="273" r:id="rId16"/>
    <p:sldId id="270" r:id="rId17"/>
    <p:sldId id="274" r:id="rId18"/>
    <p:sldId id="271" r:id="rId19"/>
    <p:sldId id="272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285" r:id="rId29"/>
    <p:sldId id="286" r:id="rId30"/>
    <p:sldId id="284" r:id="rId31"/>
    <p:sldId id="287" r:id="rId32"/>
    <p:sldId id="279" r:id="rId33"/>
    <p:sldId id="288" r:id="rId34"/>
    <p:sldId id="289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gency FB" panose="020B0503020202020204" pitchFamily="34" charset="0"/>
              </a:rPr>
              <a:t>APLASTIC ANEMIA</a:t>
            </a:r>
            <a:endParaRPr lang="en-IN" dirty="0">
              <a:latin typeface="Agency FB" panose="020B0503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DR IBRAHIM ALI SALEEM	</a:t>
            </a:r>
          </a:p>
          <a:p>
            <a:r>
              <a:rPr lang="en-US" dirty="0" smtClean="0"/>
              <a:t>JR2, GENERAL MEDICINE</a:t>
            </a:r>
          </a:p>
          <a:p>
            <a:r>
              <a:rPr lang="en-US" dirty="0" smtClean="0"/>
              <a:t>TDMCH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956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BONE MARROW FAILURE SYNDROMES	</a:t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HYPOPROLIFERATIVE ANEMIA </a:t>
            </a:r>
          </a:p>
          <a:p>
            <a:endParaRPr lang="en-US" dirty="0" smtClean="0"/>
          </a:p>
          <a:p>
            <a:r>
              <a:rPr lang="en-US" dirty="0" smtClean="0"/>
              <a:t>APLASTIC ANEMIA</a:t>
            </a:r>
          </a:p>
          <a:p>
            <a:r>
              <a:rPr lang="en-US" dirty="0" smtClean="0"/>
              <a:t>MYELODYSPLASTIC SYNDROME</a:t>
            </a:r>
          </a:p>
          <a:p>
            <a:r>
              <a:rPr lang="en-US" dirty="0" smtClean="0"/>
              <a:t>PURE RED CELL APLASIA</a:t>
            </a:r>
          </a:p>
          <a:p>
            <a:r>
              <a:rPr lang="en-US" dirty="0" smtClean="0"/>
              <a:t>MYELOPHTHISIS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62114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APLASTIC ANEMIA: DEFINITION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760434"/>
            <a:ext cx="8946541" cy="4487965"/>
          </a:xfrm>
        </p:spPr>
        <p:txBody>
          <a:bodyPr/>
          <a:lstStyle/>
          <a:p>
            <a:r>
              <a:rPr lang="en-US" dirty="0" smtClean="0"/>
              <a:t>PANCYTOPENIA + BM HYPOCELLULARITY</a:t>
            </a:r>
          </a:p>
          <a:p>
            <a:r>
              <a:rPr lang="en-US" dirty="0" smtClean="0"/>
              <a:t>TYPES:</a:t>
            </a:r>
          </a:p>
          <a:p>
            <a:pPr lvl="1"/>
            <a:r>
              <a:rPr lang="en-US" dirty="0" smtClean="0"/>
              <a:t>IDIOPATHIC – most common</a:t>
            </a:r>
          </a:p>
          <a:p>
            <a:pPr lvl="1"/>
            <a:r>
              <a:rPr lang="en-US" dirty="0" smtClean="0"/>
              <a:t>INHERITED/CONSTITUTIONAL</a:t>
            </a:r>
          </a:p>
          <a:p>
            <a:pPr lvl="1"/>
            <a:r>
              <a:rPr lang="en-US" dirty="0" smtClean="0"/>
              <a:t>ACQUIRED</a:t>
            </a:r>
          </a:p>
          <a:p>
            <a:pPr lvl="2"/>
            <a:r>
              <a:rPr lang="en-US" dirty="0" smtClean="0"/>
              <a:t>ABRUPT ONSET OF LOW BLOOD CELL COUNTS</a:t>
            </a:r>
          </a:p>
          <a:p>
            <a:pPr lvl="2"/>
            <a:r>
              <a:rPr lang="en-US" dirty="0" smtClean="0"/>
              <a:t>PREVIOUSLY WELL YOUNG ADULT</a:t>
            </a:r>
          </a:p>
          <a:p>
            <a:pPr lvl="2"/>
            <a:r>
              <a:rPr lang="en-US" dirty="0" smtClean="0"/>
              <a:t>PRECEDING SERONEGATIVE HEPATITIS</a:t>
            </a:r>
          </a:p>
          <a:p>
            <a:pPr lvl="2"/>
            <a:r>
              <a:rPr lang="en-US" dirty="0" smtClean="0"/>
              <a:t>H/O INCRIMINATED DRUG</a:t>
            </a:r>
          </a:p>
          <a:p>
            <a:pPr lvl="2"/>
            <a:r>
              <a:rPr lang="en-US" dirty="0" smtClean="0"/>
              <a:t>IMMUNOLOGICAL DISEASE</a:t>
            </a:r>
          </a:p>
          <a:p>
            <a:r>
              <a:rPr lang="en-US" dirty="0" smtClean="0"/>
              <a:t>AA - CLOSELY RELATED TO PNH AND MDS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13084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BM, APLSTIC MARROW PICS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4599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MALE = FEMALE</a:t>
            </a:r>
          </a:p>
          <a:p>
            <a:r>
              <a:rPr lang="en-US" dirty="0" smtClean="0"/>
              <a:t>BIPHASIC AGE DISTRIBUTION</a:t>
            </a:r>
          </a:p>
          <a:p>
            <a:pPr lvl="1"/>
            <a:r>
              <a:rPr lang="en-US" dirty="0" smtClean="0"/>
              <a:t>MAJOR PEAK – TEENS (20s)</a:t>
            </a:r>
          </a:p>
          <a:p>
            <a:pPr lvl="1"/>
            <a:r>
              <a:rPr lang="en-US" dirty="0" smtClean="0"/>
              <a:t>SECOND RISE – OLD AGE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2205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ETIOLOGY</a:t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TABLE 98.2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93893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RADIATION</a:t>
            </a:r>
          </a:p>
          <a:p>
            <a:pPr lvl="1"/>
            <a:r>
              <a:rPr lang="en-US" dirty="0" smtClean="0"/>
              <a:t>DNA DAMAGE</a:t>
            </a:r>
          </a:p>
          <a:p>
            <a:pPr lvl="1"/>
            <a:r>
              <a:rPr lang="en-US" dirty="0" smtClean="0"/>
              <a:t>NUCLEAR ACCIDENTS</a:t>
            </a:r>
          </a:p>
          <a:p>
            <a:pPr lvl="1"/>
            <a:endParaRPr lang="en-US" dirty="0"/>
          </a:p>
          <a:p>
            <a:r>
              <a:rPr lang="en-US" dirty="0" smtClean="0"/>
              <a:t>CHEMICALS</a:t>
            </a:r>
          </a:p>
          <a:p>
            <a:pPr lvl="1"/>
            <a:r>
              <a:rPr lang="en-US" dirty="0" smtClean="0"/>
              <a:t>BENZENE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15830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DRUGS</a:t>
            </a:r>
          </a:p>
          <a:p>
            <a:pPr lvl="1"/>
            <a:r>
              <a:rPr lang="en-US" dirty="0" smtClean="0"/>
              <a:t>DOSE DEPENDENT EFFECTS</a:t>
            </a:r>
          </a:p>
          <a:p>
            <a:pPr lvl="2"/>
            <a:r>
              <a:rPr lang="en-US" dirty="0" smtClean="0"/>
              <a:t>ALL RECEPIENTS</a:t>
            </a:r>
            <a:endParaRPr lang="en-US" dirty="0"/>
          </a:p>
          <a:p>
            <a:pPr lvl="1"/>
            <a:r>
              <a:rPr lang="en-US" dirty="0" smtClean="0"/>
              <a:t>IDIOSYNCRATIC REACTIONS</a:t>
            </a:r>
          </a:p>
          <a:p>
            <a:pPr lvl="2"/>
            <a:r>
              <a:rPr lang="en-US" dirty="0" smtClean="0"/>
              <a:t>UNPREDICTABLE</a:t>
            </a:r>
          </a:p>
          <a:p>
            <a:pPr lvl="2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8789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TABLE 98.3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8084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INFECTIONS</a:t>
            </a:r>
          </a:p>
          <a:p>
            <a:pPr lvl="1"/>
            <a:r>
              <a:rPr lang="en-US" dirty="0" smtClean="0"/>
              <a:t>HEPATITIS</a:t>
            </a:r>
          </a:p>
          <a:p>
            <a:pPr lvl="2"/>
            <a:r>
              <a:rPr lang="en-US" dirty="0" smtClean="0"/>
              <a:t>POST HEPATITIS MARROW FAILURE</a:t>
            </a:r>
          </a:p>
          <a:p>
            <a:pPr lvl="2"/>
            <a:r>
              <a:rPr lang="en-US" dirty="0" smtClean="0"/>
              <a:t>5% YOUNG MEN</a:t>
            </a:r>
          </a:p>
          <a:p>
            <a:pPr lvl="2"/>
            <a:r>
              <a:rPr lang="en-US" dirty="0" smtClean="0"/>
              <a:t>SERONEGATIVE (NON-A,NON-B,NON-C)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INFECTIOUS MONONUCLEOSIS – EBV</a:t>
            </a:r>
          </a:p>
          <a:p>
            <a:pPr lvl="1"/>
            <a:r>
              <a:rPr lang="en-US" dirty="0" smtClean="0"/>
              <a:t>PARVOVIRUS B-19</a:t>
            </a:r>
          </a:p>
          <a:p>
            <a:pPr lvl="2"/>
            <a:r>
              <a:rPr lang="en-US" dirty="0" smtClean="0"/>
              <a:t>TRANSIENT MILD BLOOD COUNT DECREASE</a:t>
            </a:r>
          </a:p>
          <a:p>
            <a:pPr lvl="1"/>
            <a:r>
              <a:rPr lang="en-US" dirty="0" smtClean="0"/>
              <a:t>HIV-1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2427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PREGNANCY</a:t>
            </a:r>
          </a:p>
          <a:p>
            <a:pPr lvl="1"/>
            <a:r>
              <a:rPr lang="en-US" dirty="0" smtClean="0"/>
              <a:t>RESOLVES BY </a:t>
            </a:r>
          </a:p>
          <a:p>
            <a:pPr lvl="2"/>
            <a:r>
              <a:rPr lang="en-US" dirty="0" smtClean="0"/>
              <a:t>DELIVERY</a:t>
            </a:r>
          </a:p>
          <a:p>
            <a:pPr lvl="2"/>
            <a:r>
              <a:rPr lang="en-US" dirty="0" smtClean="0"/>
              <a:t>ABORTION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224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IMMUNOLOGIC DISEASES</a:t>
            </a:r>
          </a:p>
          <a:p>
            <a:pPr lvl="1"/>
            <a:r>
              <a:rPr lang="en-US" dirty="0" smtClean="0"/>
              <a:t>GVHD</a:t>
            </a:r>
          </a:p>
          <a:p>
            <a:pPr lvl="2"/>
            <a:r>
              <a:rPr lang="en-US" dirty="0" smtClean="0"/>
              <a:t>NON-IRRADIATED BLOOD PRODUCTS </a:t>
            </a:r>
            <a:r>
              <a:rPr lang="en-US" dirty="0" smtClean="0">
                <a:sym typeface="Wingdings" panose="05000000000000000000" pitchFamily="2" charset="2"/>
              </a:rPr>
              <a:t> IMMUNODEFICIENT RECEPIENTS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EOSINOPHILIC FASCITIS</a:t>
            </a:r>
            <a:endParaRPr lang="en-IN" dirty="0" smtClean="0">
              <a:sym typeface="Wingdings" panose="05000000000000000000" pitchFamily="2" charset="2"/>
            </a:endParaRP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.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PAINFUL S/C NODULES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THYOMOMA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HYPOGAMMAGLOBULINEMIA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SLE</a:t>
            </a:r>
          </a:p>
        </p:txBody>
      </p:sp>
    </p:spTree>
    <p:extLst>
      <p:ext uri="{BB962C8B-B14F-4D97-AF65-F5344CB8AC3E}">
        <p14:creationId xmlns:p14="http://schemas.microsoft.com/office/powerpoint/2010/main" val="2058904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PAROXYSMAL NOCTURNAL HEMOGLOBINURIA</a:t>
            </a:r>
          </a:p>
          <a:p>
            <a:pPr lvl="2"/>
            <a:r>
              <a:rPr lang="en-US" dirty="0" smtClean="0"/>
              <a:t>PIG-A MUTATION (ACQUIRED)</a:t>
            </a:r>
          </a:p>
          <a:p>
            <a:pPr lvl="2"/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.</a:t>
            </a:r>
          </a:p>
          <a:p>
            <a:pPr lvl="2"/>
            <a:r>
              <a:rPr lang="en-US" dirty="0"/>
              <a:t>.</a:t>
            </a:r>
            <a:endParaRPr lang="en-US" dirty="0" smtClean="0"/>
          </a:p>
          <a:p>
            <a:pPr lvl="2"/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39500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CONSTITUTIONAL DISORDERS</a:t>
            </a:r>
          </a:p>
          <a:p>
            <a:pPr lvl="1"/>
            <a:r>
              <a:rPr lang="en-US" dirty="0" smtClean="0"/>
              <a:t>FANCONI ANEMIA </a:t>
            </a:r>
          </a:p>
          <a:p>
            <a:pPr lvl="2"/>
            <a:r>
              <a:rPr lang="en-US" dirty="0" smtClean="0"/>
              <a:t>AUTOSOMAL RECESSIVE D/O</a:t>
            </a:r>
          </a:p>
          <a:p>
            <a:pPr lvl="2"/>
            <a:r>
              <a:rPr lang="en-US" dirty="0" smtClean="0"/>
              <a:t>CONGENITAL DEVELOPMENTAL ANOMALIES</a:t>
            </a:r>
          </a:p>
          <a:p>
            <a:pPr lvl="2"/>
            <a:r>
              <a:rPr lang="en-US" dirty="0" smtClean="0"/>
              <a:t>PROGRESSIVE PANCYTOPENIA</a:t>
            </a:r>
          </a:p>
          <a:p>
            <a:pPr lvl="2"/>
            <a:r>
              <a:rPr lang="en-US" dirty="0" smtClean="0"/>
              <a:t>INCREASED RISK OF MALIGNANCY</a:t>
            </a:r>
          </a:p>
          <a:p>
            <a:pPr lvl="2"/>
            <a:r>
              <a:rPr lang="en-US" dirty="0" smtClean="0"/>
              <a:t>MC – TYPE A – FANCA MUTATION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04698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FANCONI PIC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5017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DYSKERATOSIS CONGENITA</a:t>
            </a:r>
          </a:p>
          <a:p>
            <a:pPr lvl="1"/>
            <a:r>
              <a:rPr lang="en-US" dirty="0" smtClean="0"/>
              <a:t>TELOMERE REPAIR COMPLEX</a:t>
            </a:r>
          </a:p>
          <a:p>
            <a:pPr lvl="2"/>
            <a:r>
              <a:rPr lang="en-US" dirty="0" smtClean="0"/>
              <a:t>MUCOUS MEMBRANE LEUKOPLAKIA</a:t>
            </a:r>
          </a:p>
          <a:p>
            <a:pPr lvl="2"/>
            <a:r>
              <a:rPr lang="en-US" dirty="0" smtClean="0"/>
              <a:t>DYSTROPHIC NAILS</a:t>
            </a:r>
          </a:p>
          <a:p>
            <a:pPr lvl="2"/>
            <a:r>
              <a:rPr lang="en-US" dirty="0" smtClean="0"/>
              <a:t>RETICULAR HYPERPIGMENTATION</a:t>
            </a:r>
          </a:p>
          <a:p>
            <a:pPr lvl="2"/>
            <a:r>
              <a:rPr lang="en-US" dirty="0" smtClean="0"/>
              <a:t>APLASTIC ANEMIA</a:t>
            </a:r>
          </a:p>
          <a:p>
            <a:pPr lvl="1"/>
            <a:r>
              <a:rPr lang="en-US" dirty="0" smtClean="0"/>
              <a:t>X-LINKED – DKC-1</a:t>
            </a:r>
          </a:p>
          <a:p>
            <a:pPr lvl="1"/>
            <a:r>
              <a:rPr lang="en-US" dirty="0" smtClean="0"/>
              <a:t>AD – TERC, TERT</a:t>
            </a:r>
          </a:p>
          <a:p>
            <a:pPr marL="914400" lvl="2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4835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DYSKERATOSIS PIC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2852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/>
            <a:r>
              <a:rPr lang="en-US" dirty="0"/>
              <a:t>SHWACHMAN DIAMOND SYNDROME</a:t>
            </a:r>
            <a:endParaRPr lang="en-IN" dirty="0"/>
          </a:p>
          <a:p>
            <a:pPr lvl="1"/>
            <a:r>
              <a:rPr lang="en-US" dirty="0" smtClean="0"/>
              <a:t>NEUTROPENIA</a:t>
            </a:r>
          </a:p>
          <a:p>
            <a:pPr lvl="1"/>
            <a:r>
              <a:rPr lang="en-US" dirty="0" smtClean="0"/>
              <a:t>PANCREATIC INSUFFICIENCY</a:t>
            </a:r>
          </a:p>
          <a:p>
            <a:pPr lvl="1"/>
            <a:r>
              <a:rPr lang="en-US" dirty="0" smtClean="0"/>
              <a:t>MALABSORPTION</a:t>
            </a:r>
          </a:p>
          <a:p>
            <a:pPr lvl="1"/>
            <a:r>
              <a:rPr lang="en-US" dirty="0" smtClean="0"/>
              <a:t>SBDS GENE</a:t>
            </a:r>
          </a:p>
          <a:p>
            <a:pPr lvl="2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1471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TELOMEROPATHIES</a:t>
            </a:r>
          </a:p>
          <a:p>
            <a:pPr lvl="1"/>
            <a:r>
              <a:rPr lang="en-US" dirty="0" smtClean="0"/>
              <a:t>TERT GENE</a:t>
            </a:r>
          </a:p>
          <a:p>
            <a:pPr lvl="1"/>
            <a:r>
              <a:rPr lang="en-US" dirty="0" smtClean="0"/>
              <a:t>TERC GENE</a:t>
            </a:r>
          </a:p>
          <a:p>
            <a:pPr lvl="1"/>
            <a:r>
              <a:rPr lang="en-US" dirty="0" smtClean="0"/>
              <a:t>PHYSICAL ANOMALIES</a:t>
            </a:r>
          </a:p>
          <a:p>
            <a:pPr lvl="1"/>
            <a:r>
              <a:rPr lang="en-US" dirty="0" smtClean="0"/>
              <a:t>EARLY GRAYING OF HAIR</a:t>
            </a:r>
          </a:p>
          <a:p>
            <a:pPr lvl="1"/>
            <a:r>
              <a:rPr lang="en-US" dirty="0" smtClean="0"/>
              <a:t>FAMILY H/O – PULMONARY FIBROSIS, HEPATIC CIRRHOSIS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5873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PATHOPHYSIOLOGY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195481"/>
          </a:xfrm>
        </p:spPr>
        <p:txBody>
          <a:bodyPr/>
          <a:lstStyle/>
          <a:p>
            <a:r>
              <a:rPr lang="en-US" dirty="0" smtClean="0"/>
              <a:t>REPLACEMENT OF BM BY FAT</a:t>
            </a:r>
          </a:p>
          <a:p>
            <a:pPr lvl="1"/>
            <a:r>
              <a:rPr lang="en-US" dirty="0" smtClean="0"/>
              <a:t>BIOPSY</a:t>
            </a:r>
          </a:p>
          <a:p>
            <a:pPr lvl="1"/>
            <a:r>
              <a:rPr lang="en-US" dirty="0" smtClean="0"/>
              <a:t>MRI</a:t>
            </a:r>
          </a:p>
          <a:p>
            <a:r>
              <a:rPr lang="en-US" dirty="0" smtClean="0"/>
              <a:t>CD34 BEARING CELLS – GREATLY DIMINISHED</a:t>
            </a:r>
          </a:p>
          <a:p>
            <a:r>
              <a:rPr lang="en-US" dirty="0" smtClean="0"/>
              <a:t>HEMATOPOIETIC CELLS</a:t>
            </a:r>
          </a:p>
          <a:p>
            <a:pPr lvl="1"/>
            <a:r>
              <a:rPr lang="en-US" dirty="0" smtClean="0"/>
              <a:t>NORMALLY 30-70%</a:t>
            </a:r>
          </a:p>
          <a:p>
            <a:pPr lvl="1"/>
            <a:r>
              <a:rPr lang="en-US" dirty="0" smtClean="0"/>
              <a:t>REDUCED TO &lt; 25%</a:t>
            </a:r>
          </a:p>
          <a:p>
            <a:pPr lvl="1"/>
            <a:r>
              <a:rPr lang="en-US" dirty="0" smtClean="0"/>
              <a:t>IN SEVERE DISEASE &lt;1%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8863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PATHOPHYSIOLOGY</a:t>
            </a:r>
          </a:p>
          <a:p>
            <a:pPr lvl="1"/>
            <a:r>
              <a:rPr lang="en-US" dirty="0" smtClean="0"/>
              <a:t>CONSTITUTIONAL GENETIC SYNDROMES</a:t>
            </a:r>
          </a:p>
          <a:p>
            <a:pPr lvl="1"/>
            <a:r>
              <a:rPr lang="en-US" dirty="0" smtClean="0"/>
              <a:t>CHEMICAL AND DRUG INJURY</a:t>
            </a:r>
          </a:p>
          <a:p>
            <a:pPr lvl="2"/>
            <a:r>
              <a:rPr lang="en-US" dirty="0" smtClean="0"/>
              <a:t>TOXIC CHEMICALS / RADIATION</a:t>
            </a:r>
          </a:p>
          <a:p>
            <a:pPr lvl="2"/>
            <a:r>
              <a:rPr lang="en-US" dirty="0" smtClean="0"/>
              <a:t>IDIOSYNCRATIC REACTIONS</a:t>
            </a:r>
          </a:p>
          <a:p>
            <a:pPr lvl="2"/>
            <a:r>
              <a:rPr lang="en-US" dirty="0" smtClean="0"/>
              <a:t>SOME DRUGS -HIGHLY REACTING METABOLITES</a:t>
            </a:r>
          </a:p>
          <a:p>
            <a:pPr lvl="2"/>
            <a:r>
              <a:rPr lang="en-US" dirty="0" smtClean="0"/>
              <a:t>BENZENE</a:t>
            </a:r>
          </a:p>
          <a:p>
            <a:pPr lvl="1"/>
            <a:r>
              <a:rPr lang="en-US" dirty="0" smtClean="0"/>
              <a:t>IMMUNE MEDIATED STEM CELL DESTRUCTION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8168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IMMUNE MEDIATED STEM CELL DESTRUCTION</a:t>
            </a:r>
          </a:p>
          <a:p>
            <a:pPr lvl="1"/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.</a:t>
            </a:r>
          </a:p>
          <a:p>
            <a:pPr lvl="1"/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1064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</a:t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HISTORY</a:t>
            </a:r>
          </a:p>
          <a:p>
            <a:pPr lvl="1"/>
            <a:r>
              <a:rPr lang="en-US" dirty="0" smtClean="0"/>
              <a:t>ABRUPT OR INSIDIOUS ONSET</a:t>
            </a:r>
          </a:p>
          <a:p>
            <a:pPr lvl="1"/>
            <a:r>
              <a:rPr lang="en-US" dirty="0" smtClean="0"/>
              <a:t>BLEEDING – MC EARLY SYMPTOM</a:t>
            </a:r>
          </a:p>
          <a:p>
            <a:pPr lvl="2"/>
            <a:r>
              <a:rPr lang="en-US" dirty="0" smtClean="0"/>
              <a:t>THROMBOCYTOPENIA</a:t>
            </a:r>
          </a:p>
          <a:p>
            <a:pPr lvl="1"/>
            <a:r>
              <a:rPr lang="en-US" dirty="0" smtClean="0"/>
              <a:t>SYMPTOMS OF ANEMIA</a:t>
            </a:r>
          </a:p>
          <a:p>
            <a:pPr lvl="1"/>
            <a:r>
              <a:rPr lang="en-US" dirty="0" smtClean="0"/>
              <a:t>INFECTION – UNUSUAL – AGRANULOCYTOSIS</a:t>
            </a:r>
          </a:p>
          <a:p>
            <a:pPr lvl="1"/>
            <a:r>
              <a:rPr lang="en-US" dirty="0" smtClean="0"/>
              <a:t>LOOKS GENERALLY GOOD</a:t>
            </a:r>
          </a:p>
          <a:p>
            <a:pPr lvl="1"/>
            <a:r>
              <a:rPr lang="en-US" dirty="0" smtClean="0"/>
              <a:t>PAST HISTORY</a:t>
            </a:r>
          </a:p>
          <a:p>
            <a:pPr lvl="2"/>
            <a:r>
              <a:rPr lang="en-US" dirty="0" smtClean="0"/>
              <a:t>DRUGS/CHEMICALS/RADIATION</a:t>
            </a:r>
          </a:p>
          <a:p>
            <a:pPr lvl="2"/>
            <a:r>
              <a:rPr lang="en-US" dirty="0" smtClean="0"/>
              <a:t>PRECEDING VIRAL ILLNESS</a:t>
            </a:r>
          </a:p>
        </p:txBody>
      </p:sp>
    </p:spTree>
    <p:extLst>
      <p:ext uri="{BB962C8B-B14F-4D97-AF65-F5344CB8AC3E}">
        <p14:creationId xmlns:p14="http://schemas.microsoft.com/office/powerpoint/2010/main" val="1959339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/>
            <a:r>
              <a:rPr lang="en-US" dirty="0"/>
              <a:t>FAMILY HISTORY</a:t>
            </a:r>
            <a:endParaRPr lang="en-IN" dirty="0"/>
          </a:p>
          <a:p>
            <a:pPr lvl="1"/>
            <a:r>
              <a:rPr lang="en-US" dirty="0" smtClean="0"/>
              <a:t>TELOMEROPATHY</a:t>
            </a:r>
          </a:p>
          <a:p>
            <a:pPr lvl="1"/>
            <a:r>
              <a:rPr lang="en-US" dirty="0" smtClean="0"/>
              <a:t>GATA 2 DEFICIENCY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40191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EXAMINATION</a:t>
            </a:r>
          </a:p>
          <a:p>
            <a:pPr lvl="1"/>
            <a:r>
              <a:rPr lang="en-US" dirty="0" smtClean="0"/>
              <a:t>PETECHIAE &amp; ECCHYMOSIS</a:t>
            </a:r>
          </a:p>
          <a:p>
            <a:pPr lvl="1"/>
            <a:r>
              <a:rPr lang="en-US" dirty="0" smtClean="0"/>
              <a:t>PELVIC AND RECTAL EXAMINATION</a:t>
            </a:r>
          </a:p>
          <a:p>
            <a:pPr lvl="1"/>
            <a:r>
              <a:rPr lang="en-US" dirty="0" smtClean="0"/>
              <a:t>PALLOR</a:t>
            </a:r>
          </a:p>
          <a:p>
            <a:pPr lvl="1"/>
            <a:r>
              <a:rPr lang="en-US" dirty="0" smtClean="0"/>
              <a:t>CAFÉ AU LAIT SPOTS + SHORT STATURE </a:t>
            </a:r>
            <a:r>
              <a:rPr lang="en-US" dirty="0" smtClean="0">
                <a:sym typeface="Wingdings" panose="05000000000000000000" pitchFamily="2" charset="2"/>
              </a:rPr>
              <a:t> FANCONI ANEMIA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PECULIAR NAILS, LEUKOPLAKIA – DYSKERATOSIS CONGENITA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EARLY HAIR GRAYING - TELOMEROPATHIES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598865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PERIPHERAL SMEAR</a:t>
            </a:r>
          </a:p>
          <a:p>
            <a:pPr lvl="1"/>
            <a:r>
              <a:rPr lang="en-US" dirty="0" smtClean="0"/>
              <a:t>LARGE ERYTHROCYTES WITH RAISED MCV</a:t>
            </a:r>
          </a:p>
          <a:p>
            <a:pPr lvl="1"/>
            <a:r>
              <a:rPr lang="en-US" dirty="0" smtClean="0"/>
              <a:t>REDUCED NO. OF PLATELETES &amp; GRANULOCYTE</a:t>
            </a:r>
            <a:r>
              <a:rPr lang="en-IN" dirty="0" smtClean="0"/>
              <a:t>S</a:t>
            </a:r>
          </a:p>
          <a:p>
            <a:pPr lvl="1"/>
            <a:r>
              <a:rPr lang="en-US" dirty="0" smtClean="0"/>
              <a:t>REDUCED OR ABSENT RETICULOCYTES</a:t>
            </a:r>
          </a:p>
          <a:p>
            <a:pPr lvl="1"/>
            <a:r>
              <a:rPr lang="en-US" dirty="0" smtClean="0"/>
              <a:t>NORMAL OR REDUCED LYMPHOCYTES</a:t>
            </a:r>
          </a:p>
          <a:p>
            <a:endParaRPr lang="en-US" dirty="0"/>
          </a:p>
          <a:p>
            <a:r>
              <a:rPr lang="en-US" dirty="0" smtClean="0"/>
              <a:t>DIFFERENTIAL DIAGNOSIS</a:t>
            </a:r>
          </a:p>
          <a:p>
            <a:pPr lvl="1"/>
            <a:r>
              <a:rPr lang="en-US" dirty="0" smtClean="0"/>
              <a:t>IMMATURE MYELOID CELLS – LEUKEMIA / MDS</a:t>
            </a:r>
          </a:p>
          <a:p>
            <a:pPr lvl="1"/>
            <a:r>
              <a:rPr lang="en-US" dirty="0" smtClean="0"/>
              <a:t>NUCLEATED RBCs – MARROW FIBROSIS OR TUMOR INVASION</a:t>
            </a:r>
          </a:p>
          <a:p>
            <a:pPr lvl="1"/>
            <a:r>
              <a:rPr lang="en-US" dirty="0" smtClean="0"/>
              <a:t>ABNORMAL PLATELETS – MDS OR PERIPHERAL DESTRUCTION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36112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BONE MARROW EXAMINATION</a:t>
            </a:r>
          </a:p>
          <a:p>
            <a:pPr lvl="1"/>
            <a:r>
              <a:rPr lang="en-US" dirty="0" smtClean="0"/>
              <a:t>ASPIRATION – DILUTE ON SMEAR</a:t>
            </a:r>
            <a:endParaRPr lang="en-IN" dirty="0" smtClean="0"/>
          </a:p>
          <a:p>
            <a:pPr lvl="1"/>
            <a:r>
              <a:rPr lang="en-US" dirty="0" smtClean="0"/>
              <a:t>TREPHINE BIOPSY</a:t>
            </a:r>
          </a:p>
          <a:p>
            <a:pPr lvl="2"/>
            <a:r>
              <a:rPr lang="en-US" dirty="0" smtClean="0"/>
              <a:t>&gt;1CM LENGTH SPECIMEN</a:t>
            </a:r>
          </a:p>
          <a:p>
            <a:pPr lvl="2"/>
            <a:r>
              <a:rPr lang="en-US" dirty="0" smtClean="0"/>
              <a:t>GROSSLY PALE</a:t>
            </a:r>
          </a:p>
          <a:p>
            <a:pPr lvl="2"/>
            <a:r>
              <a:rPr lang="en-US" dirty="0" smtClean="0"/>
              <a:t>MAINLY FAT, HSC &lt; 25% OF MARROW SPACE</a:t>
            </a:r>
          </a:p>
          <a:p>
            <a:pPr lvl="2"/>
            <a:r>
              <a:rPr lang="en-US" dirty="0" smtClean="0"/>
              <a:t>NO </a:t>
            </a:r>
            <a:r>
              <a:rPr lang="en-US" dirty="0"/>
              <a:t>PERFECT CORRELATION BETWEEN MARROW CELLULARITY AND DISEASE SEVERITY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D/D </a:t>
            </a:r>
          </a:p>
          <a:p>
            <a:pPr lvl="2"/>
            <a:r>
              <a:rPr lang="en-US" dirty="0" smtClean="0"/>
              <a:t>DRY TAP – FIBROSIS, MYELOPHTHISIS</a:t>
            </a:r>
          </a:p>
          <a:p>
            <a:pPr lvl="2"/>
            <a:r>
              <a:rPr lang="en-US" dirty="0" smtClean="0"/>
              <a:t>GRANULOMAS – INFECTIVE ETIOLOGY</a:t>
            </a:r>
          </a:p>
          <a:p>
            <a:pPr marL="914400" lvl="2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635446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SPECIFIC TESTS</a:t>
            </a:r>
          </a:p>
          <a:p>
            <a:pPr lvl="1"/>
            <a:r>
              <a:rPr lang="en-US" dirty="0" smtClean="0"/>
              <a:t>CHROMOSOME STUDIES</a:t>
            </a:r>
          </a:p>
          <a:p>
            <a:pPr lvl="2"/>
            <a:r>
              <a:rPr lang="en-US" dirty="0" smtClean="0"/>
              <a:t>PERIPHERAL SMEAR</a:t>
            </a:r>
          </a:p>
          <a:p>
            <a:pPr lvl="2"/>
            <a:r>
              <a:rPr lang="en-US" dirty="0" smtClean="0"/>
              <a:t>BONE MARROW CELLS </a:t>
            </a:r>
            <a:r>
              <a:rPr lang="en-US" dirty="0" smtClean="0">
                <a:sym typeface="Wingdings" panose="05000000000000000000" pitchFamily="2" charset="2"/>
              </a:rPr>
              <a:t> +VE IN MDS, -VE IN APLASTIC ANEMIA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NUCLEOTIDE SEQUENCING</a:t>
            </a:r>
          </a:p>
          <a:p>
            <a:pPr lvl="2"/>
            <a:r>
              <a:rPr lang="en-US" dirty="0" smtClean="0"/>
              <a:t>SHORT TELOMERE LENGTH </a:t>
            </a:r>
            <a:r>
              <a:rPr lang="en-US" dirty="0" smtClean="0">
                <a:sym typeface="Wingdings" panose="05000000000000000000" pitchFamily="2" charset="2"/>
              </a:rPr>
              <a:t> TELOMERASE,SHELTRIN MUTATIONS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FLOW CYTOMETRY - PNH</a:t>
            </a:r>
          </a:p>
        </p:txBody>
      </p:sp>
    </p:spTree>
    <p:extLst>
      <p:ext uri="{BB962C8B-B14F-4D97-AF65-F5344CB8AC3E}">
        <p14:creationId xmlns:p14="http://schemas.microsoft.com/office/powerpoint/2010/main" val="288194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SEROLOGIC </a:t>
            </a:r>
            <a:r>
              <a:rPr lang="en-US" dirty="0" smtClean="0"/>
              <a:t>STUDIES</a:t>
            </a:r>
          </a:p>
          <a:p>
            <a:pPr lvl="2"/>
            <a:r>
              <a:rPr lang="en-US" dirty="0" smtClean="0"/>
              <a:t>EBV</a:t>
            </a:r>
          </a:p>
          <a:p>
            <a:pPr lvl="2"/>
            <a:r>
              <a:rPr lang="en-US" dirty="0" smtClean="0"/>
              <a:t>HIV</a:t>
            </a:r>
          </a:p>
          <a:p>
            <a:pPr lvl="2"/>
            <a:r>
              <a:rPr lang="en-US" dirty="0" smtClean="0"/>
              <a:t>HEPATITIS (SERONEGATIVE)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 smtClean="0"/>
              <a:t>MRI </a:t>
            </a:r>
          </a:p>
          <a:p>
            <a:pPr lvl="2"/>
            <a:r>
              <a:rPr lang="en-US" dirty="0" smtClean="0"/>
              <a:t>VERTEBRAL FAT CONTENT ASSESSED </a:t>
            </a:r>
          </a:p>
          <a:p>
            <a:pPr lvl="2"/>
            <a:r>
              <a:rPr lang="en-US" dirty="0" smtClean="0"/>
              <a:t>AA v/s MDS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885567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APLASTIC ANEMIA = PANCYTOPENIA + FATTY BONE MARROW</a:t>
            </a:r>
          </a:p>
          <a:p>
            <a:r>
              <a:rPr lang="en-US" dirty="0" smtClean="0"/>
              <a:t>DISEASE OF THE YOUNG</a:t>
            </a:r>
          </a:p>
          <a:p>
            <a:endParaRPr lang="en-US" dirty="0" smtClean="0"/>
          </a:p>
          <a:p>
            <a:r>
              <a:rPr lang="en-US" dirty="0" smtClean="0"/>
              <a:t>RULE OUT SECONDARY CAUSES</a:t>
            </a:r>
          </a:p>
          <a:p>
            <a:pPr lvl="1"/>
            <a:r>
              <a:rPr lang="en-US" dirty="0" smtClean="0"/>
              <a:t>MASSIVE SPLEEN (ALCOHOLIC CIRRHOSIS)</a:t>
            </a:r>
          </a:p>
          <a:p>
            <a:pPr lvl="1"/>
            <a:r>
              <a:rPr lang="en-US" dirty="0" smtClean="0"/>
              <a:t>HISTORY OF OTHER MALIGNANCY/ METASTASIS</a:t>
            </a:r>
          </a:p>
          <a:p>
            <a:pPr lvl="1"/>
            <a:r>
              <a:rPr lang="en-US" dirty="0" smtClean="0"/>
              <a:t>AUTOIMMUNE DISEASES – SLE</a:t>
            </a:r>
          </a:p>
          <a:p>
            <a:pPr lvl="1"/>
            <a:r>
              <a:rPr lang="en-US" dirty="0" smtClean="0"/>
              <a:t>MILIARY TB ON CXR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610625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ACQUIRED </a:t>
            </a:r>
            <a:r>
              <a:rPr lang="en-US" dirty="0"/>
              <a:t>v/s CONSTITUTIONAL </a:t>
            </a:r>
          </a:p>
          <a:p>
            <a:pPr lvl="1"/>
            <a:r>
              <a:rPr lang="en-US" dirty="0"/>
              <a:t>BM ASPIRATE MORPHOLOGY IDENTICAL</a:t>
            </a:r>
          </a:p>
          <a:p>
            <a:pPr lvl="1"/>
            <a:r>
              <a:rPr lang="en-US" dirty="0"/>
              <a:t>EXCEPTION - GATA 2 DEFICIENCY – MEGAKARYOCYTE ATYPIA + </a:t>
            </a:r>
            <a:endParaRPr lang="en-US" dirty="0" smtClean="0"/>
          </a:p>
          <a:p>
            <a:pPr lvl="1"/>
            <a:r>
              <a:rPr lang="en-US" dirty="0" smtClean="0"/>
              <a:t>FEATURES FAVOURING CONSTITUTIONAL</a:t>
            </a:r>
          </a:p>
          <a:p>
            <a:pPr lvl="2"/>
            <a:r>
              <a:rPr lang="en-US" dirty="0" smtClean="0"/>
              <a:t>FAMILY HISTORY</a:t>
            </a:r>
          </a:p>
          <a:p>
            <a:pPr lvl="2"/>
            <a:r>
              <a:rPr lang="en-US" dirty="0" smtClean="0"/>
              <a:t>ABNORMAL CELL LINES</a:t>
            </a:r>
          </a:p>
          <a:p>
            <a:pPr lvl="2"/>
            <a:r>
              <a:rPr lang="en-US" dirty="0" smtClean="0"/>
              <a:t>PHYSICAL ANOMALIES</a:t>
            </a:r>
          </a:p>
          <a:p>
            <a:pPr marL="914400" lvl="2" indent="0">
              <a:buNone/>
            </a:pPr>
            <a:endParaRPr lang="en-US" dirty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59019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APLASTIC ANEMIA V/S HYPOCELLULAR MDS VARIANT </a:t>
            </a:r>
          </a:p>
          <a:p>
            <a:pPr lvl="1"/>
            <a:r>
              <a:rPr lang="en-US" dirty="0"/>
              <a:t>DIFFICULT TO </a:t>
            </a:r>
            <a:r>
              <a:rPr lang="en-US" dirty="0" smtClean="0"/>
              <a:t>DISTINGUISH </a:t>
            </a:r>
          </a:p>
          <a:p>
            <a:pPr lvl="1"/>
            <a:r>
              <a:rPr lang="en-US" dirty="0" smtClean="0"/>
              <a:t>MDS FAVOURED BY </a:t>
            </a:r>
            <a:endParaRPr lang="en-US" dirty="0"/>
          </a:p>
          <a:p>
            <a:pPr lvl="2"/>
            <a:r>
              <a:rPr lang="en-US" dirty="0"/>
              <a:t> MEGAKARYOCYTES, MYELOID PRECURSORS</a:t>
            </a:r>
          </a:p>
          <a:p>
            <a:pPr lvl="2"/>
            <a:r>
              <a:rPr lang="en-US" dirty="0"/>
              <a:t>CYTOGENETIC </a:t>
            </a:r>
            <a:r>
              <a:rPr lang="en-US" dirty="0" smtClean="0"/>
              <a:t>ABNORMALITIES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368795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RAPID DETERIORATION AND DEATH</a:t>
            </a:r>
          </a:p>
          <a:p>
            <a:r>
              <a:rPr lang="en-US" dirty="0" smtClean="0"/>
              <a:t>MAJOR PROGNOSTIC DETERMINANT – BLOOD COUNTS</a:t>
            </a:r>
          </a:p>
          <a:p>
            <a:endParaRPr lang="en-US" dirty="0"/>
          </a:p>
          <a:p>
            <a:r>
              <a:rPr lang="en-US" dirty="0" smtClean="0"/>
              <a:t>SEVERE DISEASE</a:t>
            </a:r>
          </a:p>
          <a:p>
            <a:pPr lvl="1"/>
            <a:r>
              <a:rPr lang="en-US" dirty="0" smtClean="0"/>
              <a:t>2 OUT OF 3 PARAMETERS</a:t>
            </a:r>
          </a:p>
          <a:p>
            <a:pPr lvl="2"/>
            <a:r>
              <a:rPr lang="en-US" dirty="0" smtClean="0"/>
              <a:t>ANC &lt; 500/mm3</a:t>
            </a:r>
          </a:p>
          <a:p>
            <a:pPr lvl="2"/>
            <a:r>
              <a:rPr lang="en-US" dirty="0" smtClean="0"/>
              <a:t>PLATELET COUNT &lt; 20000/mm3</a:t>
            </a:r>
          </a:p>
          <a:p>
            <a:pPr lvl="2"/>
            <a:r>
              <a:rPr lang="en-US" dirty="0" smtClean="0"/>
              <a:t>ABSOLUTE RETICULOCYTE COUNT &lt; 60000 (CRC &lt; 1%)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07508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- IMMUNOSUPPRESSION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ANTI THYMOCYTE GLOBULIN + CYCLOSPORINE</a:t>
            </a:r>
          </a:p>
          <a:p>
            <a:pPr lvl="1"/>
            <a:r>
              <a:rPr lang="en-US" dirty="0" smtClean="0"/>
              <a:t>RECOVERY IN 60-70%</a:t>
            </a:r>
            <a:r>
              <a:rPr lang="en-IN" dirty="0" smtClean="0"/>
              <a:t> PATIENTS</a:t>
            </a:r>
          </a:p>
          <a:p>
            <a:pPr lvl="1"/>
            <a:r>
              <a:rPr lang="en-US" dirty="0" smtClean="0"/>
              <a:t>DOSE : HORSE ATG – 40mg/kg x 4 DAYS AS IV INFUSIONS</a:t>
            </a:r>
          </a:p>
          <a:p>
            <a:pPr lvl="1"/>
            <a:r>
              <a:rPr lang="en-US" smtClean="0"/>
              <a:t>CYCLOSPORINE – 2mg/kg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41152705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1431</TotalTime>
  <Words>668</Words>
  <Application>Microsoft Office PowerPoint</Application>
  <PresentationFormat>Widescreen</PresentationFormat>
  <Paragraphs>219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Agency FB</vt:lpstr>
      <vt:lpstr>Arial</vt:lpstr>
      <vt:lpstr>Century Gothic</vt:lpstr>
      <vt:lpstr>Wingdings</vt:lpstr>
      <vt:lpstr>Wingdings 3</vt:lpstr>
      <vt:lpstr>Ion</vt:lpstr>
      <vt:lpstr>APLASTIC ANEMIA</vt:lpstr>
      <vt:lpstr>BONE MARROW FAILURE SYNDROMES  </vt:lpstr>
      <vt:lpstr>APLASTIC ANEMIA: DEFINITION</vt:lpstr>
      <vt:lpstr>NORMAL BM, APLSTIC MARROW PICS</vt:lpstr>
      <vt:lpstr>EPIDEMIOLOGY</vt:lpstr>
      <vt:lpstr>ETIOLOGY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FANCONI PIC</vt:lpstr>
      <vt:lpstr>PowerPoint Presentation</vt:lpstr>
      <vt:lpstr>DYSKERATOSIS PIC</vt:lpstr>
      <vt:lpstr>PowerPoint Presentation</vt:lpstr>
      <vt:lpstr>PowerPoint Presentation</vt:lpstr>
      <vt:lpstr>PATHOPHYSIOLOGY</vt:lpstr>
      <vt:lpstr>PowerPoint Presentation</vt:lpstr>
      <vt:lpstr>PowerPoint Presentation</vt:lpstr>
      <vt:lpstr>CLINICAL FEATURES </vt:lpstr>
      <vt:lpstr>PowerPoint Presentation</vt:lpstr>
      <vt:lpstr>PowerPoint Presentation</vt:lpstr>
      <vt:lpstr>INVESTIGATIONS</vt:lpstr>
      <vt:lpstr>PowerPoint Presentation</vt:lpstr>
      <vt:lpstr>PowerPoint Presentation</vt:lpstr>
      <vt:lpstr>PowerPoint Presentation</vt:lpstr>
      <vt:lpstr>DIAGNOSIS</vt:lpstr>
      <vt:lpstr>PowerPoint Presentation</vt:lpstr>
      <vt:lpstr>PowerPoint Presentation</vt:lpstr>
      <vt:lpstr>PROGNOSIS</vt:lpstr>
      <vt:lpstr>TREATMENT - IMMUNOSUPPRESSION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APLASTIC ANEMIA</dc:title>
  <dc:creator>LENOVO</dc:creator>
  <cp:lastModifiedBy>LENOVO</cp:lastModifiedBy>
  <cp:revision>26</cp:revision>
  <dcterms:created xsi:type="dcterms:W3CDTF">2022-05-30T19:26:41Z</dcterms:created>
  <dcterms:modified xsi:type="dcterms:W3CDTF">2022-05-31T19:17:50Z</dcterms:modified>
</cp:coreProperties>
</file>