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86" r:id="rId5"/>
    <p:sldId id="288" r:id="rId6"/>
    <p:sldId id="267" r:id="rId7"/>
    <p:sldId id="287" r:id="rId8"/>
    <p:sldId id="289" r:id="rId9"/>
    <p:sldId id="282" r:id="rId10"/>
    <p:sldId id="259" r:id="rId11"/>
    <p:sldId id="266" r:id="rId12"/>
    <p:sldId id="261" r:id="rId13"/>
    <p:sldId id="262" r:id="rId14"/>
    <p:sldId id="263" r:id="rId15"/>
    <p:sldId id="264" r:id="rId16"/>
    <p:sldId id="265" r:id="rId17"/>
    <p:sldId id="290" r:id="rId18"/>
    <p:sldId id="268" r:id="rId19"/>
    <p:sldId id="260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91" r:id="rId34"/>
    <p:sldId id="283" r:id="rId35"/>
    <p:sldId id="284" r:id="rId36"/>
    <p:sldId id="285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8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59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927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00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2225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8591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795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6878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2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038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9678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484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F3AC3E2-EBA7-4ABC-BD55-47AFA4072DC0}" type="datetimeFigureOut">
              <a:rPr lang="en-IN" smtClean="0"/>
              <a:t>12-04-2021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667D7B2-1B8B-44D8-96B0-EAB22B1A761D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6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F4FFE-F93C-47E7-953D-05036498C1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APPROACH TO APHASIA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9EB6E-321A-468C-996A-15543E43D0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MONET PHILIPOSE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69172-794C-45B4-85E7-59FED9AA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39AAA-AA83-4A57-87BF-0BDF482A1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Aphasia </a:t>
            </a:r>
            <a:r>
              <a:rPr lang="en-US" sz="2800" dirty="0"/>
              <a:t>is the loss or impairment of the production and / or comprehension of spoken or written language due to a lesion in brain.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147752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75007-40C3-4566-BEC1-488292E4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92" y="1875099"/>
            <a:ext cx="11076008" cy="3229336"/>
          </a:xfrm>
        </p:spPr>
        <p:txBody>
          <a:bodyPr>
            <a:normAutofit/>
          </a:bodyPr>
          <a:lstStyle/>
          <a:p>
            <a:r>
              <a:rPr lang="en-US" sz="3200" dirty="0"/>
              <a:t>The production and comprehension of words and sentences is dependent on the integrity of a distributed network located along the </a:t>
            </a:r>
            <a:r>
              <a:rPr lang="en-US" sz="3200" b="1" dirty="0" err="1"/>
              <a:t>perisylvian</a:t>
            </a:r>
            <a:r>
              <a:rPr lang="en-US" sz="3200" b="1" dirty="0"/>
              <a:t> region of the language dominant,  usually the  left cerebral hemisphere.</a:t>
            </a:r>
            <a:br>
              <a:rPr lang="en-US" sz="3200" b="1" dirty="0"/>
            </a:br>
            <a:br>
              <a:rPr lang="en-US" sz="3200" dirty="0"/>
            </a:b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82601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9BB7-C098-4BB7-81CF-E89495D74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692058-F487-4C91-A533-EF3BE732D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5" b="34140"/>
          <a:stretch/>
        </p:blipFill>
        <p:spPr>
          <a:xfrm>
            <a:off x="1504709" y="-55276"/>
            <a:ext cx="8877782" cy="6616976"/>
          </a:xfrm>
        </p:spPr>
      </p:pic>
    </p:spTree>
    <p:extLst>
      <p:ext uri="{BB962C8B-B14F-4D97-AF65-F5344CB8AC3E}">
        <p14:creationId xmlns:p14="http://schemas.microsoft.com/office/powerpoint/2010/main" val="1307754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7E6420-1F82-48C1-B39E-D8B7C36C7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8" t="31701" r="6962" b="15053"/>
          <a:stretch/>
        </p:blipFill>
        <p:spPr>
          <a:xfrm>
            <a:off x="1591133" y="2110695"/>
            <a:ext cx="8606163" cy="4078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FE8BA2-FF23-47D8-BA3F-737C36E65591}"/>
              </a:ext>
            </a:extLst>
          </p:cNvPr>
          <p:cNvSpPr txBox="1"/>
          <p:nvPr/>
        </p:nvSpPr>
        <p:spPr>
          <a:xfrm>
            <a:off x="289367" y="1279698"/>
            <a:ext cx="5578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PIF language areas lie in front of the central sulcus in the frontal lobe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AEC1B3-7741-40CE-935E-0F0073767624}"/>
              </a:ext>
            </a:extLst>
          </p:cNvPr>
          <p:cNvSpPr txBox="1"/>
          <p:nvPr/>
        </p:nvSpPr>
        <p:spPr>
          <a:xfrm>
            <a:off x="5894214" y="1351031"/>
            <a:ext cx="5752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PST areas lies posterior to central sulcus</a:t>
            </a:r>
            <a:endParaRPr lang="en-IN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7F588A-608A-4B4A-9392-A22D21809B58}"/>
              </a:ext>
            </a:extLst>
          </p:cNvPr>
          <p:cNvSpPr txBox="1"/>
          <p:nvPr/>
        </p:nvSpPr>
        <p:spPr>
          <a:xfrm>
            <a:off x="1591133" y="173620"/>
            <a:ext cx="9825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central sulcus intersects the sylvian fissure near its posterior ramus.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77020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9899B-0E7C-422B-86A3-F1CE2A7F3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303706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BROADMANN AREAS FOR SPEECH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ED916-9154-43A4-8E53-1DBE2A4A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825" y="1845734"/>
            <a:ext cx="10252855" cy="478656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B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roca’s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area  -  situated in the inferior frontal gyrus , </a:t>
            </a:r>
            <a:endParaRPr lang="en-US" sz="3200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pPr marL="0" indent="0">
              <a:buNone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                       -  needed for the fluency of verbal outputs and</a:t>
            </a:r>
          </a:p>
          <a:p>
            <a:pPr marL="0" indent="0">
              <a:buNone/>
            </a:pP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                         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grammatical structure of sentences.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W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ernicke’s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area   - </a:t>
            </a: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located at the superior temporal gyrus</a:t>
            </a:r>
          </a:p>
          <a:p>
            <a:pPr marL="0" indent="0">
              <a:buNone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                               - needed for the word and </a:t>
            </a:r>
          </a:p>
          <a:p>
            <a:pPr marL="0" indent="0">
              <a:buNone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                                 sentence comprehension.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left precentral gyrus of insula – motor planning of speech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1766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BB586-D9B8-4F56-84DD-76D56F9EE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98" y="282102"/>
            <a:ext cx="11079803" cy="666344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Arcuate fasciculus -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         deep white matter tracts that arches from Wernicke’s area around the posterior end of the sylvian fissure  to </a:t>
            </a:r>
            <a:r>
              <a:rPr lang="en-US" sz="2800" dirty="0" err="1"/>
              <a:t>broca’s</a:t>
            </a:r>
            <a:r>
              <a:rPr lang="en-US" sz="2800" dirty="0"/>
              <a:t> area.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Angular gyrus  -</a:t>
            </a:r>
            <a:r>
              <a:rPr lang="en-US" sz="2800" dirty="0"/>
              <a:t> part of inferior parietal lobule</a:t>
            </a:r>
          </a:p>
          <a:p>
            <a:pPr marL="0" indent="0">
              <a:buNone/>
            </a:pPr>
            <a:r>
              <a:rPr lang="en-US" sz="2800" dirty="0"/>
              <a:t>                            - connects </a:t>
            </a:r>
            <a:r>
              <a:rPr lang="en-US" sz="2800" dirty="0" err="1"/>
              <a:t>wernickes</a:t>
            </a:r>
            <a:r>
              <a:rPr lang="en-US" sz="2800" dirty="0"/>
              <a:t> area and the visual cortex</a:t>
            </a:r>
          </a:p>
          <a:p>
            <a:pPr marL="0" indent="0">
              <a:buNone/>
            </a:pPr>
            <a:r>
              <a:rPr lang="en-US" sz="2800" dirty="0"/>
              <a:t>                            - for reading and other non verbal language functions    </a:t>
            </a:r>
          </a:p>
          <a:p>
            <a:pPr marL="0" indent="0">
              <a:buNone/>
            </a:pPr>
            <a:r>
              <a:rPr lang="en-US" sz="2800" dirty="0"/>
              <a:t>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57797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B7588-1518-479E-BC93-8BC78075E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5A927-DD3F-426D-A9B6-94A7F8EDF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Supramarginal gyrus  - </a:t>
            </a:r>
            <a:r>
              <a:rPr lang="en-US" sz="2800" dirty="0"/>
              <a:t>lies between visual cortex and the  PST, </a:t>
            </a:r>
          </a:p>
          <a:p>
            <a:pPr marL="0" indent="0">
              <a:buNone/>
            </a:pPr>
            <a:r>
              <a:rPr lang="en-US" sz="2800" dirty="0"/>
              <a:t>                                         -  involved in visual language functions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Exner’s center</a:t>
            </a:r>
            <a:r>
              <a:rPr lang="en-US" sz="2800" dirty="0"/>
              <a:t> - lies in the middle frontal gyrus</a:t>
            </a:r>
          </a:p>
          <a:p>
            <a:pPr marL="0" indent="0">
              <a:buNone/>
            </a:pPr>
            <a:r>
              <a:rPr lang="en-US" sz="2800" dirty="0"/>
              <a:t>                            - cortical area concerned with writing functions.</a:t>
            </a:r>
            <a:endParaRPr lang="en-IN" sz="2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7963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D67CEE-0C18-4AC6-8914-62C13E3C06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7"/>
          <a:stretch/>
        </p:blipFill>
        <p:spPr>
          <a:xfrm>
            <a:off x="1443069" y="194554"/>
            <a:ext cx="8808097" cy="60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3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3B8DB-76F0-496D-8751-39265FACB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CLINICAL EXAMINATION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D627C-5B65-4BBE-A93B-D457DCBB8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10902"/>
            <a:ext cx="10058400" cy="4922196"/>
          </a:xfrm>
        </p:spPr>
        <p:txBody>
          <a:bodyPr>
            <a:normAutofit/>
          </a:bodyPr>
          <a:lstStyle/>
          <a:p>
            <a:r>
              <a:rPr lang="en-US" sz="2400" b="1" dirty="0"/>
              <a:t>The clinical examination of language is done by the assessment of</a:t>
            </a:r>
          </a:p>
          <a:p>
            <a:r>
              <a:rPr lang="en-US" sz="2800" dirty="0"/>
              <a:t>naming</a:t>
            </a:r>
          </a:p>
          <a:p>
            <a:pPr marL="0" indent="0">
              <a:buNone/>
            </a:pPr>
            <a:r>
              <a:rPr lang="en-US" sz="2800" dirty="0"/>
              <a:t>comprehension</a:t>
            </a:r>
          </a:p>
          <a:p>
            <a:pPr marL="0" indent="0">
              <a:buNone/>
            </a:pPr>
            <a:r>
              <a:rPr lang="en-US" sz="2800" dirty="0"/>
              <a:t>repetition</a:t>
            </a:r>
          </a:p>
          <a:p>
            <a:r>
              <a:rPr lang="en-US" sz="2800" dirty="0"/>
              <a:t>reading </a:t>
            </a:r>
          </a:p>
          <a:p>
            <a:r>
              <a:rPr lang="en-US" sz="2800" dirty="0"/>
              <a:t>Writing</a:t>
            </a:r>
          </a:p>
          <a:p>
            <a:r>
              <a:rPr lang="en-US" sz="2800" dirty="0"/>
              <a:t>fluency of speech.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7823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4E952-B2DA-4966-AB30-202298D1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 NAMING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3C0C2-7F0F-4227-BB55-442343716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Ask the patient to identify and name colors like red green blue</a:t>
            </a:r>
          </a:p>
          <a:p>
            <a:r>
              <a:rPr lang="en-US" sz="2400" dirty="0"/>
              <a:t>Check the ability to name body parts</a:t>
            </a:r>
          </a:p>
          <a:p>
            <a:r>
              <a:rPr lang="en-US" sz="2400" dirty="0"/>
              <a:t>The ability to name common objects in ward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8438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1C858-26A4-48A0-A67A-ACAB9D7C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COMPREHENSION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2608B-4991-4807-B0A8-67CB711B6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9942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Comprehension can be examined by assessing the patient’s </a:t>
            </a:r>
          </a:p>
          <a:p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ability to follow conversation ,giving sequence of commands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one step command like close your eyes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multistep command like close your eyes and point to the window 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asking yes-no questions like is it a hospital or hotel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asking the patient to point </a:t>
            </a:r>
            <a:r>
              <a:rPr lang="en-US" sz="2800" dirty="0" err="1"/>
              <a:t>approppriate</a:t>
            </a:r>
            <a:r>
              <a:rPr lang="en-US" sz="2800" dirty="0"/>
              <a:t> objects or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by asking for verbal definitions of single words.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654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E56D4-E694-47F0-9DEE-E1A135FF7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REPETITION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211BA-F8A3-4307-A8BA-89EA674B1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Repetition is assessed by asking the patient to repeat single words , short sentences or strings of words , with phrases in increasing complexity.</a:t>
            </a:r>
          </a:p>
          <a:p>
            <a:r>
              <a:rPr lang="en-US" sz="2800" dirty="0"/>
              <a:t>The testing of repetition with tongue twisters provides a better assessment of dysarthria and palilalia than of aphasia.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37756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A1F38-0E53-481E-B399-58FC5630C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READING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39149-E2B7-4A56-A2BF-702E7F3AE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Reading can be assessed for deficits in reading aloud as well as comprehension.</a:t>
            </a:r>
          </a:p>
          <a:p>
            <a:r>
              <a:rPr lang="en-US" dirty="0"/>
              <a:t>Patients are asked to read aloud from newspaper or from a list of words</a:t>
            </a:r>
          </a:p>
          <a:p>
            <a:r>
              <a:rPr lang="en-US" dirty="0"/>
              <a:t>Reading comprehension may be tested with written commands </a:t>
            </a:r>
            <a:r>
              <a:rPr lang="en-US" dirty="0" err="1"/>
              <a:t>eg.</a:t>
            </a:r>
            <a:r>
              <a:rPr lang="en-US" dirty="0"/>
              <a:t> Fold this paper into half and put it on the table</a:t>
            </a:r>
          </a:p>
          <a:p>
            <a:r>
              <a:rPr lang="en-US" dirty="0"/>
              <a:t>Confirm whether the patient is literate and check whether she/he</a:t>
            </a:r>
          </a:p>
          <a:p>
            <a:pPr marL="0" indent="0">
              <a:buNone/>
            </a:pPr>
            <a:r>
              <a:rPr lang="en-US" dirty="0"/>
              <a:t>        1) can read words /sentences/paragraphs</a:t>
            </a:r>
          </a:p>
          <a:p>
            <a:pPr marL="0" indent="0">
              <a:buNone/>
            </a:pPr>
            <a:r>
              <a:rPr lang="en-US" dirty="0"/>
              <a:t>        2)can comprehend what she/he is reading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789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A3AF-0655-4A54-97B9-384A9B51D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WRITING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5873D-3041-4845-B3CC-33A863FB5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Assessed by</a:t>
            </a:r>
          </a:p>
          <a:p>
            <a:pPr marL="0" indent="0">
              <a:buNone/>
            </a:pPr>
            <a:r>
              <a:rPr lang="en-US" sz="2400" dirty="0"/>
              <a:t> 1) writing the letters and numbers to dictation</a:t>
            </a:r>
          </a:p>
          <a:p>
            <a:pPr marL="0" indent="0">
              <a:buNone/>
            </a:pPr>
            <a:r>
              <a:rPr lang="en-US" sz="2400" dirty="0"/>
              <a:t> 2) writing short sentences describing about his/her disease</a:t>
            </a:r>
          </a:p>
          <a:p>
            <a:pPr marL="0" indent="0">
              <a:buNone/>
            </a:pPr>
            <a:r>
              <a:rPr lang="en-US" sz="2400" dirty="0"/>
              <a:t> 3) copying a sentence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470249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6D8C-322C-44C0-A1C1-F53ECF002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29" y="661482"/>
            <a:ext cx="10515600" cy="961052"/>
          </a:xfrm>
        </p:spPr>
        <p:txBody>
          <a:bodyPr/>
          <a:lstStyle/>
          <a:p>
            <a:pPr algn="ctr"/>
            <a:r>
              <a:rPr lang="en-US" dirty="0"/>
              <a:t>FLUENCY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63E0-D2C8-4FF1-AB14-B4B96A2BB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8416"/>
            <a:ext cx="10515600" cy="59995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400" dirty="0"/>
              <a:t> </a:t>
            </a:r>
          </a:p>
          <a:p>
            <a:pPr marL="0" indent="0">
              <a:buNone/>
            </a:pPr>
            <a:endParaRPr lang="en-US" sz="3400" b="1" dirty="0"/>
          </a:p>
          <a:p>
            <a:pPr marL="0" indent="0">
              <a:buNone/>
            </a:pPr>
            <a:r>
              <a:rPr lang="en-US" sz="3400" b="1" dirty="0"/>
              <a:t>Spontaneous speech is described as fluent if it maintains</a:t>
            </a:r>
          </a:p>
          <a:p>
            <a:endParaRPr lang="en-US" sz="3400" dirty="0"/>
          </a:p>
          <a:p>
            <a:r>
              <a:rPr lang="en-US" sz="4400" dirty="0"/>
              <a:t>The  output volume</a:t>
            </a:r>
          </a:p>
          <a:p>
            <a:r>
              <a:rPr lang="en-US" sz="4400" dirty="0"/>
              <a:t>Phrase length </a:t>
            </a:r>
          </a:p>
          <a:p>
            <a:pPr marL="0" indent="0">
              <a:buNone/>
            </a:pPr>
            <a:r>
              <a:rPr lang="en-US" sz="4400" dirty="0"/>
              <a:t> Melody of speech</a:t>
            </a:r>
          </a:p>
          <a:p>
            <a:pPr marL="0" indent="0">
              <a:buNone/>
            </a:pPr>
            <a:r>
              <a:rPr lang="en-US" sz="3400" b="1" dirty="0"/>
              <a:t>      </a:t>
            </a:r>
          </a:p>
          <a:p>
            <a:pPr marL="0" indent="0">
              <a:buNone/>
            </a:pPr>
            <a:r>
              <a:rPr lang="en-US" sz="3400" b="1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1523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5647-98B5-489C-90F3-C9D42A66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284" y="1524722"/>
            <a:ext cx="10058400" cy="411877"/>
          </a:xfrm>
        </p:spPr>
        <p:txBody>
          <a:bodyPr>
            <a:normAutofit fontScale="90000"/>
          </a:bodyPr>
          <a:lstStyle/>
          <a:p>
            <a:br>
              <a:rPr lang="en-US" sz="4800" b="1" dirty="0"/>
            </a:br>
            <a:br>
              <a:rPr lang="en-US" sz="4800" b="1" dirty="0"/>
            </a:br>
            <a:br>
              <a:rPr lang="en-US" sz="4800" b="1" dirty="0"/>
            </a:br>
            <a:br>
              <a:rPr lang="en-US" sz="4800" b="1" dirty="0"/>
            </a:br>
            <a:br>
              <a:rPr lang="en-US" sz="4800" b="1" dirty="0"/>
            </a:br>
            <a:br>
              <a:rPr lang="en-US" sz="4800" b="1" dirty="0"/>
            </a:br>
            <a:r>
              <a:rPr lang="en-US" sz="4400" b="1" dirty="0" err="1"/>
              <a:t>Nonfluent</a:t>
            </a:r>
            <a:r>
              <a:rPr lang="en-US" sz="4400" b="1" dirty="0"/>
              <a:t> speech has the  following characteristics</a:t>
            </a:r>
            <a:br>
              <a:rPr lang="en-US" sz="4400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DD8B1-E7ED-467F-AA1E-2ECF82CE0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09344"/>
            <a:ext cx="10058400" cy="405974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100" dirty="0"/>
              <a:t> Sparse output with a decreased number of words per minute,</a:t>
            </a:r>
          </a:p>
          <a:p>
            <a:pPr marL="0" indent="0">
              <a:buNone/>
            </a:pPr>
            <a:r>
              <a:rPr lang="en-US" sz="3100" dirty="0"/>
              <a:t>       usually utterance length below four words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100" dirty="0"/>
              <a:t> Shortened phrases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100" dirty="0"/>
              <a:t> Agrammatism characterized by omission or substitution of function words </a:t>
            </a:r>
          </a:p>
          <a:p>
            <a:pPr marL="0" indent="0">
              <a:buNone/>
            </a:pPr>
            <a:r>
              <a:rPr lang="en-US" sz="3100" dirty="0"/>
              <a:t>                                                                                       -telegraphic speech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100" dirty="0"/>
              <a:t> Effortfulness with hesitations and disruption of normal melodic rhythm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100" dirty="0"/>
              <a:t> Breakdown of speech praxis - the ability to coordinate the articulatory movements required for comprehensible speech</a:t>
            </a:r>
          </a:p>
          <a:p>
            <a:pPr marL="0" indent="0">
              <a:buNone/>
            </a:pPr>
            <a:r>
              <a:rPr lang="en-US" sz="3100" dirty="0"/>
              <a:t>   tested by asking the patient to repeatedly pronounce the syllables ma/pa/ta and then to link the three together into a sequence</a:t>
            </a:r>
          </a:p>
          <a:p>
            <a:endParaRPr lang="en-US" sz="3100" dirty="0"/>
          </a:p>
          <a:p>
            <a:endParaRPr lang="en-US" sz="31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095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4DD4A-D703-4178-856F-8AC8C040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95" y="2232135"/>
            <a:ext cx="10058400" cy="1450757"/>
          </a:xfrm>
        </p:spPr>
        <p:txBody>
          <a:bodyPr/>
          <a:lstStyle/>
          <a:p>
            <a:pPr algn="ctr"/>
            <a:r>
              <a:rPr lang="en-US" b="1" dirty="0"/>
              <a:t>APHASIA SYNDROMES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919255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854E3-AB9D-4F5B-A6A1-F15A6AB30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99055"/>
            <a:ext cx="10058400" cy="1450757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ANOMIA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9B3CE-677D-45D2-BAFD-80C6A1B33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60513"/>
          </a:xfrm>
        </p:spPr>
        <p:txBody>
          <a:bodyPr>
            <a:normAutofit/>
          </a:bodyPr>
          <a:lstStyle/>
          <a:p>
            <a:r>
              <a:rPr lang="en-US" sz="2800" dirty="0"/>
              <a:t>Anomia is the </a:t>
            </a:r>
            <a:r>
              <a:rPr lang="en-US" sz="2800" b="1" dirty="0"/>
              <a:t>deficit in naming</a:t>
            </a:r>
          </a:p>
          <a:p>
            <a:r>
              <a:rPr lang="en-US" sz="2800" dirty="0"/>
              <a:t>When asked to name a common object ,the patient may fail to come up with the appropriate word</a:t>
            </a:r>
          </a:p>
          <a:p>
            <a:r>
              <a:rPr lang="en-US" sz="2800" dirty="0"/>
              <a:t>In one- way/retrieval based naming deficit - the patient cannot retrieve the appropriate object when shown an object but can point to the appropriate object when the name is provided by the examiner.</a:t>
            </a:r>
          </a:p>
          <a:p>
            <a:r>
              <a:rPr lang="en-US" sz="2800" dirty="0"/>
              <a:t>In two- way deficit  /comprehension based /semantic naming deficit -the patient cannot provide or recognize the correct name.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24670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F3F89-FE69-48EA-B7DC-1FDBFB44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450757"/>
          </a:xfrm>
        </p:spPr>
        <p:txBody>
          <a:bodyPr/>
          <a:lstStyle/>
          <a:p>
            <a:r>
              <a:rPr lang="en-US" dirty="0"/>
              <a:t>                      </a:t>
            </a:r>
            <a:r>
              <a:rPr lang="en-US" sz="4400" b="1" dirty="0">
                <a:solidFill>
                  <a:srgbClr val="FF0000"/>
                </a:solidFill>
              </a:rPr>
              <a:t>BROCA’S APHASIA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7A526-2C54-4112-B619-D8B993E65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4988"/>
            <a:ext cx="11078183" cy="5803641"/>
          </a:xfrm>
        </p:spPr>
        <p:txBody>
          <a:bodyPr>
            <a:normAutofit/>
          </a:bodyPr>
          <a:lstStyle/>
          <a:p>
            <a:endParaRPr lang="en-US" sz="3600" dirty="0"/>
          </a:p>
          <a:p>
            <a:r>
              <a:rPr lang="en-US" sz="2800" dirty="0"/>
              <a:t>Speech is </a:t>
            </a:r>
            <a:r>
              <a:rPr lang="en-US" sz="2800" b="1" dirty="0" err="1"/>
              <a:t>nonfluent</a:t>
            </a:r>
            <a:r>
              <a:rPr lang="en-US" sz="2800" b="1" dirty="0"/>
              <a:t> </a:t>
            </a:r>
            <a:r>
              <a:rPr lang="en-US" sz="2800" dirty="0"/>
              <a:t>with sparse word output</a:t>
            </a:r>
          </a:p>
          <a:p>
            <a:r>
              <a:rPr lang="en-US" sz="2800" dirty="0"/>
              <a:t>Abnormal word order leads to agrammatism</a:t>
            </a:r>
          </a:p>
          <a:p>
            <a:r>
              <a:rPr lang="en-US" sz="2800" dirty="0"/>
              <a:t>Comprehension preserved</a:t>
            </a:r>
          </a:p>
          <a:p>
            <a:r>
              <a:rPr lang="en-US" sz="2800" dirty="0"/>
              <a:t>Naming impaired</a:t>
            </a:r>
          </a:p>
          <a:p>
            <a:r>
              <a:rPr lang="en-US" sz="2800" dirty="0"/>
              <a:t>Repetition impaired</a:t>
            </a:r>
          </a:p>
          <a:p>
            <a:r>
              <a:rPr lang="en-US" sz="2800" dirty="0"/>
              <a:t>Associated right facial weakness , hemiparesis/hemiplegia may be present</a:t>
            </a:r>
          </a:p>
          <a:p>
            <a:r>
              <a:rPr lang="en-US" sz="2800" dirty="0"/>
              <a:t>Cause is infarction of Broca’s area due to occlusion of the superior division of MCA</a:t>
            </a:r>
          </a:p>
        </p:txBody>
      </p:sp>
    </p:spTree>
    <p:extLst>
      <p:ext uri="{BB962C8B-B14F-4D97-AF65-F5344CB8AC3E}">
        <p14:creationId xmlns:p14="http://schemas.microsoft.com/office/powerpoint/2010/main" val="90475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B2B6F-8394-430E-8FF5-B9931669F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468" y="-379377"/>
            <a:ext cx="10515600" cy="1690688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WERNICKE’S APHASIA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7CA8D-BA3F-4D45-A839-29934C09B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584"/>
            <a:ext cx="10515600" cy="5141167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sz="2600" dirty="0"/>
              <a:t>Fluent aphasia</a:t>
            </a:r>
          </a:p>
          <a:p>
            <a:r>
              <a:rPr lang="en-US" sz="2600" dirty="0"/>
              <a:t>Comprehension impaired</a:t>
            </a:r>
          </a:p>
          <a:p>
            <a:r>
              <a:rPr lang="en-US" sz="2600" dirty="0"/>
              <a:t>Speech is voluminous, but  meaningless, contains </a:t>
            </a:r>
            <a:r>
              <a:rPr lang="en-US" sz="2600" dirty="0" err="1"/>
              <a:t>paraphasic</a:t>
            </a:r>
            <a:r>
              <a:rPr lang="en-US" sz="2600" dirty="0"/>
              <a:t> errors and neologisms often described as </a:t>
            </a:r>
            <a:r>
              <a:rPr lang="en-US" sz="2600" b="1" dirty="0"/>
              <a:t>word salad</a:t>
            </a:r>
          </a:p>
          <a:p>
            <a:r>
              <a:rPr lang="en-US" sz="2600" dirty="0"/>
              <a:t>Naming impaired</a:t>
            </a:r>
          </a:p>
          <a:p>
            <a:r>
              <a:rPr lang="en-US" sz="2600" dirty="0"/>
              <a:t>Repetition impaired</a:t>
            </a:r>
          </a:p>
          <a:p>
            <a:r>
              <a:rPr lang="en-US" sz="2600" dirty="0"/>
              <a:t>Patient lost insight about his illness and can became agitated</a:t>
            </a:r>
          </a:p>
          <a:p>
            <a:r>
              <a:rPr lang="en-US" sz="2600" dirty="0"/>
              <a:t>Most commonly related to the lesion in inferior division of MCA.</a:t>
            </a:r>
          </a:p>
          <a:p>
            <a:r>
              <a:rPr lang="en-US" sz="2600" dirty="0"/>
              <a:t>Coexistent right hemianopia/superior </a:t>
            </a:r>
            <a:r>
              <a:rPr lang="en-US" sz="2600" dirty="0" err="1"/>
              <a:t>quadrantopia</a:t>
            </a:r>
            <a:r>
              <a:rPr lang="en-US" sz="2600" dirty="0"/>
              <a:t> may be present.</a:t>
            </a:r>
          </a:p>
          <a:p>
            <a:r>
              <a:rPr lang="en-IN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5491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2C173-6406-45CF-877B-2F93B131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CONDUCTION APHASIA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4FE9F-10E2-4E35-89A1-B145BA8E8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Fluent aphasia </a:t>
            </a:r>
          </a:p>
          <a:p>
            <a:r>
              <a:rPr lang="en-US" sz="2800" dirty="0"/>
              <a:t>Comprehension preserved</a:t>
            </a:r>
          </a:p>
          <a:p>
            <a:r>
              <a:rPr lang="en-US" sz="2800" dirty="0"/>
              <a:t>Naming impaired</a:t>
            </a:r>
          </a:p>
          <a:p>
            <a:r>
              <a:rPr lang="en-US" sz="2800" dirty="0"/>
              <a:t>Repetition impaired</a:t>
            </a:r>
          </a:p>
          <a:p>
            <a:r>
              <a:rPr lang="en-US" sz="2800" dirty="0"/>
              <a:t>Lesion is in the arcuate fasciculus interconnecting the  </a:t>
            </a:r>
            <a:r>
              <a:rPr lang="en-US" sz="2800" dirty="0" err="1"/>
              <a:t>Brocas</a:t>
            </a:r>
            <a:r>
              <a:rPr lang="en-US" sz="2800" dirty="0"/>
              <a:t> and </a:t>
            </a:r>
            <a:r>
              <a:rPr lang="en-US" sz="2800" dirty="0" err="1"/>
              <a:t>Wernickes</a:t>
            </a:r>
            <a:r>
              <a:rPr lang="en-US" sz="2800" dirty="0"/>
              <a:t> area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2928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32BE-03F4-41DA-A328-E0588148F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79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GLOBAL APHASIA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405F7-C503-4B8B-B9C4-DFF56BBFE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32268" cy="49204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Deficits in all language functions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Comprehension ,Fluency ,Naming , Repetition will be lost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Associated with extensive peri sylvian injury affecting both Broca’s and Wernicke’s areas due to strokes affecting entire MCA distribution.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Patients are often mute or produce only nonword utterances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Patients generally have a right hemiparesis/hemisensory loss and right visual field deficit.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2470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694AE-119E-46CB-9E17-80D097CE7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TRANSCORTICAL MOTOR APHASIA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57FA3-9243-4F81-98C8-F5EDC67B0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Aphasia similar to Broca’s except that here the repetition is intact.</a:t>
            </a:r>
          </a:p>
          <a:p>
            <a:r>
              <a:rPr lang="en-US" sz="2400" dirty="0" err="1"/>
              <a:t>Nonfluent</a:t>
            </a:r>
            <a:r>
              <a:rPr lang="en-US" sz="2400" dirty="0"/>
              <a:t> speech </a:t>
            </a:r>
          </a:p>
          <a:p>
            <a:r>
              <a:rPr lang="en-US" sz="2400" dirty="0"/>
              <a:t>Naming impaired</a:t>
            </a:r>
          </a:p>
          <a:p>
            <a:r>
              <a:rPr lang="en-US" sz="2400" dirty="0"/>
              <a:t>Comprehension preserved</a:t>
            </a:r>
          </a:p>
          <a:p>
            <a:r>
              <a:rPr lang="en-US" sz="2400" dirty="0"/>
              <a:t>Repetition preserved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The lesion site disconnects intact language network from prefrontal areas of brain and usually involves the anterior watershed zone between ACA and MCA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13566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D6C7D-EC69-4A96-878C-AEF5D60C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 </a:t>
            </a:r>
            <a:r>
              <a:rPr lang="en-US" b="1" dirty="0">
                <a:solidFill>
                  <a:srgbClr val="C00000"/>
                </a:solidFill>
              </a:rPr>
              <a:t>TRANSCORTICAL SENSORY APHASIA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A5192-622F-413C-A99D-B00CA61B1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4618751"/>
          </a:xfrm>
        </p:spPr>
        <p:txBody>
          <a:bodyPr/>
          <a:lstStyle/>
          <a:p>
            <a:endParaRPr lang="en-US" dirty="0"/>
          </a:p>
          <a:p>
            <a:r>
              <a:rPr lang="en-US" sz="2400" dirty="0"/>
              <a:t>Aphasia similar to Wernicke’s except that, here the repetition is intact</a:t>
            </a:r>
          </a:p>
          <a:p>
            <a:r>
              <a:rPr lang="en-US" sz="2400" dirty="0"/>
              <a:t>Fluent aphasia </a:t>
            </a:r>
          </a:p>
          <a:p>
            <a:r>
              <a:rPr lang="en-US" sz="2400" dirty="0"/>
              <a:t>Comprehension impaired with </a:t>
            </a:r>
            <a:r>
              <a:rPr lang="en-US" sz="2400" dirty="0" err="1"/>
              <a:t>paraphasic</a:t>
            </a:r>
            <a:r>
              <a:rPr lang="en-US" sz="2400" dirty="0"/>
              <a:t> errors</a:t>
            </a:r>
          </a:p>
          <a:p>
            <a:r>
              <a:rPr lang="en-US" sz="2400" dirty="0"/>
              <a:t>Naming impaired</a:t>
            </a:r>
          </a:p>
          <a:p>
            <a:r>
              <a:rPr lang="en-US" sz="2400" dirty="0"/>
              <a:t>Repetition is preserved</a:t>
            </a:r>
          </a:p>
          <a:p>
            <a:r>
              <a:rPr lang="en-US" sz="2400" dirty="0"/>
              <a:t>Patients can read aloud but without comprehension</a:t>
            </a:r>
          </a:p>
          <a:p>
            <a:r>
              <a:rPr lang="en-US" sz="2400" dirty="0"/>
              <a:t>Lesions can be in the posterior watershed zone or temporoparietal cortex posterior to the  Wernicke’s area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51454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8A3-EE74-46F6-B470-0F7E0642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TRANSCORTICAL MIXED APHASIA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582A-A6B9-48D0-A802-48066E01B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57730"/>
          </a:xfrm>
        </p:spPr>
        <p:txBody>
          <a:bodyPr/>
          <a:lstStyle/>
          <a:p>
            <a:r>
              <a:rPr lang="en-US" dirty="0"/>
              <a:t>Combination of two transcortical aphasias</a:t>
            </a:r>
          </a:p>
          <a:p>
            <a:r>
              <a:rPr lang="en-US" sz="2400" dirty="0" err="1"/>
              <a:t>Nonfluent</a:t>
            </a:r>
            <a:r>
              <a:rPr lang="en-US" sz="2400" dirty="0"/>
              <a:t> aphasia</a:t>
            </a:r>
          </a:p>
          <a:p>
            <a:r>
              <a:rPr lang="en-US" sz="2400" dirty="0"/>
              <a:t>Comprehension lost</a:t>
            </a:r>
          </a:p>
          <a:p>
            <a:r>
              <a:rPr lang="en-IN" sz="2400" dirty="0"/>
              <a:t>Naming lost</a:t>
            </a:r>
          </a:p>
          <a:p>
            <a:r>
              <a:rPr lang="en-IN" sz="2400" dirty="0"/>
              <a:t>Repetition preserved</a:t>
            </a:r>
          </a:p>
          <a:p>
            <a:r>
              <a:rPr lang="en-IN" sz="2400" dirty="0"/>
              <a:t>Seen in lesions to the </a:t>
            </a:r>
            <a:r>
              <a:rPr lang="en-IN" sz="2400" dirty="0" err="1"/>
              <a:t>frontal,parietal,temporal</a:t>
            </a:r>
            <a:r>
              <a:rPr lang="en-IN" sz="2400" dirty="0"/>
              <a:t> cortex ,associated with </a:t>
            </a:r>
            <a:r>
              <a:rPr lang="en-IN" sz="2400" dirty="0" err="1"/>
              <a:t>anoxia,carbon</a:t>
            </a:r>
            <a:r>
              <a:rPr lang="en-IN" sz="2400" dirty="0"/>
              <a:t> monoxide </a:t>
            </a:r>
            <a:r>
              <a:rPr lang="en-IN" sz="2400" dirty="0" err="1"/>
              <a:t>poisoning,complete</a:t>
            </a:r>
            <a:r>
              <a:rPr lang="en-IN" sz="2400" dirty="0"/>
              <a:t> watershed zone infarctions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2239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04ED6-4672-4FF4-9480-2DBCD025C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ANOMIC APHASIA</a:t>
            </a:r>
            <a:br>
              <a:rPr lang="en-US" b="1" dirty="0">
                <a:solidFill>
                  <a:srgbClr val="C00000"/>
                </a:solidFill>
              </a:rPr>
            </a:b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D9124-C741-42F9-BB97-B0ACCEC7B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Patients with anomic aphasia cannot name or write the word for a particular item/object</a:t>
            </a:r>
          </a:p>
          <a:p>
            <a:r>
              <a:rPr lang="en-US" sz="2800" dirty="0"/>
              <a:t>Sentence comprehension ,fluency , repetition is intact</a:t>
            </a:r>
          </a:p>
          <a:p>
            <a:r>
              <a:rPr lang="en-US" sz="2800" dirty="0"/>
              <a:t>Seen in head trauma ,metabolic encephalopathy , Alzheimer’s disease.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6614412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F66C5-1F5A-45D2-94D0-84F614880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145" y="2518526"/>
            <a:ext cx="10058400" cy="1450757"/>
          </a:xfrm>
        </p:spPr>
        <p:txBody>
          <a:bodyPr/>
          <a:lstStyle/>
          <a:p>
            <a:pPr algn="ctr"/>
            <a:r>
              <a:rPr lang="en-US" b="1" dirty="0"/>
              <a:t>APHASIA RELATED DISORDERS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713600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E7EE3-FC3D-4FFB-9F03-7F883E7F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461" y="758552"/>
            <a:ext cx="10058400" cy="1450757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PURE WORD DEAFNESS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468F4-306E-4531-A9AD-8A707C7AA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245645" cy="4752457"/>
          </a:xfrm>
        </p:spPr>
        <p:txBody>
          <a:bodyPr/>
          <a:lstStyle/>
          <a:p>
            <a:r>
              <a:rPr lang="en-US" sz="2800" dirty="0"/>
              <a:t>There is interruption of flow of information from auditory association area to language network</a:t>
            </a:r>
          </a:p>
          <a:p>
            <a:r>
              <a:rPr lang="en-US" sz="2800" dirty="0"/>
              <a:t>Patients can comprehend written language, but not spoken language.</a:t>
            </a:r>
          </a:p>
          <a:p>
            <a:r>
              <a:rPr lang="en-US" sz="2800" dirty="0"/>
              <a:t>Spontaneous speech is preserved</a:t>
            </a:r>
          </a:p>
          <a:p>
            <a:r>
              <a:rPr lang="en-US" sz="2800" dirty="0"/>
              <a:t>Patient cannot repeat spoken language</a:t>
            </a:r>
          </a:p>
          <a:p>
            <a:r>
              <a:rPr lang="en-US" sz="2800" dirty="0"/>
              <a:t>The most common cause are either bilateral or left sided MCA strokes affecting the superior temporal gyrus </a:t>
            </a:r>
          </a:p>
          <a:p>
            <a:endParaRPr lang="en-US" sz="2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00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863E8-5EEF-47E3-A875-E58DB023B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PURE WORD MUTISM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C2615-6123-4104-984D-EBCA782D8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7551" y="2307850"/>
            <a:ext cx="7948397" cy="4023360"/>
          </a:xfrm>
        </p:spPr>
        <p:txBody>
          <a:bodyPr>
            <a:normAutofit/>
          </a:bodyPr>
          <a:lstStyle/>
          <a:p>
            <a:r>
              <a:rPr lang="en-US" sz="2800" dirty="0"/>
              <a:t>Deficits in the production of oral speech with retention of auditory comprehension as well as the ability to write and read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04509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663D8-7B7D-4FE4-AC2F-96B960117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79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ALEXIA WITHOUT AGRAPHIA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69600-72B8-41FF-9511-97F1CED43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Visual equivalent of pure word deafness</a:t>
            </a:r>
          </a:p>
          <a:p>
            <a:r>
              <a:rPr lang="en-US" sz="3200" dirty="0"/>
              <a:t>Interruption in the flow of visual input to language network</a:t>
            </a:r>
          </a:p>
          <a:p>
            <a:r>
              <a:rPr lang="en-US" sz="3200" dirty="0"/>
              <a:t>Patient can understand and produce spoken </a:t>
            </a:r>
            <a:r>
              <a:rPr lang="en-US" sz="3200" dirty="0" err="1"/>
              <a:t>language,name</a:t>
            </a:r>
            <a:r>
              <a:rPr lang="en-US" sz="3200" dirty="0"/>
              <a:t> </a:t>
            </a:r>
            <a:r>
              <a:rPr lang="en-US" sz="3200" dirty="0" err="1"/>
              <a:t>objects,repeat</a:t>
            </a:r>
            <a:r>
              <a:rPr lang="en-US" sz="3200" dirty="0"/>
              <a:t>  and write, but cannot read</a:t>
            </a:r>
          </a:p>
          <a:p>
            <a:r>
              <a:rPr lang="en-US" sz="3200" dirty="0"/>
              <a:t>Lesion in left occipital </a:t>
            </a:r>
            <a:r>
              <a:rPr lang="en-US" sz="3200" dirty="0" err="1"/>
              <a:t>cortex,angular</a:t>
            </a:r>
            <a:r>
              <a:rPr lang="en-US" sz="3200" dirty="0"/>
              <a:t> gyrus, and splenium of corpus callosum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748008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5DD69-88EC-4FA8-8B35-40FE62B5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SUBCORTICAL APHASIA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F1E98-D390-48CF-9965-E8417BD5F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Damage to subcortical components of language network like </a:t>
            </a:r>
            <a:r>
              <a:rPr lang="en-US" sz="2400" dirty="0" err="1"/>
              <a:t>thalamus,striatum,periventricular</a:t>
            </a:r>
            <a:r>
              <a:rPr lang="en-US" sz="2400" dirty="0"/>
              <a:t> white matter or internal capsule of the language dominant hemisphere  -  also can lead to aphasia.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96CFDF-0EDC-44EA-8563-1997163E2C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18591" r="5021" b="9863"/>
          <a:stretch/>
        </p:blipFill>
        <p:spPr>
          <a:xfrm>
            <a:off x="2949678" y="2989007"/>
            <a:ext cx="5486400" cy="326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55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AD66-D94B-4B4C-A2AB-27057BCFF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A6562-F2E6-4129-B109-2CFA5D492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i="1" dirty="0"/>
              <a:t>PRIMARY PROGRESSIVE APHASIA (PPA)</a:t>
            </a:r>
            <a:r>
              <a:rPr lang="en-US" sz="2400" dirty="0"/>
              <a:t>   can be caused by </a:t>
            </a:r>
            <a:r>
              <a:rPr lang="en-US" sz="2400" dirty="0" err="1"/>
              <a:t>FTLD,Alzheimers</a:t>
            </a:r>
            <a:r>
              <a:rPr lang="en-US" sz="2400" dirty="0"/>
              <a:t> disease and rarely in Creutzfeldt Jacob disease (CJD)</a:t>
            </a:r>
            <a:endParaRPr lang="en-IN" sz="2400" dirty="0"/>
          </a:p>
          <a:p>
            <a:endParaRPr lang="en-US" sz="2400" dirty="0"/>
          </a:p>
          <a:p>
            <a:r>
              <a:rPr lang="en-US" sz="2400" dirty="0"/>
              <a:t>Aphasia caused by neurodegenerative diseases have an insidious onset and relentless progression.</a:t>
            </a:r>
            <a:endParaRPr lang="en-IN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3530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8E0DC-A2B2-4F0C-9A1A-7DDC5970B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AGRAMMATIC PPA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27ACE-B7ED-4459-99E9-693835B88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The language impairments in agrammatic PPA includes </a:t>
            </a:r>
          </a:p>
          <a:p>
            <a:r>
              <a:rPr lang="en-US" sz="2400" dirty="0"/>
              <a:t>Low fluency</a:t>
            </a:r>
          </a:p>
          <a:p>
            <a:r>
              <a:rPr lang="en-US" sz="2400" dirty="0"/>
              <a:t>Impaired grammar with intact word comprehension</a:t>
            </a:r>
          </a:p>
          <a:p>
            <a:r>
              <a:rPr lang="en-US" sz="2400" dirty="0"/>
              <a:t>Resembles Broca’s aphasia but usually lacks hemiparesis.</a:t>
            </a:r>
          </a:p>
          <a:p>
            <a:r>
              <a:rPr lang="en-US" sz="2400" dirty="0"/>
              <a:t>The neuropathology is FTLD with  </a:t>
            </a:r>
            <a:r>
              <a:rPr lang="en-US" sz="2400" dirty="0" err="1"/>
              <a:t>taupathy</a:t>
            </a:r>
            <a:r>
              <a:rPr lang="en-US" sz="2400" dirty="0"/>
              <a:t> with neuronal loss in the inferior frontal gyrus.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573395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EB05C-C090-49A5-B7CF-7DAC3AA5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SEMANTIC PPA</a:t>
            </a:r>
            <a:endParaRPr lang="en-IN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0A221-6BBE-4EA2-8069-E00588001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The semantic variant is characterized by </a:t>
            </a:r>
          </a:p>
          <a:p>
            <a:r>
              <a:rPr lang="en-US" sz="2400" dirty="0"/>
              <a:t>Preserved fluency and syntax </a:t>
            </a:r>
          </a:p>
          <a:p>
            <a:r>
              <a:rPr lang="en-US" sz="2400" dirty="0"/>
              <a:t>Impaired single word comprehension  </a:t>
            </a:r>
          </a:p>
          <a:p>
            <a:r>
              <a:rPr lang="en-US" sz="2400" dirty="0"/>
              <a:t>Anomia</a:t>
            </a:r>
          </a:p>
          <a:p>
            <a:r>
              <a:rPr lang="en-US" sz="2400" dirty="0"/>
              <a:t>Comprehension of sentences is relatively preserved.</a:t>
            </a:r>
          </a:p>
          <a:p>
            <a:r>
              <a:rPr lang="en-US" sz="2400" dirty="0"/>
              <a:t>Differs from Wernicke’s  aphasia because speech is usually informative and  the repetition is intact.</a:t>
            </a:r>
          </a:p>
          <a:p>
            <a:r>
              <a:rPr lang="en-US" sz="2400" dirty="0"/>
              <a:t>The neuropathology is FTLD with neuronal losses in anterior temporal lobe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549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F28EE-81BA-42DE-99F3-8082C8DA4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LOGOPENIC PPA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99A00-F49B-485A-959B-6BCF7F2C7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2400" dirty="0"/>
              <a:t>The </a:t>
            </a:r>
            <a:r>
              <a:rPr lang="en-US" sz="2400" dirty="0" err="1"/>
              <a:t>logopenic</a:t>
            </a:r>
            <a:r>
              <a:rPr lang="en-US" sz="2400" dirty="0"/>
              <a:t> variant is characterized by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2800" dirty="0"/>
              <a:t>Preserved syntax and word comprehension</a:t>
            </a:r>
          </a:p>
          <a:p>
            <a:r>
              <a:rPr lang="en-US" sz="2800" dirty="0"/>
              <a:t>Anomia ,word finding pauses ,circumlocutions , impaired repetition</a:t>
            </a:r>
          </a:p>
          <a:p>
            <a:r>
              <a:rPr lang="en-US" sz="2800" dirty="0"/>
              <a:t>Interruption of fluency  is variable</a:t>
            </a:r>
          </a:p>
          <a:p>
            <a:r>
              <a:rPr lang="en-US" sz="2800" dirty="0"/>
              <a:t>Resembles anomic aphasia ,but with frequent word finding pauses.</a:t>
            </a:r>
          </a:p>
          <a:p>
            <a:r>
              <a:rPr lang="en-US" sz="2800" dirty="0"/>
              <a:t>Most commonly associated with AD.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565272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848D-7FB6-4A03-9154-C66CDD7C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571" y="2508693"/>
            <a:ext cx="10058400" cy="1450757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THANK YOU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99652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584</TotalTime>
  <Words>1459</Words>
  <Application>Microsoft Office PowerPoint</Application>
  <PresentationFormat>Widescreen</PresentationFormat>
  <Paragraphs>193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Comic Sans MS</vt:lpstr>
      <vt:lpstr>Wingdings</vt:lpstr>
      <vt:lpstr>Retrospect</vt:lpstr>
      <vt:lpstr>APPROACH TO APHASIA</vt:lpstr>
      <vt:lpstr>PowerPoint Presentation</vt:lpstr>
      <vt:lpstr>The production and comprehension of words and sentences is dependent on the integrity of a distributed network located along the perisylvian region of the language dominant,  usually the  left cerebral hemisphere.  </vt:lpstr>
      <vt:lpstr>PowerPoint Presentation</vt:lpstr>
      <vt:lpstr>PowerPoint Presentation</vt:lpstr>
      <vt:lpstr>BROADMANN AREAS FOR SPEECH</vt:lpstr>
      <vt:lpstr>PowerPoint Presentation</vt:lpstr>
      <vt:lpstr>PowerPoint Presentation</vt:lpstr>
      <vt:lpstr>PowerPoint Presentation</vt:lpstr>
      <vt:lpstr>CLINICAL EXAMINATION </vt:lpstr>
      <vt:lpstr>                              NAMING</vt:lpstr>
      <vt:lpstr>COMPREHENSION</vt:lpstr>
      <vt:lpstr>REPETITION</vt:lpstr>
      <vt:lpstr>READING</vt:lpstr>
      <vt:lpstr>WRITING</vt:lpstr>
      <vt:lpstr>FLUENCY</vt:lpstr>
      <vt:lpstr>      Nonfluent speech has the  following characteristics </vt:lpstr>
      <vt:lpstr>APHASIA SYNDROMES</vt:lpstr>
      <vt:lpstr>ANOMIA</vt:lpstr>
      <vt:lpstr>                      BROCA’S APHASIA </vt:lpstr>
      <vt:lpstr>WERNICKE’S APHASIA</vt:lpstr>
      <vt:lpstr>CONDUCTION APHASIA</vt:lpstr>
      <vt:lpstr>GLOBAL APHASIA</vt:lpstr>
      <vt:lpstr>TRANSCORTICAL MOTOR APHASIA</vt:lpstr>
      <vt:lpstr>   TRANSCORTICAL SENSORY APHASIA</vt:lpstr>
      <vt:lpstr>TRANSCORTICAL MIXED APHASIA </vt:lpstr>
      <vt:lpstr>ANOMIC APHASIA </vt:lpstr>
      <vt:lpstr>APHASIA RELATED DISORDERS</vt:lpstr>
      <vt:lpstr>PURE WORD DEAFNESS </vt:lpstr>
      <vt:lpstr>PURE WORD MUTISM</vt:lpstr>
      <vt:lpstr>ALEXIA WITHOUT AGRAPHIA</vt:lpstr>
      <vt:lpstr>SUBCORTICAL APHASIA</vt:lpstr>
      <vt:lpstr>PowerPoint Presentation</vt:lpstr>
      <vt:lpstr>AGRAMMATIC PPA</vt:lpstr>
      <vt:lpstr>SEMANTIC PPA</vt:lpstr>
      <vt:lpstr>LOGOPENIC PPA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MIDHUN</dc:creator>
  <cp:lastModifiedBy>monet philipose</cp:lastModifiedBy>
  <cp:revision>51</cp:revision>
  <dcterms:created xsi:type="dcterms:W3CDTF">2021-01-31T08:16:07Z</dcterms:created>
  <dcterms:modified xsi:type="dcterms:W3CDTF">2021-04-12T19:08:26Z</dcterms:modified>
</cp:coreProperties>
</file>