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7C61-DE07-054B-966C-C53480FBD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511E8-4AA8-5CE9-CAB3-8A8670111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316F6-3735-4AE4-3F8F-392F53450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76866-3BAE-B27D-8D30-271EA701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5C031-8D5A-255C-CB46-4BB04521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43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00191-8694-5058-E1F0-67F6F5966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718C7-F99F-9FFC-5ED3-30E9F5D1C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CF521-4ECE-3368-DD19-B634BC748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B8D2E-84CF-0F58-6299-E0818630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7AC60-C5D7-986C-0F81-FE9FCF2B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19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50F31-9FF7-BEC9-4111-E5BF1F957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59CD8-AA79-594C-C6C7-07DC49D72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7927B-4B9C-0F1B-9184-86BB4251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50AD6-0CF8-6A08-BF62-C5A5F279E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50642-646A-77BC-8632-3D551617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983C2-A297-4C73-A074-BE72CAAE9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5216-F75F-8011-F81D-3882994FA4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11DC3-BD80-331B-B75F-CA724E634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DA8F0-F261-98FC-4F94-E5771FBA9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85CA4-9A18-5289-7EE8-F7E5F9B83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55DAA-E03F-29E4-388B-31B9D9F43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91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4B3D-BECA-2A94-3DB0-2275AD10E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CD565-8250-1188-8094-8169C9D90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CBC95-2031-FA24-0C36-CCE9AB17D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F50CD4-7EDB-6D97-18FF-552356484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B3AF71-F16B-60F8-CEDE-862F8322EB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DCA65F-7731-66E2-4B08-6AA91226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1C46C3-4060-A7B5-A02D-E7AEDD0B8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B23460-DDA4-60E0-1954-40D7A9F2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916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E013-E2D6-4A01-9D6E-515D21135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E1931-9C8E-4F5C-A499-CDD0E0AC9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7F9D2-A579-FAB2-36FE-B0C866C9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42EF9-A377-4FEC-B4E4-B73DA98E8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92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9BBD02-5C70-90C5-808D-2CE63E67A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354213-7364-13C1-9D46-CD0D85D9F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CAA3E-5C06-A3BF-5930-ECA80EE9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28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DC57C-6B4E-C5D6-568B-55661CC0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B46AF-CA55-7788-8575-A48B5A6E9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BCA5E-90F2-7538-F7F6-0B11D7C44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BB118-D9BC-04E8-5A81-1EE53227B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15CB6-4B12-E969-5061-A1C725193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DC99B-DAE6-C39E-6A3E-4DED1FF2E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97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BF82-4F26-EBE0-3E49-0E5F405E5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292E1A-7DD1-8F50-1479-D463F59B60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CC6C6-82C7-F205-A53B-0F9FCC57E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644D5-0065-B2CB-592E-5911FB9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BE14C-D6A5-1572-4A53-3741C6C42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7FB4E-60DA-63F9-3328-77C686D99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99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A941-4421-9DF2-0C4A-843BC9858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5EE42-B51A-0B2B-1A3B-4036A6DCF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E2484-5E59-3020-7C85-6FF57C60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A1298-105A-DA3F-E3AB-EFFEC999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6E951-1FFF-E8D0-6703-5B3882C9B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27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33E772-C2CA-6F93-2283-35BB35C23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C5715-40F9-CA98-27AC-9A5AF4497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7DFB7-7244-C671-3E0D-B565AC6A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F5E63-8E2A-A854-6F65-C16783D6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A98BD-110D-CE04-D38F-90898B36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03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C4487-9543-4280-50EE-DD28B1359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75C60-AB26-7F77-5CEC-EBA663908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E63D5-35A4-C26B-1DAF-847B3255F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15519-B426-4D3F-A776-89D0F633A489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FAACE-623E-4E6D-E6C3-EF7EFCEAC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377E5-952D-D614-A387-DBFEA19A0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8C0A3-8AA0-44A7-811C-89B1AB1BC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4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70D15-126A-8D89-870B-F3A5C6C99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43EF8-0AD4-D08D-33B5-C75F82A4DC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6895" y="5323982"/>
            <a:ext cx="3585882" cy="64723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DR KRISHNANUNNI G </a:t>
            </a:r>
          </a:p>
          <a:p>
            <a:r>
              <a:rPr lang="en-US" b="1" dirty="0"/>
              <a:t>JR1 </a:t>
            </a:r>
            <a:endParaRPr lang="en-IN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4F32FB-83DD-C4DA-3C29-533DAE530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08"/>
            <a:ext cx="11546541" cy="468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1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6DD81-8156-DEE9-714E-F0F1D1E7B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4563"/>
            <a:ext cx="10515600" cy="5822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DESIGN: </a:t>
            </a:r>
            <a:r>
              <a:rPr lang="en-US" dirty="0"/>
              <a:t>In a follow-up analysis of the multicenter, randomized EARLY-AF trial involving patients with paroxysmal atrial fibrillation, the proportion of patients with progression to persistent atrial fibrillation after cryoablation was compared with that after the receipt of antiarrhythmic drug therapy.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INTERVENTION: </a:t>
            </a:r>
            <a:r>
              <a:rPr lang="en-US" dirty="0"/>
              <a:t>303 patients who had undergone ablation or received antiarrhythmic drug therapy were followed for at least 3 years; an implantable continuous cardiac rhythm monitor was used to detect atrial fibrillation events. Data regarding the first episode of persistent atrial fibrillation and recurrent atrial tachyarrhythmia were collected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74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903D2-D5C7-F2C5-F715-21736243F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90"/>
            <a:ext cx="10515600" cy="602767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EFFICACY:</a:t>
            </a:r>
            <a:r>
              <a:rPr lang="en-US" dirty="0"/>
              <a:t> During 3 years of follow-up, the incidence of persistent atrial fibrillation or recurrent atrial tachyarrhythmias was lower in the ablation group than in the antiarrhythmic drug group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SAFETY: </a:t>
            </a:r>
            <a:r>
              <a:rPr lang="en-US" dirty="0"/>
              <a:t>During follow-up, adverse events, including cardiac events and stroke, were less common in the ablation group than in the antiarrhythmic drug group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CONCLUSIONS:</a:t>
            </a:r>
            <a:r>
              <a:rPr lang="en-US" dirty="0"/>
              <a:t> Patients with paroxysmal atrial fibrillation treated with cryoablation had a lower incidence of persistent atrial fibrillation or recurrent atrial tachyarrhythmias during 3 years of follow-up than those who had been treated with antiarrhythmic drugs.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318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2FA050-9A68-852D-A849-0D3EF76D4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15" y="524053"/>
            <a:ext cx="5652516" cy="467257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78B8BA-9BBE-3441-0089-992F8A4E1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473" y="1205621"/>
            <a:ext cx="5423151" cy="340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CF16-4A1A-51B8-6268-805BBF4A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ATRIAL FIBRILLATION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42AA8-8523-6BE8-8612-52C1147B8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7222"/>
          </a:xfrm>
        </p:spPr>
        <p:txBody>
          <a:bodyPr/>
          <a:lstStyle/>
          <a:p>
            <a:r>
              <a:rPr lang="en-US" dirty="0"/>
              <a:t>MOST COMMON SUSTAINED CARDIAC ARRYTHMIA AFTER SINUS TACHY</a:t>
            </a:r>
          </a:p>
          <a:p>
            <a:r>
              <a:rPr lang="en-US" dirty="0"/>
              <a:t>CHAOTIC,DISORGANISED ,INEFFECTIVE CONTRACTION</a:t>
            </a:r>
          </a:p>
          <a:p>
            <a:r>
              <a:rPr lang="en-US" dirty="0"/>
              <a:t>STASIS OF BLOOD-EMBOLISM-STROKE RISK HIGH</a:t>
            </a:r>
          </a:p>
          <a:p>
            <a:r>
              <a:rPr lang="en-US" dirty="0"/>
              <a:t>NARROW QRS TACHY, HR&gt;100, IRREGULAR RR, NO IDENTIFIABLE MORPHOLOGICALLY NORMAL P WAVE</a:t>
            </a:r>
          </a:p>
          <a:p>
            <a:r>
              <a:rPr lang="en-US" dirty="0"/>
              <a:t>ATRIAL RATE 300-600,IMPULSE ORGINATE SOMEWHERE NEAR PULMONARY VEINS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630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64D3E-2130-64CF-47C8-554A97E67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0037"/>
            <a:ext cx="11430000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5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49E8B1-3CBA-78F3-0CBA-6995D65F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676275"/>
            <a:ext cx="113538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CD651-57F3-9966-076D-08EB50B38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5775"/>
            <a:ext cx="114300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46CFD-CAC4-8A5E-90EC-0FBCE0E9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B2CF0-5706-5101-BFEF-A8C02C636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2399"/>
          </a:xfrm>
        </p:spPr>
        <p:txBody>
          <a:bodyPr>
            <a:normAutofit fontScale="92500" lnSpcReduction="2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PERMANENT AF-</a:t>
            </a:r>
          </a:p>
          <a:p>
            <a:pPr marL="0" indent="0">
              <a:buNone/>
            </a:pPr>
            <a:r>
              <a:rPr lang="en-IN" dirty="0"/>
              <a:t>            LA DIALATED &gt;4 CM ,STRUCTURALLY ABNORMAL HEART</a:t>
            </a:r>
          </a:p>
          <a:p>
            <a:pPr marL="0" indent="0">
              <a:buNone/>
            </a:pPr>
            <a:r>
              <a:rPr lang="en-IN" dirty="0"/>
              <a:t>            NOT BASED ON ANY DURATION</a:t>
            </a:r>
          </a:p>
          <a:p>
            <a:pPr marL="0" indent="0">
              <a:buNone/>
            </a:pPr>
            <a:r>
              <a:rPr lang="en-IN" dirty="0"/>
              <a:t>            RATE CONTROL ONLY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PAROXYSMAL AF</a:t>
            </a:r>
          </a:p>
          <a:p>
            <a:pPr marL="0" indent="0">
              <a:buNone/>
            </a:pPr>
            <a:r>
              <a:rPr lang="en-US" dirty="0"/>
              <a:t>           TERMINATE WITH IN 48 HRS USUALLY-SELF TERMINATION OR VIA    </a:t>
            </a:r>
          </a:p>
          <a:p>
            <a:pPr marL="0" indent="0">
              <a:buNone/>
            </a:pPr>
            <a:r>
              <a:rPr lang="en-US" dirty="0"/>
              <a:t>           CARDIOVERSION</a:t>
            </a:r>
          </a:p>
          <a:p>
            <a:pPr marL="0" indent="0">
              <a:buNone/>
            </a:pPr>
            <a:r>
              <a:rPr lang="en-US" dirty="0"/>
              <a:t>           LESS THAN 7 DAYS</a:t>
            </a:r>
          </a:p>
          <a:p>
            <a:r>
              <a:rPr lang="en-IN" dirty="0">
                <a:solidFill>
                  <a:srgbClr val="FF0000"/>
                </a:solidFill>
              </a:rPr>
              <a:t>PERSISTANT AF </a:t>
            </a:r>
          </a:p>
          <a:p>
            <a:pPr marL="0" indent="0">
              <a:buNone/>
            </a:pPr>
            <a:r>
              <a:rPr lang="en-IN" dirty="0"/>
              <a:t>           GREATER THAN 7 DAYS</a:t>
            </a:r>
          </a:p>
          <a:p>
            <a:pPr marL="0" indent="0">
              <a:buNone/>
            </a:pPr>
            <a:r>
              <a:rPr lang="en-IN" dirty="0"/>
              <a:t>           LONG STANDIND PERSISTENT &gt;1 YEAR</a:t>
            </a:r>
          </a:p>
        </p:txBody>
      </p:sp>
    </p:spTree>
    <p:extLst>
      <p:ext uri="{BB962C8B-B14F-4D97-AF65-F5344CB8AC3E}">
        <p14:creationId xmlns:p14="http://schemas.microsoft.com/office/powerpoint/2010/main" val="30291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B6BF-6E01-BA66-8D23-968FA0A5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908368-1C06-9BBE-8F2B-9A85A4FE6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19" y="589243"/>
            <a:ext cx="9861175" cy="6268757"/>
          </a:xfrm>
        </p:spPr>
      </p:pic>
    </p:spTree>
    <p:extLst>
      <p:ext uri="{BB962C8B-B14F-4D97-AF65-F5344CB8AC3E}">
        <p14:creationId xmlns:p14="http://schemas.microsoft.com/office/powerpoint/2010/main" val="67273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150A4-7FD1-354F-1770-F0EE2280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2A6E2-1991-B9DB-6639-2A58A62FC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8972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VALULAR AF</a:t>
            </a:r>
          </a:p>
          <a:p>
            <a:pPr marL="0" indent="0">
              <a:buNone/>
            </a:pPr>
            <a:r>
              <a:rPr lang="en-US" dirty="0"/>
              <a:t>     MS</a:t>
            </a:r>
          </a:p>
          <a:p>
            <a:pPr marL="0" indent="0">
              <a:buNone/>
            </a:pPr>
            <a:r>
              <a:rPr lang="en-US" dirty="0"/>
              <a:t>     PROSTHETIC MITRAL VALVE</a:t>
            </a:r>
          </a:p>
          <a:p>
            <a:r>
              <a:rPr lang="en-US" dirty="0">
                <a:solidFill>
                  <a:srgbClr val="FF0000"/>
                </a:solidFill>
              </a:rPr>
              <a:t>NON VALVUALR AF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98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EC78-2027-0674-C3A6-C86A47BF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ETIOLOGY AND 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50647-4D41-7270-E6EC-2439249F3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ANY CARDIAC DISEASE</a:t>
            </a:r>
          </a:p>
          <a:p>
            <a:r>
              <a:rPr lang="en-US" dirty="0"/>
              <a:t>ANY FAST HR</a:t>
            </a:r>
          </a:p>
          <a:p>
            <a:r>
              <a:rPr lang="en-US" dirty="0"/>
              <a:t>THYROTOXICOSIS</a:t>
            </a:r>
          </a:p>
          <a:p>
            <a:r>
              <a:rPr lang="en-US" dirty="0"/>
              <a:t>STRUCTURAL LUNG AND HEART DISEASE</a:t>
            </a:r>
          </a:p>
          <a:p>
            <a:r>
              <a:rPr lang="en-US" dirty="0"/>
              <a:t>OSA</a:t>
            </a:r>
          </a:p>
          <a:p>
            <a:r>
              <a:rPr lang="en-US" dirty="0"/>
              <a:t>CKD</a:t>
            </a:r>
          </a:p>
          <a:p>
            <a:r>
              <a:rPr lang="en-US" dirty="0"/>
              <a:t>PSORIASIS</a:t>
            </a:r>
          </a:p>
          <a:p>
            <a:r>
              <a:rPr lang="en-US" dirty="0"/>
              <a:t>HYPOMAGNESEMIA,HYPOKALEMIA</a:t>
            </a:r>
          </a:p>
          <a:p>
            <a:r>
              <a:rPr lang="en-US" dirty="0"/>
              <a:t>ALCOHOL-HOLIDAY HEART SYNDROME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F0202C-A60E-C91B-BAFC-383220960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39" t="-26268" r="40339" b="32713"/>
          <a:stretch/>
        </p:blipFill>
        <p:spPr>
          <a:xfrm>
            <a:off x="6204725" y="475625"/>
            <a:ext cx="5142855" cy="305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3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5FE4D-11F3-9238-1E65-F7A9D306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36E15-AFBF-B8C6-FA1C-61CF36CE8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</a:t>
            </a:r>
          </a:p>
          <a:p>
            <a:r>
              <a:rPr lang="en-US" dirty="0"/>
              <a:t>SYSTEMIC HTN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95F38-9187-30A3-F278-9C34C3D4E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437" y="2174032"/>
            <a:ext cx="6264541" cy="37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96C1-40D6-2A21-B575-695A0EDE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5BD37-C38C-5BBC-5E26-E7EDC2204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STROKE</a:t>
            </a:r>
          </a:p>
          <a:p>
            <a:pPr marL="0" indent="0">
              <a:buNone/>
            </a:pPr>
            <a:r>
              <a:rPr lang="en-US" dirty="0"/>
              <a:t>AF INCREASES RISK OF STROKE</a:t>
            </a:r>
          </a:p>
          <a:p>
            <a:pPr marL="0" indent="0">
              <a:buNone/>
            </a:pPr>
            <a:r>
              <a:rPr lang="en-US" dirty="0"/>
              <a:t>USUALLY WHEN PT REVERT BACK INTO SINUS RHYTHM</a:t>
            </a:r>
          </a:p>
          <a:p>
            <a:pPr marL="0" indent="0">
              <a:buNone/>
            </a:pPr>
            <a:r>
              <a:rPr lang="en-US" dirty="0"/>
              <a:t>USUALLY FROM LA APPENDAGE </a:t>
            </a:r>
          </a:p>
          <a:p>
            <a:r>
              <a:rPr lang="en-US" dirty="0"/>
              <a:t>DEMENTIA</a:t>
            </a:r>
          </a:p>
          <a:p>
            <a:r>
              <a:rPr lang="en-US" dirty="0"/>
              <a:t>HEART FAILURE</a:t>
            </a:r>
          </a:p>
          <a:p>
            <a:r>
              <a:rPr lang="en-US" dirty="0"/>
              <a:t>TACHYCARDIOMYOPATHY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A6CF19-41A9-4510-0F96-E28EB23D0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143" y="7931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724A0-6F97-76DD-C9D2-F2827ED4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MANGEMENT OF AF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06B8B-845F-2C65-0919-FFB2259CA783}"/>
              </a:ext>
            </a:extLst>
          </p:cNvPr>
          <p:cNvSpPr txBox="1"/>
          <p:nvPr/>
        </p:nvSpPr>
        <p:spPr>
          <a:xfrm>
            <a:off x="1017036" y="1950098"/>
            <a:ext cx="6260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RATE CONTROL OR RHYTHM CONTROL</a:t>
            </a:r>
            <a:endParaRPr lang="en-IN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50718B-E2F3-76EB-720E-9BD23EC40ACF}"/>
              </a:ext>
            </a:extLst>
          </p:cNvPr>
          <p:cNvSpPr txBox="1"/>
          <p:nvPr/>
        </p:nvSpPr>
        <p:spPr>
          <a:xfrm>
            <a:off x="7856376" y="5428922"/>
            <a:ext cx="6186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ANTICOAGULATE OR NOT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FFDCB9-F43E-4795-BBC8-D274C9061A5B}"/>
              </a:ext>
            </a:extLst>
          </p:cNvPr>
          <p:cNvSpPr txBox="1"/>
          <p:nvPr/>
        </p:nvSpPr>
        <p:spPr>
          <a:xfrm>
            <a:off x="4548673" y="3429000"/>
            <a:ext cx="609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WHICH DRUG TO USE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8692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F2DC-7D08-D639-7CC4-C64D6A3AA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0B0BF-7254-3BFE-6A98-00BD23EE8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ACTE AF-RHYTHM CONTROL FIRST</a:t>
            </a:r>
          </a:p>
          <a:p>
            <a:r>
              <a:rPr lang="en-US" dirty="0"/>
              <a:t>IN CHRONIC AF-RATE CONTROL=RHYTHM CONTROL</a:t>
            </a:r>
          </a:p>
          <a:p>
            <a:r>
              <a:rPr lang="en-US" dirty="0"/>
              <a:t>IN HEMODYNAMICALLY STABLE –WE GO FOR PHARMACOLOGICAL CARDIOVERSION AFTER CONSIDERATION OF THROMBOEMBOLIC RISK</a:t>
            </a:r>
          </a:p>
          <a:p>
            <a:r>
              <a:rPr lang="en-US" dirty="0"/>
              <a:t>POST CARDIOVERSION ALWAYS START ANTICOAGULATION FOR 3 WEEK ATLEAST,LONG TERM ANTICOAGULATION BASED ON CHADVASC SCORE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317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36199-ECB6-C8DB-98E0-DCD1AEC1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PHARMACOLOGICAL CARDIOVERSION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64577-62B5-3D93-6385-1A87A8A6F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FLECANIDE –ORAL/IV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PROPAFENONE-ORAL/IV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VERNAKALANT-IV </a:t>
            </a:r>
            <a:r>
              <a:rPr lang="en-US" dirty="0"/>
              <a:t>        FASTEST ONSET OF ACTION ,MOST  EFFICACIOUS,LEAST SIDE EFFECT,NON AVAILABILITY,CLASS 3-NA +K BLOCKER,ATRIAL SPECIFIC,WORKS AT HIGHER HEART RATE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IBUTILIDE-IV  </a:t>
            </a:r>
            <a:r>
              <a:rPr lang="en-US" dirty="0"/>
              <a:t>                 FAST ,EFFECTIVE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AMIODARONE –IV        </a:t>
            </a:r>
            <a:r>
              <a:rPr lang="en-US" dirty="0"/>
              <a:t>IN CASE OF STRUCTURAL HEART DISEASE,LEAST EFFECTIVE IN ACUTE AF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301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B997A-E751-EDB2-16A4-E2919035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53" y="188259"/>
            <a:ext cx="11102788" cy="632011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8611E0-89B6-BFF8-FE4D-4F41BC450F70}"/>
              </a:ext>
            </a:extLst>
          </p:cNvPr>
          <p:cNvSpPr txBox="1"/>
          <p:nvPr/>
        </p:nvSpPr>
        <p:spPr>
          <a:xfrm>
            <a:off x="3720353" y="609600"/>
            <a:ext cx="1497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</a:t>
            </a:r>
            <a:endParaRPr lang="en-IN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A7E3B84-95F6-F9D4-FAFA-C93DED055D45}"/>
              </a:ext>
            </a:extLst>
          </p:cNvPr>
          <p:cNvCxnSpPr/>
          <p:nvPr/>
        </p:nvCxnSpPr>
        <p:spPr>
          <a:xfrm>
            <a:off x="3863789" y="905435"/>
            <a:ext cx="3146611" cy="403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76C94AB-A269-426E-BACF-D021F1221539}"/>
              </a:ext>
            </a:extLst>
          </p:cNvPr>
          <p:cNvCxnSpPr/>
          <p:nvPr/>
        </p:nvCxnSpPr>
        <p:spPr>
          <a:xfrm flipH="1">
            <a:off x="1828800" y="905435"/>
            <a:ext cx="2034989" cy="475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0910256-7FB7-5622-D535-9E8BAEDDC378}"/>
              </a:ext>
            </a:extLst>
          </p:cNvPr>
          <p:cNvSpPr txBox="1"/>
          <p:nvPr/>
        </p:nvSpPr>
        <p:spPr>
          <a:xfrm>
            <a:off x="1013012" y="1461247"/>
            <a:ext cx="2402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HEMODYNAMICALLY UNSTABLE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WPW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C78545-5B07-605F-538C-35E361EA213F}"/>
              </a:ext>
            </a:extLst>
          </p:cNvPr>
          <p:cNvSpPr txBox="1"/>
          <p:nvPr/>
        </p:nvSpPr>
        <p:spPr>
          <a:xfrm>
            <a:off x="6382871" y="1461246"/>
            <a:ext cx="2402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HEMODYNAMICALLY STABLE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147D6A-BC8B-4693-CC3B-721AA1D52528}"/>
              </a:ext>
            </a:extLst>
          </p:cNvPr>
          <p:cNvSpPr txBox="1"/>
          <p:nvPr/>
        </p:nvSpPr>
        <p:spPr>
          <a:xfrm>
            <a:off x="4179793" y="24825"/>
            <a:ext cx="1837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PALPITATIONS  </a:t>
            </a:r>
          </a:p>
          <a:p>
            <a:r>
              <a:rPr lang="en-US" sz="1400" dirty="0"/>
              <a:t>CHESTPAIN</a:t>
            </a:r>
          </a:p>
          <a:p>
            <a:r>
              <a:rPr lang="en-US" sz="1400" dirty="0"/>
              <a:t>FATIGUE</a:t>
            </a:r>
          </a:p>
          <a:p>
            <a:r>
              <a:rPr lang="en-US" sz="1400" dirty="0"/>
              <a:t>DYSPNOEA</a:t>
            </a:r>
            <a:endParaRPr lang="en-IN" sz="14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F729E33-5743-0961-143A-E2E65578A9E6}"/>
              </a:ext>
            </a:extLst>
          </p:cNvPr>
          <p:cNvCxnSpPr/>
          <p:nvPr/>
        </p:nvCxnSpPr>
        <p:spPr>
          <a:xfrm>
            <a:off x="1658471" y="2384577"/>
            <a:ext cx="0" cy="914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449965D-C9FE-AC2D-3250-E56EC8D43913}"/>
              </a:ext>
            </a:extLst>
          </p:cNvPr>
          <p:cNvSpPr txBox="1"/>
          <p:nvPr/>
        </p:nvSpPr>
        <p:spPr>
          <a:xfrm>
            <a:off x="896471" y="3348318"/>
            <a:ext cx="182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DC CARDIOVERSION</a:t>
            </a:r>
            <a:endParaRPr lang="en-IN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7DD88C0-E015-F23A-36AA-08F5F9DBEA0A}"/>
              </a:ext>
            </a:extLst>
          </p:cNvPr>
          <p:cNvCxnSpPr/>
          <p:nvPr/>
        </p:nvCxnSpPr>
        <p:spPr>
          <a:xfrm flipH="1">
            <a:off x="5719665" y="2024743"/>
            <a:ext cx="1651519" cy="737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D171AB0-861F-680C-50AD-05F05A8792D5}"/>
              </a:ext>
            </a:extLst>
          </p:cNvPr>
          <p:cNvCxnSpPr/>
          <p:nvPr/>
        </p:nvCxnSpPr>
        <p:spPr>
          <a:xfrm>
            <a:off x="7371184" y="2024743"/>
            <a:ext cx="2052734" cy="615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400231D-B369-6CB1-6188-81458B9D19C7}"/>
              </a:ext>
            </a:extLst>
          </p:cNvPr>
          <p:cNvSpPr txBox="1"/>
          <p:nvPr/>
        </p:nvSpPr>
        <p:spPr>
          <a:xfrm>
            <a:off x="4945224" y="2761861"/>
            <a:ext cx="206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LESS THAN 48 HRS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F193E1-490D-2BFE-0B51-8BCE5C1C84EE}"/>
              </a:ext>
            </a:extLst>
          </p:cNvPr>
          <p:cNvSpPr txBox="1"/>
          <p:nvPr/>
        </p:nvSpPr>
        <p:spPr>
          <a:xfrm>
            <a:off x="8518848" y="2640563"/>
            <a:ext cx="3573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MORE THAN 48 HRS/DURATION UNCERTAIN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945278-8B10-4D8B-1829-63A42BC81672}"/>
              </a:ext>
            </a:extLst>
          </p:cNvPr>
          <p:cNvSpPr txBox="1"/>
          <p:nvPr/>
        </p:nvSpPr>
        <p:spPr>
          <a:xfrm>
            <a:off x="4179793" y="3722914"/>
            <a:ext cx="2286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 NO CLOT ,GO FOR CARDIOVERSION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EC92A-59D0-8977-8D55-79A4258E224B}"/>
              </a:ext>
            </a:extLst>
          </p:cNvPr>
          <p:cNvSpPr txBox="1"/>
          <p:nvPr/>
        </p:nvSpPr>
        <p:spPr>
          <a:xfrm>
            <a:off x="8369559" y="3648269"/>
            <a:ext cx="2621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TEE TO R/O LA CLOT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F603AC-4E27-2ED2-C8E7-C1CFEA4C4846}"/>
              </a:ext>
            </a:extLst>
          </p:cNvPr>
          <p:cNvSpPr txBox="1"/>
          <p:nvPr/>
        </p:nvSpPr>
        <p:spPr>
          <a:xfrm>
            <a:off x="7585788" y="4369245"/>
            <a:ext cx="146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CLOT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E1F446-0D17-CB8B-7C5F-BDC825B93F4F}"/>
              </a:ext>
            </a:extLst>
          </p:cNvPr>
          <p:cNvSpPr txBox="1"/>
          <p:nvPr/>
        </p:nvSpPr>
        <p:spPr>
          <a:xfrm>
            <a:off x="10305614" y="4283895"/>
            <a:ext cx="659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CLOT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065B0A-7310-3D95-4310-A3E845A6777F}"/>
              </a:ext>
            </a:extLst>
          </p:cNvPr>
          <p:cNvSpPr txBox="1"/>
          <p:nvPr/>
        </p:nvSpPr>
        <p:spPr>
          <a:xfrm>
            <a:off x="7786395" y="509022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CV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DE6700-DE46-0752-505C-74F822CB6F23}"/>
              </a:ext>
            </a:extLst>
          </p:cNvPr>
          <p:cNvSpPr txBox="1"/>
          <p:nvPr/>
        </p:nvSpPr>
        <p:spPr>
          <a:xfrm>
            <a:off x="9218645" y="4991878"/>
            <a:ext cx="2973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ANTICOAGULATE FOR 3W AND REPEAT TEE</a:t>
            </a:r>
            <a:endParaRPr lang="en-IN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8B28025-61E6-D7D4-01E5-CA1BDC560E46}"/>
              </a:ext>
            </a:extLst>
          </p:cNvPr>
          <p:cNvCxnSpPr/>
          <p:nvPr/>
        </p:nvCxnSpPr>
        <p:spPr>
          <a:xfrm>
            <a:off x="5598367" y="3051110"/>
            <a:ext cx="0" cy="671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4F7F249-C474-C158-E577-2AA0D00CD267}"/>
              </a:ext>
            </a:extLst>
          </p:cNvPr>
          <p:cNvCxnSpPr/>
          <p:nvPr/>
        </p:nvCxnSpPr>
        <p:spPr>
          <a:xfrm>
            <a:off x="9750490" y="3051110"/>
            <a:ext cx="0" cy="671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82AB8DC-42E0-61CE-928A-8082B7047FC8}"/>
              </a:ext>
            </a:extLst>
          </p:cNvPr>
          <p:cNvCxnSpPr/>
          <p:nvPr/>
        </p:nvCxnSpPr>
        <p:spPr>
          <a:xfrm flipH="1">
            <a:off x="8700795" y="4017601"/>
            <a:ext cx="723123" cy="351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44E44F3-48CA-B279-52B8-C9F5487D8554}"/>
              </a:ext>
            </a:extLst>
          </p:cNvPr>
          <p:cNvCxnSpPr/>
          <p:nvPr/>
        </p:nvCxnSpPr>
        <p:spPr>
          <a:xfrm>
            <a:off x="9531174" y="4017601"/>
            <a:ext cx="899580" cy="351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8096F22-58AD-F278-20D1-A9087C18F094}"/>
              </a:ext>
            </a:extLst>
          </p:cNvPr>
          <p:cNvCxnSpPr/>
          <p:nvPr/>
        </p:nvCxnSpPr>
        <p:spPr>
          <a:xfrm>
            <a:off x="8043079" y="4663932"/>
            <a:ext cx="0" cy="495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68D2B19-73AC-4226-08C7-B8A838B43A2D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>
            <a:off x="10635160" y="4653227"/>
            <a:ext cx="70163" cy="338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8ECBE695-FFEC-63F7-C9A6-B10DF92FADA1}"/>
              </a:ext>
            </a:extLst>
          </p:cNvPr>
          <p:cNvCxnSpPr/>
          <p:nvPr/>
        </p:nvCxnSpPr>
        <p:spPr>
          <a:xfrm rot="10800000">
            <a:off x="8210940" y="5253135"/>
            <a:ext cx="839755" cy="38507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4697DE5-C332-28E2-3F53-5108B1DB8DC9}"/>
              </a:ext>
            </a:extLst>
          </p:cNvPr>
          <p:cNvSpPr txBox="1"/>
          <p:nvPr/>
        </p:nvSpPr>
        <p:spPr>
          <a:xfrm>
            <a:off x="1013012" y="5253135"/>
            <a:ext cx="635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ANTICOAGULATION ANTICOAGULATE FOR 3-4 WEEKS AND THEN LOOK FOR CHADVASC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1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1D1C-5016-683A-C1B1-29F35FD74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ANTICOAGULATION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945A3-DDC1-B6F4-F3BA-83922FEC9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VKA-ACENOCOUMARIN,WARFARIN</a:t>
            </a:r>
          </a:p>
          <a:p>
            <a:r>
              <a:rPr lang="en-US" dirty="0"/>
              <a:t>NOAC-DABIGATRAN/APIXABAN/EDOXABAN/RIVAROXABAN</a:t>
            </a:r>
          </a:p>
          <a:p>
            <a:r>
              <a:rPr lang="en-US" dirty="0"/>
              <a:t>NOAC&gt;VKA</a:t>
            </a:r>
          </a:p>
          <a:p>
            <a:r>
              <a:rPr lang="en-US" dirty="0"/>
              <a:t>VALVULAR AF-VKA</a:t>
            </a:r>
          </a:p>
          <a:p>
            <a:r>
              <a:rPr lang="en-US" dirty="0"/>
              <a:t>UFH,LMWH-IN HOSPITAL SETTING</a:t>
            </a:r>
          </a:p>
          <a:p>
            <a:r>
              <a:rPr lang="en-US" dirty="0"/>
              <a:t>NOAC-RAPIDLY ACTING 1.5 TO  2 HRS</a:t>
            </a:r>
          </a:p>
          <a:p>
            <a:r>
              <a:rPr lang="en-US" dirty="0"/>
              <a:t>CHADS2VASc SCORE-0 NO ANTICOAGULATION,&gt;/= 2 ANTICOAGULATE</a:t>
            </a:r>
          </a:p>
          <a:p>
            <a:r>
              <a:rPr lang="en-US" dirty="0"/>
              <a:t>HASBLED SCORE FOR BLEEDING RISK AFTER ANTICOAGULATION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07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D178E-CAD7-179A-B0EF-E53BE175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                      CHADS2 VASc SCORE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6DEDE6-5AD5-710C-BD8A-59262B9D4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1" b="-6931"/>
          <a:stretch/>
        </p:blipFill>
        <p:spPr>
          <a:xfrm>
            <a:off x="748327" y="1421250"/>
            <a:ext cx="11072197" cy="5646300"/>
          </a:xfrm>
        </p:spPr>
      </p:pic>
    </p:spTree>
    <p:extLst>
      <p:ext uri="{BB962C8B-B14F-4D97-AF65-F5344CB8AC3E}">
        <p14:creationId xmlns:p14="http://schemas.microsoft.com/office/powerpoint/2010/main" val="41669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7783B-BBE3-1D3F-E553-B9E5B324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00322E-FC55-5564-1F6F-C448A9936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0971" y="365125"/>
            <a:ext cx="14303828" cy="6604842"/>
          </a:xfrm>
        </p:spPr>
      </p:pic>
    </p:spTree>
    <p:extLst>
      <p:ext uri="{BB962C8B-B14F-4D97-AF65-F5344CB8AC3E}">
        <p14:creationId xmlns:p14="http://schemas.microsoft.com/office/powerpoint/2010/main" val="335724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94CE-B01E-092E-7072-33222A5D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PILL IN THE POCKET STRATEGY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FD655-99C2-CB43-8722-0B7A8E564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ACUTE,INFREQUENT SYMPTOMATIC AF ,NON VALVULAR AF,HEMODYNAMICALLY STABLE PT,WALKING IN THE OPD,NO STRUCTURAL OR ELECTRICAL HEART DISEASE</a:t>
            </a:r>
          </a:p>
          <a:p>
            <a:r>
              <a:rPr lang="en-IN" dirty="0"/>
              <a:t>ORAL B BLOCKER F/B ORAL FLECAINIDE OR PROPAFENONE (AF CAN ORGANISE BACK INTO ATRIALFLUTTER)</a:t>
            </a:r>
          </a:p>
          <a:p>
            <a:r>
              <a:rPr lang="en-IN" dirty="0"/>
              <a:t> FIRST  EPISODE SHOULD BE TREATED IN HOSPITAL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30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69A73-4ABD-BB6E-0808-27E9B1222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176" y="421530"/>
            <a:ext cx="5157787" cy="82391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PHARMACOLOGICAL CARDIOVERSION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C9112A-82FE-7A51-2B0F-B4301B3FC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86204"/>
            <a:ext cx="5157787" cy="4603459"/>
          </a:xfrm>
        </p:spPr>
        <p:txBody>
          <a:bodyPr>
            <a:normAutofit/>
          </a:bodyPr>
          <a:lstStyle/>
          <a:p>
            <a:r>
              <a:rPr lang="en-US" dirty="0"/>
              <a:t>NO NEED FOR ANESTHESIA</a:t>
            </a:r>
          </a:p>
          <a:p>
            <a:r>
              <a:rPr lang="en-US" dirty="0"/>
              <a:t>PILL IN THE POCKET APPROACH ALSO AVAILABLE</a:t>
            </a:r>
          </a:p>
          <a:p>
            <a:r>
              <a:rPr lang="en-US" dirty="0"/>
              <a:t>NEGATIVE INOTROPIC EFFECT</a:t>
            </a:r>
          </a:p>
          <a:p>
            <a:r>
              <a:rPr lang="en-US" dirty="0"/>
              <a:t>PROARRYTHMIA</a:t>
            </a:r>
          </a:p>
          <a:p>
            <a:r>
              <a:rPr lang="en-US" dirty="0"/>
              <a:t>TIME CONSUMING</a:t>
            </a:r>
          </a:p>
          <a:p>
            <a:r>
              <a:rPr lang="en-US" dirty="0"/>
              <a:t>ONLY EFFECTIOVE IF AF OF SHORT DURATION</a:t>
            </a:r>
          </a:p>
          <a:p>
            <a:r>
              <a:rPr lang="en-US" dirty="0"/>
              <a:t>THROMBOEMBOLISM RISK</a:t>
            </a: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34EBEB-63B9-EA04-5BB8-F314B6A03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475861"/>
            <a:ext cx="5183188" cy="769581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ELECTRICAL CARDIOVERSION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AF3617-1A26-CD7C-E1C7-86C75F8590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86204"/>
            <a:ext cx="5183188" cy="4603459"/>
          </a:xfrm>
        </p:spPr>
        <p:txBody>
          <a:bodyPr>
            <a:normAutofit/>
          </a:bodyPr>
          <a:lstStyle/>
          <a:p>
            <a:r>
              <a:rPr lang="en-US" dirty="0"/>
              <a:t>IMMEDIATE EFFECT</a:t>
            </a:r>
          </a:p>
          <a:p>
            <a:r>
              <a:rPr lang="en-US" dirty="0"/>
              <a:t>HIGHLY EFFECTIVE EVEN IN LONG LASTING AF</a:t>
            </a:r>
          </a:p>
          <a:p>
            <a:r>
              <a:rPr lang="en-US" dirty="0"/>
              <a:t>SAFE IN HEMODYNAMICALLY UNSTABLE PT</a:t>
            </a:r>
          </a:p>
          <a:p>
            <a:r>
              <a:rPr lang="en-US" dirty="0"/>
              <a:t>THROMOEMBOLISM RISK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541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BA93A-7D1F-2C22-AF26-D98DE67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 FOR PREEXCITED AF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75360-0080-57B1-ABF4-FE56635DD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AVRT,WPW</a:t>
            </a:r>
          </a:p>
          <a:p>
            <a:r>
              <a:rPr lang="en-IN" dirty="0"/>
              <a:t>NO ROLE FOR CCB,B BLOCKER,DIGOXIN</a:t>
            </a:r>
          </a:p>
          <a:p>
            <a:r>
              <a:rPr lang="en-IN" dirty="0"/>
              <a:t>HEMODYNAMICALLY UNSTABLE-DC CARDIOVERSION</a:t>
            </a:r>
          </a:p>
          <a:p>
            <a:r>
              <a:rPr lang="en-IN" dirty="0"/>
              <a:t>HEMODYNAMICALLY STABLE-PROCAINAMIDE&gt;IBUTILIDE</a:t>
            </a:r>
          </a:p>
          <a:p>
            <a:pPr marL="0" indent="0">
              <a:buNone/>
            </a:pPr>
            <a:r>
              <a:rPr lang="en-IN" dirty="0"/>
              <a:t>IA IC 3</a:t>
            </a:r>
          </a:p>
          <a:p>
            <a:r>
              <a:rPr lang="en-IN" dirty="0"/>
              <a:t>CATHETER ABLATION</a:t>
            </a:r>
          </a:p>
        </p:txBody>
      </p:sp>
    </p:spTree>
    <p:extLst>
      <p:ext uri="{BB962C8B-B14F-4D97-AF65-F5344CB8AC3E}">
        <p14:creationId xmlns:p14="http://schemas.microsoft.com/office/powerpoint/2010/main" val="348001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9554B-0751-EE0E-4263-55AFE5378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275198-931D-1996-0870-58120AC26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0"/>
            <a:ext cx="11887200" cy="6559419"/>
          </a:xfrm>
        </p:spPr>
      </p:pic>
    </p:spTree>
    <p:extLst>
      <p:ext uri="{BB962C8B-B14F-4D97-AF65-F5344CB8AC3E}">
        <p14:creationId xmlns:p14="http://schemas.microsoft.com/office/powerpoint/2010/main" val="375669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368D6-F2B4-4207-7A2D-A3B5CC37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RATE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F2FCD-457D-4BEB-D9DD-76B917D2D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&lt;110 TARGET</a:t>
            </a:r>
          </a:p>
          <a:p>
            <a:r>
              <a:rPr lang="en-IN" dirty="0"/>
              <a:t>CHRONIC AF RATE CONTROL= RHYTHM CONTROL</a:t>
            </a:r>
          </a:p>
          <a:p>
            <a:r>
              <a:rPr lang="en-IN" dirty="0"/>
              <a:t>LA DIALATION &gt;4 CM</a:t>
            </a:r>
          </a:p>
          <a:p>
            <a:r>
              <a:rPr lang="en-IN" dirty="0"/>
              <a:t>BASED ON EACH INDIVIDUAL,CAN ALWAYS TRY ONE ATTEMPT OF RHYTHM CONTROL</a:t>
            </a:r>
          </a:p>
          <a:p>
            <a:r>
              <a:rPr lang="en-IN" dirty="0"/>
              <a:t>B BLOCKER DOC</a:t>
            </a:r>
          </a:p>
          <a:p>
            <a:r>
              <a:rPr lang="en-IN" dirty="0"/>
              <a:t>NDHP-CCB-VERAPAMIL,DILTIAZEM</a:t>
            </a:r>
          </a:p>
          <a:p>
            <a:r>
              <a:rPr lang="en-IN" dirty="0"/>
              <a:t>DIGOXIN</a:t>
            </a:r>
          </a:p>
          <a:p>
            <a:r>
              <a:rPr lang="en-IN" dirty="0"/>
              <a:t>AMIODARONE</a:t>
            </a:r>
          </a:p>
        </p:txBody>
      </p:sp>
    </p:spTree>
    <p:extLst>
      <p:ext uri="{BB962C8B-B14F-4D97-AF65-F5344CB8AC3E}">
        <p14:creationId xmlns:p14="http://schemas.microsoft.com/office/powerpoint/2010/main" val="23295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7304-BFB2-4C3A-402E-3A7E99320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NON PHARMACOLOGICAL MX OF AF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4E0FA-30B3-8D99-D581-49E0EF519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ATRIAL PACING</a:t>
            </a:r>
          </a:p>
          <a:p>
            <a:r>
              <a:rPr lang="en-IN" dirty="0"/>
              <a:t>CATHETER ABLATION</a:t>
            </a:r>
          </a:p>
          <a:p>
            <a:r>
              <a:rPr lang="en-IN" dirty="0"/>
              <a:t>AV NODAL ABLATION</a:t>
            </a:r>
          </a:p>
          <a:p>
            <a:r>
              <a:rPr lang="en-IN" dirty="0"/>
              <a:t>SURGERY</a:t>
            </a:r>
          </a:p>
        </p:txBody>
      </p:sp>
    </p:spTree>
    <p:extLst>
      <p:ext uri="{BB962C8B-B14F-4D97-AF65-F5344CB8AC3E}">
        <p14:creationId xmlns:p14="http://schemas.microsoft.com/office/powerpoint/2010/main" val="275808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18242-C6FF-BD99-4664-B4760A81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CRYOABLATION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A4D067-E5B6-A7CC-7133-7D5232306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83" y="0"/>
            <a:ext cx="4514850" cy="28670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A783AF-F470-A325-DEBC-B4258EC13FBC}"/>
              </a:ext>
            </a:extLst>
          </p:cNvPr>
          <p:cNvSpPr txBox="1"/>
          <p:nvPr/>
        </p:nvSpPr>
        <p:spPr>
          <a:xfrm>
            <a:off x="382555" y="2435290"/>
            <a:ext cx="91999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ABLATE NEAR THE PULMONARY VEINS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ELECTRICAL ISOLATION OF PULMONARY VEINS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BODY OF ATRIUM GOES BACK INTO SINUS RHYTHM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RFA=CRYO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NITROUS OXIDE BALOON AT -40 DEGREE CELSIUS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PAROXYSMAL AF RESPONDS BETTER THAN PERSISTENT AF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REDUCTION OF ARRYTHMIA RELATED SYMPTOMS</a:t>
            </a:r>
          </a:p>
        </p:txBody>
      </p:sp>
    </p:spTree>
    <p:extLst>
      <p:ext uri="{BB962C8B-B14F-4D97-AF65-F5344CB8AC3E}">
        <p14:creationId xmlns:p14="http://schemas.microsoft.com/office/powerpoint/2010/main" val="388096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AF6D-A479-C445-F161-A9E1684B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0C930-DEAB-88B3-81D4-77AC2A176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SYMPTOMATIC AF PATIENTS –FIRST LINE THERAPY</a:t>
            </a:r>
          </a:p>
          <a:p>
            <a:r>
              <a:rPr lang="en-IN" dirty="0"/>
              <a:t>SYMPTOMATIC AF PT-FAILURE OF AAD</a:t>
            </a:r>
          </a:p>
          <a:p>
            <a:r>
              <a:rPr lang="en-IN" dirty="0"/>
              <a:t>AF-MEDIATED TACHYCARDIA INDUCED CARDIOMYOPATHY</a:t>
            </a:r>
          </a:p>
          <a:p>
            <a:r>
              <a:rPr lang="en-IN" dirty="0"/>
              <a:t>SINUS NODE DYSFUNCTION +AF</a:t>
            </a:r>
          </a:p>
        </p:txBody>
      </p:sp>
    </p:spTree>
    <p:extLst>
      <p:ext uri="{BB962C8B-B14F-4D97-AF65-F5344CB8AC3E}">
        <p14:creationId xmlns:p14="http://schemas.microsoft.com/office/powerpoint/2010/main" val="290241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3F5CF-39DE-BCF5-6702-1F5B5852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ADF83-4B30-82D4-BAF6-EE10B91F5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PV STENOSIS</a:t>
            </a:r>
          </a:p>
          <a:p>
            <a:r>
              <a:rPr lang="en-IN" dirty="0"/>
              <a:t>TAMPONADE</a:t>
            </a:r>
          </a:p>
          <a:p>
            <a:r>
              <a:rPr lang="en-IN" dirty="0"/>
              <a:t>THROMBOEMBOLISM</a:t>
            </a:r>
          </a:p>
          <a:p>
            <a:r>
              <a:rPr lang="en-IN" dirty="0"/>
              <a:t>ATRIO ESOPHAGEAL FISTULA</a:t>
            </a:r>
          </a:p>
          <a:p>
            <a:r>
              <a:rPr lang="en-IN" dirty="0"/>
              <a:t>PHRENIC NERVE INJURY</a:t>
            </a:r>
          </a:p>
        </p:txBody>
      </p:sp>
    </p:spTree>
    <p:extLst>
      <p:ext uri="{BB962C8B-B14F-4D97-AF65-F5344CB8AC3E}">
        <p14:creationId xmlns:p14="http://schemas.microsoft.com/office/powerpoint/2010/main" val="155489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073B8-3860-15DB-039E-90BDC740E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62" y="2954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sz="3200" b="1" i="1" dirty="0"/>
              <a:t>“When the pulse is irregular and tremulous and the beats occur at </a:t>
            </a:r>
            <a:r>
              <a:rPr lang="en-IN" sz="3200" b="1" i="1" dirty="0" err="1"/>
              <a:t>intervals,then</a:t>
            </a:r>
            <a:r>
              <a:rPr lang="en-IN" sz="3200" b="1" i="1" dirty="0"/>
              <a:t> the impulse of life fades”</a:t>
            </a:r>
          </a:p>
          <a:p>
            <a:pPr marL="0" indent="0">
              <a:buNone/>
            </a:pPr>
            <a:r>
              <a:rPr lang="en-IN" dirty="0"/>
              <a:t>                                                         Huang </a:t>
            </a:r>
            <a:r>
              <a:rPr lang="en-IN" dirty="0" err="1"/>
              <a:t>ti</a:t>
            </a:r>
            <a:r>
              <a:rPr lang="en-IN" dirty="0"/>
              <a:t> </a:t>
            </a:r>
            <a:r>
              <a:rPr lang="en-IN" dirty="0" err="1"/>
              <a:t>nei</a:t>
            </a:r>
            <a:r>
              <a:rPr lang="en-IN" dirty="0"/>
              <a:t> </a:t>
            </a:r>
            <a:r>
              <a:rPr lang="en-IN" dirty="0" err="1"/>
              <a:t>ching</a:t>
            </a:r>
            <a:r>
              <a:rPr lang="en-IN" dirty="0"/>
              <a:t> </a:t>
            </a:r>
            <a:r>
              <a:rPr lang="en-IN" dirty="0" err="1"/>
              <a:t>su</a:t>
            </a:r>
            <a:r>
              <a:rPr lang="en-IN" dirty="0"/>
              <a:t> wen-2600 BC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58C6DC-EBA5-E9F3-C72C-5ADF73CBE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80" y="1920070"/>
            <a:ext cx="5894575" cy="43513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574EC9-D0D5-E372-DD7E-8A120E7E5E7F}"/>
              </a:ext>
            </a:extLst>
          </p:cNvPr>
          <p:cNvSpPr/>
          <p:nvPr/>
        </p:nvSpPr>
        <p:spPr>
          <a:xfrm>
            <a:off x="6677884" y="3428800"/>
            <a:ext cx="4844019" cy="923330"/>
          </a:xfrm>
          <a:prstGeom prst="rect">
            <a:avLst/>
          </a:prstGeom>
          <a:gradFill flip="none" rotWithShape="1">
            <a:gsLst>
              <a:gs pos="66000">
                <a:srgbClr val="92D050"/>
              </a:gs>
              <a:gs pos="71400">
                <a:srgbClr val="CDCDCD"/>
              </a:gs>
              <a:gs pos="0">
                <a:srgbClr val="FFFF00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THANK YOU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5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867</Words>
  <Application>Microsoft Office PowerPoint</Application>
  <PresentationFormat>Widescreen</PresentationFormat>
  <Paragraphs>159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Bodoni MT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ATRIAL FIBRILLATION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ETIOLOGY AND RISK FACTORS</vt:lpstr>
      <vt:lpstr>PowerPoint Presentation</vt:lpstr>
      <vt:lpstr>COMPLICATIONS</vt:lpstr>
      <vt:lpstr>MANGEMENT OF AF</vt:lpstr>
      <vt:lpstr>PowerPoint Presentation</vt:lpstr>
      <vt:lpstr>PHARMACOLOGICAL CARDIOVERSION</vt:lpstr>
      <vt:lpstr>PowerPoint Presentation</vt:lpstr>
      <vt:lpstr>ANTICOAGULATION</vt:lpstr>
      <vt:lpstr>                      CHADS2 VASc SCORE</vt:lpstr>
      <vt:lpstr>PowerPoint Presentation</vt:lpstr>
      <vt:lpstr>PILL IN THE POCKET STRATEGY </vt:lpstr>
      <vt:lpstr>PowerPoint Presentation</vt:lpstr>
      <vt:lpstr>TREATMENT FOR PREEXCITED AF</vt:lpstr>
      <vt:lpstr>PowerPoint Presentation</vt:lpstr>
      <vt:lpstr>RATE CONTROL</vt:lpstr>
      <vt:lpstr>NON PHARMACOLOGICAL MX OF AF</vt:lpstr>
      <vt:lpstr>CRYOABLATION</vt:lpstr>
      <vt:lpstr>INDICATIONS</vt:lpstr>
      <vt:lpstr>COMPLICATIONS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ROBINS ROY</cp:lastModifiedBy>
  <cp:revision>1</cp:revision>
  <dcterms:modified xsi:type="dcterms:W3CDTF">2023-04-18T17:18:11Z</dcterms:modified>
</cp:coreProperties>
</file>