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 id="283" r:id="rId26"/>
    <p:sldId id="281" r:id="rId27"/>
    <p:sldId id="282" r:id="rId28"/>
    <p:sldId id="284" r:id="rId29"/>
    <p:sldId id="259"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ACUTE TRANSVERSE MYELOPATHY</a:t>
            </a:r>
            <a:endParaRPr lang="en-IN" dirty="0"/>
          </a:p>
        </p:txBody>
      </p:sp>
      <p:sp>
        <p:nvSpPr>
          <p:cNvPr id="3" name="Subtitle 2"/>
          <p:cNvSpPr>
            <a:spLocks noGrp="1"/>
          </p:cNvSpPr>
          <p:nvPr>
            <p:ph type="subTitle" idx="1"/>
          </p:nvPr>
        </p:nvSpPr>
        <p:spPr/>
        <p:txBody>
          <a:bodyPr/>
          <a:lstStyle/>
          <a:p>
            <a:r>
              <a:rPr lang="en-IN" dirty="0" smtClean="0"/>
              <a:t>DR NITHYA RAMANUJAN</a:t>
            </a:r>
          </a:p>
          <a:p>
            <a:r>
              <a:rPr lang="en-IN" dirty="0" smtClean="0"/>
              <a:t>JR3 GENERAL MEDICINE</a:t>
            </a:r>
            <a:endParaRPr lang="en-IN" dirty="0"/>
          </a:p>
        </p:txBody>
      </p:sp>
    </p:spTree>
    <p:extLst>
      <p:ext uri="{BB962C8B-B14F-4D97-AF65-F5344CB8AC3E}">
        <p14:creationId xmlns:p14="http://schemas.microsoft.com/office/powerpoint/2010/main" val="3758324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C</a:t>
            </a:r>
            <a:r>
              <a:rPr lang="en-IN" dirty="0" smtClean="0"/>
              <a:t>omplete spinal cord transection </a:t>
            </a:r>
          </a:p>
          <a:p>
            <a:r>
              <a:rPr lang="en-US" dirty="0" smtClean="0"/>
              <a:t>All </a:t>
            </a:r>
            <a:r>
              <a:rPr lang="en-US" dirty="0"/>
              <a:t>ascending tracts from below the level of the </a:t>
            </a:r>
            <a:r>
              <a:rPr lang="en-US" dirty="0" smtClean="0"/>
              <a:t>lesion</a:t>
            </a:r>
          </a:p>
          <a:p>
            <a:r>
              <a:rPr lang="en-US" dirty="0"/>
              <a:t>A</a:t>
            </a:r>
            <a:r>
              <a:rPr lang="en-US" dirty="0" smtClean="0"/>
              <a:t>ll </a:t>
            </a:r>
            <a:r>
              <a:rPr lang="en-US" dirty="0"/>
              <a:t>descending tracts from above the level of the lesion  </a:t>
            </a:r>
            <a:r>
              <a:rPr lang="en-US" dirty="0" smtClean="0"/>
              <a:t>   interrupted</a:t>
            </a:r>
          </a:p>
          <a:p>
            <a:r>
              <a:rPr lang="en-US" dirty="0" smtClean="0"/>
              <a:t>Impairment </a:t>
            </a:r>
            <a:r>
              <a:rPr lang="en-US" dirty="0"/>
              <a:t>of all motor and sensory functions below the level of spinal cord </a:t>
            </a:r>
            <a:r>
              <a:rPr lang="en-US" dirty="0" smtClean="0"/>
              <a:t>damage</a:t>
            </a:r>
          </a:p>
          <a:p>
            <a:r>
              <a:rPr lang="en-US" dirty="0" smtClean="0"/>
              <a:t>More often, section </a:t>
            </a:r>
            <a:r>
              <a:rPr lang="en-US" dirty="0"/>
              <a:t>is incomplete</a:t>
            </a:r>
            <a:endParaRPr lang="en-IN" dirty="0"/>
          </a:p>
        </p:txBody>
      </p:sp>
      <p:sp>
        <p:nvSpPr>
          <p:cNvPr id="4" name="Right Brace 3"/>
          <p:cNvSpPr/>
          <p:nvPr/>
        </p:nvSpPr>
        <p:spPr>
          <a:xfrm>
            <a:off x="6838681" y="2653048"/>
            <a:ext cx="309093" cy="6439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14300937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Etiologies</a:t>
            </a:r>
            <a:r>
              <a:rPr lang="en-IN" dirty="0" smtClean="0"/>
              <a:t> </a:t>
            </a:r>
            <a:endParaRPr lang="en-IN" dirty="0"/>
          </a:p>
        </p:txBody>
      </p:sp>
      <p:sp>
        <p:nvSpPr>
          <p:cNvPr id="3" name="Content Placeholder 2"/>
          <p:cNvSpPr>
            <a:spLocks noGrp="1"/>
          </p:cNvSpPr>
          <p:nvPr>
            <p:ph idx="1"/>
          </p:nvPr>
        </p:nvSpPr>
        <p:spPr>
          <a:xfrm>
            <a:off x="677333" y="1365161"/>
            <a:ext cx="9213641" cy="5203064"/>
          </a:xfrm>
        </p:spPr>
        <p:txBody>
          <a:bodyPr>
            <a:normAutofit/>
          </a:bodyPr>
          <a:lstStyle/>
          <a:p>
            <a:r>
              <a:rPr lang="en-US" dirty="0" smtClean="0"/>
              <a:t>Common causes- </a:t>
            </a:r>
          </a:p>
          <a:p>
            <a:pPr>
              <a:buFont typeface="Arial" panose="020B0604020202020204" pitchFamily="34" charset="0"/>
              <a:buChar char="•"/>
            </a:pPr>
            <a:r>
              <a:rPr lang="en-US" dirty="0" smtClean="0"/>
              <a:t>Traumatic </a:t>
            </a:r>
            <a:r>
              <a:rPr lang="en-US" dirty="0"/>
              <a:t>spine </a:t>
            </a:r>
            <a:r>
              <a:rPr lang="en-US" dirty="0" smtClean="0"/>
              <a:t>injuries</a:t>
            </a:r>
          </a:p>
          <a:p>
            <a:pPr>
              <a:buFont typeface="Arial" panose="020B0604020202020204" pitchFamily="34" charset="0"/>
              <a:buChar char="•"/>
            </a:pPr>
            <a:r>
              <a:rPr lang="en-US" dirty="0" smtClean="0"/>
              <a:t>Tumors</a:t>
            </a:r>
          </a:p>
          <a:p>
            <a:pPr>
              <a:buFont typeface="Arial" panose="020B0604020202020204" pitchFamily="34" charset="0"/>
              <a:buChar char="•"/>
            </a:pPr>
            <a:r>
              <a:rPr lang="en-US" dirty="0"/>
              <a:t>M</a:t>
            </a:r>
            <a:r>
              <a:rPr lang="en-US" dirty="0" smtClean="0"/>
              <a:t>ultiple sclerosis</a:t>
            </a:r>
            <a:endParaRPr lang="en-US" dirty="0"/>
          </a:p>
          <a:p>
            <a:pPr>
              <a:buFont typeface="Arial" panose="020B0604020202020204" pitchFamily="34" charset="0"/>
              <a:buChar char="•"/>
            </a:pPr>
            <a:r>
              <a:rPr lang="en-US" dirty="0"/>
              <a:t>V</a:t>
            </a:r>
            <a:r>
              <a:rPr lang="en-US" dirty="0" smtClean="0"/>
              <a:t>ascular disorders</a:t>
            </a:r>
          </a:p>
          <a:p>
            <a:pPr marL="0" indent="0">
              <a:buNone/>
            </a:pPr>
            <a:endParaRPr lang="en-US" dirty="0" smtClean="0"/>
          </a:p>
          <a:p>
            <a:r>
              <a:rPr lang="en-US" dirty="0"/>
              <a:t>Less common- </a:t>
            </a:r>
            <a:endParaRPr lang="en-US" dirty="0" smtClean="0"/>
          </a:p>
          <a:p>
            <a:pPr>
              <a:buFont typeface="Arial" panose="020B0604020202020204" pitchFamily="34" charset="0"/>
              <a:buChar char="•"/>
            </a:pPr>
            <a:r>
              <a:rPr lang="en-US" dirty="0"/>
              <a:t>S</a:t>
            </a:r>
            <a:r>
              <a:rPr lang="en-US" dirty="0" smtClean="0"/>
              <a:t>pinal </a:t>
            </a:r>
            <a:r>
              <a:rPr lang="en-US" dirty="0"/>
              <a:t>epidural hematomas or </a:t>
            </a:r>
            <a:r>
              <a:rPr lang="en-US" dirty="0" smtClean="0"/>
              <a:t>abscess</a:t>
            </a:r>
          </a:p>
          <a:p>
            <a:pPr>
              <a:buFont typeface="Arial" panose="020B0604020202020204" pitchFamily="34" charset="0"/>
              <a:buChar char="•"/>
            </a:pPr>
            <a:r>
              <a:rPr lang="en-US" dirty="0" err="1" smtClean="0"/>
              <a:t>Paraneoplastic</a:t>
            </a:r>
            <a:r>
              <a:rPr lang="en-US" dirty="0" smtClean="0"/>
              <a:t> myelopathy</a:t>
            </a:r>
          </a:p>
          <a:p>
            <a:pPr>
              <a:buFont typeface="Arial" panose="020B0604020202020204" pitchFamily="34" charset="0"/>
              <a:buChar char="•"/>
            </a:pPr>
            <a:r>
              <a:rPr lang="en-US" dirty="0"/>
              <a:t>A</a:t>
            </a:r>
            <a:r>
              <a:rPr lang="en-US" dirty="0" smtClean="0"/>
              <a:t>utoimmune disorders</a:t>
            </a:r>
          </a:p>
          <a:p>
            <a:pPr>
              <a:buFont typeface="Arial" panose="020B0604020202020204" pitchFamily="34" charset="0"/>
              <a:buChar char="•"/>
            </a:pPr>
            <a:r>
              <a:rPr lang="en-US" dirty="0" smtClean="0"/>
              <a:t>Herniated </a:t>
            </a:r>
            <a:r>
              <a:rPr lang="en-US" dirty="0"/>
              <a:t>intervertebral </a:t>
            </a:r>
            <a:r>
              <a:rPr lang="en-US" dirty="0" smtClean="0"/>
              <a:t>disc</a:t>
            </a:r>
          </a:p>
          <a:p>
            <a:pPr>
              <a:buFont typeface="Arial" panose="020B0604020202020204" pitchFamily="34" charset="0"/>
              <a:buChar char="•"/>
            </a:pPr>
            <a:r>
              <a:rPr lang="en-US" dirty="0" err="1" smtClean="0"/>
              <a:t>Parainfectious</a:t>
            </a:r>
            <a:r>
              <a:rPr lang="en-US" dirty="0" smtClean="0"/>
              <a:t> </a:t>
            </a:r>
            <a:r>
              <a:rPr lang="en-US" dirty="0"/>
              <a:t>or </a:t>
            </a:r>
            <a:r>
              <a:rPr lang="en-US" dirty="0" err="1"/>
              <a:t>postvaccinal</a:t>
            </a:r>
            <a:r>
              <a:rPr lang="en-US" dirty="0"/>
              <a:t> syndromes</a:t>
            </a:r>
            <a:endParaRPr lang="en-IN" dirty="0"/>
          </a:p>
        </p:txBody>
      </p:sp>
    </p:spTree>
    <p:extLst>
      <p:ext uri="{BB962C8B-B14F-4D97-AF65-F5344CB8AC3E}">
        <p14:creationId xmlns:p14="http://schemas.microsoft.com/office/powerpoint/2010/main" val="3302022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Sensory disturbance</a:t>
            </a:r>
            <a:endParaRPr lang="en-IN" dirty="0"/>
          </a:p>
        </p:txBody>
      </p:sp>
      <p:sp>
        <p:nvSpPr>
          <p:cNvPr id="3" name="Content Placeholder 2"/>
          <p:cNvSpPr>
            <a:spLocks noGrp="1"/>
          </p:cNvSpPr>
          <p:nvPr>
            <p:ph idx="1"/>
          </p:nvPr>
        </p:nvSpPr>
        <p:spPr>
          <a:xfrm>
            <a:off x="677334" y="1674255"/>
            <a:ext cx="10295466" cy="5183746"/>
          </a:xfrm>
        </p:spPr>
        <p:txBody>
          <a:bodyPr/>
          <a:lstStyle/>
          <a:p>
            <a:r>
              <a:rPr lang="en-US" dirty="0" smtClean="0"/>
              <a:t>Band-like </a:t>
            </a:r>
            <a:r>
              <a:rPr lang="en-US" dirty="0"/>
              <a:t>radicular pain or segmental </a:t>
            </a:r>
            <a:r>
              <a:rPr lang="en-US" dirty="0" err="1" smtClean="0"/>
              <a:t>paresthesias</a:t>
            </a:r>
            <a:r>
              <a:rPr lang="en-US" dirty="0" smtClean="0"/>
              <a:t>- </a:t>
            </a:r>
            <a:r>
              <a:rPr lang="en-US" dirty="0"/>
              <a:t>at the level of the </a:t>
            </a:r>
            <a:r>
              <a:rPr lang="en-US" dirty="0" smtClean="0"/>
              <a:t>lesion</a:t>
            </a:r>
          </a:p>
          <a:p>
            <a:r>
              <a:rPr lang="en-US" dirty="0" smtClean="0"/>
              <a:t>Radiation of pain</a:t>
            </a:r>
          </a:p>
          <a:p>
            <a:pPr>
              <a:buFont typeface="Arial" panose="020B0604020202020204" pitchFamily="34" charset="0"/>
              <a:buChar char="•"/>
            </a:pPr>
            <a:r>
              <a:rPr lang="en-US" dirty="0" smtClean="0"/>
              <a:t>Cervical- to </a:t>
            </a:r>
            <a:r>
              <a:rPr lang="en-US" dirty="0"/>
              <a:t>the </a:t>
            </a:r>
            <a:r>
              <a:rPr lang="en-US" dirty="0" smtClean="0"/>
              <a:t>arms</a:t>
            </a:r>
          </a:p>
          <a:p>
            <a:pPr>
              <a:buFont typeface="Arial" panose="020B0604020202020204" pitchFamily="34" charset="0"/>
              <a:buChar char="•"/>
            </a:pPr>
            <a:r>
              <a:rPr lang="en-US" dirty="0" smtClean="0"/>
              <a:t>Thoracic- circumferentially </a:t>
            </a:r>
            <a:r>
              <a:rPr lang="en-US" dirty="0"/>
              <a:t>to the chest or </a:t>
            </a:r>
            <a:r>
              <a:rPr lang="en-US" dirty="0" smtClean="0"/>
              <a:t>abdomen</a:t>
            </a:r>
          </a:p>
          <a:p>
            <a:pPr>
              <a:buFont typeface="Arial" panose="020B0604020202020204" pitchFamily="34" charset="0"/>
              <a:buChar char="•"/>
            </a:pPr>
            <a:r>
              <a:rPr lang="en-US" dirty="0"/>
              <a:t>L</a:t>
            </a:r>
            <a:r>
              <a:rPr lang="en-US" dirty="0" smtClean="0"/>
              <a:t>umbar </a:t>
            </a:r>
            <a:r>
              <a:rPr lang="en-US" dirty="0"/>
              <a:t>or </a:t>
            </a:r>
            <a:r>
              <a:rPr lang="en-US" dirty="0" smtClean="0"/>
              <a:t>sacral- to </a:t>
            </a:r>
            <a:r>
              <a:rPr lang="en-US" dirty="0"/>
              <a:t>the </a:t>
            </a:r>
            <a:r>
              <a:rPr lang="en-US" dirty="0" smtClean="0"/>
              <a:t>legs</a:t>
            </a:r>
          </a:p>
          <a:p>
            <a:pPr>
              <a:buFont typeface="Arial" panose="020B0604020202020204" pitchFamily="34" charset="0"/>
              <a:buChar char="•"/>
            </a:pPr>
            <a:endParaRPr lang="en-US" dirty="0" smtClean="0"/>
          </a:p>
          <a:p>
            <a:r>
              <a:rPr lang="en-US" dirty="0" smtClean="0"/>
              <a:t>Localized </a:t>
            </a:r>
            <a:r>
              <a:rPr lang="en-US" dirty="0"/>
              <a:t>vertebral </a:t>
            </a:r>
            <a:r>
              <a:rPr lang="en-US" dirty="0" smtClean="0"/>
              <a:t>pain</a:t>
            </a:r>
          </a:p>
          <a:p>
            <a:r>
              <a:rPr lang="en-US" dirty="0" smtClean="0"/>
              <a:t>Accentuated </a:t>
            </a:r>
            <a:r>
              <a:rPr lang="en-US" dirty="0"/>
              <a:t>by palpation or vertebral </a:t>
            </a:r>
            <a:r>
              <a:rPr lang="en-US" dirty="0" smtClean="0"/>
              <a:t>percussion</a:t>
            </a:r>
            <a:r>
              <a:rPr lang="en-US" dirty="0"/>
              <a:t> </a:t>
            </a:r>
            <a:r>
              <a:rPr lang="en-US" dirty="0" smtClean="0"/>
              <a:t>     </a:t>
            </a:r>
            <a:r>
              <a:rPr lang="en-US" dirty="0">
                <a:solidFill>
                  <a:srgbClr val="FF0000"/>
                </a:solidFill>
              </a:rPr>
              <a:t>destructive </a:t>
            </a:r>
            <a:r>
              <a:rPr lang="en-US" dirty="0" smtClean="0">
                <a:solidFill>
                  <a:srgbClr val="FF0000"/>
                </a:solidFill>
              </a:rPr>
              <a:t>lesions </a:t>
            </a:r>
          </a:p>
          <a:p>
            <a:endParaRPr lang="en-US" dirty="0" smtClean="0">
              <a:solidFill>
                <a:srgbClr val="FF0000"/>
              </a:solidFill>
            </a:endParaRPr>
          </a:p>
          <a:p>
            <a:r>
              <a:rPr lang="en-US" dirty="0" smtClean="0"/>
              <a:t>Pain </a:t>
            </a:r>
            <a:r>
              <a:rPr lang="en-US" dirty="0"/>
              <a:t>that is worse with </a:t>
            </a:r>
            <a:r>
              <a:rPr lang="en-US" dirty="0" smtClean="0"/>
              <a:t>recumbence</a:t>
            </a:r>
          </a:p>
          <a:p>
            <a:r>
              <a:rPr lang="en-US" dirty="0" smtClean="0"/>
              <a:t>Improving </a:t>
            </a:r>
            <a:r>
              <a:rPr lang="en-US" dirty="0"/>
              <a:t>when sitting or standing  </a:t>
            </a:r>
            <a:r>
              <a:rPr lang="en-US" dirty="0" smtClean="0"/>
              <a:t>       </a:t>
            </a:r>
            <a:r>
              <a:rPr lang="en-US" dirty="0" smtClean="0">
                <a:solidFill>
                  <a:srgbClr val="FF0000"/>
                </a:solidFill>
              </a:rPr>
              <a:t>malignancy</a:t>
            </a:r>
            <a:endParaRPr lang="en-IN" dirty="0">
              <a:solidFill>
                <a:srgbClr val="FF0000"/>
              </a:solidFill>
            </a:endParaRPr>
          </a:p>
        </p:txBody>
      </p:sp>
      <p:sp>
        <p:nvSpPr>
          <p:cNvPr id="4" name="Right Brace 3"/>
          <p:cNvSpPr/>
          <p:nvPr/>
        </p:nvSpPr>
        <p:spPr>
          <a:xfrm>
            <a:off x="6323527" y="4146997"/>
            <a:ext cx="193183" cy="69545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 name="Right Brace 4"/>
          <p:cNvSpPr/>
          <p:nvPr/>
        </p:nvSpPr>
        <p:spPr>
          <a:xfrm>
            <a:off x="4975668" y="5422007"/>
            <a:ext cx="257577" cy="6181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1585777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4501"/>
          </a:xfrm>
        </p:spPr>
        <p:txBody>
          <a:bodyPr/>
          <a:lstStyle/>
          <a:p>
            <a:endParaRPr lang="en-IN" dirty="0"/>
          </a:p>
        </p:txBody>
      </p:sp>
      <p:sp>
        <p:nvSpPr>
          <p:cNvPr id="3" name="Content Placeholder 2"/>
          <p:cNvSpPr>
            <a:spLocks noGrp="1"/>
          </p:cNvSpPr>
          <p:nvPr>
            <p:ph idx="1"/>
          </p:nvPr>
        </p:nvSpPr>
        <p:spPr>
          <a:xfrm>
            <a:off x="406877" y="412124"/>
            <a:ext cx="10282587" cy="4842457"/>
          </a:xfrm>
        </p:spPr>
        <p:txBody>
          <a:bodyPr/>
          <a:lstStyle/>
          <a:p>
            <a:r>
              <a:rPr lang="en-US" dirty="0"/>
              <a:t>All sensory </a:t>
            </a:r>
            <a:r>
              <a:rPr lang="en-US" dirty="0" smtClean="0"/>
              <a:t>modalities- impaired </a:t>
            </a:r>
            <a:r>
              <a:rPr lang="en-US" dirty="0"/>
              <a:t>below the level of the </a:t>
            </a:r>
            <a:r>
              <a:rPr lang="en-US" dirty="0" smtClean="0"/>
              <a:t>lesion</a:t>
            </a:r>
          </a:p>
          <a:p>
            <a:r>
              <a:rPr lang="en-US" dirty="0" smtClean="0"/>
              <a:t>Pin-prick </a:t>
            </a:r>
            <a:r>
              <a:rPr lang="en-US" dirty="0"/>
              <a:t>loss below a segmental </a:t>
            </a:r>
            <a:r>
              <a:rPr lang="en-US" dirty="0" smtClean="0"/>
              <a:t>level- </a:t>
            </a:r>
            <a:r>
              <a:rPr lang="en-US" dirty="0"/>
              <a:t>most </a:t>
            </a:r>
            <a:r>
              <a:rPr lang="en-US" dirty="0" smtClean="0"/>
              <a:t>valuable</a:t>
            </a:r>
          </a:p>
          <a:p>
            <a:r>
              <a:rPr lang="en-US" dirty="0" smtClean="0"/>
              <a:t>A </a:t>
            </a:r>
            <a:r>
              <a:rPr lang="en-US" dirty="0"/>
              <a:t>sensory level may be easily missed </a:t>
            </a:r>
            <a:endParaRPr lang="en-US" dirty="0" smtClean="0"/>
          </a:p>
          <a:p>
            <a:r>
              <a:rPr lang="en-US" dirty="0" err="1" smtClean="0"/>
              <a:t>Extramedullary</a:t>
            </a:r>
            <a:r>
              <a:rPr lang="en-US" dirty="0" smtClean="0"/>
              <a:t> lesions -sensory </a:t>
            </a:r>
            <a:r>
              <a:rPr lang="en-US" dirty="0"/>
              <a:t>level may be many segments below the level of </a:t>
            </a:r>
            <a:r>
              <a:rPr lang="en-US" dirty="0" smtClean="0"/>
              <a:t>the lesion</a:t>
            </a:r>
          </a:p>
          <a:p>
            <a:r>
              <a:rPr lang="en-US" dirty="0" err="1"/>
              <a:t>e</a:t>
            </a:r>
            <a:r>
              <a:rPr lang="en-US" dirty="0" err="1" smtClean="0"/>
              <a:t>g</a:t>
            </a:r>
            <a:r>
              <a:rPr lang="en-US" dirty="0"/>
              <a:t>: high thoracic lesions may present with levels in the upper lumbar segments</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2715" y="2497194"/>
            <a:ext cx="5210910" cy="4187803"/>
          </a:xfrm>
          <a:prstGeom prst="rect">
            <a:avLst/>
          </a:prstGeom>
        </p:spPr>
      </p:pic>
    </p:spTree>
    <p:extLst>
      <p:ext uri="{BB962C8B-B14F-4D97-AF65-F5344CB8AC3E}">
        <p14:creationId xmlns:p14="http://schemas.microsoft.com/office/powerpoint/2010/main" val="665847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Motor disturbances</a:t>
            </a:r>
            <a:endParaRPr lang="en-IN" dirty="0"/>
          </a:p>
        </p:txBody>
      </p:sp>
      <p:sp>
        <p:nvSpPr>
          <p:cNvPr id="3" name="Content Placeholder 2"/>
          <p:cNvSpPr>
            <a:spLocks noGrp="1"/>
          </p:cNvSpPr>
          <p:nvPr>
            <p:ph idx="1"/>
          </p:nvPr>
        </p:nvSpPr>
        <p:spPr/>
        <p:txBody>
          <a:bodyPr/>
          <a:lstStyle/>
          <a:p>
            <a:r>
              <a:rPr lang="en-IN" dirty="0"/>
              <a:t>Paraplegia or </a:t>
            </a:r>
            <a:r>
              <a:rPr lang="en-IN" dirty="0" smtClean="0"/>
              <a:t>quadriplegia- interruption </a:t>
            </a:r>
            <a:r>
              <a:rPr lang="en-IN" dirty="0"/>
              <a:t>of the descending </a:t>
            </a:r>
            <a:r>
              <a:rPr lang="en-IN" dirty="0" err="1"/>
              <a:t>corticospinal</a:t>
            </a:r>
            <a:r>
              <a:rPr lang="en-IN" dirty="0"/>
              <a:t> </a:t>
            </a:r>
            <a:r>
              <a:rPr lang="en-IN" dirty="0" smtClean="0"/>
              <a:t>tracts</a:t>
            </a:r>
          </a:p>
          <a:p>
            <a:r>
              <a:rPr lang="en-IN" dirty="0" smtClean="0"/>
              <a:t>Acute lesions- ﬂaccid </a:t>
            </a:r>
            <a:r>
              <a:rPr lang="en-IN" dirty="0"/>
              <a:t>and </a:t>
            </a:r>
            <a:r>
              <a:rPr lang="en-IN" dirty="0" err="1"/>
              <a:t>areﬂexic</a:t>
            </a:r>
            <a:r>
              <a:rPr lang="en-IN" dirty="0"/>
              <a:t> because of </a:t>
            </a:r>
            <a:r>
              <a:rPr lang="en-IN" dirty="0" err="1"/>
              <a:t>hypoexcitability</a:t>
            </a:r>
            <a:r>
              <a:rPr lang="en-IN" dirty="0"/>
              <a:t> of the spinal </a:t>
            </a:r>
            <a:r>
              <a:rPr lang="en-IN" dirty="0" smtClean="0"/>
              <a:t>cord (</a:t>
            </a:r>
            <a:r>
              <a:rPr lang="en-IN" dirty="0" smtClean="0">
                <a:solidFill>
                  <a:srgbClr val="FF0000"/>
                </a:solidFill>
              </a:rPr>
              <a:t>spinal shock</a:t>
            </a:r>
            <a:r>
              <a:rPr lang="en-IN" dirty="0" smtClean="0"/>
              <a:t>)</a:t>
            </a:r>
          </a:p>
          <a:p>
            <a:r>
              <a:rPr lang="en-IN" dirty="0" smtClean="0"/>
              <a:t>Eventually</a:t>
            </a:r>
            <a:r>
              <a:rPr lang="en-IN" dirty="0"/>
              <a:t>, hypertonic, </a:t>
            </a:r>
            <a:r>
              <a:rPr lang="en-IN" dirty="0" err="1"/>
              <a:t>hyperreﬂexic</a:t>
            </a:r>
            <a:r>
              <a:rPr lang="en-IN" dirty="0"/>
              <a:t> paraplegia or </a:t>
            </a:r>
            <a:r>
              <a:rPr lang="en-IN" dirty="0" smtClean="0"/>
              <a:t>tetraplegia, </a:t>
            </a:r>
            <a:r>
              <a:rPr lang="en-IN" dirty="0"/>
              <a:t>with bilateral Babinski signs, loss of superﬁcial abdominal and </a:t>
            </a:r>
            <a:r>
              <a:rPr lang="en-IN" dirty="0" err="1" smtClean="0"/>
              <a:t>cremasteric</a:t>
            </a:r>
            <a:r>
              <a:rPr lang="en-IN" dirty="0"/>
              <a:t> </a:t>
            </a:r>
            <a:r>
              <a:rPr lang="en-US" dirty="0" smtClean="0"/>
              <a:t>reﬂexes, extensor </a:t>
            </a:r>
            <a:r>
              <a:rPr lang="en-US" dirty="0"/>
              <a:t>and ﬂexor </a:t>
            </a:r>
            <a:r>
              <a:rPr lang="en-US" dirty="0" smtClean="0"/>
              <a:t>spasms</a:t>
            </a:r>
            <a:endParaRPr lang="en-US" dirty="0" smtClean="0"/>
          </a:p>
          <a:p>
            <a:r>
              <a:rPr lang="en-US" dirty="0" smtClean="0"/>
              <a:t>At </a:t>
            </a:r>
            <a:r>
              <a:rPr lang="en-US" dirty="0"/>
              <a:t>the level of the </a:t>
            </a:r>
            <a:r>
              <a:rPr lang="en-US" dirty="0" smtClean="0"/>
              <a:t>lesion- segmental LMN </a:t>
            </a:r>
            <a:r>
              <a:rPr lang="en-US" dirty="0"/>
              <a:t>signs (paresis, atrophy, </a:t>
            </a:r>
            <a:r>
              <a:rPr lang="en-US" dirty="0" err="1"/>
              <a:t>fasciculations</a:t>
            </a:r>
            <a:r>
              <a:rPr lang="en-US" dirty="0"/>
              <a:t>, and </a:t>
            </a:r>
            <a:r>
              <a:rPr lang="en-US" dirty="0" err="1"/>
              <a:t>areﬂexia</a:t>
            </a:r>
            <a:r>
              <a:rPr lang="en-US" dirty="0"/>
              <a:t>) due to damage to </a:t>
            </a:r>
            <a:r>
              <a:rPr lang="en-US" dirty="0" smtClean="0"/>
              <a:t>AHC’s </a:t>
            </a:r>
            <a:r>
              <a:rPr lang="en-US" dirty="0"/>
              <a:t>or roots</a:t>
            </a:r>
            <a:endParaRPr lang="en-IN" dirty="0"/>
          </a:p>
        </p:txBody>
      </p:sp>
    </p:spTree>
    <p:extLst>
      <p:ext uri="{BB962C8B-B14F-4D97-AF65-F5344CB8AC3E}">
        <p14:creationId xmlns:p14="http://schemas.microsoft.com/office/powerpoint/2010/main" val="3545624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Autonomic disturbances</a:t>
            </a:r>
            <a:endParaRPr lang="en-IN" dirty="0"/>
          </a:p>
        </p:txBody>
      </p:sp>
      <p:sp>
        <p:nvSpPr>
          <p:cNvPr id="3" name="Content Placeholder 2"/>
          <p:cNvSpPr>
            <a:spLocks noGrp="1"/>
          </p:cNvSpPr>
          <p:nvPr>
            <p:ph idx="1"/>
          </p:nvPr>
        </p:nvSpPr>
        <p:spPr/>
        <p:txBody>
          <a:bodyPr>
            <a:normAutofit/>
          </a:bodyPr>
          <a:lstStyle/>
          <a:p>
            <a:r>
              <a:rPr lang="en-US" dirty="0" smtClean="0"/>
              <a:t>Urinary </a:t>
            </a:r>
            <a:r>
              <a:rPr lang="en-US" dirty="0"/>
              <a:t>or rectal </a:t>
            </a:r>
            <a:r>
              <a:rPr lang="en-US" dirty="0" smtClean="0"/>
              <a:t>dysfunction- </a:t>
            </a:r>
            <a:r>
              <a:rPr lang="en-US" dirty="0" smtClean="0">
                <a:solidFill>
                  <a:srgbClr val="FF0000"/>
                </a:solidFill>
              </a:rPr>
              <a:t>bilateral lesion</a:t>
            </a:r>
          </a:p>
          <a:p>
            <a:r>
              <a:rPr lang="en-US" dirty="0" smtClean="0"/>
              <a:t>Urgency </a:t>
            </a:r>
            <a:r>
              <a:rPr lang="en-US" dirty="0"/>
              <a:t>of micturition, </a:t>
            </a:r>
            <a:r>
              <a:rPr lang="en-US" dirty="0" smtClean="0"/>
              <a:t>urinary </a:t>
            </a:r>
            <a:r>
              <a:rPr lang="en-US" dirty="0"/>
              <a:t>retention or </a:t>
            </a:r>
            <a:r>
              <a:rPr lang="en-US" dirty="0" smtClean="0"/>
              <a:t>incontinence/ constipation </a:t>
            </a:r>
          </a:p>
          <a:p>
            <a:r>
              <a:rPr lang="en-US" dirty="0" smtClean="0"/>
              <a:t>Initially </a:t>
            </a:r>
            <a:r>
              <a:rPr lang="en-US" dirty="0" smtClean="0">
                <a:solidFill>
                  <a:srgbClr val="00B050"/>
                </a:solidFill>
              </a:rPr>
              <a:t>atonic </a:t>
            </a:r>
            <a:r>
              <a:rPr lang="en-US" dirty="0" smtClean="0">
                <a:solidFill>
                  <a:srgbClr val="00B050"/>
                </a:solidFill>
                <a:sym typeface="Wingdings" panose="05000000000000000000" pitchFamily="2" charset="2"/>
              </a:rPr>
              <a:t> </a:t>
            </a:r>
            <a:r>
              <a:rPr lang="en-US" dirty="0" smtClean="0">
                <a:solidFill>
                  <a:srgbClr val="00B050"/>
                </a:solidFill>
              </a:rPr>
              <a:t>spastic</a:t>
            </a:r>
            <a:r>
              <a:rPr lang="en-US" dirty="0" smtClean="0"/>
              <a:t> </a:t>
            </a:r>
            <a:r>
              <a:rPr lang="en-US" dirty="0"/>
              <a:t>rectal and bladder sphincter dysfunction </a:t>
            </a:r>
            <a:r>
              <a:rPr lang="en-US" dirty="0" smtClean="0"/>
              <a:t>(lesions </a:t>
            </a:r>
            <a:r>
              <a:rPr lang="en-US" dirty="0"/>
              <a:t>at any spinal </a:t>
            </a:r>
            <a:r>
              <a:rPr lang="en-US" dirty="0" smtClean="0"/>
              <a:t>level)</a:t>
            </a:r>
            <a:endParaRPr lang="en-IN" dirty="0"/>
          </a:p>
          <a:p>
            <a:r>
              <a:rPr lang="en-US" dirty="0" smtClean="0"/>
              <a:t>Orthostatic hypotension</a:t>
            </a:r>
          </a:p>
          <a:p>
            <a:r>
              <a:rPr lang="en-US" dirty="0" err="1" smtClean="0"/>
              <a:t>Anhidrosis</a:t>
            </a:r>
            <a:endParaRPr lang="en-US" dirty="0" smtClean="0"/>
          </a:p>
          <a:p>
            <a:r>
              <a:rPr lang="en-US" dirty="0"/>
              <a:t>T</a:t>
            </a:r>
            <a:r>
              <a:rPr lang="en-US" dirty="0" smtClean="0"/>
              <a:t>rophic </a:t>
            </a:r>
            <a:r>
              <a:rPr lang="en-US" dirty="0"/>
              <a:t>skin </a:t>
            </a:r>
            <a:r>
              <a:rPr lang="en-US" dirty="0" smtClean="0"/>
              <a:t>changes</a:t>
            </a:r>
          </a:p>
          <a:p>
            <a:r>
              <a:rPr lang="en-US" dirty="0" smtClean="0"/>
              <a:t>Impaired </a:t>
            </a:r>
            <a:r>
              <a:rPr lang="en-US" dirty="0"/>
              <a:t>temperature </a:t>
            </a:r>
            <a:r>
              <a:rPr lang="en-US" dirty="0" smtClean="0"/>
              <a:t>control</a:t>
            </a:r>
          </a:p>
          <a:p>
            <a:r>
              <a:rPr lang="en-US" dirty="0" smtClean="0"/>
              <a:t>Vasomotor instability</a:t>
            </a:r>
          </a:p>
          <a:p>
            <a:r>
              <a:rPr lang="en-US" dirty="0" smtClean="0"/>
              <a:t>Sexual dysfunction</a:t>
            </a:r>
            <a:endParaRPr lang="en-IN" dirty="0"/>
          </a:p>
        </p:txBody>
      </p:sp>
    </p:spTree>
    <p:extLst>
      <p:ext uri="{BB962C8B-B14F-4D97-AF65-F5344CB8AC3E}">
        <p14:creationId xmlns:p14="http://schemas.microsoft.com/office/powerpoint/2010/main" val="3788083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316672" cy="1320800"/>
          </a:xfrm>
        </p:spPr>
        <p:txBody>
          <a:bodyPr/>
          <a:lstStyle/>
          <a:p>
            <a:r>
              <a:rPr lang="en-US" dirty="0" smtClean="0"/>
              <a:t>Compressive and </a:t>
            </a:r>
            <a:r>
              <a:rPr lang="en-US" dirty="0" err="1" smtClean="0"/>
              <a:t>noncompressive</a:t>
            </a:r>
            <a:r>
              <a:rPr lang="en-US" dirty="0" smtClean="0"/>
              <a:t> myelopathy</a:t>
            </a:r>
            <a:endParaRPr lang="en-IN" dirty="0"/>
          </a:p>
        </p:txBody>
      </p:sp>
      <p:sp>
        <p:nvSpPr>
          <p:cNvPr id="3" name="Content Placeholder 2"/>
          <p:cNvSpPr>
            <a:spLocks noGrp="1"/>
          </p:cNvSpPr>
          <p:nvPr>
            <p:ph idx="1"/>
          </p:nvPr>
        </p:nvSpPr>
        <p:spPr/>
        <p:txBody>
          <a:bodyPr>
            <a:normAutofit/>
          </a:bodyPr>
          <a:lstStyle/>
          <a:p>
            <a:r>
              <a:rPr lang="en-US" dirty="0" smtClean="0"/>
              <a:t>Exclude </a:t>
            </a:r>
            <a:r>
              <a:rPr lang="en-US" dirty="0"/>
              <a:t>treatable compression of the cord by a mass </a:t>
            </a:r>
            <a:r>
              <a:rPr lang="en-US" dirty="0" smtClean="0"/>
              <a:t>lesion</a:t>
            </a:r>
          </a:p>
          <a:p>
            <a:r>
              <a:rPr lang="en-US" dirty="0"/>
              <a:t>C</a:t>
            </a:r>
            <a:r>
              <a:rPr lang="en-US" dirty="0" smtClean="0"/>
              <a:t>ommon causes -tumor</a:t>
            </a:r>
            <a:r>
              <a:rPr lang="en-US" dirty="0"/>
              <a:t>, epidural abscess or hematoma, herniated </a:t>
            </a:r>
            <a:r>
              <a:rPr lang="en-US" dirty="0" smtClean="0"/>
              <a:t>disk, </a:t>
            </a:r>
            <a:r>
              <a:rPr lang="en-US" dirty="0" err="1" smtClean="0"/>
              <a:t>spondylitic</a:t>
            </a:r>
            <a:r>
              <a:rPr lang="en-US" dirty="0" smtClean="0"/>
              <a:t> </a:t>
            </a:r>
            <a:r>
              <a:rPr lang="en-US" dirty="0"/>
              <a:t>vertebral </a:t>
            </a:r>
            <a:r>
              <a:rPr lang="en-US" dirty="0" smtClean="0"/>
              <a:t>pathology</a:t>
            </a:r>
          </a:p>
          <a:p>
            <a:r>
              <a:rPr lang="en-US" dirty="0" smtClean="0"/>
              <a:t>Epidural </a:t>
            </a:r>
            <a:r>
              <a:rPr lang="en-US" dirty="0"/>
              <a:t>compression due to malignancy or </a:t>
            </a:r>
            <a:r>
              <a:rPr lang="en-US" dirty="0" smtClean="0"/>
              <a:t>abscess- </a:t>
            </a:r>
            <a:r>
              <a:rPr lang="en-US" dirty="0"/>
              <a:t>warning </a:t>
            </a:r>
            <a:r>
              <a:rPr lang="en-US" dirty="0" smtClean="0"/>
              <a:t>signs (neck </a:t>
            </a:r>
            <a:r>
              <a:rPr lang="en-US" dirty="0"/>
              <a:t>or back pain, bladder disturbances</a:t>
            </a:r>
            <a:r>
              <a:rPr lang="en-US" dirty="0" smtClean="0"/>
              <a:t>, </a:t>
            </a:r>
            <a:r>
              <a:rPr lang="en-US" dirty="0"/>
              <a:t>sensory </a:t>
            </a:r>
            <a:r>
              <a:rPr lang="en-US" dirty="0" smtClean="0"/>
              <a:t>symptoms) </a:t>
            </a:r>
            <a:r>
              <a:rPr lang="en-US" dirty="0"/>
              <a:t>that precede the development of </a:t>
            </a:r>
            <a:r>
              <a:rPr lang="en-US" dirty="0" smtClean="0"/>
              <a:t>paralysis</a:t>
            </a:r>
          </a:p>
          <a:p>
            <a:r>
              <a:rPr lang="en-US" dirty="0" smtClean="0"/>
              <a:t>Spinal </a:t>
            </a:r>
            <a:r>
              <a:rPr lang="en-US" dirty="0"/>
              <a:t>subluxation, hemorrhage, and </a:t>
            </a:r>
            <a:r>
              <a:rPr lang="en-US" dirty="0" err="1"/>
              <a:t>noncompressive</a:t>
            </a:r>
            <a:r>
              <a:rPr lang="en-US" dirty="0"/>
              <a:t> </a:t>
            </a:r>
            <a:r>
              <a:rPr lang="en-US" dirty="0" smtClean="0"/>
              <a:t>etiologies -produce </a:t>
            </a:r>
            <a:r>
              <a:rPr lang="en-US" dirty="0"/>
              <a:t>myelopathy without antecedent </a:t>
            </a:r>
            <a:r>
              <a:rPr lang="en-US" dirty="0" smtClean="0"/>
              <a:t>symptoms</a:t>
            </a:r>
          </a:p>
          <a:p>
            <a:r>
              <a:rPr lang="en-US" dirty="0" smtClean="0"/>
              <a:t>Magnetic </a:t>
            </a:r>
            <a:r>
              <a:rPr lang="en-US" dirty="0"/>
              <a:t>resonance imaging (MRI) with </a:t>
            </a:r>
            <a:r>
              <a:rPr lang="en-US" dirty="0" smtClean="0"/>
              <a:t>gadolinium- to exclude compressive</a:t>
            </a:r>
          </a:p>
          <a:p>
            <a:r>
              <a:rPr lang="en-US" dirty="0" smtClean="0"/>
              <a:t>Evaluate for </a:t>
            </a:r>
            <a:r>
              <a:rPr lang="en-US" dirty="0" err="1" smtClean="0"/>
              <a:t>noncompressive</a:t>
            </a:r>
            <a:r>
              <a:rPr lang="en-US" dirty="0" smtClean="0"/>
              <a:t> </a:t>
            </a:r>
            <a:r>
              <a:rPr lang="en-US" dirty="0"/>
              <a:t>causes of acute myelopathy </a:t>
            </a:r>
            <a:r>
              <a:rPr lang="en-US" dirty="0" smtClean="0"/>
              <a:t>(vascular</a:t>
            </a:r>
            <a:r>
              <a:rPr lang="en-US" dirty="0"/>
              <a:t>, inflammatory, </a:t>
            </a:r>
            <a:r>
              <a:rPr lang="en-US" dirty="0" smtClean="0"/>
              <a:t>infectious etiologies)</a:t>
            </a:r>
            <a:endParaRPr lang="en-IN" dirty="0"/>
          </a:p>
        </p:txBody>
      </p:sp>
    </p:spTree>
    <p:extLst>
      <p:ext uri="{BB962C8B-B14F-4D97-AF65-F5344CB8AC3E}">
        <p14:creationId xmlns:p14="http://schemas.microsoft.com/office/powerpoint/2010/main" val="1167128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Non compressive causes</a:t>
            </a:r>
            <a:endParaRPr lang="en-IN" dirty="0"/>
          </a:p>
        </p:txBody>
      </p:sp>
      <p:sp>
        <p:nvSpPr>
          <p:cNvPr id="3" name="Content Placeholder 2"/>
          <p:cNvSpPr>
            <a:spLocks noGrp="1"/>
          </p:cNvSpPr>
          <p:nvPr>
            <p:ph idx="1"/>
          </p:nvPr>
        </p:nvSpPr>
        <p:spPr>
          <a:xfrm>
            <a:off x="677333" y="2160589"/>
            <a:ext cx="9587129" cy="3880773"/>
          </a:xfrm>
        </p:spPr>
        <p:txBody>
          <a:bodyPr/>
          <a:lstStyle/>
          <a:p>
            <a:r>
              <a:rPr lang="en-IN" dirty="0" smtClean="0"/>
              <a:t>Spinal cord infarction</a:t>
            </a:r>
          </a:p>
          <a:p>
            <a:r>
              <a:rPr lang="en-IN" dirty="0" smtClean="0"/>
              <a:t>Systemic inflammatory disorders- SLE, </a:t>
            </a:r>
            <a:r>
              <a:rPr lang="en-IN" dirty="0" err="1" smtClean="0"/>
              <a:t>sarcoidosis</a:t>
            </a:r>
            <a:endParaRPr lang="en-IN" dirty="0" smtClean="0"/>
          </a:p>
          <a:p>
            <a:r>
              <a:rPr lang="en-IN" dirty="0" smtClean="0"/>
              <a:t>Demyelinating diseases-multiple sclerosis, </a:t>
            </a:r>
            <a:r>
              <a:rPr lang="en-IN" dirty="0" err="1" smtClean="0"/>
              <a:t>neuromyelitis</a:t>
            </a:r>
            <a:r>
              <a:rPr lang="en-IN" dirty="0" smtClean="0"/>
              <a:t> </a:t>
            </a:r>
            <a:r>
              <a:rPr lang="en-IN" dirty="0" err="1" smtClean="0"/>
              <a:t>optica</a:t>
            </a:r>
            <a:endParaRPr lang="en-IN" dirty="0" smtClean="0"/>
          </a:p>
          <a:p>
            <a:r>
              <a:rPr lang="en-IN" dirty="0" smtClean="0"/>
              <a:t>Post infectious</a:t>
            </a:r>
          </a:p>
          <a:p>
            <a:r>
              <a:rPr lang="en-IN" dirty="0"/>
              <a:t>I</a:t>
            </a:r>
            <a:r>
              <a:rPr lang="en-IN" dirty="0" smtClean="0"/>
              <a:t>diopathic transverse myelitis- immune condition related to acute disseminated encephalomyelitis and infectious causes</a:t>
            </a:r>
            <a:endParaRPr lang="en-IN" dirty="0"/>
          </a:p>
        </p:txBody>
      </p:sp>
      <p:sp>
        <p:nvSpPr>
          <p:cNvPr id="4" name="Right Brace 3"/>
          <p:cNvSpPr/>
          <p:nvPr/>
        </p:nvSpPr>
        <p:spPr>
          <a:xfrm>
            <a:off x="3618963" y="2331076"/>
            <a:ext cx="45719" cy="457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206855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Inflammatory &amp; immune myelopathy (myelitis)</a:t>
            </a:r>
            <a:endParaRPr lang="en-IN" dirty="0"/>
          </a:p>
        </p:txBody>
      </p:sp>
      <p:sp>
        <p:nvSpPr>
          <p:cNvPr id="3" name="Content Placeholder 2"/>
          <p:cNvSpPr>
            <a:spLocks noGrp="1"/>
          </p:cNvSpPr>
          <p:nvPr>
            <p:ph idx="1"/>
          </p:nvPr>
        </p:nvSpPr>
        <p:spPr/>
        <p:txBody>
          <a:bodyPr/>
          <a:lstStyle/>
          <a:p>
            <a:r>
              <a:rPr lang="en-IN" dirty="0" smtClean="0"/>
              <a:t>Demyelinating </a:t>
            </a:r>
          </a:p>
          <a:p>
            <a:r>
              <a:rPr lang="en-IN" dirty="0" smtClean="0"/>
              <a:t>Systemic inflammatory</a:t>
            </a:r>
          </a:p>
          <a:p>
            <a:r>
              <a:rPr lang="en-IN" dirty="0" smtClean="0"/>
              <a:t>Post infectious</a:t>
            </a:r>
          </a:p>
          <a:p>
            <a:endParaRPr lang="en-IN" dirty="0"/>
          </a:p>
          <a:p>
            <a:r>
              <a:rPr lang="en-IN" dirty="0" smtClean="0"/>
              <a:t>One quarter cases of </a:t>
            </a:r>
            <a:r>
              <a:rPr lang="en-IN" dirty="0" err="1" smtClean="0"/>
              <a:t>myelits</a:t>
            </a:r>
            <a:r>
              <a:rPr lang="en-IN" dirty="0" smtClean="0"/>
              <a:t>- no cause can be identified</a:t>
            </a:r>
          </a:p>
          <a:p>
            <a:endParaRPr lang="en-IN" dirty="0"/>
          </a:p>
          <a:p>
            <a:r>
              <a:rPr lang="en-IN" dirty="0" smtClean="0">
                <a:solidFill>
                  <a:srgbClr val="FF0000"/>
                </a:solidFill>
              </a:rPr>
              <a:t>Recurrent episodes of myelitis </a:t>
            </a:r>
            <a:r>
              <a:rPr lang="en-IN" dirty="0" smtClean="0"/>
              <a:t>- immune mediated disease, HSV-2</a:t>
            </a:r>
            <a:endParaRPr lang="en-IN" dirty="0"/>
          </a:p>
        </p:txBody>
      </p:sp>
    </p:spTree>
    <p:extLst>
      <p:ext uri="{BB962C8B-B14F-4D97-AF65-F5344CB8AC3E}">
        <p14:creationId xmlns:p14="http://schemas.microsoft.com/office/powerpoint/2010/main" val="1949002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Multiple sclerosis</a:t>
            </a:r>
            <a:endParaRPr lang="en-IN" dirty="0"/>
          </a:p>
        </p:txBody>
      </p:sp>
      <p:sp>
        <p:nvSpPr>
          <p:cNvPr id="3" name="Content Placeholder 2"/>
          <p:cNvSpPr>
            <a:spLocks noGrp="1"/>
          </p:cNvSpPr>
          <p:nvPr>
            <p:ph idx="1"/>
          </p:nvPr>
        </p:nvSpPr>
        <p:spPr/>
        <p:txBody>
          <a:bodyPr/>
          <a:lstStyle/>
          <a:p>
            <a:r>
              <a:rPr lang="en-IN" dirty="0" smtClean="0"/>
              <a:t>Can present as acute myelitis- Asians, Africans</a:t>
            </a:r>
          </a:p>
          <a:p>
            <a:r>
              <a:rPr lang="en-IN" dirty="0" smtClean="0"/>
              <a:t>In Caucasians – partial cord syndrome</a:t>
            </a:r>
          </a:p>
          <a:p>
            <a:r>
              <a:rPr lang="en-IN" dirty="0" smtClean="0"/>
              <a:t>Symptoms </a:t>
            </a:r>
          </a:p>
          <a:p>
            <a:r>
              <a:rPr lang="en-IN" dirty="0" smtClean="0"/>
              <a:t>MRI spine - mild swelling of cord</a:t>
            </a:r>
          </a:p>
          <a:p>
            <a:pPr marL="0" indent="0">
              <a:buNone/>
            </a:pPr>
            <a:r>
              <a:rPr lang="en-IN" dirty="0" smtClean="0"/>
              <a:t>    -diffuse or multifocal shoddy areas of abnormal signal (T2WI)</a:t>
            </a:r>
            <a:endParaRPr lang="en-IN" dirty="0"/>
          </a:p>
          <a:p>
            <a:pPr marL="0" indent="0">
              <a:buNone/>
            </a:pPr>
            <a:r>
              <a:rPr lang="en-IN" dirty="0" smtClean="0"/>
              <a:t>    -</a:t>
            </a:r>
            <a:r>
              <a:rPr lang="en-IN" dirty="0" err="1" smtClean="0"/>
              <a:t>contast</a:t>
            </a:r>
            <a:r>
              <a:rPr lang="en-IN" dirty="0" smtClean="0"/>
              <a:t> enhancement (disruption of BBB associated with inflammation)</a:t>
            </a:r>
            <a:endParaRPr lang="en-IN" dirty="0"/>
          </a:p>
        </p:txBody>
      </p:sp>
    </p:spTree>
    <p:extLst>
      <p:ext uri="{BB962C8B-B14F-4D97-AF65-F5344CB8AC3E}">
        <p14:creationId xmlns:p14="http://schemas.microsoft.com/office/powerpoint/2010/main" val="194237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77334" y="2160589"/>
            <a:ext cx="9703038" cy="3880773"/>
          </a:xfrm>
        </p:spPr>
        <p:txBody>
          <a:bodyPr>
            <a:normAutofit fontScale="92500" lnSpcReduction="10000"/>
          </a:bodyPr>
          <a:lstStyle/>
          <a:p>
            <a:r>
              <a:rPr lang="en-IN" dirty="0" smtClean="0"/>
              <a:t>In one study 68% patients presenting with partial myelitis developed MS after mean follow up of 4 </a:t>
            </a:r>
            <a:r>
              <a:rPr lang="en-IN" dirty="0" err="1" smtClean="0"/>
              <a:t>yrs</a:t>
            </a:r>
            <a:endParaRPr lang="en-IN" dirty="0" smtClean="0"/>
          </a:p>
          <a:p>
            <a:r>
              <a:rPr lang="en-IN" dirty="0" smtClean="0"/>
              <a:t>Risk factors for conversion to MS </a:t>
            </a:r>
          </a:p>
          <a:p>
            <a:pPr>
              <a:buFont typeface="Arial" panose="020B0604020202020204" pitchFamily="34" charset="0"/>
              <a:buChar char="•"/>
            </a:pPr>
            <a:r>
              <a:rPr lang="en-IN" dirty="0" smtClean="0">
                <a:solidFill>
                  <a:srgbClr val="FF0000"/>
                </a:solidFill>
              </a:rPr>
              <a:t>age &lt;40</a:t>
            </a:r>
          </a:p>
          <a:p>
            <a:pPr>
              <a:buFont typeface="Arial" panose="020B0604020202020204" pitchFamily="34" charset="0"/>
              <a:buChar char="•"/>
            </a:pPr>
            <a:r>
              <a:rPr lang="en-IN" dirty="0" smtClean="0">
                <a:solidFill>
                  <a:srgbClr val="FF0000"/>
                </a:solidFill>
              </a:rPr>
              <a:t>inflammatory CSF</a:t>
            </a:r>
          </a:p>
          <a:p>
            <a:pPr>
              <a:buFont typeface="Arial" panose="020B0604020202020204" pitchFamily="34" charset="0"/>
              <a:buChar char="•"/>
            </a:pPr>
            <a:r>
              <a:rPr lang="en-IN" dirty="0" smtClean="0">
                <a:solidFill>
                  <a:srgbClr val="FF0000"/>
                </a:solidFill>
              </a:rPr>
              <a:t>&gt;3 periventricular lesions in brain MRI </a:t>
            </a:r>
          </a:p>
          <a:p>
            <a:pPr>
              <a:buFont typeface="Arial" panose="020B0604020202020204" pitchFamily="34" charset="0"/>
              <a:buChar char="•"/>
            </a:pPr>
            <a:endParaRPr lang="en-IN" dirty="0" smtClean="0">
              <a:solidFill>
                <a:srgbClr val="FF0000"/>
              </a:solidFill>
            </a:endParaRPr>
          </a:p>
          <a:p>
            <a:pPr>
              <a:buFont typeface="Arial" panose="020B0604020202020204" pitchFamily="34" charset="0"/>
              <a:buChar char="•"/>
            </a:pPr>
            <a:r>
              <a:rPr lang="en-IN" dirty="0" smtClean="0"/>
              <a:t>Treatment </a:t>
            </a:r>
          </a:p>
          <a:p>
            <a:pPr>
              <a:buFont typeface="Arial" panose="020B0604020202020204" pitchFamily="34" charset="0"/>
              <a:buChar char="•"/>
            </a:pPr>
            <a:r>
              <a:rPr lang="en-IN" dirty="0" smtClean="0"/>
              <a:t>iv methylprednisolone </a:t>
            </a:r>
            <a:r>
              <a:rPr lang="en-US" dirty="0"/>
              <a:t>(500 mg </a:t>
            </a:r>
            <a:r>
              <a:rPr lang="en-US" dirty="0" err="1"/>
              <a:t>qd</a:t>
            </a:r>
            <a:r>
              <a:rPr lang="en-US" dirty="0"/>
              <a:t> for 3 days) followed by oral prednisone (1 mg/kg/d for several weeks, then gradual </a:t>
            </a:r>
            <a:r>
              <a:rPr lang="en-US" dirty="0" smtClean="0"/>
              <a:t>taper)</a:t>
            </a:r>
          </a:p>
          <a:p>
            <a:pPr>
              <a:buFont typeface="Arial" panose="020B0604020202020204" pitchFamily="34" charset="0"/>
              <a:buChar char="•"/>
            </a:pPr>
            <a:r>
              <a:rPr lang="en-US" dirty="0" smtClean="0"/>
              <a:t>plasma </a:t>
            </a:r>
            <a:r>
              <a:rPr lang="en-US" dirty="0"/>
              <a:t>exchange </a:t>
            </a:r>
            <a:r>
              <a:rPr lang="en-US" dirty="0" smtClean="0"/>
              <a:t>-for </a:t>
            </a:r>
            <a:r>
              <a:rPr lang="en-US" dirty="0"/>
              <a:t>severe cases if glucocorticoids are ineffective</a:t>
            </a:r>
            <a:endParaRPr lang="en-IN" dirty="0"/>
          </a:p>
          <a:p>
            <a:pPr>
              <a:buFont typeface="Arial" panose="020B0604020202020204" pitchFamily="34" charset="0"/>
              <a:buChar char="•"/>
            </a:pPr>
            <a:endParaRPr lang="en-IN" dirty="0" smtClean="0">
              <a:solidFill>
                <a:srgbClr val="FF0000"/>
              </a:solidFill>
            </a:endParaRPr>
          </a:p>
          <a:p>
            <a:pPr>
              <a:buFont typeface="Arial" panose="020B0604020202020204" pitchFamily="34" charset="0"/>
              <a:buChar char="•"/>
            </a:pPr>
            <a:endParaRPr lang="en-IN" dirty="0">
              <a:solidFill>
                <a:srgbClr val="FF0000"/>
              </a:solidFill>
            </a:endParaRPr>
          </a:p>
        </p:txBody>
      </p:sp>
    </p:spTree>
    <p:extLst>
      <p:ext uri="{BB962C8B-B14F-4D97-AF65-F5344CB8AC3E}">
        <p14:creationId xmlns:p14="http://schemas.microsoft.com/office/powerpoint/2010/main" val="801206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Neuromyelitis</a:t>
            </a:r>
            <a:r>
              <a:rPr lang="en-IN" dirty="0" smtClean="0"/>
              <a:t> </a:t>
            </a:r>
            <a:r>
              <a:rPr lang="en-IN" dirty="0" err="1" smtClean="0"/>
              <a:t>optica</a:t>
            </a:r>
            <a:endParaRPr lang="en-IN" dirty="0"/>
          </a:p>
        </p:txBody>
      </p:sp>
      <p:sp>
        <p:nvSpPr>
          <p:cNvPr id="3" name="Content Placeholder 2"/>
          <p:cNvSpPr>
            <a:spLocks noGrp="1"/>
          </p:cNvSpPr>
          <p:nvPr>
            <p:ph idx="1"/>
          </p:nvPr>
        </p:nvSpPr>
        <p:spPr/>
        <p:txBody>
          <a:bodyPr/>
          <a:lstStyle/>
          <a:p>
            <a:r>
              <a:rPr lang="en-US" dirty="0"/>
              <a:t>immune-mediated demyelinating disorder </a:t>
            </a:r>
            <a:endParaRPr lang="en-US" dirty="0" smtClean="0"/>
          </a:p>
          <a:p>
            <a:r>
              <a:rPr lang="en-US" dirty="0" smtClean="0"/>
              <a:t>severe myelopathy - typically </a:t>
            </a:r>
            <a:r>
              <a:rPr lang="en-US" dirty="0"/>
              <a:t>longitudinally </a:t>
            </a:r>
            <a:r>
              <a:rPr lang="en-US" dirty="0" smtClean="0"/>
              <a:t>extensive (the </a:t>
            </a:r>
            <a:r>
              <a:rPr lang="en-US" dirty="0"/>
              <a:t>lesion spans three or more vertebral </a:t>
            </a:r>
            <a:r>
              <a:rPr lang="en-US" dirty="0" smtClean="0"/>
              <a:t>segments)</a:t>
            </a:r>
          </a:p>
          <a:p>
            <a:r>
              <a:rPr lang="en-US" dirty="0" smtClean="0"/>
              <a:t>Other involvement -optic neuritis (often bilateral) </a:t>
            </a:r>
            <a:r>
              <a:rPr lang="en-US" dirty="0"/>
              <a:t>may precede or follow myelitis by weeks or </a:t>
            </a:r>
            <a:r>
              <a:rPr lang="en-US" dirty="0" smtClean="0"/>
              <a:t>months</a:t>
            </a:r>
          </a:p>
          <a:p>
            <a:pPr marL="0" indent="0">
              <a:buNone/>
            </a:pPr>
            <a:r>
              <a:rPr lang="en-US" dirty="0" smtClean="0"/>
              <a:t>-Brainstem</a:t>
            </a:r>
          </a:p>
          <a:p>
            <a:pPr marL="0" indent="0">
              <a:buNone/>
            </a:pPr>
            <a:r>
              <a:rPr lang="en-US" dirty="0" smtClean="0"/>
              <a:t>-Hypothalamic</a:t>
            </a:r>
          </a:p>
          <a:p>
            <a:pPr marL="0" indent="0">
              <a:buNone/>
            </a:pPr>
            <a:r>
              <a:rPr lang="en-US" dirty="0" smtClean="0"/>
              <a:t>-Focal </a:t>
            </a:r>
            <a:r>
              <a:rPr lang="en-US" dirty="0"/>
              <a:t>cerebral white matter </a:t>
            </a:r>
            <a:r>
              <a:rPr lang="en-US" dirty="0" smtClean="0"/>
              <a:t>involvement</a:t>
            </a:r>
          </a:p>
          <a:p>
            <a:endParaRPr lang="en-US" dirty="0" smtClean="0"/>
          </a:p>
          <a:p>
            <a:r>
              <a:rPr lang="en-US" dirty="0" smtClean="0"/>
              <a:t>Recurrent </a:t>
            </a:r>
            <a:r>
              <a:rPr lang="en-US" dirty="0"/>
              <a:t>myelitis without optic nerve or other </a:t>
            </a:r>
            <a:r>
              <a:rPr lang="en-US" dirty="0" smtClean="0"/>
              <a:t>involvement</a:t>
            </a:r>
            <a:endParaRPr lang="en-IN" dirty="0"/>
          </a:p>
        </p:txBody>
      </p:sp>
    </p:spTree>
    <p:extLst>
      <p:ext uri="{BB962C8B-B14F-4D97-AF65-F5344CB8AC3E}">
        <p14:creationId xmlns:p14="http://schemas.microsoft.com/office/powerpoint/2010/main" val="1505636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77333" y="2160589"/>
            <a:ext cx="9123489" cy="3880773"/>
          </a:xfrm>
        </p:spPr>
        <p:txBody>
          <a:bodyPr/>
          <a:lstStyle/>
          <a:p>
            <a:r>
              <a:rPr lang="en-IN" dirty="0"/>
              <a:t> CSF studies </a:t>
            </a:r>
            <a:r>
              <a:rPr lang="en-IN" dirty="0" smtClean="0"/>
              <a:t>-variable </a:t>
            </a:r>
            <a:r>
              <a:rPr lang="en-IN" dirty="0"/>
              <a:t>mononuclear </a:t>
            </a:r>
            <a:r>
              <a:rPr lang="en-IN" dirty="0" err="1" smtClean="0"/>
              <a:t>pleocytosis</a:t>
            </a:r>
            <a:r>
              <a:rPr lang="en-IN" dirty="0" smtClean="0"/>
              <a:t> (several </a:t>
            </a:r>
            <a:r>
              <a:rPr lang="en-IN" dirty="0"/>
              <a:t>hundred cells per </a:t>
            </a:r>
            <a:r>
              <a:rPr lang="en-IN" dirty="0" smtClean="0"/>
              <a:t>microliter), </a:t>
            </a:r>
            <a:r>
              <a:rPr lang="en-IN" dirty="0" err="1"/>
              <a:t>oligoclonal</a:t>
            </a:r>
            <a:r>
              <a:rPr lang="en-IN" dirty="0"/>
              <a:t> bands </a:t>
            </a:r>
            <a:r>
              <a:rPr lang="en-IN" dirty="0" smtClean="0"/>
              <a:t>are absent</a:t>
            </a:r>
          </a:p>
          <a:p>
            <a:r>
              <a:rPr lang="en-IN" dirty="0" smtClean="0"/>
              <a:t>Diagnostic </a:t>
            </a:r>
            <a:r>
              <a:rPr lang="en-IN" dirty="0"/>
              <a:t>serum autoantibodies against the water channel protein aquaporin-4 </a:t>
            </a:r>
            <a:r>
              <a:rPr lang="en-IN" dirty="0" smtClean="0">
                <a:sym typeface="Wingdings" panose="05000000000000000000" pitchFamily="2" charset="2"/>
              </a:rPr>
              <a:t></a:t>
            </a:r>
            <a:r>
              <a:rPr lang="en-IN" dirty="0">
                <a:sym typeface="Wingdings" panose="05000000000000000000" pitchFamily="2" charset="2"/>
              </a:rPr>
              <a:t> </a:t>
            </a:r>
            <a:r>
              <a:rPr lang="en-IN" dirty="0" smtClean="0"/>
              <a:t>60–70</a:t>
            </a:r>
            <a:r>
              <a:rPr lang="en-IN" dirty="0"/>
              <a:t>% of patients with </a:t>
            </a:r>
            <a:r>
              <a:rPr lang="en-IN" dirty="0" smtClean="0"/>
              <a:t>NMO</a:t>
            </a:r>
          </a:p>
          <a:p>
            <a:r>
              <a:rPr lang="en-IN" dirty="0" smtClean="0"/>
              <a:t>Less </a:t>
            </a:r>
            <a:r>
              <a:rPr lang="en-IN" dirty="0"/>
              <a:t>commonly autoantibodies against the CNS myelin protein myelin </a:t>
            </a:r>
            <a:r>
              <a:rPr lang="en-IN" dirty="0" err="1"/>
              <a:t>oligodendrocyte</a:t>
            </a:r>
            <a:r>
              <a:rPr lang="en-IN" dirty="0"/>
              <a:t> glycoprotein (MOG</a:t>
            </a:r>
            <a:r>
              <a:rPr lang="en-IN" dirty="0" smtClean="0"/>
              <a:t>)</a:t>
            </a:r>
            <a:endParaRPr lang="en-IN" dirty="0"/>
          </a:p>
        </p:txBody>
      </p:sp>
    </p:spTree>
    <p:extLst>
      <p:ext uri="{BB962C8B-B14F-4D97-AF65-F5344CB8AC3E}">
        <p14:creationId xmlns:p14="http://schemas.microsoft.com/office/powerpoint/2010/main" val="81844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No definitive treatment</a:t>
            </a:r>
          </a:p>
          <a:p>
            <a:r>
              <a:rPr lang="en-US" dirty="0" smtClean="0"/>
              <a:t>Acute relapses – glucocorticoids</a:t>
            </a:r>
          </a:p>
          <a:p>
            <a:r>
              <a:rPr lang="en-US" dirty="0"/>
              <a:t>R</a:t>
            </a:r>
            <a:r>
              <a:rPr lang="en-US" dirty="0" smtClean="0"/>
              <a:t>efractory cases- </a:t>
            </a:r>
            <a:r>
              <a:rPr lang="en-US" dirty="0"/>
              <a:t>plasma </a:t>
            </a:r>
            <a:r>
              <a:rPr lang="en-US" dirty="0" smtClean="0"/>
              <a:t>exchange</a:t>
            </a:r>
          </a:p>
          <a:p>
            <a:r>
              <a:rPr lang="en-US" dirty="0" smtClean="0"/>
              <a:t>Prophylactic </a:t>
            </a:r>
            <a:r>
              <a:rPr lang="en-US" dirty="0"/>
              <a:t>treatment with azathioprine, </a:t>
            </a:r>
            <a:r>
              <a:rPr lang="en-US" dirty="0" err="1"/>
              <a:t>mycophenylate</a:t>
            </a:r>
            <a:r>
              <a:rPr lang="en-US" dirty="0"/>
              <a:t>, or rituximab may protect against subsequent </a:t>
            </a:r>
            <a:r>
              <a:rPr lang="en-US" dirty="0" smtClean="0"/>
              <a:t>relapses (5 </a:t>
            </a:r>
            <a:r>
              <a:rPr lang="en-US" dirty="0"/>
              <a:t>years or longer is generally </a:t>
            </a:r>
            <a:r>
              <a:rPr lang="en-US" dirty="0" smtClean="0"/>
              <a:t>recommended)</a:t>
            </a:r>
            <a:endParaRPr lang="en-IN" dirty="0"/>
          </a:p>
        </p:txBody>
      </p:sp>
    </p:spTree>
    <p:extLst>
      <p:ext uri="{BB962C8B-B14F-4D97-AF65-F5344CB8AC3E}">
        <p14:creationId xmlns:p14="http://schemas.microsoft.com/office/powerpoint/2010/main" val="1881850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Systemic immune mediated disorders</a:t>
            </a:r>
            <a:endParaRPr lang="en-IN" dirty="0"/>
          </a:p>
        </p:txBody>
      </p:sp>
      <p:sp>
        <p:nvSpPr>
          <p:cNvPr id="3" name="Content Placeholder 2"/>
          <p:cNvSpPr>
            <a:spLocks noGrp="1"/>
          </p:cNvSpPr>
          <p:nvPr>
            <p:ph idx="1"/>
          </p:nvPr>
        </p:nvSpPr>
        <p:spPr/>
        <p:txBody>
          <a:bodyPr/>
          <a:lstStyle/>
          <a:p>
            <a:r>
              <a:rPr lang="en-IN" dirty="0" smtClean="0"/>
              <a:t>SLE</a:t>
            </a:r>
          </a:p>
          <a:p>
            <a:r>
              <a:rPr lang="en-IN" dirty="0" err="1" smtClean="0"/>
              <a:t>Sarcoidosis</a:t>
            </a:r>
            <a:endParaRPr lang="en-IN" dirty="0" smtClean="0"/>
          </a:p>
          <a:p>
            <a:r>
              <a:rPr lang="en-IN" dirty="0" err="1" smtClean="0"/>
              <a:t>Antiphospholipid</a:t>
            </a:r>
            <a:r>
              <a:rPr lang="en-IN" dirty="0" smtClean="0"/>
              <a:t> </a:t>
            </a:r>
            <a:r>
              <a:rPr lang="en-IN" dirty="0"/>
              <a:t>antibody </a:t>
            </a:r>
            <a:r>
              <a:rPr lang="en-IN" dirty="0" smtClean="0"/>
              <a:t>syndrome</a:t>
            </a:r>
          </a:p>
          <a:p>
            <a:r>
              <a:rPr lang="en-IN" dirty="0" smtClean="0"/>
              <a:t>Mixed </a:t>
            </a:r>
            <a:r>
              <a:rPr lang="en-IN" dirty="0"/>
              <a:t>connective tissue </a:t>
            </a:r>
            <a:r>
              <a:rPr lang="en-IN" dirty="0" smtClean="0"/>
              <a:t>disease</a:t>
            </a:r>
          </a:p>
          <a:p>
            <a:r>
              <a:rPr lang="en-IN" dirty="0" err="1" smtClean="0"/>
              <a:t>Behçet’s</a:t>
            </a:r>
            <a:r>
              <a:rPr lang="en-IN" dirty="0" smtClean="0"/>
              <a:t> syndrome</a:t>
            </a:r>
          </a:p>
          <a:p>
            <a:r>
              <a:rPr lang="en-IN" dirty="0" err="1" smtClean="0"/>
              <a:t>Vasculitis</a:t>
            </a:r>
            <a:r>
              <a:rPr lang="en-IN" dirty="0" smtClean="0"/>
              <a:t> </a:t>
            </a:r>
            <a:r>
              <a:rPr lang="en-IN" dirty="0"/>
              <a:t>related to </a:t>
            </a:r>
            <a:r>
              <a:rPr lang="en-IN" dirty="0" err="1"/>
              <a:t>polyarteritis</a:t>
            </a:r>
            <a:r>
              <a:rPr lang="en-IN" dirty="0"/>
              <a:t> </a:t>
            </a:r>
            <a:r>
              <a:rPr lang="en-IN" dirty="0" err="1" smtClean="0"/>
              <a:t>nodosa</a:t>
            </a:r>
            <a:r>
              <a:rPr lang="en-IN" dirty="0" smtClean="0"/>
              <a:t>, p-ANCA, or </a:t>
            </a:r>
            <a:r>
              <a:rPr lang="en-IN" dirty="0"/>
              <a:t>primary </a:t>
            </a:r>
            <a:r>
              <a:rPr lang="en-IN" dirty="0" smtClean="0"/>
              <a:t>CNS </a:t>
            </a:r>
            <a:r>
              <a:rPr lang="en-IN" dirty="0" err="1"/>
              <a:t>vasculitis</a:t>
            </a:r>
            <a:endParaRPr lang="en-IN" dirty="0"/>
          </a:p>
        </p:txBody>
      </p:sp>
    </p:spTree>
    <p:extLst>
      <p:ext uri="{BB962C8B-B14F-4D97-AF65-F5344CB8AC3E}">
        <p14:creationId xmlns:p14="http://schemas.microsoft.com/office/powerpoint/2010/main" val="780282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SLE related </a:t>
            </a:r>
            <a:endParaRPr lang="en-IN" dirty="0"/>
          </a:p>
        </p:txBody>
      </p:sp>
      <p:sp>
        <p:nvSpPr>
          <p:cNvPr id="3" name="Content Placeholder 2"/>
          <p:cNvSpPr>
            <a:spLocks noGrp="1"/>
          </p:cNvSpPr>
          <p:nvPr>
            <p:ph idx="1"/>
          </p:nvPr>
        </p:nvSpPr>
        <p:spPr>
          <a:xfrm>
            <a:off x="677333" y="1262131"/>
            <a:ext cx="10578801" cy="4779232"/>
          </a:xfrm>
        </p:spPr>
        <p:txBody>
          <a:bodyPr>
            <a:normAutofit/>
          </a:bodyPr>
          <a:lstStyle/>
          <a:p>
            <a:r>
              <a:rPr lang="en-US" dirty="0" smtClean="0"/>
              <a:t>Myelitis- small </a:t>
            </a:r>
            <a:r>
              <a:rPr lang="en-US" dirty="0"/>
              <a:t>number of patients with </a:t>
            </a:r>
            <a:r>
              <a:rPr lang="en-US" dirty="0" smtClean="0"/>
              <a:t>SLE</a:t>
            </a:r>
          </a:p>
          <a:p>
            <a:r>
              <a:rPr lang="en-US" dirty="0"/>
              <a:t>M</a:t>
            </a:r>
            <a:r>
              <a:rPr lang="en-US" dirty="0" smtClean="0"/>
              <a:t>any </a:t>
            </a:r>
            <a:r>
              <a:rPr lang="en-US" dirty="0"/>
              <a:t>cases </a:t>
            </a:r>
            <a:r>
              <a:rPr lang="en-US" dirty="0" smtClean="0"/>
              <a:t>are </a:t>
            </a:r>
            <a:r>
              <a:rPr lang="en-US" dirty="0"/>
              <a:t>associated with antibodies to </a:t>
            </a:r>
            <a:r>
              <a:rPr lang="en-US" dirty="0" smtClean="0"/>
              <a:t>aquaporin-4, meets diagnostic </a:t>
            </a:r>
            <a:r>
              <a:rPr lang="en-US" dirty="0"/>
              <a:t>criteria for NMO-spectrum </a:t>
            </a:r>
            <a:r>
              <a:rPr lang="en-US" dirty="0" smtClean="0"/>
              <a:t>disorder</a:t>
            </a:r>
          </a:p>
          <a:p>
            <a:r>
              <a:rPr lang="en-US" dirty="0" smtClean="0"/>
              <a:t>High </a:t>
            </a:r>
            <a:r>
              <a:rPr lang="en-US" dirty="0"/>
              <a:t>risk of developing future episodes of myelitis and/or optic </a:t>
            </a:r>
            <a:r>
              <a:rPr lang="en-US" dirty="0" smtClean="0"/>
              <a:t>neuritis</a:t>
            </a:r>
          </a:p>
          <a:p>
            <a:r>
              <a:rPr lang="en-US" dirty="0" smtClean="0"/>
              <a:t>In others the etiology of SLE-associated myelitis- uncertain</a:t>
            </a:r>
          </a:p>
          <a:p>
            <a:r>
              <a:rPr lang="en-US" dirty="0" smtClean="0"/>
              <a:t>APLA </a:t>
            </a:r>
            <a:r>
              <a:rPr lang="en-US" dirty="0" err="1" smtClean="0"/>
              <a:t>ab</a:t>
            </a:r>
            <a:r>
              <a:rPr lang="en-US" dirty="0" smtClean="0"/>
              <a:t> may be seen- but not significant</a:t>
            </a:r>
          </a:p>
          <a:p>
            <a:r>
              <a:rPr lang="en-US" dirty="0" smtClean="0"/>
              <a:t>CSF in NMO-associated myelitis typically shows a </a:t>
            </a:r>
            <a:r>
              <a:rPr lang="en-US" dirty="0" err="1" smtClean="0"/>
              <a:t>pleocytosis</a:t>
            </a:r>
            <a:r>
              <a:rPr lang="en-US" dirty="0" smtClean="0"/>
              <a:t> with </a:t>
            </a:r>
            <a:r>
              <a:rPr lang="en-US" dirty="0" err="1" smtClean="0"/>
              <a:t>polymorphonuclear</a:t>
            </a:r>
            <a:r>
              <a:rPr lang="en-US" dirty="0" smtClean="0"/>
              <a:t> leukocytes, no </a:t>
            </a:r>
            <a:r>
              <a:rPr lang="en-US" dirty="0" err="1" smtClean="0"/>
              <a:t>oligoclonal</a:t>
            </a:r>
            <a:r>
              <a:rPr lang="en-US" dirty="0" smtClean="0"/>
              <a:t> bands</a:t>
            </a:r>
          </a:p>
          <a:p>
            <a:r>
              <a:rPr lang="en-US" dirty="0" smtClean="0"/>
              <a:t>In cases not due to NMO a mild lymphocytic </a:t>
            </a:r>
            <a:r>
              <a:rPr lang="en-US" dirty="0" err="1" smtClean="0"/>
              <a:t>pleocytosis</a:t>
            </a:r>
            <a:r>
              <a:rPr lang="en-US" dirty="0" smtClean="0"/>
              <a:t> and </a:t>
            </a:r>
            <a:r>
              <a:rPr lang="en-US" dirty="0" err="1" smtClean="0"/>
              <a:t>oligoclonal</a:t>
            </a:r>
            <a:r>
              <a:rPr lang="en-US" dirty="0" smtClean="0"/>
              <a:t> bands </a:t>
            </a:r>
          </a:p>
          <a:p>
            <a:pPr marL="0" indent="0">
              <a:buNone/>
            </a:pPr>
            <a:r>
              <a:rPr lang="en-US" dirty="0" smtClean="0"/>
              <a:t>Treatment </a:t>
            </a:r>
          </a:p>
          <a:p>
            <a:r>
              <a:rPr lang="en-US" dirty="0"/>
              <a:t>B</a:t>
            </a:r>
            <a:r>
              <a:rPr lang="en-US" dirty="0" smtClean="0"/>
              <a:t>ased on limited data, high-dose glucocorticoids followed by cyclophosphamide</a:t>
            </a:r>
          </a:p>
          <a:p>
            <a:r>
              <a:rPr lang="en-US" dirty="0" smtClean="0"/>
              <a:t>plasma exchange</a:t>
            </a:r>
            <a:endParaRPr lang="en-IN" dirty="0"/>
          </a:p>
        </p:txBody>
      </p:sp>
    </p:spTree>
    <p:extLst>
      <p:ext uri="{BB962C8B-B14F-4D97-AF65-F5344CB8AC3E}">
        <p14:creationId xmlns:p14="http://schemas.microsoft.com/office/powerpoint/2010/main" val="3285876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r>
              <a:rPr lang="en-US" dirty="0"/>
              <a:t> </a:t>
            </a:r>
            <a:r>
              <a:rPr lang="en-US" sz="2400" dirty="0" err="1" smtClean="0">
                <a:solidFill>
                  <a:schemeClr val="accent1"/>
                </a:solidFill>
              </a:rPr>
              <a:t>Sjogren’s</a:t>
            </a:r>
            <a:r>
              <a:rPr lang="en-US" sz="2400" dirty="0" smtClean="0">
                <a:solidFill>
                  <a:schemeClr val="accent1"/>
                </a:solidFill>
              </a:rPr>
              <a:t> syndrome</a:t>
            </a:r>
          </a:p>
          <a:p>
            <a:r>
              <a:rPr lang="en-US" dirty="0" smtClean="0"/>
              <a:t>Associated </a:t>
            </a:r>
            <a:r>
              <a:rPr lang="en-US" dirty="0"/>
              <a:t>with NMO-spectrum </a:t>
            </a:r>
            <a:r>
              <a:rPr lang="en-US" dirty="0" smtClean="0"/>
              <a:t>disorder</a:t>
            </a:r>
          </a:p>
          <a:p>
            <a:r>
              <a:rPr lang="en-US" dirty="0" smtClean="0"/>
              <a:t>Cases </a:t>
            </a:r>
            <a:r>
              <a:rPr lang="en-US" dirty="0"/>
              <a:t>of chronic progressive myelopathy</a:t>
            </a:r>
            <a:endParaRPr lang="en-IN" dirty="0"/>
          </a:p>
        </p:txBody>
      </p:sp>
    </p:spTree>
    <p:extLst>
      <p:ext uri="{BB962C8B-B14F-4D97-AF65-F5344CB8AC3E}">
        <p14:creationId xmlns:p14="http://schemas.microsoft.com/office/powerpoint/2010/main" val="1035289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Sarcoid myelopathy </a:t>
            </a:r>
            <a:br>
              <a:rPr lang="en-US" dirty="0"/>
            </a:br>
            <a:endParaRPr lang="en-IN" dirty="0"/>
          </a:p>
        </p:txBody>
      </p:sp>
      <p:sp>
        <p:nvSpPr>
          <p:cNvPr id="3" name="Content Placeholder 2"/>
          <p:cNvSpPr>
            <a:spLocks noGrp="1"/>
          </p:cNvSpPr>
          <p:nvPr>
            <p:ph idx="1"/>
          </p:nvPr>
        </p:nvSpPr>
        <p:spPr/>
        <p:txBody>
          <a:bodyPr/>
          <a:lstStyle/>
          <a:p>
            <a:r>
              <a:rPr lang="en-US" dirty="0" smtClean="0"/>
              <a:t>Present </a:t>
            </a:r>
            <a:r>
              <a:rPr lang="en-US" dirty="0"/>
              <a:t>as a slowly progressive or relapsing disorder</a:t>
            </a:r>
          </a:p>
          <a:p>
            <a:r>
              <a:rPr lang="en-US" dirty="0" smtClean="0"/>
              <a:t>Systemic </a:t>
            </a:r>
            <a:r>
              <a:rPr lang="en-US" dirty="0"/>
              <a:t>manifestations of </a:t>
            </a:r>
            <a:r>
              <a:rPr lang="en-US" dirty="0" err="1"/>
              <a:t>sarcoid</a:t>
            </a:r>
            <a:r>
              <a:rPr lang="en-US" dirty="0"/>
              <a:t> </a:t>
            </a:r>
            <a:endParaRPr lang="en-US" dirty="0" smtClean="0"/>
          </a:p>
          <a:p>
            <a:r>
              <a:rPr lang="en-US" dirty="0"/>
              <a:t>T</a:t>
            </a:r>
            <a:r>
              <a:rPr lang="en-US" dirty="0" smtClean="0"/>
              <a:t>ypical </a:t>
            </a:r>
            <a:r>
              <a:rPr lang="en-US" dirty="0"/>
              <a:t>neurologic </a:t>
            </a:r>
            <a:r>
              <a:rPr lang="en-US" dirty="0" smtClean="0"/>
              <a:t>manifestations- cranial </a:t>
            </a:r>
            <a:r>
              <a:rPr lang="en-US" dirty="0"/>
              <a:t>neuropathy, hypothalamic involvement, or meningeal enhancement </a:t>
            </a:r>
            <a:r>
              <a:rPr lang="en-US" dirty="0" smtClean="0"/>
              <a:t>on MRI</a:t>
            </a:r>
          </a:p>
          <a:p>
            <a:endParaRPr lang="en-US" dirty="0"/>
          </a:p>
          <a:p>
            <a:r>
              <a:rPr lang="en-US" dirty="0"/>
              <a:t>CSF profile- mild lymphocytic </a:t>
            </a:r>
            <a:r>
              <a:rPr lang="en-US" dirty="0" err="1"/>
              <a:t>pleocytosis</a:t>
            </a:r>
            <a:r>
              <a:rPr lang="en-US" dirty="0"/>
              <a:t>, mildly elevated protein level. In some reduced glucose and </a:t>
            </a:r>
            <a:r>
              <a:rPr lang="en-US" dirty="0" err="1"/>
              <a:t>oligoclonal</a:t>
            </a:r>
            <a:r>
              <a:rPr lang="en-US" dirty="0"/>
              <a:t> bands are found</a:t>
            </a:r>
            <a:endParaRPr lang="en-IN" dirty="0"/>
          </a:p>
          <a:p>
            <a:endParaRPr lang="en-IN" dirty="0"/>
          </a:p>
        </p:txBody>
      </p:sp>
    </p:spTree>
    <p:extLst>
      <p:ext uri="{BB962C8B-B14F-4D97-AF65-F5344CB8AC3E}">
        <p14:creationId xmlns:p14="http://schemas.microsoft.com/office/powerpoint/2010/main" val="18156876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MRI - edematous </a:t>
            </a:r>
            <a:r>
              <a:rPr lang="en-US" dirty="0"/>
              <a:t>swelling of the spinal cord that may mimic </a:t>
            </a:r>
            <a:r>
              <a:rPr lang="en-US" dirty="0" smtClean="0"/>
              <a:t>tumor</a:t>
            </a:r>
          </a:p>
          <a:p>
            <a:r>
              <a:rPr lang="en-US" dirty="0" smtClean="0"/>
              <a:t>Gadolinium </a:t>
            </a:r>
            <a:r>
              <a:rPr lang="en-US" dirty="0"/>
              <a:t>enhancement of active </a:t>
            </a:r>
            <a:r>
              <a:rPr lang="en-US" dirty="0" smtClean="0"/>
              <a:t>lesions</a:t>
            </a:r>
          </a:p>
          <a:p>
            <a:r>
              <a:rPr lang="en-US" dirty="0" smtClean="0"/>
              <a:t>Nodular </a:t>
            </a:r>
            <a:r>
              <a:rPr lang="en-US" dirty="0"/>
              <a:t>enhancement of the adjacent surface of the </a:t>
            </a:r>
            <a:r>
              <a:rPr lang="en-US" dirty="0" smtClean="0"/>
              <a:t>cord</a:t>
            </a:r>
          </a:p>
          <a:p>
            <a:r>
              <a:rPr lang="en-US" dirty="0" smtClean="0"/>
              <a:t>Lesions </a:t>
            </a:r>
            <a:r>
              <a:rPr lang="en-US" dirty="0"/>
              <a:t>may be single or </a:t>
            </a:r>
            <a:r>
              <a:rPr lang="en-US" dirty="0" smtClean="0"/>
              <a:t>multiple</a:t>
            </a:r>
          </a:p>
          <a:p>
            <a:r>
              <a:rPr lang="en-US" dirty="0" smtClean="0"/>
              <a:t>On </a:t>
            </a:r>
            <a:r>
              <a:rPr lang="en-US" dirty="0"/>
              <a:t>axial </a:t>
            </a:r>
            <a:r>
              <a:rPr lang="en-US" dirty="0" smtClean="0"/>
              <a:t>images- enhancement </a:t>
            </a:r>
            <a:r>
              <a:rPr lang="en-US" dirty="0"/>
              <a:t>of the central cord </a:t>
            </a:r>
            <a:endParaRPr lang="en-US" dirty="0" smtClean="0"/>
          </a:p>
          <a:p>
            <a:endParaRPr lang="en-US" dirty="0"/>
          </a:p>
          <a:p>
            <a:pPr marL="0" indent="0">
              <a:buNone/>
            </a:pPr>
            <a:r>
              <a:rPr lang="en-US" sz="2000" dirty="0"/>
              <a:t>Diagnosis</a:t>
            </a:r>
            <a:r>
              <a:rPr lang="en-US" dirty="0"/>
              <a:t> </a:t>
            </a:r>
          </a:p>
          <a:p>
            <a:r>
              <a:rPr lang="en-US" dirty="0"/>
              <a:t>Difficult when systemic manifestations of </a:t>
            </a:r>
            <a:r>
              <a:rPr lang="en-US" dirty="0" err="1"/>
              <a:t>sarcoid</a:t>
            </a:r>
            <a:r>
              <a:rPr lang="en-US" dirty="0"/>
              <a:t> are minor or absent (nearly 50% of cases) or when other typical neurologic manifestations of the disease are lacking</a:t>
            </a:r>
          </a:p>
          <a:p>
            <a:endParaRPr lang="en-US" dirty="0" smtClean="0"/>
          </a:p>
        </p:txBody>
      </p:sp>
    </p:spTree>
    <p:extLst>
      <p:ext uri="{BB962C8B-B14F-4D97-AF65-F5344CB8AC3E}">
        <p14:creationId xmlns:p14="http://schemas.microsoft.com/office/powerpoint/2010/main" val="26283179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dirty="0" smtClean="0"/>
              <a:t>CSF study</a:t>
            </a:r>
          </a:p>
          <a:p>
            <a:r>
              <a:rPr lang="en-US" dirty="0" smtClean="0"/>
              <a:t>MRI spine</a:t>
            </a:r>
          </a:p>
          <a:p>
            <a:r>
              <a:rPr lang="en-US" dirty="0" smtClean="0"/>
              <a:t>Slit-lamp </a:t>
            </a:r>
            <a:r>
              <a:rPr lang="en-US" dirty="0"/>
              <a:t>examination of the eye to search for </a:t>
            </a:r>
            <a:r>
              <a:rPr lang="en-US" dirty="0" smtClean="0"/>
              <a:t>uveitis</a:t>
            </a:r>
          </a:p>
          <a:p>
            <a:r>
              <a:rPr lang="en-US" dirty="0"/>
              <a:t>C</a:t>
            </a:r>
            <a:r>
              <a:rPr lang="en-US" dirty="0" smtClean="0"/>
              <a:t>hest </a:t>
            </a:r>
            <a:r>
              <a:rPr lang="en-US" dirty="0"/>
              <a:t>x-ray and CT to assess pulmonary involvement and </a:t>
            </a:r>
            <a:r>
              <a:rPr lang="en-US" dirty="0" err="1"/>
              <a:t>mediastinal</a:t>
            </a:r>
            <a:r>
              <a:rPr lang="en-US" dirty="0"/>
              <a:t> </a:t>
            </a:r>
            <a:r>
              <a:rPr lang="en-US" dirty="0" smtClean="0"/>
              <a:t>lymphadenopathy</a:t>
            </a:r>
          </a:p>
          <a:p>
            <a:r>
              <a:rPr lang="en-US" dirty="0" smtClean="0"/>
              <a:t>Serum </a:t>
            </a:r>
            <a:r>
              <a:rPr lang="en-US" dirty="0"/>
              <a:t>or CSF angiotensin-converting enzyme (</a:t>
            </a:r>
            <a:r>
              <a:rPr lang="en-US" dirty="0" smtClean="0"/>
              <a:t>ACE)</a:t>
            </a:r>
          </a:p>
          <a:p>
            <a:r>
              <a:rPr lang="en-US" dirty="0" smtClean="0"/>
              <a:t>Serum calcium</a:t>
            </a:r>
          </a:p>
          <a:p>
            <a:r>
              <a:rPr lang="en-US" dirty="0"/>
              <a:t>G</a:t>
            </a:r>
            <a:r>
              <a:rPr lang="en-US" dirty="0" smtClean="0"/>
              <a:t>allium scan</a:t>
            </a:r>
            <a:endParaRPr lang="en-IN" dirty="0"/>
          </a:p>
        </p:txBody>
      </p:sp>
    </p:spTree>
    <p:extLst>
      <p:ext uri="{BB962C8B-B14F-4D97-AF65-F5344CB8AC3E}">
        <p14:creationId xmlns:p14="http://schemas.microsoft.com/office/powerpoint/2010/main" val="26816362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Treatment</a:t>
            </a:r>
          </a:p>
          <a:p>
            <a:r>
              <a:rPr lang="en-US" dirty="0" smtClean="0"/>
              <a:t>oral glucocorticoids- initially</a:t>
            </a:r>
          </a:p>
          <a:p>
            <a:r>
              <a:rPr lang="en-US" dirty="0" smtClean="0"/>
              <a:t>Resistant cases -immunosuppressant </a:t>
            </a:r>
            <a:r>
              <a:rPr lang="en-US" dirty="0"/>
              <a:t>drugs, including </a:t>
            </a:r>
            <a:r>
              <a:rPr lang="en-US" dirty="0" smtClean="0"/>
              <a:t>TNF-α </a:t>
            </a:r>
            <a:r>
              <a:rPr lang="en-US" dirty="0"/>
              <a:t>inhibitor </a:t>
            </a:r>
            <a:r>
              <a:rPr lang="en-US" dirty="0" smtClean="0"/>
              <a:t>infliximab</a:t>
            </a:r>
            <a:endParaRPr lang="en-IN" dirty="0"/>
          </a:p>
          <a:p>
            <a:endParaRPr lang="en-IN" dirty="0"/>
          </a:p>
        </p:txBody>
      </p:sp>
    </p:spTree>
    <p:extLst>
      <p:ext uri="{BB962C8B-B14F-4D97-AF65-F5344CB8AC3E}">
        <p14:creationId xmlns:p14="http://schemas.microsoft.com/office/powerpoint/2010/main" val="27222085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POSTINFECTIOUS MYELITIS</a:t>
            </a:r>
            <a:endParaRPr lang="en-IN" dirty="0"/>
          </a:p>
        </p:txBody>
      </p:sp>
      <p:sp>
        <p:nvSpPr>
          <p:cNvPr id="3" name="Content Placeholder 2"/>
          <p:cNvSpPr>
            <a:spLocks noGrp="1"/>
          </p:cNvSpPr>
          <p:nvPr>
            <p:ph idx="1"/>
          </p:nvPr>
        </p:nvSpPr>
        <p:spPr/>
        <p:txBody>
          <a:bodyPr>
            <a:normAutofit/>
          </a:bodyPr>
          <a:lstStyle/>
          <a:p>
            <a:r>
              <a:rPr lang="en-US" dirty="0" err="1" smtClean="0"/>
              <a:t>postinfectious</a:t>
            </a:r>
            <a:r>
              <a:rPr lang="en-US" dirty="0" smtClean="0"/>
              <a:t> </a:t>
            </a:r>
            <a:r>
              <a:rPr lang="en-US" dirty="0"/>
              <a:t>or </a:t>
            </a:r>
            <a:r>
              <a:rPr lang="en-US" dirty="0" err="1" smtClean="0"/>
              <a:t>postvaccinal</a:t>
            </a:r>
            <a:r>
              <a:rPr lang="en-US" dirty="0" smtClean="0"/>
              <a:t> myelitis </a:t>
            </a:r>
            <a:r>
              <a:rPr lang="en-US" dirty="0"/>
              <a:t>follow an infection or </a:t>
            </a:r>
            <a:r>
              <a:rPr lang="en-US" dirty="0" smtClean="0"/>
              <a:t>vaccination</a:t>
            </a:r>
          </a:p>
          <a:p>
            <a:r>
              <a:rPr lang="en-US" dirty="0" smtClean="0"/>
              <a:t>Implicated- EBV, CMV, </a:t>
            </a:r>
            <a:r>
              <a:rPr lang="en-US" dirty="0"/>
              <a:t>mycoplasma, influenza, measles, varicella, mumps</a:t>
            </a:r>
            <a:r>
              <a:rPr lang="en-US" dirty="0" smtClean="0"/>
              <a:t>, </a:t>
            </a:r>
            <a:r>
              <a:rPr lang="en-US" dirty="0"/>
              <a:t>yellow </a:t>
            </a:r>
            <a:r>
              <a:rPr lang="en-US" dirty="0" smtClean="0"/>
              <a:t>fever</a:t>
            </a:r>
          </a:p>
          <a:p>
            <a:r>
              <a:rPr lang="en-US" dirty="0" smtClean="0"/>
              <a:t>As </a:t>
            </a:r>
            <a:r>
              <a:rPr lang="en-US" dirty="0"/>
              <a:t>in the related disorder acute disseminated </a:t>
            </a:r>
            <a:r>
              <a:rPr lang="en-US" dirty="0" smtClean="0"/>
              <a:t>encephalomyelitis, </a:t>
            </a:r>
            <a:r>
              <a:rPr lang="en-US" dirty="0" err="1" smtClean="0"/>
              <a:t>postinfectious</a:t>
            </a:r>
            <a:r>
              <a:rPr lang="en-US" dirty="0" smtClean="0"/>
              <a:t> </a:t>
            </a:r>
            <a:r>
              <a:rPr lang="en-US" dirty="0"/>
              <a:t>myelitis often begins as the patient appears to be recovering from an acute febrile infection, or in the subsequent days or weeks, but an infectious agent cannot be isolated from the nervous system or </a:t>
            </a:r>
            <a:r>
              <a:rPr lang="en-US" dirty="0" smtClean="0"/>
              <a:t>CSF</a:t>
            </a:r>
          </a:p>
          <a:p>
            <a:r>
              <a:rPr lang="en-US" dirty="0" smtClean="0"/>
              <a:t>Presumption is myelitis </a:t>
            </a:r>
            <a:r>
              <a:rPr lang="en-US" dirty="0"/>
              <a:t>represents an autoimmune disorder triggered by infection and </a:t>
            </a:r>
            <a:r>
              <a:rPr lang="en-US" dirty="0" smtClean="0"/>
              <a:t>not </a:t>
            </a:r>
            <a:r>
              <a:rPr lang="en-US" dirty="0"/>
              <a:t>due to direct infection of the spinal </a:t>
            </a:r>
            <a:r>
              <a:rPr lang="en-US" dirty="0" smtClean="0"/>
              <a:t>cord</a:t>
            </a:r>
          </a:p>
          <a:p>
            <a:r>
              <a:rPr lang="en-US" dirty="0" smtClean="0"/>
              <a:t>No definitive therapy</a:t>
            </a:r>
          </a:p>
          <a:p>
            <a:r>
              <a:rPr lang="en-US" dirty="0" smtClean="0"/>
              <a:t>Treatment- glucocorticoids, in </a:t>
            </a:r>
            <a:r>
              <a:rPr lang="en-US" dirty="0"/>
              <a:t>fulminant </a:t>
            </a:r>
            <a:r>
              <a:rPr lang="en-US" dirty="0" smtClean="0"/>
              <a:t>cases plasma </a:t>
            </a:r>
            <a:r>
              <a:rPr lang="en-US" dirty="0"/>
              <a:t>exchange</a:t>
            </a:r>
            <a:endParaRPr lang="en-IN" dirty="0"/>
          </a:p>
        </p:txBody>
      </p:sp>
    </p:spTree>
    <p:extLst>
      <p:ext uri="{BB962C8B-B14F-4D97-AF65-F5344CB8AC3E}">
        <p14:creationId xmlns:p14="http://schemas.microsoft.com/office/powerpoint/2010/main" val="17871473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Infectious myelitis</a:t>
            </a:r>
            <a:endParaRPr lang="en-IN" dirty="0"/>
          </a:p>
        </p:txBody>
      </p:sp>
      <p:sp>
        <p:nvSpPr>
          <p:cNvPr id="3" name="Content Placeholder 2"/>
          <p:cNvSpPr>
            <a:spLocks noGrp="1"/>
          </p:cNvSpPr>
          <p:nvPr>
            <p:ph idx="1"/>
          </p:nvPr>
        </p:nvSpPr>
        <p:spPr>
          <a:xfrm>
            <a:off x="677333" y="2160589"/>
            <a:ext cx="10578801" cy="3880773"/>
          </a:xfrm>
        </p:spPr>
        <p:txBody>
          <a:bodyPr>
            <a:normAutofit/>
          </a:bodyPr>
          <a:lstStyle/>
          <a:p>
            <a:pPr marL="0" indent="0">
              <a:buNone/>
            </a:pPr>
            <a:r>
              <a:rPr lang="en-US" sz="2400" dirty="0" smtClean="0">
                <a:solidFill>
                  <a:srgbClr val="C00000"/>
                </a:solidFill>
              </a:rPr>
              <a:t>Viral</a:t>
            </a:r>
            <a:r>
              <a:rPr lang="en-US" dirty="0" smtClean="0"/>
              <a:t> </a:t>
            </a:r>
          </a:p>
          <a:p>
            <a:r>
              <a:rPr lang="en-US" dirty="0" smtClean="0"/>
              <a:t>Herpes zoster, HSV </a:t>
            </a:r>
            <a:r>
              <a:rPr lang="en-US" dirty="0"/>
              <a:t>types 1 and 2, EBV, CMV</a:t>
            </a:r>
            <a:r>
              <a:rPr lang="en-US" dirty="0" smtClean="0"/>
              <a:t>, </a:t>
            </a:r>
            <a:r>
              <a:rPr lang="en-US" dirty="0"/>
              <a:t>rabies </a:t>
            </a:r>
            <a:r>
              <a:rPr lang="en-US" dirty="0" smtClean="0"/>
              <a:t>virus, </a:t>
            </a:r>
            <a:r>
              <a:rPr lang="en-US" dirty="0" err="1" smtClean="0"/>
              <a:t>Zika</a:t>
            </a:r>
            <a:r>
              <a:rPr lang="en-US" dirty="0" smtClean="0"/>
              <a:t> virus</a:t>
            </a:r>
          </a:p>
          <a:p>
            <a:r>
              <a:rPr lang="en-US" dirty="0" smtClean="0"/>
              <a:t>HSV-2 (less </a:t>
            </a:r>
            <a:r>
              <a:rPr lang="en-US" dirty="0"/>
              <a:t>commonly HSV-1) </a:t>
            </a:r>
            <a:r>
              <a:rPr lang="en-US" dirty="0" smtClean="0"/>
              <a:t>- distinctive </a:t>
            </a:r>
            <a:r>
              <a:rPr lang="en-US" dirty="0"/>
              <a:t>syndrome of recurrent sacral </a:t>
            </a:r>
            <a:r>
              <a:rPr lang="en-US" dirty="0" err="1"/>
              <a:t>cauda</a:t>
            </a:r>
            <a:r>
              <a:rPr lang="en-US" dirty="0"/>
              <a:t> </a:t>
            </a:r>
            <a:r>
              <a:rPr lang="en-US" dirty="0" err="1"/>
              <a:t>equina</a:t>
            </a:r>
            <a:r>
              <a:rPr lang="en-US" dirty="0"/>
              <a:t> neuritis in association with outbreaks of genital herpes (</a:t>
            </a:r>
            <a:r>
              <a:rPr lang="en-US" dirty="0" err="1">
                <a:solidFill>
                  <a:srgbClr val="FF0000"/>
                </a:solidFill>
              </a:rPr>
              <a:t>Elsberg’s</a:t>
            </a:r>
            <a:r>
              <a:rPr lang="en-US" dirty="0">
                <a:solidFill>
                  <a:srgbClr val="FF0000"/>
                </a:solidFill>
              </a:rPr>
              <a:t> </a:t>
            </a:r>
            <a:r>
              <a:rPr lang="en-US" dirty="0" smtClean="0">
                <a:solidFill>
                  <a:srgbClr val="FF0000"/>
                </a:solidFill>
              </a:rPr>
              <a:t>syndrome</a:t>
            </a:r>
            <a:r>
              <a:rPr lang="en-US" dirty="0" smtClean="0"/>
              <a:t>)</a:t>
            </a:r>
          </a:p>
          <a:p>
            <a:r>
              <a:rPr lang="en-US" dirty="0" smtClean="0"/>
              <a:t>Poliomyelitis </a:t>
            </a:r>
            <a:r>
              <a:rPr lang="en-US" dirty="0"/>
              <a:t>is the prototypic viral myelitis, but it is </a:t>
            </a:r>
            <a:r>
              <a:rPr lang="en-US" dirty="0" smtClean="0"/>
              <a:t>restricted </a:t>
            </a:r>
            <a:r>
              <a:rPr lang="en-US" dirty="0"/>
              <a:t>to the anterior gray matter of the cord containing the spinal </a:t>
            </a:r>
            <a:r>
              <a:rPr lang="en-US" dirty="0" err="1" smtClean="0"/>
              <a:t>motoneuron</a:t>
            </a:r>
            <a:endParaRPr lang="en-US" dirty="0" smtClean="0"/>
          </a:p>
          <a:p>
            <a:r>
              <a:rPr lang="en-US" dirty="0" smtClean="0"/>
              <a:t>Polio-like syndrome- </a:t>
            </a:r>
            <a:r>
              <a:rPr lang="en-US" dirty="0" err="1" smtClean="0"/>
              <a:t>enteroviruses</a:t>
            </a:r>
            <a:r>
              <a:rPr lang="en-US" dirty="0" smtClean="0"/>
              <a:t> (</a:t>
            </a:r>
            <a:r>
              <a:rPr lang="en-US" dirty="0" err="1" smtClean="0"/>
              <a:t>enterovirus</a:t>
            </a:r>
            <a:r>
              <a:rPr lang="en-US" dirty="0" smtClean="0"/>
              <a:t> </a:t>
            </a:r>
            <a:r>
              <a:rPr lang="en-US" dirty="0"/>
              <a:t>71 and </a:t>
            </a:r>
            <a:r>
              <a:rPr lang="en-US" dirty="0" err="1"/>
              <a:t>coxsackie</a:t>
            </a:r>
            <a:r>
              <a:rPr lang="en-US" dirty="0" smtClean="0"/>
              <a:t>), JE, West </a:t>
            </a:r>
            <a:r>
              <a:rPr lang="en-US" dirty="0"/>
              <a:t>Nile </a:t>
            </a:r>
            <a:r>
              <a:rPr lang="en-US" dirty="0" smtClean="0"/>
              <a:t>virus</a:t>
            </a:r>
          </a:p>
          <a:p>
            <a:r>
              <a:rPr lang="en-US" dirty="0" smtClean="0"/>
              <a:t>Chronic </a:t>
            </a:r>
            <a:r>
              <a:rPr lang="en-US" dirty="0"/>
              <a:t>viral </a:t>
            </a:r>
            <a:r>
              <a:rPr lang="en-US" dirty="0" err="1"/>
              <a:t>myelitic</a:t>
            </a:r>
            <a:r>
              <a:rPr lang="en-US" dirty="0"/>
              <a:t> </a:t>
            </a:r>
            <a:r>
              <a:rPr lang="en-US" dirty="0" smtClean="0"/>
              <a:t>infections- </a:t>
            </a:r>
            <a:r>
              <a:rPr lang="en-US" dirty="0"/>
              <a:t>HIV or </a:t>
            </a:r>
            <a:r>
              <a:rPr lang="en-US" dirty="0" smtClean="0"/>
              <a:t>HTLV-1</a:t>
            </a:r>
            <a:endParaRPr lang="en-IN" dirty="0"/>
          </a:p>
        </p:txBody>
      </p:sp>
    </p:spTree>
    <p:extLst>
      <p:ext uri="{BB962C8B-B14F-4D97-AF65-F5344CB8AC3E}">
        <p14:creationId xmlns:p14="http://schemas.microsoft.com/office/powerpoint/2010/main" val="30625475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In suspected </a:t>
            </a:r>
            <a:r>
              <a:rPr lang="en-IN" dirty="0"/>
              <a:t>viral </a:t>
            </a:r>
            <a:r>
              <a:rPr lang="en-IN" dirty="0" smtClean="0"/>
              <a:t>myelitis, appropriate </a:t>
            </a:r>
            <a:r>
              <a:rPr lang="en-IN" dirty="0"/>
              <a:t>to begin specific therapy </a:t>
            </a:r>
            <a:endParaRPr lang="en-IN" dirty="0" smtClean="0"/>
          </a:p>
          <a:p>
            <a:r>
              <a:rPr lang="en-IN" dirty="0" smtClean="0"/>
              <a:t>Herpes </a:t>
            </a:r>
            <a:r>
              <a:rPr lang="en-IN" dirty="0"/>
              <a:t>zoster, HSV, and EBV </a:t>
            </a:r>
            <a:r>
              <a:rPr lang="en-IN" dirty="0" smtClean="0"/>
              <a:t>myelitis-</a:t>
            </a:r>
          </a:p>
          <a:p>
            <a:pPr marL="0" indent="0">
              <a:buNone/>
            </a:pPr>
            <a:r>
              <a:rPr lang="en-IN" dirty="0" smtClean="0"/>
              <a:t>iv </a:t>
            </a:r>
            <a:r>
              <a:rPr lang="en-IN" dirty="0"/>
              <a:t>acyclovir (10 mg/kg q8h) or </a:t>
            </a:r>
            <a:endParaRPr lang="en-IN" dirty="0" smtClean="0"/>
          </a:p>
          <a:p>
            <a:pPr marL="0" indent="0">
              <a:buNone/>
            </a:pPr>
            <a:r>
              <a:rPr lang="en-IN" dirty="0" smtClean="0"/>
              <a:t>oral </a:t>
            </a:r>
            <a:r>
              <a:rPr lang="en-IN" dirty="0" err="1"/>
              <a:t>valacyclovir</a:t>
            </a:r>
            <a:r>
              <a:rPr lang="en-IN" dirty="0"/>
              <a:t> (2 g </a:t>
            </a:r>
            <a:r>
              <a:rPr lang="en-IN" dirty="0" err="1"/>
              <a:t>tid</a:t>
            </a:r>
            <a:r>
              <a:rPr lang="en-IN" dirty="0"/>
              <a:t>) </a:t>
            </a:r>
            <a:r>
              <a:rPr lang="en-IN" dirty="0" smtClean="0"/>
              <a:t>            for </a:t>
            </a:r>
            <a:r>
              <a:rPr lang="en-IN" dirty="0"/>
              <a:t>10–14 </a:t>
            </a:r>
            <a:r>
              <a:rPr lang="en-IN" dirty="0" smtClean="0"/>
              <a:t>days</a:t>
            </a:r>
          </a:p>
          <a:p>
            <a:r>
              <a:rPr lang="en-IN" dirty="0" smtClean="0"/>
              <a:t>CMV- </a:t>
            </a:r>
          </a:p>
          <a:p>
            <a:pPr marL="0" indent="0">
              <a:buNone/>
            </a:pPr>
            <a:r>
              <a:rPr lang="en-IN" dirty="0" err="1" smtClean="0"/>
              <a:t>ganciclovir</a:t>
            </a:r>
            <a:r>
              <a:rPr lang="en-IN" dirty="0" smtClean="0"/>
              <a:t> </a:t>
            </a:r>
            <a:r>
              <a:rPr lang="en-IN" dirty="0"/>
              <a:t>(5 mg/kg IV bid) plus </a:t>
            </a:r>
            <a:r>
              <a:rPr lang="en-IN" dirty="0" err="1"/>
              <a:t>foscarnet</a:t>
            </a:r>
            <a:r>
              <a:rPr lang="en-IN" dirty="0"/>
              <a:t> (60 mg/kg IV </a:t>
            </a:r>
            <a:r>
              <a:rPr lang="en-IN" dirty="0" err="1"/>
              <a:t>tid</a:t>
            </a:r>
            <a:r>
              <a:rPr lang="en-IN" dirty="0"/>
              <a:t>) or </a:t>
            </a:r>
            <a:endParaRPr lang="en-IN" dirty="0" smtClean="0"/>
          </a:p>
          <a:p>
            <a:pPr marL="0" indent="0">
              <a:buNone/>
            </a:pPr>
            <a:r>
              <a:rPr lang="en-IN" dirty="0" err="1" smtClean="0"/>
              <a:t>cidofovir</a:t>
            </a:r>
            <a:r>
              <a:rPr lang="en-IN" dirty="0" smtClean="0"/>
              <a:t> (5 </a:t>
            </a:r>
            <a:r>
              <a:rPr lang="en-IN" dirty="0"/>
              <a:t>mg/kg per week for 2 weeks)</a:t>
            </a:r>
          </a:p>
        </p:txBody>
      </p:sp>
      <p:sp>
        <p:nvSpPr>
          <p:cNvPr id="4" name="Right Brace 3"/>
          <p:cNvSpPr/>
          <p:nvPr/>
        </p:nvSpPr>
        <p:spPr>
          <a:xfrm>
            <a:off x="3953814" y="3065172"/>
            <a:ext cx="206062" cy="6568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3307956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r>
              <a:rPr lang="en-IN" sz="2400" dirty="0">
                <a:solidFill>
                  <a:srgbClr val="C00000"/>
                </a:solidFill>
              </a:rPr>
              <a:t>Bacterial and mycobacterial myelitis </a:t>
            </a:r>
            <a:endParaRPr lang="en-IN" sz="2400" dirty="0" smtClean="0">
              <a:solidFill>
                <a:srgbClr val="C00000"/>
              </a:solidFill>
            </a:endParaRPr>
          </a:p>
          <a:p>
            <a:r>
              <a:rPr lang="en-IN" dirty="0" smtClean="0"/>
              <a:t>Most </a:t>
            </a:r>
            <a:r>
              <a:rPr lang="en-IN" dirty="0"/>
              <a:t>are essentially </a:t>
            </a:r>
            <a:r>
              <a:rPr lang="en-IN" dirty="0" smtClean="0"/>
              <a:t>abscesses, are </a:t>
            </a:r>
            <a:r>
              <a:rPr lang="en-IN" dirty="0"/>
              <a:t>less common than viral causes </a:t>
            </a:r>
            <a:endParaRPr lang="en-IN" dirty="0" smtClean="0"/>
          </a:p>
          <a:p>
            <a:r>
              <a:rPr lang="en-IN" dirty="0"/>
              <a:t>L</a:t>
            </a:r>
            <a:r>
              <a:rPr lang="en-IN" dirty="0" smtClean="0"/>
              <a:t>ess </a:t>
            </a:r>
            <a:r>
              <a:rPr lang="en-IN" dirty="0"/>
              <a:t>frequent than cerebral bacterial </a:t>
            </a:r>
            <a:r>
              <a:rPr lang="en-IN" dirty="0" smtClean="0"/>
              <a:t>abscess</a:t>
            </a:r>
          </a:p>
          <a:p>
            <a:r>
              <a:rPr lang="en-IN" dirty="0" err="1" smtClean="0"/>
              <a:t>Borrelia</a:t>
            </a:r>
            <a:r>
              <a:rPr lang="en-IN" dirty="0" smtClean="0"/>
              <a:t> </a:t>
            </a:r>
            <a:r>
              <a:rPr lang="en-IN" dirty="0" err="1"/>
              <a:t>burgdorferi</a:t>
            </a:r>
            <a:r>
              <a:rPr lang="en-IN" dirty="0"/>
              <a:t> (Lyme disease</a:t>
            </a:r>
            <a:r>
              <a:rPr lang="en-IN" dirty="0" smtClean="0"/>
              <a:t>)</a:t>
            </a:r>
          </a:p>
          <a:p>
            <a:r>
              <a:rPr lang="en-IN" dirty="0" smtClean="0"/>
              <a:t>Listeria </a:t>
            </a:r>
            <a:r>
              <a:rPr lang="en-IN" dirty="0" err="1" smtClean="0"/>
              <a:t>monocytogenes</a:t>
            </a:r>
            <a:endParaRPr lang="en-IN" dirty="0" smtClean="0"/>
          </a:p>
          <a:p>
            <a:r>
              <a:rPr lang="en-IN" dirty="0" smtClean="0"/>
              <a:t>Mycobacterium tuberculosis</a:t>
            </a:r>
          </a:p>
          <a:p>
            <a:r>
              <a:rPr lang="en-IN" dirty="0" err="1" smtClean="0"/>
              <a:t>Treponema</a:t>
            </a:r>
            <a:r>
              <a:rPr lang="en-IN" dirty="0" smtClean="0"/>
              <a:t> </a:t>
            </a:r>
            <a:r>
              <a:rPr lang="en-IN" dirty="0" err="1"/>
              <a:t>pallidum</a:t>
            </a:r>
            <a:r>
              <a:rPr lang="en-IN" dirty="0"/>
              <a:t> (</a:t>
            </a:r>
            <a:r>
              <a:rPr lang="en-IN" dirty="0" smtClean="0"/>
              <a:t>syphilis)</a:t>
            </a:r>
          </a:p>
          <a:p>
            <a:r>
              <a:rPr lang="en-IN" dirty="0" smtClean="0"/>
              <a:t>Mycoplasma </a:t>
            </a:r>
            <a:r>
              <a:rPr lang="en-IN" dirty="0" err="1"/>
              <a:t>pneumoniae</a:t>
            </a:r>
            <a:r>
              <a:rPr lang="en-IN" dirty="0"/>
              <a:t> </a:t>
            </a:r>
          </a:p>
        </p:txBody>
      </p:sp>
    </p:spTree>
    <p:extLst>
      <p:ext uri="{BB962C8B-B14F-4D97-AF65-F5344CB8AC3E}">
        <p14:creationId xmlns:p14="http://schemas.microsoft.com/office/powerpoint/2010/main" val="4120431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48545" y="1465130"/>
            <a:ext cx="9432582" cy="4697411"/>
          </a:xfrm>
        </p:spPr>
        <p:txBody>
          <a:bodyPr>
            <a:normAutofit/>
          </a:bodyPr>
          <a:lstStyle/>
          <a:p>
            <a:pPr marL="0" indent="0">
              <a:buNone/>
            </a:pPr>
            <a:r>
              <a:rPr lang="en-IN" sz="2400" dirty="0" smtClean="0">
                <a:solidFill>
                  <a:srgbClr val="C00000"/>
                </a:solidFill>
              </a:rPr>
              <a:t>Parasitic </a:t>
            </a:r>
            <a:r>
              <a:rPr lang="en-IN" sz="2400" dirty="0">
                <a:solidFill>
                  <a:srgbClr val="C00000"/>
                </a:solidFill>
              </a:rPr>
              <a:t>myelitis</a:t>
            </a:r>
            <a:endParaRPr lang="en-IN" sz="2400" dirty="0" smtClean="0">
              <a:solidFill>
                <a:srgbClr val="C00000"/>
              </a:solidFill>
            </a:endParaRPr>
          </a:p>
          <a:p>
            <a:r>
              <a:rPr lang="en-IN" dirty="0" err="1" smtClean="0"/>
              <a:t>Schistosomiasis</a:t>
            </a:r>
            <a:r>
              <a:rPr lang="en-IN" dirty="0" smtClean="0"/>
              <a:t>- </a:t>
            </a:r>
            <a:r>
              <a:rPr lang="en-IN" dirty="0"/>
              <a:t>endemic </a:t>
            </a:r>
            <a:r>
              <a:rPr lang="en-IN" dirty="0" smtClean="0"/>
              <a:t>areas</a:t>
            </a:r>
          </a:p>
          <a:p>
            <a:r>
              <a:rPr lang="en-IN" dirty="0" smtClean="0"/>
              <a:t>Intensely </a:t>
            </a:r>
            <a:r>
              <a:rPr lang="en-IN" dirty="0"/>
              <a:t>inflammatory and </a:t>
            </a:r>
            <a:r>
              <a:rPr lang="en-IN" dirty="0" smtClean="0"/>
              <a:t>granulomatous reaction, </a:t>
            </a:r>
            <a:r>
              <a:rPr lang="en-IN" dirty="0"/>
              <a:t>caused by a local response to tissue-digesting enzymes from the ova of the </a:t>
            </a:r>
            <a:r>
              <a:rPr lang="en-IN" dirty="0" smtClean="0"/>
              <a:t>parasite</a:t>
            </a:r>
          </a:p>
          <a:p>
            <a:r>
              <a:rPr lang="en-IN" dirty="0" err="1" smtClean="0"/>
              <a:t>Schistosoma</a:t>
            </a:r>
            <a:r>
              <a:rPr lang="en-IN" dirty="0" smtClean="0"/>
              <a:t> </a:t>
            </a:r>
            <a:r>
              <a:rPr lang="en-IN" dirty="0" err="1"/>
              <a:t>hematobium</a:t>
            </a:r>
            <a:r>
              <a:rPr lang="en-IN" dirty="0"/>
              <a:t> or </a:t>
            </a:r>
            <a:r>
              <a:rPr lang="en-IN" dirty="0" err="1"/>
              <a:t>Schistosoma</a:t>
            </a:r>
            <a:r>
              <a:rPr lang="en-IN" dirty="0"/>
              <a:t> </a:t>
            </a:r>
            <a:r>
              <a:rPr lang="en-IN" dirty="0" err="1" smtClean="0"/>
              <a:t>mansoni</a:t>
            </a:r>
            <a:endParaRPr lang="en-IN" dirty="0" smtClean="0"/>
          </a:p>
          <a:p>
            <a:endParaRPr lang="en-IN" dirty="0" smtClean="0"/>
          </a:p>
          <a:p>
            <a:r>
              <a:rPr lang="en-IN" dirty="0" smtClean="0"/>
              <a:t>Toxoplasmosis -occasionally </a:t>
            </a:r>
            <a:r>
              <a:rPr lang="en-IN" dirty="0"/>
              <a:t>cause a focal </a:t>
            </a:r>
            <a:r>
              <a:rPr lang="en-IN" dirty="0" smtClean="0"/>
              <a:t>myelopathy</a:t>
            </a:r>
          </a:p>
          <a:p>
            <a:pPr marL="0" indent="0">
              <a:buNone/>
            </a:pPr>
            <a:r>
              <a:rPr lang="en-IN" dirty="0" smtClean="0"/>
              <a:t>-should </a:t>
            </a:r>
            <a:r>
              <a:rPr lang="en-IN" dirty="0"/>
              <a:t>especially be considered in patients with AIDS </a:t>
            </a:r>
            <a:endParaRPr lang="en-IN" dirty="0" smtClean="0"/>
          </a:p>
          <a:p>
            <a:pPr marL="0" indent="0">
              <a:buNone/>
            </a:pPr>
            <a:endParaRPr lang="en-IN" dirty="0" smtClean="0"/>
          </a:p>
          <a:p>
            <a:r>
              <a:rPr lang="en-IN" dirty="0" err="1" smtClean="0"/>
              <a:t>Cysticercosis</a:t>
            </a:r>
            <a:r>
              <a:rPr lang="en-IN" dirty="0" smtClean="0"/>
              <a:t>- </a:t>
            </a:r>
            <a:r>
              <a:rPr lang="en-IN" dirty="0"/>
              <a:t>another </a:t>
            </a:r>
            <a:r>
              <a:rPr lang="en-IN" dirty="0" smtClean="0"/>
              <a:t>consideration, far </a:t>
            </a:r>
            <a:r>
              <a:rPr lang="en-IN" dirty="0"/>
              <a:t>less common than parenchymal brain or meningeal involvement</a:t>
            </a:r>
          </a:p>
        </p:txBody>
      </p:sp>
    </p:spTree>
    <p:extLst>
      <p:ext uri="{BB962C8B-B14F-4D97-AF65-F5344CB8AC3E}">
        <p14:creationId xmlns:p14="http://schemas.microsoft.com/office/powerpoint/2010/main" val="32592606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voltage electrical injury</a:t>
            </a:r>
            <a:endParaRPr lang="en-IN" dirty="0"/>
          </a:p>
        </p:txBody>
      </p:sp>
      <p:sp>
        <p:nvSpPr>
          <p:cNvPr id="3" name="Content Placeholder 2"/>
          <p:cNvSpPr>
            <a:spLocks noGrp="1"/>
          </p:cNvSpPr>
          <p:nvPr>
            <p:ph idx="1"/>
          </p:nvPr>
        </p:nvSpPr>
        <p:spPr/>
        <p:txBody>
          <a:bodyPr/>
          <a:lstStyle/>
          <a:p>
            <a:r>
              <a:rPr lang="en-US" dirty="0" smtClean="0"/>
              <a:t>Spinal </a:t>
            </a:r>
            <a:r>
              <a:rPr lang="en-US" dirty="0"/>
              <a:t>cord injuries are prominent following electrocution from lightning strikes or other accidental electrical </a:t>
            </a:r>
            <a:r>
              <a:rPr lang="en-US" dirty="0" smtClean="0"/>
              <a:t>exposures</a:t>
            </a:r>
          </a:p>
          <a:p>
            <a:r>
              <a:rPr lang="en-US" dirty="0" smtClean="0"/>
              <a:t>Syndrome </a:t>
            </a:r>
            <a:r>
              <a:rPr lang="en-US" dirty="0"/>
              <a:t>consists of transient weakness acutely (often with an altered sensorium and focal cerebral </a:t>
            </a:r>
            <a:r>
              <a:rPr lang="en-US" dirty="0" smtClean="0"/>
              <a:t>disturbances)</a:t>
            </a:r>
          </a:p>
          <a:p>
            <a:r>
              <a:rPr lang="en-US" dirty="0" smtClean="0"/>
              <a:t>After several </a:t>
            </a:r>
            <a:r>
              <a:rPr lang="en-US" dirty="0"/>
              <a:t>days or even </a:t>
            </a:r>
            <a:r>
              <a:rPr lang="en-US" dirty="0" smtClean="0"/>
              <a:t>weeks - severe </a:t>
            </a:r>
            <a:r>
              <a:rPr lang="en-US" dirty="0"/>
              <a:t>and </a:t>
            </a:r>
            <a:r>
              <a:rPr lang="en-US" dirty="0" smtClean="0"/>
              <a:t>permanent myelopathy</a:t>
            </a:r>
          </a:p>
          <a:p>
            <a:r>
              <a:rPr lang="en-US" dirty="0" smtClean="0"/>
              <a:t>Rare </a:t>
            </a:r>
            <a:r>
              <a:rPr lang="en-US" dirty="0"/>
              <a:t>injury </a:t>
            </a:r>
            <a:r>
              <a:rPr lang="en-US" dirty="0" smtClean="0"/>
              <a:t>type</a:t>
            </a:r>
          </a:p>
          <a:p>
            <a:r>
              <a:rPr lang="en-US" dirty="0" smtClean="0"/>
              <a:t>Limited </a:t>
            </a:r>
            <a:r>
              <a:rPr lang="en-US" dirty="0"/>
              <a:t>data incriminate a vascular pathology involving </a:t>
            </a:r>
            <a:r>
              <a:rPr lang="en-US" dirty="0" smtClean="0"/>
              <a:t>ASA </a:t>
            </a:r>
            <a:r>
              <a:rPr lang="en-US" dirty="0"/>
              <a:t>and its branches in some </a:t>
            </a:r>
            <a:r>
              <a:rPr lang="en-US" dirty="0" smtClean="0"/>
              <a:t>cases </a:t>
            </a:r>
          </a:p>
          <a:p>
            <a:r>
              <a:rPr lang="en-US" dirty="0" smtClean="0"/>
              <a:t>Therapy- </a:t>
            </a:r>
            <a:r>
              <a:rPr lang="en-US" dirty="0"/>
              <a:t>supportive</a:t>
            </a:r>
            <a:endParaRPr lang="en-IN" dirty="0"/>
          </a:p>
        </p:txBody>
      </p:sp>
    </p:spTree>
    <p:extLst>
      <p:ext uri="{BB962C8B-B14F-4D97-AF65-F5344CB8AC3E}">
        <p14:creationId xmlns:p14="http://schemas.microsoft.com/office/powerpoint/2010/main" val="41033214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764405" y="137755"/>
            <a:ext cx="5875338" cy="6591300"/>
          </a:xfrm>
        </p:spPr>
      </p:pic>
    </p:spTree>
    <p:extLst>
      <p:ext uri="{BB962C8B-B14F-4D97-AF65-F5344CB8AC3E}">
        <p14:creationId xmlns:p14="http://schemas.microsoft.com/office/powerpoint/2010/main" val="5749789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1370" y="231077"/>
            <a:ext cx="9517486" cy="6466692"/>
          </a:xfrm>
        </p:spPr>
      </p:pic>
    </p:spTree>
    <p:extLst>
      <p:ext uri="{BB962C8B-B14F-4D97-AF65-F5344CB8AC3E}">
        <p14:creationId xmlns:p14="http://schemas.microsoft.com/office/powerpoint/2010/main" val="5196432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THANK YOU </a:t>
            </a:r>
            <a:endParaRPr lang="en-IN" dirty="0"/>
          </a:p>
        </p:txBody>
      </p:sp>
      <p:sp>
        <p:nvSpPr>
          <p:cNvPr id="5" name="Text Placeholder 4"/>
          <p:cNvSpPr>
            <a:spLocks noGrp="1"/>
          </p:cNvSpPr>
          <p:nvPr>
            <p:ph type="body" idx="1"/>
          </p:nvPr>
        </p:nvSpPr>
        <p:spPr/>
        <p:txBody>
          <a:bodyPr/>
          <a:lstStyle/>
          <a:p>
            <a:endParaRPr lang="en-IN"/>
          </a:p>
        </p:txBody>
      </p:sp>
    </p:spTree>
    <p:extLst>
      <p:ext uri="{BB962C8B-B14F-4D97-AF65-F5344CB8AC3E}">
        <p14:creationId xmlns:p14="http://schemas.microsoft.com/office/powerpoint/2010/main" val="628386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377</TotalTime>
  <Words>1466</Words>
  <Application>Microsoft Office PowerPoint</Application>
  <PresentationFormat>Widescreen</PresentationFormat>
  <Paragraphs>197</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Trebuchet MS</vt:lpstr>
      <vt:lpstr>Wingdings</vt:lpstr>
      <vt:lpstr>Wingdings 3</vt:lpstr>
      <vt:lpstr>Facet</vt:lpstr>
      <vt:lpstr>ACUTE TRANSVERSE MYELOPATHY</vt:lpstr>
      <vt:lpstr>PowerPoint Presentation</vt:lpstr>
      <vt:lpstr>Etiologies </vt:lpstr>
      <vt:lpstr>Sensory disturbance</vt:lpstr>
      <vt:lpstr>PowerPoint Presentation</vt:lpstr>
      <vt:lpstr>Motor disturbances</vt:lpstr>
      <vt:lpstr>Autonomic disturbances</vt:lpstr>
      <vt:lpstr>Compressive and noncompressive myelopathy</vt:lpstr>
      <vt:lpstr>Non compressive causes</vt:lpstr>
      <vt:lpstr>Inflammatory &amp; immune myelopathy (myelitis)</vt:lpstr>
      <vt:lpstr>Multiple sclerosis</vt:lpstr>
      <vt:lpstr>PowerPoint Presentation</vt:lpstr>
      <vt:lpstr>Neuromyelitis optica</vt:lpstr>
      <vt:lpstr>PowerPoint Presentation</vt:lpstr>
      <vt:lpstr>PowerPoint Presentation</vt:lpstr>
      <vt:lpstr>Systemic immune mediated disorders</vt:lpstr>
      <vt:lpstr>SLE related </vt:lpstr>
      <vt:lpstr>PowerPoint Presentation</vt:lpstr>
      <vt:lpstr>Sarcoid myelopathy  </vt:lpstr>
      <vt:lpstr>PowerPoint Presentation</vt:lpstr>
      <vt:lpstr>PowerPoint Presentation</vt:lpstr>
      <vt:lpstr>PowerPoint Presentation</vt:lpstr>
      <vt:lpstr>POSTINFECTIOUS MYELITIS</vt:lpstr>
      <vt:lpstr>Infectious myelitis</vt:lpstr>
      <vt:lpstr>PowerPoint Presentation</vt:lpstr>
      <vt:lpstr>PowerPoint Presentation</vt:lpstr>
      <vt:lpstr>PowerPoint Presentation</vt:lpstr>
      <vt:lpstr>High voltage electrical injury</vt:lpstr>
      <vt:lpstr>PowerPoint Presentation</vt:lpstr>
      <vt:lpstr>PowerPoint Presentation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TRANSVERSE MYELOPATHY</dc:title>
  <dc:creator>Windows User</dc:creator>
  <cp:lastModifiedBy>Windows User</cp:lastModifiedBy>
  <cp:revision>34</cp:revision>
  <dcterms:created xsi:type="dcterms:W3CDTF">2022-10-17T08:27:10Z</dcterms:created>
  <dcterms:modified xsi:type="dcterms:W3CDTF">2022-10-18T02:33:15Z</dcterms:modified>
</cp:coreProperties>
</file>