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3B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RARE CAUSE OF CVT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CLINICAL CLUB </a:t>
            </a:r>
          </a:p>
          <a:p>
            <a:r>
              <a:rPr lang="en-US" dirty="0" smtClean="0"/>
              <a:t>M3 UNIT</a:t>
            </a:r>
          </a:p>
          <a:p>
            <a:r>
              <a:rPr lang="en-US" dirty="0" smtClean="0"/>
              <a:t>DR IBRAHIM ALI SALEEM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0275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CASE SUMMARY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Mrs</a:t>
            </a:r>
            <a:r>
              <a:rPr lang="en-US" dirty="0" smtClean="0"/>
              <a:t> XYZ is a 43/f</a:t>
            </a:r>
          </a:p>
          <a:p>
            <a:r>
              <a:rPr lang="en-US" dirty="0" smtClean="0"/>
              <a:t>Known case of </a:t>
            </a:r>
          </a:p>
          <a:p>
            <a:r>
              <a:rPr lang="en-US" dirty="0"/>
              <a:t>H</a:t>
            </a:r>
            <a:r>
              <a:rPr lang="en-US" dirty="0" smtClean="0"/>
              <a:t>ypothyroid on treatment with </a:t>
            </a:r>
            <a:r>
              <a:rPr lang="en-US" dirty="0" err="1" smtClean="0"/>
              <a:t>thyroxine</a:t>
            </a:r>
            <a:r>
              <a:rPr lang="en-US" dirty="0" smtClean="0"/>
              <a:t> 25mcg OD since 10 years</a:t>
            </a:r>
          </a:p>
          <a:p>
            <a:r>
              <a:rPr lang="en-US" dirty="0" smtClean="0"/>
              <a:t>MNG – benign nodules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3817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 episodes of CVT over a span of 2 </a:t>
            </a:r>
            <a:r>
              <a:rPr lang="en-US" b="1" dirty="0" smtClean="0"/>
              <a:t>years!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1</a:t>
            </a:r>
            <a:r>
              <a:rPr lang="en-US" u="sng" baseline="30000" dirty="0" smtClean="0"/>
              <a:t>st</a:t>
            </a:r>
            <a:r>
              <a:rPr lang="en-US" u="sng" dirty="0" smtClean="0"/>
              <a:t> episode</a:t>
            </a:r>
          </a:p>
          <a:p>
            <a:pPr lvl="1"/>
            <a:r>
              <a:rPr lang="en-US" dirty="0" smtClean="0"/>
              <a:t>DOA: 30/09/22</a:t>
            </a:r>
          </a:p>
          <a:p>
            <a:pPr lvl="1"/>
            <a:r>
              <a:rPr lang="en-US" dirty="0" smtClean="0"/>
              <a:t>PRESENTATION AND COURSE : </a:t>
            </a:r>
          </a:p>
          <a:p>
            <a:pPr lvl="2"/>
            <a:r>
              <a:rPr lang="en-US" dirty="0" smtClean="0"/>
              <a:t>HEADACHE OF 1 MONTH DURATION</a:t>
            </a:r>
          </a:p>
          <a:p>
            <a:pPr lvl="2"/>
            <a:r>
              <a:rPr lang="en-US" dirty="0" smtClean="0"/>
              <a:t>VOMITING, DIPLOPIA X 1 DAY</a:t>
            </a:r>
          </a:p>
          <a:p>
            <a:pPr lvl="2"/>
            <a:r>
              <a:rPr lang="en-US" dirty="0" smtClean="0"/>
              <a:t>PAPILLEDEMA +</a:t>
            </a:r>
          </a:p>
          <a:p>
            <a:pPr lvl="2"/>
            <a:r>
              <a:rPr lang="en-US" dirty="0" smtClean="0"/>
              <a:t>MRI – S/O BILATERAL TRANSVERSE SINUS THROMBOSIS</a:t>
            </a:r>
          </a:p>
        </p:txBody>
      </p:sp>
    </p:spTree>
    <p:extLst>
      <p:ext uri="{BB962C8B-B14F-4D97-AF65-F5344CB8AC3E}">
        <p14:creationId xmlns:p14="http://schemas.microsoft.com/office/powerpoint/2010/main" val="72753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h/o smoking/drug </a:t>
            </a:r>
            <a:r>
              <a:rPr lang="en-US" dirty="0" smtClean="0"/>
              <a:t>abuse/OCP use</a:t>
            </a:r>
            <a:endParaRPr lang="en-US" dirty="0"/>
          </a:p>
          <a:p>
            <a:r>
              <a:rPr lang="en-US" dirty="0"/>
              <a:t>No h/o loss of weight/appetite/B symptoms</a:t>
            </a:r>
          </a:p>
          <a:p>
            <a:r>
              <a:rPr lang="en-US" dirty="0" smtClean="0"/>
              <a:t>No h/o skin necrosis </a:t>
            </a:r>
          </a:p>
          <a:p>
            <a:r>
              <a:rPr lang="en-US" dirty="0" smtClean="0"/>
              <a:t>No family h/o </a:t>
            </a:r>
            <a:r>
              <a:rPr lang="en-US" dirty="0" err="1" smtClean="0"/>
              <a:t>thrombopilic</a:t>
            </a:r>
            <a:r>
              <a:rPr lang="en-US" dirty="0" smtClean="0"/>
              <a:t> states</a:t>
            </a:r>
          </a:p>
          <a:p>
            <a:pPr marL="57150" indent="0">
              <a:buNone/>
            </a:pP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2169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ANTIEDEMA MEASURES AND </a:t>
            </a:r>
            <a:r>
              <a:rPr lang="en-US" dirty="0" smtClean="0"/>
              <a:t>HEPARIN,DISCHARGED WITH WARFARIN 5MG</a:t>
            </a:r>
            <a:endParaRPr lang="en-US" dirty="0"/>
          </a:p>
          <a:p>
            <a:r>
              <a:rPr lang="en-US" dirty="0"/>
              <a:t>ANA – </a:t>
            </a:r>
            <a:r>
              <a:rPr lang="en-US" dirty="0" smtClean="0"/>
              <a:t>NEGATIVE</a:t>
            </a:r>
          </a:p>
          <a:p>
            <a:r>
              <a:rPr lang="en-US" dirty="0" smtClean="0"/>
              <a:t>COVID 19 RTPCR NEGATIVE</a:t>
            </a:r>
            <a:endParaRPr lang="en-US" dirty="0"/>
          </a:p>
          <a:p>
            <a:r>
              <a:rPr lang="en-US" dirty="0"/>
              <a:t>WORKUP FOR PROTEIN C,S, ANTITHROMBIN 3, FACTOR </a:t>
            </a:r>
            <a:r>
              <a:rPr lang="en-US" dirty="0" smtClean="0"/>
              <a:t>V </a:t>
            </a:r>
            <a:r>
              <a:rPr lang="en-US" dirty="0"/>
              <a:t>LEIDEN MUTATION, APLA SENT.</a:t>
            </a:r>
          </a:p>
          <a:p>
            <a:r>
              <a:rPr lang="en-US" dirty="0" smtClean="0"/>
              <a:t>RESULT…???</a:t>
            </a:r>
          </a:p>
          <a:p>
            <a:r>
              <a:rPr lang="en-US" dirty="0" smtClean="0"/>
              <a:t>She had reviewed in OPD later next month with INR 1.34 , Warfarin hiked.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507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2</a:t>
            </a:r>
            <a:r>
              <a:rPr lang="en-US" u="sng" baseline="30000" dirty="0" smtClean="0"/>
              <a:t>ND</a:t>
            </a:r>
            <a:r>
              <a:rPr lang="en-US" u="sng" dirty="0" smtClean="0"/>
              <a:t> EPISODE </a:t>
            </a:r>
          </a:p>
          <a:p>
            <a:pPr lvl="1"/>
            <a:r>
              <a:rPr lang="en-US" dirty="0" smtClean="0"/>
              <a:t>DOA – 13/01/22</a:t>
            </a:r>
          </a:p>
          <a:p>
            <a:pPr lvl="1"/>
            <a:r>
              <a:rPr lang="en-US" dirty="0" smtClean="0"/>
              <a:t>HEADACHE</a:t>
            </a:r>
          </a:p>
          <a:p>
            <a:pPr lvl="1"/>
            <a:r>
              <a:rPr lang="en-US" dirty="0" smtClean="0"/>
              <a:t>MRI – TRANSVERSE SINUS THROMBOSIS</a:t>
            </a:r>
          </a:p>
          <a:p>
            <a:pPr lvl="1"/>
            <a:r>
              <a:rPr lang="en-US" dirty="0" smtClean="0"/>
              <a:t>INR WAS 1.64 WITH 4mg </a:t>
            </a:r>
            <a:r>
              <a:rPr lang="en-US" dirty="0" err="1" smtClean="0"/>
              <a:t>warf</a:t>
            </a:r>
            <a:r>
              <a:rPr lang="en-US" dirty="0" smtClean="0"/>
              <a:t>, dose hiked, </a:t>
            </a:r>
            <a:r>
              <a:rPr lang="en-US" dirty="0" err="1" smtClean="0"/>
              <a:t>heparinised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patient improved, discharged</a:t>
            </a:r>
          </a:p>
          <a:p>
            <a:pPr lvl="1"/>
            <a:r>
              <a:rPr lang="en-US" dirty="0" smtClean="0"/>
              <a:t>APLA - negative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039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r>
              <a:rPr lang="en-US" u="sng" dirty="0" smtClean="0"/>
              <a:t>3</a:t>
            </a:r>
            <a:r>
              <a:rPr lang="en-US" u="sng" baseline="30000" dirty="0" smtClean="0"/>
              <a:t>RD</a:t>
            </a:r>
            <a:r>
              <a:rPr lang="en-US" u="sng" dirty="0" smtClean="0"/>
              <a:t> EPISODE</a:t>
            </a:r>
          </a:p>
          <a:p>
            <a:pPr lvl="1"/>
            <a:r>
              <a:rPr lang="en-US" dirty="0" smtClean="0"/>
              <a:t>DOA: 24/03/21</a:t>
            </a:r>
          </a:p>
          <a:p>
            <a:pPr lvl="1"/>
            <a:r>
              <a:rPr lang="en-US" dirty="0" smtClean="0"/>
              <a:t>MRV - RIGHT TRANSVERSE SINUS THROMBOSIS AGAIN</a:t>
            </a:r>
          </a:p>
          <a:p>
            <a:pPr lvl="1"/>
            <a:r>
              <a:rPr lang="en-US" dirty="0" smtClean="0"/>
              <a:t>PATIENT HAD STOPPED WARFARIN 5mg 1 week prior</a:t>
            </a:r>
          </a:p>
          <a:p>
            <a:pPr lvl="1"/>
            <a:r>
              <a:rPr lang="en-US" dirty="0" smtClean="0"/>
              <a:t>The repeat MRI had shown significant resolution</a:t>
            </a:r>
          </a:p>
          <a:p>
            <a:pPr lvl="1"/>
            <a:r>
              <a:rPr lang="en-US" dirty="0" smtClean="0"/>
              <a:t>Patient had associated Left lower leg swelling and pain</a:t>
            </a:r>
          </a:p>
          <a:p>
            <a:pPr lvl="2"/>
            <a:r>
              <a:rPr lang="en-US" dirty="0" smtClean="0"/>
              <a:t>But venous </a:t>
            </a:r>
            <a:r>
              <a:rPr lang="en-US" dirty="0" err="1" smtClean="0"/>
              <a:t>doppler</a:t>
            </a:r>
            <a:r>
              <a:rPr lang="en-US" dirty="0" smtClean="0"/>
              <a:t> was normal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4602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S.Homocysteine</a:t>
            </a:r>
            <a:r>
              <a:rPr lang="en-US" dirty="0" smtClean="0"/>
              <a:t> – 8.1 (N)</a:t>
            </a:r>
          </a:p>
          <a:p>
            <a:r>
              <a:rPr lang="en-US" dirty="0" smtClean="0"/>
              <a:t>Warfarin hiked, heparinized, INR monitored </a:t>
            </a:r>
          </a:p>
          <a:p>
            <a:r>
              <a:rPr lang="en-US" dirty="0" smtClean="0"/>
              <a:t>INR 2.9 reached with heparin 5mg</a:t>
            </a:r>
          </a:p>
          <a:p>
            <a:r>
              <a:rPr lang="en-US" dirty="0" smtClean="0"/>
              <a:t>Discharged, kept under close follow up, INR monitored</a:t>
            </a:r>
          </a:p>
          <a:p>
            <a:r>
              <a:rPr lang="en-US" dirty="0" smtClean="0"/>
              <a:t>No further episodes thrombosis</a:t>
            </a:r>
          </a:p>
          <a:p>
            <a:r>
              <a:rPr lang="en-US" dirty="0" smtClean="0"/>
              <a:t>Patient is well and has no functional deficits pertaining to thrombosis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0427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OPD visit: 11/11/22</a:t>
            </a:r>
          </a:p>
          <a:p>
            <a:r>
              <a:rPr lang="en-US" dirty="0" smtClean="0"/>
              <a:t>INR 1.9 – investigations sent </a:t>
            </a:r>
          </a:p>
          <a:p>
            <a:pPr lvl="1"/>
            <a:r>
              <a:rPr lang="en-US" dirty="0" smtClean="0"/>
              <a:t>Protein </a:t>
            </a:r>
            <a:r>
              <a:rPr lang="en-US" dirty="0" err="1" smtClean="0"/>
              <a:t>C,S,antithrombin</a:t>
            </a:r>
            <a:r>
              <a:rPr lang="en-US" dirty="0" smtClean="0"/>
              <a:t> 3, factor V </a:t>
            </a:r>
            <a:r>
              <a:rPr lang="en-US" dirty="0" err="1" smtClean="0"/>
              <a:t>leiden</a:t>
            </a:r>
            <a:r>
              <a:rPr lang="en-US" dirty="0" smtClean="0"/>
              <a:t> mutation</a:t>
            </a:r>
          </a:p>
          <a:p>
            <a:pPr lvl="1"/>
            <a:r>
              <a:rPr lang="en-US" dirty="0" smtClean="0"/>
              <a:t>Reports:</a:t>
            </a:r>
          </a:p>
          <a:p>
            <a:pPr lvl="2"/>
            <a:r>
              <a:rPr lang="en-US" b="1" i="1" dirty="0" smtClean="0">
                <a:solidFill>
                  <a:srgbClr val="FF0000"/>
                </a:solidFill>
              </a:rPr>
              <a:t>Protein S functional activity - &lt;10 (55-123)</a:t>
            </a:r>
          </a:p>
          <a:p>
            <a:pPr lvl="2"/>
            <a:r>
              <a:rPr lang="en-US" dirty="0" smtClean="0">
                <a:solidFill>
                  <a:srgbClr val="783B08"/>
                </a:solidFill>
              </a:rPr>
              <a:t>Protein C – 40 (70-140)</a:t>
            </a:r>
          </a:p>
          <a:p>
            <a:pPr lvl="2"/>
            <a:r>
              <a:rPr lang="en-US" dirty="0" err="1" smtClean="0">
                <a:solidFill>
                  <a:srgbClr val="783B08"/>
                </a:solidFill>
              </a:rPr>
              <a:t>Antithrombin</a:t>
            </a:r>
            <a:r>
              <a:rPr lang="en-US" dirty="0" smtClean="0">
                <a:solidFill>
                  <a:srgbClr val="783B08"/>
                </a:solidFill>
              </a:rPr>
              <a:t> 3 – 77 (80-120)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Factor V Leiden mutation, </a:t>
            </a:r>
            <a:r>
              <a:rPr lang="en-US" dirty="0" err="1" smtClean="0">
                <a:solidFill>
                  <a:schemeClr val="tx1"/>
                </a:solidFill>
              </a:rPr>
              <a:t>prothrombin</a:t>
            </a:r>
            <a:r>
              <a:rPr lang="en-US" dirty="0" smtClean="0">
                <a:solidFill>
                  <a:schemeClr val="tx1"/>
                </a:solidFill>
              </a:rPr>
              <a:t> mutation absent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INR 1.79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Warfarin dose adjusted, kept under follow up</a:t>
            </a:r>
          </a:p>
          <a:p>
            <a:pPr lvl="1"/>
            <a:endParaRPr lang="en-US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3567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RECURRENT CEREBRAL VENOUS THROMBOSIS</a:t>
            </a:r>
          </a:p>
          <a:p>
            <a:r>
              <a:rPr lang="en-US" dirty="0" smtClean="0"/>
              <a:t>CONGENITAL PROTEIN S DEFICIENCY</a:t>
            </a:r>
          </a:p>
          <a:p>
            <a:r>
              <a:rPr lang="en-US" dirty="0" smtClean="0"/>
              <a:t>ACQUIRED PROTEIN C, ANTITHROMBIN DEFICIENCY (DRUG-INDUCED)</a:t>
            </a:r>
          </a:p>
          <a:p>
            <a:r>
              <a:rPr lang="en-US" dirty="0" smtClean="0"/>
              <a:t>HYPOTHYROIDISM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8019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173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C, S DEFICIENCY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8412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OPTIONS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2452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CAUSING INR VARIATION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72094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</TotalTime>
  <Words>352</Words>
  <Application>Microsoft Office PowerPoint</Application>
  <PresentationFormat>Widescreen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A RARE CAUSE OF CVT</vt:lpstr>
      <vt:lpstr>THE CASE SUMMARY</vt:lpstr>
      <vt:lpstr>3 episodes of CVT over a span of 2 years!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DIAGNOSIS</vt:lpstr>
      <vt:lpstr>DISCUSSION</vt:lpstr>
      <vt:lpstr>PROTEIN C, S DEFICIENCY</vt:lpstr>
      <vt:lpstr>TREATMENT OPTIONS</vt:lpstr>
      <vt:lpstr>FACTORS CAUSING INR VARIATION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RARE CAUSE OF CVT</dc:title>
  <dc:creator>LENOVO</dc:creator>
  <cp:lastModifiedBy>LENOVO</cp:lastModifiedBy>
  <cp:revision>14</cp:revision>
  <dcterms:created xsi:type="dcterms:W3CDTF">2022-11-12T12:30:08Z</dcterms:created>
  <dcterms:modified xsi:type="dcterms:W3CDTF">2022-11-12T13:36:34Z</dcterms:modified>
</cp:coreProperties>
</file>