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>
  <p:sldMasterIdLst>
    <p:sldMasterId id="2147483670" r:id="rId1"/>
  </p:sldMasterIdLst>
  <p:notesMasterIdLst>
    <p:notesMasterId r:id="rId2"/>
  </p:notesMasterIdLst>
  <p:sldIdLst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</p:sldIdLst>
  <p:sldSz type="screen16x9" cy="6858000" cx="12192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3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tableStyles" Target="tableStyles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7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Title Slide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Rectangle 6"/>
          <p:cNvSpPr/>
          <p:nvPr/>
        </p:nvSpPr>
        <p:spPr>
          <a:xfrm>
            <a:off x="3175" y="6400800"/>
            <a:ext cx="12188825" cy="457200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597" name="Rectangle 7"/>
          <p:cNvSpPr/>
          <p:nvPr/>
        </p:nvSpPr>
        <p:spPr>
          <a:xfrm>
            <a:off x="15" y="6334316"/>
            <a:ext cx="12188825" cy="64008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598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baseline="0" sz="8000" spc="-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99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algn="l" indent="0" marL="0">
              <a:buNone/>
              <a:defRPr baseline="0" cap="all" sz="2400" spc="200">
                <a:solidFill>
                  <a:schemeClr val="tx2"/>
                </a:solidFill>
                <a:latin typeface="+mj-lt"/>
              </a:defRPr>
            </a:lvl1pPr>
            <a:lvl2pPr algn="ctr" indent="0" marL="457200">
              <a:buNone/>
              <a:defRPr sz="2400"/>
            </a:lvl2pPr>
            <a:lvl3pPr algn="ctr" indent="0" marL="914400">
              <a:buNone/>
              <a:defRPr sz="2400"/>
            </a:lvl3pPr>
            <a:lvl4pPr algn="ctr" indent="0" marL="1371600">
              <a:buNone/>
              <a:defRPr sz="2000"/>
            </a:lvl4pPr>
            <a:lvl5pPr algn="ctr" indent="0" marL="1828800">
              <a:buNone/>
              <a:defRPr sz="2000"/>
            </a:lvl5pPr>
            <a:lvl6pPr algn="ctr" indent="0" marL="2286000">
              <a:buNone/>
              <a:defRPr sz="2000"/>
            </a:lvl6pPr>
            <a:lvl7pPr algn="ctr" indent="0" marL="2743200">
              <a:buNone/>
              <a:defRPr sz="2000"/>
            </a:lvl7pPr>
            <a:lvl8pPr algn="ctr" indent="0" marL="3200400">
              <a:buNone/>
              <a:defRPr sz="2000"/>
            </a:lvl8pPr>
            <a:lvl9pPr algn="ctr" indent="0" marL="3657600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dirty="0" lang="en-US"/>
          </a:p>
        </p:txBody>
      </p:sp>
      <p:sp>
        <p:nvSpPr>
          <p:cNvPr id="104860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BDF68E2-58F2-4D09-BE8B-E3BD06533059}" type="datetimeFigureOut">
              <a:rPr dirty="0" lang="en-US"/>
              <a:t>5/25/2022</a:t>
            </a:fld>
            <a:endParaRPr dirty="0" lang="en-US"/>
          </a:p>
        </p:txBody>
      </p:sp>
      <p:sp>
        <p:nvSpPr>
          <p:cNvPr id="104860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0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FAB73BC-B049-4115-A692-8D63A059BFB8}" type="slidenum">
              <a:rPr dirty="0" lang="en-US"/>
              <a:t>‹#›</a:t>
            </a:fld>
            <a:endParaRPr dirty="0" lang="en-US"/>
          </a:p>
        </p:txBody>
      </p:sp>
      <p:cxnSp>
        <p:nvCxnSpPr>
          <p:cNvPr id="3145729" name="Straight Connector 8"/>
          <p:cNvCxnSpPr>
            <a:cxnSpLocks/>
          </p:cNvCxnSpPr>
          <p:nvPr/>
        </p:nvCxnSpPr>
        <p:spPr>
          <a:xfrm>
            <a:off x="1207658" y="4343400"/>
            <a:ext cx="9875520" cy="0"/>
          </a:xfrm>
          <a:prstGeom prst="line"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/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8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58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28FC5F6-F338-4AE4-BB23-26385BCFC423}" type="datetimeFigureOut">
              <a:rPr dirty="0" lang="en-US"/>
              <a:t>5/25/2022</a:t>
            </a:fld>
            <a:endParaRPr dirty="0" lang="en-US"/>
          </a:p>
        </p:txBody>
      </p:sp>
      <p:sp>
        <p:nvSpPr>
          <p:cNvPr id="104858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8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113E31D-E2AB-40D1-8B51-AFA5AFEF393A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Section Header">
    <p:bg>
      <p:bgPr>
        <a:solidFill>
          <a:schemeClr val="bg1"/>
        </a:solidFill>
        <a:effectLst/>
      </p:bgPr>
    </p:bg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Rectangle 6"/>
          <p:cNvSpPr/>
          <p:nvPr/>
        </p:nvSpPr>
        <p:spPr>
          <a:xfrm>
            <a:off x="3175" y="6400800"/>
            <a:ext cx="12188825" cy="457200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34" name="Rectangle 7"/>
          <p:cNvSpPr/>
          <p:nvPr/>
        </p:nvSpPr>
        <p:spPr>
          <a:xfrm>
            <a:off x="15" y="6334316"/>
            <a:ext cx="12188825" cy="64008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b="0" sz="8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36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anchor="t" anchorCtr="0" lIns="91440" rIns="91440">
            <a:normAutofit/>
          </a:bodyPr>
          <a:lstStyle>
            <a:lvl1pPr indent="0" marL="0">
              <a:buNone/>
              <a:defRPr baseline="0" cap="all" sz="2400" spc="200">
                <a:solidFill>
                  <a:schemeClr val="tx2"/>
                </a:solidFill>
                <a:latin typeface="+mj-lt"/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0EBB0C4-6273-4C6E-B9BD-2EDC30F1CD52}" type="datetimeFigureOut">
              <a:rPr dirty="0" lang="en-US"/>
              <a:t>5/25/2022</a:t>
            </a:fld>
            <a:endParaRPr dirty="0" lang="en-US"/>
          </a:p>
        </p:txBody>
      </p:sp>
      <p:sp>
        <p:nvSpPr>
          <p:cNvPr id="104863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3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FAB73BC-B049-4115-A692-8D63A059BFB8}" type="slidenum">
              <a:rPr dirty="0" lang="en-US"/>
              <a:t>‹#›</a:t>
            </a:fld>
            <a:endParaRPr dirty="0" lang="en-US"/>
          </a:p>
        </p:txBody>
      </p:sp>
      <p:cxnSp>
        <p:nvCxnSpPr>
          <p:cNvPr id="3145730" name="Straight Connector 8"/>
          <p:cNvCxnSpPr>
            <a:cxnSpLocks/>
          </p:cNvCxnSpPr>
          <p:nvPr/>
        </p:nvCxnSpPr>
        <p:spPr>
          <a:xfrm>
            <a:off x="1207658" y="4343400"/>
            <a:ext cx="9875520" cy="0"/>
          </a:xfrm>
          <a:prstGeom prst="line"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41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42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4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9AB4D41-86C1-4908-B66A-0B50CEB3BF29}" type="datetimeFigureOut">
              <a:rPr dirty="0" lang="en-US"/>
              <a:t>5/25/2022</a:t>
            </a:fld>
            <a:endParaRPr dirty="0" lang="en-US"/>
          </a:p>
        </p:txBody>
      </p:sp>
      <p:sp>
        <p:nvSpPr>
          <p:cNvPr id="104864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4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FAB73BC-B049-4115-A692-8D63A059BFB8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47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anchor="ctr" lIns="91440" rIns="91440">
            <a:normAutofit/>
          </a:bodyPr>
          <a:lstStyle>
            <a:lvl1pPr indent="0" marL="0">
              <a:buNone/>
              <a:defRPr baseline="0" b="0" cap="all" sz="20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48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4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anchor="ctr" lIns="91440" rIns="91440">
            <a:normAutofit/>
          </a:bodyPr>
          <a:lstStyle>
            <a:lvl1pPr indent="0" marL="0">
              <a:buNone/>
              <a:defRPr baseline="0" b="0" cap="all" sz="20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50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5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6426E2C-56C1-4E0D-A793-0088A7FDD37E}" type="datetimeFigureOut">
              <a:rPr dirty="0" lang="en-US"/>
              <a:t>5/25/2022</a:t>
            </a:fld>
            <a:endParaRPr dirty="0" lang="en-US"/>
          </a:p>
        </p:txBody>
      </p:sp>
      <p:sp>
        <p:nvSpPr>
          <p:cNvPr id="104865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5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FAB73BC-B049-4115-A692-8D63A059BFB8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1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8C39B41-D8B5-4052-B551-9B5525EAA8B6}" type="datetimeFigureOut">
              <a:rPr dirty="0" lang="en-US"/>
              <a:t>5/25/2022</a:t>
            </a:fld>
            <a:endParaRPr dirty="0" lang="en-US"/>
          </a:p>
        </p:txBody>
      </p:sp>
      <p:sp>
        <p:nvSpPr>
          <p:cNvPr id="104861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1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FAB73BC-B049-4115-A692-8D63A059BFB8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Blank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Rectangle 4"/>
          <p:cNvSpPr/>
          <p:nvPr/>
        </p:nvSpPr>
        <p:spPr>
          <a:xfrm>
            <a:off x="3175" y="6400800"/>
            <a:ext cx="12188825" cy="457200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55" name="Rectangle 5"/>
          <p:cNvSpPr/>
          <p:nvPr/>
        </p:nvSpPr>
        <p:spPr>
          <a:xfrm>
            <a:off x="15" y="6334316"/>
            <a:ext cx="12188825" cy="64008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5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D94136C-8742-45B2-AF27-D93DF72833A9}" type="datetimeFigureOut">
              <a:rPr dirty="0" lang="en-US"/>
              <a:t>5/25/2022</a:t>
            </a:fld>
            <a:endParaRPr dirty="0" lang="en-US"/>
          </a:p>
        </p:txBody>
      </p:sp>
      <p:sp>
        <p:nvSpPr>
          <p:cNvPr id="104865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dirty="0" lang="en-US"/>
          </a:p>
        </p:txBody>
      </p:sp>
      <p:sp>
        <p:nvSpPr>
          <p:cNvPr id="104865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FAB73BC-B049-4115-A692-8D63A059BFB8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Tx">
  <p:cSld name="Content with Caption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Rectangle 7"/>
          <p:cNvSpPr/>
          <p:nvPr/>
        </p:nvSpPr>
        <p:spPr>
          <a:xfrm>
            <a:off x="16" y="0"/>
            <a:ext cx="4050791" cy="6858000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60" name="Rectangle 8"/>
          <p:cNvSpPr/>
          <p:nvPr/>
        </p:nvSpPr>
        <p:spPr>
          <a:xfrm>
            <a:off x="4040071" y="0"/>
            <a:ext cx="64008" cy="6858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61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b="0" sz="36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62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63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indent="0" marL="0">
              <a:buNone/>
              <a:defRPr sz="1500">
                <a:solidFill>
                  <a:srgbClr val="FFFFFF"/>
                </a:solidFill>
              </a:defRPr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64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/>
          </a:lstStyle>
          <a:p>
            <a:fld id="{32ABBEA6-7C60-4B02-AE87-00D78D8422AF}" type="datetimeFigureOut">
              <a:rPr dirty="0" lang="en-US"/>
              <a:t>5/25/2022</a:t>
            </a:fld>
            <a:endParaRPr dirty="0" lang="en-US"/>
          </a:p>
        </p:txBody>
      </p:sp>
      <p:sp>
        <p:nvSpPr>
          <p:cNvPr id="104866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dirty="0" lang="en-US"/>
          </a:p>
        </p:txBody>
      </p:sp>
      <p:sp>
        <p:nvSpPr>
          <p:cNvPr id="104866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picTx">
  <p:cSld name="Picture with Caption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Rectangle 7"/>
          <p:cNvSpPr/>
          <p:nvPr/>
        </p:nvSpPr>
        <p:spPr>
          <a:xfrm>
            <a:off x="0" y="4953000"/>
            <a:ext cx="12188825" cy="1905000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21" name="Rectangle 8"/>
          <p:cNvSpPr/>
          <p:nvPr/>
        </p:nvSpPr>
        <p:spPr>
          <a:xfrm>
            <a:off x="15" y="4915076"/>
            <a:ext cx="12188825" cy="64008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2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anchor="b" bIns="0" lIns="91440" rIns="91440" tIns="0">
            <a:noAutofit/>
          </a:bodyPr>
          <a:lstStyle>
            <a:lvl1pPr>
              <a:defRPr b="0" sz="36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2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xmlns:r="http://schemas.openxmlformats.org/officeDocument/2006/relationships" r:embed="rId1"/>
            <a:stretch>
              <a:fillRect/>
            </a:stretch>
          </a:blipFill>
        </p:spPr>
        <p:txBody>
          <a:bodyPr anchor="t" lIns="457200" tIns="457200"/>
          <a:lstStyle>
            <a:lvl1pPr indent="0" marL="0">
              <a:buNone/>
              <a:defRPr sz="3200">
                <a:solidFill>
                  <a:schemeClr val="bg1"/>
                </a:solidFill>
              </a:defRPr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62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bIns="0" lIns="91440" rIns="91440" tIns="0">
            <a:normAutofit/>
          </a:bodyPr>
          <a:lstStyle>
            <a:lvl1pPr indent="0" marL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2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9CAD897-D46E-4AD2-BD9B-49DD3E640873}" type="datetimeFigureOut">
              <a:rPr dirty="0" lang="en-US"/>
              <a:t>5/25/2022</a:t>
            </a:fld>
            <a:endParaRPr dirty="0" lang="en-US"/>
          </a:p>
        </p:txBody>
      </p:sp>
      <p:sp>
        <p:nvSpPr>
          <p:cNvPr id="104862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2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FAB73BC-B049-4115-A692-8D63A059BFB8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2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bIns="0" lIns="45720" rIns="45720" tIns="0"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3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2D6473-DF6D-4702-B328-E0DD40540A4E}" type="datetimeFigureOut">
              <a:rPr dirty="0" lang="en-US"/>
              <a:t>5/25/2022</a:t>
            </a:fld>
            <a:endParaRPr dirty="0" lang="en-US"/>
          </a:p>
        </p:txBody>
      </p:sp>
      <p:sp>
        <p:nvSpPr>
          <p:cNvPr id="104863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3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FAB73BC-B049-4115-A692-8D63A059BFB8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vertTitleAndTx">
  <p:cSld name="Vertical Title and Text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Rectangle 6"/>
          <p:cNvSpPr/>
          <p:nvPr/>
        </p:nvSpPr>
        <p:spPr>
          <a:xfrm>
            <a:off x="3175" y="6400800"/>
            <a:ext cx="12188825" cy="457200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14" name="Rectangle 7"/>
          <p:cNvSpPr/>
          <p:nvPr/>
        </p:nvSpPr>
        <p:spPr>
          <a:xfrm>
            <a:off x="15" y="6334316"/>
            <a:ext cx="12188825" cy="64008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15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1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bIns="0" lIns="45720" rIns="45720" tIns="0"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26F7E3A-B166-407D-9866-32884E7D5B37}" type="datetimeFigureOut">
              <a:rPr dirty="0" lang="en-US"/>
              <a:t>5/25/2022</a:t>
            </a:fld>
            <a:endParaRPr dirty="0" lang="en-US"/>
          </a:p>
        </p:txBody>
      </p:sp>
      <p:sp>
        <p:nvSpPr>
          <p:cNvPr id="10486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FAB73BC-B049-4115-A692-8D63A059BFB8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Rectangle 6"/>
          <p:cNvSpPr/>
          <p:nvPr/>
        </p:nvSpPr>
        <p:spPr>
          <a:xfrm>
            <a:off x="1" y="6400800"/>
            <a:ext cx="12192000" cy="457200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577" name="Rectangle 8"/>
          <p:cNvSpPr/>
          <p:nvPr/>
        </p:nvSpPr>
        <p:spPr>
          <a:xfrm>
            <a:off x="0" y="6334316"/>
            <a:ext cx="12192001" cy="65998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578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/>
        </p:spPr>
        <p:txBody>
          <a:bodyPr anchor="b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79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/>
        </p:spPr>
        <p:txBody>
          <a:bodyPr bIns="45720" lIns="0" rIns="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580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dirty="0" lang="en-US"/>
              <a:t>5/25/2022</a:t>
            </a:fld>
            <a:endParaRPr dirty="0" lang="en-US"/>
          </a:p>
        </p:txBody>
      </p:sp>
      <p:sp>
        <p:nvSpPr>
          <p:cNvPr id="104858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baseline="0" cap="all" sz="900">
                <a:solidFill>
                  <a:srgbClr val="FFFFFF"/>
                </a:solidFill>
              </a:defRPr>
            </a:lvl1pPr>
          </a:lstStyle>
          <a:p>
            <a:endParaRPr dirty="0" lang="en-US"/>
          </a:p>
        </p:txBody>
      </p:sp>
      <p:sp>
        <p:nvSpPr>
          <p:cNvPr id="104858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dirty="0" lang="en-US"/>
              <a:t>‹#›</a:t>
            </a:fld>
            <a:endParaRPr dirty="0" lang="en-US"/>
          </a:p>
        </p:txBody>
      </p:sp>
      <p:cxnSp>
        <p:nvCxnSpPr>
          <p:cNvPr id="3145728" name="Straight Connector 9"/>
          <p:cNvCxnSpPr>
            <a:cxnSpLocks/>
          </p:cNvCxnSpPr>
          <p:nvPr/>
        </p:nvCxnSpPr>
        <p:spPr>
          <a:xfrm>
            <a:off x="1193532" y="1737845"/>
            <a:ext cx="9966960" cy="0"/>
          </a:xfrm>
          <a:prstGeom prst="line"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dt="0" ftr="0" hdr="0" sldNum="0"/>
  <p:txStyles>
    <p:titleStyle>
      <a:lvl1pPr algn="l" defTabSz="914400" eaLnBrk="1" hangingPunct="1" latinLnBrk="0" rtl="0">
        <a:lnSpc>
          <a:spcPct val="85000"/>
        </a:lnSpc>
        <a:spcBef>
          <a:spcPct val="0"/>
        </a:spcBef>
        <a:buNone/>
        <a:defRPr baseline="0" sz="4800" kern="1200" spc="-5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91440" latinLnBrk="0" marL="91440" rtl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182880" latinLnBrk="0" marL="384048" rtl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82880" latinLnBrk="0" marL="566928" rtl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82880" latinLnBrk="0" marL="749808" rtl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82880" latinLnBrk="0" marL="932688" rtl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1100000" rtl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1300000" rtl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1500000" rtl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1700000" rtl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p>
            <a:r>
              <a:rPr dirty="0" sz="5400" lang="en-US" smtClean="0"/>
              <a:t>‘HUNT’</a:t>
            </a:r>
            <a:r>
              <a:rPr dirty="0" sz="5400" lang="en-US" smtClean="0"/>
              <a:t>E</a:t>
            </a:r>
            <a:r>
              <a:rPr dirty="0" sz="5400" lang="en-US" smtClean="0"/>
              <a:t>D</a:t>
            </a:r>
            <a:r>
              <a:rPr dirty="0" sz="5400" lang="en-US" smtClean="0"/>
              <a:t> </a:t>
            </a:r>
            <a:r>
              <a:rPr dirty="0" sz="5400" lang="en-US" smtClean="0"/>
              <a:t>B</a:t>
            </a:r>
            <a:r>
              <a:rPr dirty="0" sz="5400" lang="en-US" smtClean="0"/>
              <a:t>Y</a:t>
            </a:r>
            <a:r>
              <a:rPr dirty="0" sz="5400" lang="en-US" smtClean="0"/>
              <a:t> DUAL INFECTION: A CASE OF VARICELLA ZOSTER AND TUBERCULOUS MENINGITIS IN AN IMMUNOCOMPETENT ADULT</a:t>
            </a:r>
            <a:endParaRPr dirty="0" sz="5400" lang="en-IN"/>
          </a:p>
        </p:txBody>
      </p:sp>
      <p:sp>
        <p:nvSpPr>
          <p:cNvPr id="1048604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dirty="0"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ABSTRACT</a:t>
            </a:r>
            <a:endParaRPr dirty="0" lang="en-IN"/>
          </a:p>
        </p:txBody>
      </p:sp>
      <p:sp>
        <p:nvSpPr>
          <p:cNvPr id="104860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 Varicella Zoster Virus – can cause Polyneuritis </a:t>
            </a:r>
            <a:r>
              <a:rPr dirty="0" lang="en-US" err="1"/>
              <a:t>C</a:t>
            </a:r>
            <a:r>
              <a:rPr dirty="0" lang="en-US" err="1" smtClean="0"/>
              <a:t>ranialis</a:t>
            </a:r>
            <a:r>
              <a:rPr dirty="0" lang="en-US" smtClean="0"/>
              <a:t> and Aseptic meningitis</a:t>
            </a:r>
            <a:endParaRPr cap="small" dirty="0" lang="en-US"/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 VZV meningitis overlaps with </a:t>
            </a:r>
            <a:r>
              <a:rPr dirty="0" lang="en-US" err="1" smtClean="0"/>
              <a:t>Tuberculous</a:t>
            </a:r>
            <a:r>
              <a:rPr dirty="0" lang="en-US" smtClean="0"/>
              <a:t> meningitis with clinical and lab features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We present a case of an elderly female with Ramsay Hunt Syndrome evolving into a </a:t>
            </a:r>
            <a:r>
              <a:rPr dirty="0" lang="en-US" err="1" smtClean="0"/>
              <a:t>neuroinfection</a:t>
            </a:r>
            <a:r>
              <a:rPr dirty="0" lang="en-US" smtClean="0"/>
              <a:t> of dual etiology with TB and VZV, confirmed by the same CSF study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 The initial response to antiviral and steroid was ill-sustained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/>
              <a:t> </a:t>
            </a:r>
            <a:r>
              <a:rPr dirty="0" lang="en-US" smtClean="0"/>
              <a:t>TB co-infection confirmed by CSF-CBNAAT – ATT started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 Further clinical evolution - gratifying</a:t>
            </a:r>
            <a:endParaRPr dirty="0"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CASE REPORT</a:t>
            </a:r>
            <a:endParaRPr dirty="0" lang="en-IN"/>
          </a:p>
        </p:txBody>
      </p:sp>
      <p:sp>
        <p:nvSpPr>
          <p:cNvPr id="104860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10000"/>
          </a:bodyPr>
          <a:p>
            <a:pPr>
              <a:buFont typeface="Arial" panose="020B0604020202020204" pitchFamily="34" charset="0"/>
              <a:buChar char="•"/>
            </a:pPr>
            <a:r>
              <a:rPr dirty="0" lang="en-US"/>
              <a:t> </a:t>
            </a:r>
            <a:r>
              <a:rPr dirty="0" lang="en-US" smtClean="0"/>
              <a:t>65 year old female, hypertensive on CCB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 Vertigo, tinnitus, left ear pain x 2 days, headache x 1 day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 O/E – 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Day 1 : febrile.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Day 2 : neck stiffness +, drowsiness +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MRI Brain - ?meningitis, CSF study – Aseptic meningitis, High ADA, protein; Steroid, </a:t>
            </a:r>
            <a:r>
              <a:rPr dirty="0" lang="en-US"/>
              <a:t>A</a:t>
            </a:r>
            <a:r>
              <a:rPr dirty="0" lang="en-US" smtClean="0"/>
              <a:t>ntiviral initiated.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Day 3: LMN facial palsy, vesicular eruptions on left external ear – Ramsay Hunt Syndrome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Day 4: Dysphagia – IX,X palsy – Polyneuritis </a:t>
            </a:r>
            <a:r>
              <a:rPr dirty="0" lang="en-US" err="1" smtClean="0"/>
              <a:t>Cranialis</a:t>
            </a:r>
            <a:endParaRPr dirty="0" lang="en-US" smtClean="0"/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Day 5: Dyspnea, desaturation – Pneumonia – ICU care given</a:t>
            </a:r>
            <a:endParaRPr dirty="0"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59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Day 8: Clinical improvement started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Day 14: Discharged home with residual CN palsy (VII,IX,X)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Day 21: Readmitted due to severe headache.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O/E: Febrile. No CN palsy.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CSF CBNAAT result – Positive for </a:t>
            </a:r>
            <a:r>
              <a:rPr dirty="0" lang="en-US" err="1" smtClean="0"/>
              <a:t>MTb</a:t>
            </a:r>
            <a:r>
              <a:rPr dirty="0" lang="en-US" smtClean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Repeat CSF study – Aseptic Meningitis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ATT and steroid initiated – Symptomatically improved</a:t>
            </a:r>
          </a:p>
          <a:p>
            <a:pPr>
              <a:buFont typeface="Arial" panose="020B0604020202020204" pitchFamily="34" charset="0"/>
              <a:buChar char="•"/>
            </a:pPr>
            <a:endParaRPr dirty="0"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Investigations and Management</a:t>
            </a:r>
            <a:endParaRPr dirty="0" lang="en-IN"/>
          </a:p>
        </p:txBody>
      </p:sp>
      <p:sp>
        <p:nvSpPr>
          <p:cNvPr id="1048593" name="Content Placeholder 5"/>
          <p:cNvSpPr>
            <a:spLocks noGrp="1"/>
          </p:cNvSpPr>
          <p:nvPr>
            <p:ph idx="1"/>
          </p:nvPr>
        </p:nvSpPr>
        <p:spPr>
          <a:xfrm>
            <a:off x="1097280" y="1737360"/>
            <a:ext cx="10058400" cy="4131734"/>
          </a:xfrm>
        </p:spPr>
        <p:txBody>
          <a:bodyPr>
            <a:normAutofit fontScale="77778" lnSpcReduction="20000"/>
          </a:bodyPr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TC – 7300, DC N61L31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Day 2 : CSF –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dirty="0" sz="1800" lang="en-US" smtClean="0"/>
              <a:t>TC 125, DC – N10,L90; 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dirty="0" sz="1800" lang="en-US" smtClean="0"/>
              <a:t>Protein – 120mg/</a:t>
            </a:r>
            <a:r>
              <a:rPr dirty="0" sz="1800" lang="en-US" err="1" smtClean="0"/>
              <a:t>dL</a:t>
            </a:r>
            <a:r>
              <a:rPr dirty="0" sz="1800" lang="en-US" smtClean="0"/>
              <a:t>, ADA – 26 (&lt;12)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dirty="0" sz="1800" lang="en-US" smtClean="0"/>
              <a:t>CEMRI Brain – </a:t>
            </a:r>
            <a:r>
              <a:rPr dirty="0" sz="1800" lang="en-US" err="1" smtClean="0"/>
              <a:t>sulcal</a:t>
            </a:r>
            <a:r>
              <a:rPr dirty="0" sz="1800" lang="en-US" smtClean="0"/>
              <a:t> </a:t>
            </a:r>
            <a:r>
              <a:rPr dirty="0" sz="1800" lang="en-US" err="1" smtClean="0"/>
              <a:t>hyperintensities</a:t>
            </a:r>
            <a:r>
              <a:rPr dirty="0" sz="1800" lang="en-US" smtClean="0"/>
              <a:t> with post contrast 								</a:t>
            </a:r>
            <a:r>
              <a:rPr dirty="0" sz="1800" lang="en-US" err="1" smtClean="0"/>
              <a:t>leptomeningeal</a:t>
            </a:r>
            <a:r>
              <a:rPr dirty="0" sz="1800" lang="en-US" smtClean="0"/>
              <a:t> enhancement in </a:t>
            </a:r>
            <a:r>
              <a:rPr dirty="0" sz="1800" lang="en-US" err="1" smtClean="0"/>
              <a:t>b/l</a:t>
            </a:r>
            <a:r>
              <a:rPr dirty="0" sz="1800" lang="en-US" smtClean="0"/>
              <a:t> </a:t>
            </a:r>
            <a:r>
              <a:rPr dirty="0" sz="1800" lang="en-US" err="1" smtClean="0"/>
              <a:t>frontoparietal</a:t>
            </a:r>
            <a:r>
              <a:rPr dirty="0" sz="1800" lang="en-US" smtClean="0"/>
              <a:t> sulci							left </a:t>
            </a:r>
            <a:r>
              <a:rPr dirty="0" sz="1800" lang="en-US" err="1" smtClean="0"/>
              <a:t>paramedian</a:t>
            </a:r>
            <a:r>
              <a:rPr dirty="0" sz="1800" lang="en-US" smtClean="0"/>
              <a:t> occipital sulci - ? meningitis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Day 5 : CXR – </a:t>
            </a:r>
            <a:r>
              <a:rPr dirty="0" lang="en-US" err="1" smtClean="0"/>
              <a:t>B/l</a:t>
            </a:r>
            <a:r>
              <a:rPr dirty="0" lang="en-US" smtClean="0"/>
              <a:t> lower zone infiltrates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 	          Viral markers including HIV - negative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Day 10 : CSF report – VZV PCR Positive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Day 21 : CSF CBNAAT – Positive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/>
              <a:t>Sputum C&amp;S, CBNAAT - Negative</a:t>
            </a:r>
          </a:p>
          <a:p>
            <a:pPr>
              <a:buFont typeface="Arial" panose="020B0604020202020204" pitchFamily="34" charset="0"/>
              <a:buChar char="•"/>
            </a:pPr>
            <a:endParaRPr dirty="0" lang="en-US" smtClean="0"/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Management : IV Acyclovir, Steroid, ATT</a:t>
            </a:r>
          </a:p>
          <a:p>
            <a:pPr>
              <a:buFont typeface="Arial" panose="020B0604020202020204" pitchFamily="34" charset="0"/>
              <a:buChar char="•"/>
            </a:pPr>
            <a:endParaRPr dirty="0" lang="en-US" smtClean="0"/>
          </a:p>
          <a:p>
            <a:pPr>
              <a:buFont typeface="Arial" panose="020B0604020202020204" pitchFamily="34" charset="0"/>
              <a:buChar char="•"/>
            </a:pPr>
            <a:endParaRPr dirty="0" lang="en-US" smtClean="0"/>
          </a:p>
          <a:p>
            <a:pPr>
              <a:buFont typeface="Arial" panose="020B0604020202020204" pitchFamily="34" charset="0"/>
              <a:buChar char="•"/>
            </a:pPr>
            <a:endParaRPr dirty="0" lang="en-US" smtClean="0"/>
          </a:p>
          <a:p>
            <a:pPr>
              <a:buFont typeface="Arial" panose="020B0604020202020204" pitchFamily="34" charset="0"/>
              <a:buChar char="•"/>
            </a:pPr>
            <a:endParaRPr dirty="0" lang="en-IN"/>
          </a:p>
        </p:txBody>
      </p:sp>
      <p:pic>
        <p:nvPicPr>
          <p:cNvPr id="2097152" name="Content Placeholder 3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-473" t="9398" r="284" b="9162"/>
          <a:stretch>
            <a:fillRect/>
          </a:stretch>
        </p:blipFill>
        <p:spPr>
          <a:xfrm>
            <a:off x="7282174" y="1737360"/>
            <a:ext cx="1880876" cy="2050991"/>
          </a:xfrm>
          <a:prstGeom prst="rect"/>
          <a:ln>
            <a:solidFill>
              <a:schemeClr val="tx1"/>
            </a:solidFill>
          </a:ln>
          <a:effectLst>
            <a:softEdge rad="0"/>
          </a:effectLst>
        </p:spPr>
      </p:pic>
      <p:pic>
        <p:nvPicPr>
          <p:cNvPr id="2097153" name="Picture 7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9273338" y="1737360"/>
            <a:ext cx="1882342" cy="2050991"/>
          </a:xfrm>
          <a:prstGeom prst="rect"/>
          <a:ln>
            <a:solidFill>
              <a:schemeClr val="tx1"/>
            </a:solidFill>
          </a:ln>
          <a:effectLst>
            <a:glow rad="127000">
              <a:schemeClr val="bg1"/>
            </a:glow>
            <a:outerShdw algn="ctr" blurRad="50800" dir="5400000" dist="50800" rotWithShape="0">
              <a:schemeClr val="bg1"/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DISCUSSION</a:t>
            </a:r>
            <a:endParaRPr dirty="0" lang="en-IN"/>
          </a:p>
        </p:txBody>
      </p:sp>
      <p:sp>
        <p:nvSpPr>
          <p:cNvPr id="104859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10000"/>
          </a:bodyPr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Ramsay Hunt Syndrome – rare manifestation of VZV reactivation in the geniculate ganglion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The </a:t>
            </a:r>
            <a:r>
              <a:rPr dirty="0" lang="en-US" err="1"/>
              <a:t>i</a:t>
            </a:r>
            <a:r>
              <a:rPr dirty="0" lang="en-US" err="1" smtClean="0"/>
              <a:t>mmunocompetetent</a:t>
            </a:r>
            <a:r>
              <a:rPr dirty="0" lang="en-US" smtClean="0"/>
              <a:t> often escapes VZV reactivation; rarely contracts VZV meningitis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Polyneuritis </a:t>
            </a:r>
            <a:r>
              <a:rPr dirty="0" lang="en-US" err="1" smtClean="0"/>
              <a:t>cranialis</a:t>
            </a:r>
            <a:r>
              <a:rPr dirty="0" lang="en-US" smtClean="0"/>
              <a:t> –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dirty="0" lang="en-US" smtClean="0"/>
              <a:t> rare and severe manifestation of VZV – may be part of RHS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dirty="0" lang="en-US" smtClean="0"/>
              <a:t>Complicated anastomoses + between cranial nerves – allow VZV to progress further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dirty="0" lang="en-US" smtClean="0"/>
              <a:t>TB meningitis has skull base predilection (CN VI,III,IV,VII,II,X,XI,XII)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Our patient’s clinical course of VZV reactivation was complicated further by: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dirty="0" lang="en-US" smtClean="0"/>
              <a:t>Polyneuritis </a:t>
            </a:r>
            <a:r>
              <a:rPr dirty="0" lang="en-US" err="1" smtClean="0"/>
              <a:t>cranialis</a:t>
            </a:r>
            <a:endParaRPr dirty="0" lang="en-US" smtClean="0"/>
          </a:p>
          <a:p>
            <a:pPr lvl="1">
              <a:buFont typeface="Arial" panose="020B0604020202020204" pitchFamily="34" charset="0"/>
              <a:buChar char="•"/>
            </a:pPr>
            <a:r>
              <a:rPr dirty="0" lang="en-US" smtClean="0"/>
              <a:t>Pneumonia - VZV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dirty="0" lang="en-US" smtClean="0"/>
              <a:t>TB co-infection in the brain</a:t>
            </a:r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589" name="Content Placeholder 2"/>
          <p:cNvSpPr>
            <a:spLocks noGrp="1"/>
          </p:cNvSpPr>
          <p:nvPr>
            <p:ph idx="1"/>
          </p:nvPr>
        </p:nvSpPr>
        <p:spPr>
          <a:xfrm>
            <a:off x="1097279" y="1737359"/>
            <a:ext cx="10058400" cy="4023360"/>
          </a:xfrm>
        </p:spPr>
        <p:txBody>
          <a:bodyPr/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Neurological </a:t>
            </a:r>
            <a:r>
              <a:rPr dirty="0" lang="en-US" err="1" smtClean="0"/>
              <a:t>sequelae</a:t>
            </a:r>
            <a:r>
              <a:rPr dirty="0" lang="en-US" smtClean="0"/>
              <a:t> of both TB and VZV – high morbidity and mortality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High index of suspicion warranted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Empirical ATT may be initiated in appropriate clinical settings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u="sng" smtClean="0"/>
              <a:t>TAKE HOME MESSAGE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When </a:t>
            </a:r>
            <a:r>
              <a:rPr dirty="0" lang="en-US"/>
              <a:t>initial therapy </a:t>
            </a:r>
            <a:r>
              <a:rPr dirty="0" lang="en-US" smtClean="0"/>
              <a:t>ineffective - consider dual </a:t>
            </a:r>
            <a:r>
              <a:rPr dirty="0" lang="en-US"/>
              <a:t>infection of </a:t>
            </a:r>
            <a:r>
              <a:rPr dirty="0" lang="en-US" smtClean="0"/>
              <a:t>brain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Atypical CSF findings (very high CSF </a:t>
            </a:r>
            <a:r>
              <a:rPr dirty="0" lang="en-US" err="1" smtClean="0"/>
              <a:t>protein,TC</a:t>
            </a:r>
            <a:r>
              <a:rPr dirty="0" lang="en-US" smtClean="0"/>
              <a:t>, ADA) in the setting of proven VZV </a:t>
            </a:r>
            <a:r>
              <a:rPr dirty="0" lang="en-US" err="1" smtClean="0"/>
              <a:t>neuroinfection</a:t>
            </a:r>
            <a:r>
              <a:rPr dirty="0" lang="en-US" smtClean="0"/>
              <a:t> warrants search for mimicking etiologies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 smtClean="0"/>
              <a:t>One infection may lead to an </a:t>
            </a:r>
            <a:r>
              <a:rPr dirty="0" lang="en-US" err="1" smtClean="0"/>
              <a:t>immunocompromised</a:t>
            </a:r>
            <a:r>
              <a:rPr dirty="0" lang="en-US" smtClean="0"/>
              <a:t> state in an earlier </a:t>
            </a:r>
            <a:r>
              <a:rPr dirty="0" lang="en-US" err="1" smtClean="0"/>
              <a:t>immunocompetent</a:t>
            </a:r>
            <a:r>
              <a:rPr dirty="0" lang="en-US" smtClean="0"/>
              <a:t> person – can lead to activation of latent infection</a:t>
            </a:r>
            <a:endParaRPr dirty="0"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endParaRPr lang="en-IN"/>
          </a:p>
        </p:txBody>
      </p:sp>
      <p:sp>
        <p:nvSpPr>
          <p:cNvPr id="104867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1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Hong SI, Kim T, Jung J, Park SY, Chong YP, Lee SO, et al. Tuberculous meningitis-mimicking varicella-zoster meningitis. Infect Chemother 2017;49:123-9.  Back to cited text no. 1</a:t>
            </a:r>
            <a:endParaRPr lang="en-IN"/>
          </a:p>
          <a:p>
            <a:r>
              <a:rPr lang="en-US"/>
              <a:t>    </a:t>
            </a:r>
            <a:endParaRPr lang="en-IN"/>
          </a:p>
          <a:p>
            <a:r>
              <a:rPr lang="en-US"/>
              <a:t>2</a:t>
            </a:r>
            <a:r>
              <a:rPr lang="en-US"/>
              <a:t>.Gupta P, Ranjan R, Agrawal CS, Muralikrishnan K, Dave N, Rana DS. Meningitis with polymerase chain reaction for varicella zoster positivity in cerebrospinal flid of a young immunocompetent adult. J Neurosci Rural Pract 2016;7:591-3.  Back to cited text no. 3</a:t>
            </a:r>
            <a:endParaRPr lang="en-IN"/>
          </a:p>
          <a:p>
            <a:r>
              <a:rPr lang="en-US"/>
              <a:t>3</a:t>
            </a:r>
            <a:r>
              <a:rPr lang="en-US"/>
              <a:t>.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'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rinciples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lastClr="FFFFFF" val="window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algn="br" blurRad="38100" dir="2700000" dist="25400" rotWithShape="0">
              <a:srgbClr val="000000">
                <a:alpha val="60000"/>
              </a:srgbClr>
            </a:outerShdw>
          </a:effectLst>
        </a:effectStyle>
        <a:effectStyle>
          <a:effectLst>
            <a:outerShdw algn="br" blurRad="44450" dir="2700000" dist="254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A DUAL NEUROINFECTION -  VARICELLA ZOSTER AND TUBERCULOSIS IN AN IMMUNOCOMPETENT ADULT</dc:title>
  <dc:creator>LENOVO</dc:creator>
  <cp:lastModifiedBy>LENOVO</cp:lastModifiedBy>
  <dcterms:created xsi:type="dcterms:W3CDTF">2022-05-24T19:17:04Z</dcterms:created>
  <dcterms:modified xsi:type="dcterms:W3CDTF">2022-05-26T18:26:21Z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5aa3c4ef89d64766b98f966fd135760c</vt:lpwstr>
  </property>
</Properties>
</file>