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1pPr>
    <a:lvl2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2pPr>
    <a:lvl3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3pPr>
    <a:lvl4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4pPr>
    <a:lvl5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5pPr>
    <a:lvl6pPr marL="0" marR="0" indent="22860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6pPr>
    <a:lvl7pPr marL="0" marR="0" indent="27432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7pPr>
    <a:lvl8pPr marL="0" marR="0" indent="32004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8pPr>
    <a:lvl9pPr marL="0" marR="0" indent="36576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A9A9A9"/>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
          <a:latin typeface="Graphik"/>
          <a:ea typeface="Graphik"/>
          <a:cs typeface="Graphik"/>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wholeTbl>
    <a:band2H>
      <a:tcTxStyle b="def" i="def"/>
      <a:tcStyle>
        <a:tcBdr/>
        <a:fill>
          <a:solidFill>
            <a:srgbClr val="A9A9A9"/>
          </a:solidFill>
        </a:fill>
      </a:tcStyle>
    </a:band2H>
    <a:firstCol>
      <a:tcTxStyle b="on" i="off">
        <a:fontRef idx="minor">
          <a:srgbClr val="000000"/>
        </a:fontRef>
        <a:srgbClr val="000000"/>
      </a:tcTxStyle>
      <a:tcStyle>
        <a:tcBdr>
          <a:left>
            <a:ln w="12700" cap="flat">
              <a:solidFill>
                <a:srgbClr val="A9A9A9"/>
              </a:solidFill>
              <a:prstDash val="solid"/>
              <a:miter lim="400000"/>
            </a:ln>
          </a:left>
          <a:right>
            <a:ln w="254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firstCol>
    <a:lastRow>
      <a:tcTxStyle b="off" i="off">
        <a:font>
          <a:latin typeface="Graphik"/>
          <a:ea typeface="Graphik"/>
          <a:cs typeface="Graphik"/>
        </a:font>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rgbClr val="00A1FF"/>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381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solidFill>
            <a:srgbClr val="014D80"/>
          </a:solidFill>
        </a:fill>
      </a:tcStyle>
    </a:firstRow>
  </a:tblStyle>
  <a:tblStyle styleId="{EEE7283C-3CF3-47DC-8721-378D4A62B228}" styleName="">
    <a:tblBg/>
    <a:wholeTbl>
      <a:tcTxStyle b="off" i="off">
        <a:font>
          <a:latin typeface="Graphik"/>
          <a:ea typeface="Graphik"/>
          <a:cs typeface="Graphik"/>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wholeTbl>
    <a:band2H>
      <a:tcTxStyle b="def" i="def"/>
      <a:tcStyle>
        <a:tcBdr/>
        <a:fill>
          <a:solidFill>
            <a:srgbClr val="A9A9A9"/>
          </a:solidFill>
        </a:fill>
      </a:tcStyle>
    </a:band2H>
    <a:firstCol>
      <a:tcTxStyle b="off" i="off">
        <a:font>
          <a:latin typeface="Graphik Medium"/>
          <a:ea typeface="Graphik Medium"/>
          <a:cs typeface="Graphik Medium"/>
        </a:font>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13B100"/>
          </a:solidFill>
        </a:fill>
      </a:tcStyle>
    </a:firstCol>
    <a:lastRow>
      <a:tcTxStyle b="off" i="off">
        <a:font>
          <a:latin typeface="Graphik"/>
          <a:ea typeface="Graphik"/>
          <a:cs typeface="Graphik"/>
        </a:font>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rgbClr val="61D836"/>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ff" i="off">
        <a:font>
          <a:latin typeface="Graphik Medium"/>
          <a:ea typeface="Graphik Medium"/>
          <a:cs typeface="Graphik Medium"/>
        </a:font>
        <a:srgbClr val="FFFFFF"/>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A9A9A9"/>
              </a:solidFill>
              <a:prstDash val="solid"/>
              <a:miter lim="400000"/>
            </a:ln>
          </a:top>
          <a:bottom>
            <a:ln w="38100" cap="flat">
              <a:solidFill>
                <a:srgbClr val="A9A9A9"/>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solidFill>
            <a:schemeClr val="accent3">
              <a:hueOff val="552055"/>
              <a:lumOff val="-12548"/>
            </a:schemeClr>
          </a:solidFill>
        </a:fill>
      </a:tcStyle>
    </a:firstRow>
  </a:tblStyle>
  <a:tblStyle styleId="{CF821DB8-F4EB-4A41-A1BA-3FCAFE7338EE}" styleName="">
    <a:tblBg/>
    <a:wholeTbl>
      <a:tcTxStyle b="off" i="off">
        <a:font>
          <a:latin typeface="Graphik"/>
          <a:ea typeface="Graphik"/>
          <a:cs typeface="Graphik"/>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wholeTbl>
    <a:band2H>
      <a:tcTxStyle b="def" i="def"/>
      <a:tcStyle>
        <a:tcBdr/>
        <a:fill>
          <a:solidFill>
            <a:srgbClr val="A9A9A9"/>
          </a:solidFill>
        </a:fill>
      </a:tcStyle>
    </a:band2H>
    <a:firstCol>
      <a:tcTxStyle b="off" i="off">
        <a:font>
          <a:latin typeface="Graphik Medium"/>
          <a:ea typeface="Graphik Medium"/>
          <a:cs typeface="Graphik Medium"/>
        </a:font>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4">
              <a:hueOff val="-613784"/>
              <a:lumOff val="1275"/>
            </a:schemeClr>
          </a:solidFill>
        </a:fill>
      </a:tcStyle>
    </a:firstCol>
    <a:lastRow>
      <a:tcTxStyle b="on" i="off">
        <a:fontRef idx="minor">
          <a:srgbClr val="000000"/>
        </a:fontRef>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4">
                  <a:hueOff val="-613784"/>
                  <a:lumOff val="1275"/>
                </a:schemeClr>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ff" i="off">
        <a:font>
          <a:latin typeface="Graphik Medium"/>
          <a:ea typeface="Graphik Medium"/>
          <a:cs typeface="Graphik Medium"/>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381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5300"/>
          </a:solidFill>
        </a:fill>
      </a:tcStyle>
    </a:firstRow>
  </a:tblStyle>
  <a:tblStyle styleId="{33BA23B1-9221-436E-865A-0063620EA4FD}" styleName="">
    <a:tblBg/>
    <a:wholeTbl>
      <a:tcTxStyle b="off" i="off">
        <a:font>
          <a:latin typeface="Graphik"/>
          <a:ea typeface="Graphik"/>
          <a:cs typeface="Graphik"/>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wholeTbl>
    <a:band2H>
      <a:tcTxStyle b="def" i="def"/>
      <a:tcStyle>
        <a:tcBdr/>
        <a:fill>
          <a:solidFill>
            <a:srgbClr val="A9A9A9"/>
          </a:solidFill>
        </a:fill>
      </a:tcStyle>
    </a:band2H>
    <a:firstCol>
      <a:tcTxStyle b="on" i="off">
        <a:fontRef idx="minor">
          <a:srgbClr val="FFFFFF"/>
        </a:fontRef>
        <a:srgbClr val="FFFFFF"/>
      </a:tcTxStyle>
      <a:tcStyle>
        <a:tcBdr>
          <a:left>
            <a:ln w="12700" cap="flat">
              <a:solidFill>
                <a:srgbClr val="A9A9A9"/>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98195F"/>
          </a:solidFill>
        </a:fill>
      </a:tcStyle>
    </a:firstCol>
    <a:lastRow>
      <a:tcTxStyle b="on" i="off">
        <a:fontRef idx="minor">
          <a:srgbClr val="000000"/>
        </a:fontRef>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6"/>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A9A9A9"/>
              </a:solidFill>
              <a:prstDash val="solid"/>
              <a:miter lim="400000"/>
            </a:ln>
          </a:top>
          <a:bottom>
            <a:ln w="381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650E48"/>
          </a:solidFill>
        </a:fill>
      </a:tcStyle>
    </a:firstRow>
  </a:tblStyle>
  <a:tblStyle styleId="{2708684C-4D16-4618-839F-0558EEFCDFE6}" styleName="">
    <a:tblBg/>
    <a:wholeTbl>
      <a:tcTxStyle b="off" i="off">
        <a:font>
          <a:latin typeface="Graphik"/>
          <a:ea typeface="Graphik"/>
          <a:cs typeface="Graphik"/>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wholeTbl>
    <a:band2H>
      <a:tcTxStyle b="def" i="def"/>
      <a:tcStyle>
        <a:tcBdr/>
        <a:fill>
          <a:solidFill>
            <a:srgbClr val="A9A9A9"/>
          </a:solidFill>
        </a:fill>
      </a:tcStyle>
    </a:band2H>
    <a:firstCol>
      <a:tcTxStyle b="on" i="off">
        <a:fontRef idx="minor">
          <a:srgbClr val="000000"/>
        </a:fontRef>
        <a:srgbClr val="000000"/>
      </a:tcTxStyle>
      <a:tcStyle>
        <a:tcBdr>
          <a:left>
            <a:ln w="12700" cap="flat">
              <a:solidFill>
                <a:srgbClr val="A9A9A9"/>
              </a:solidFill>
              <a:prstDash val="solid"/>
              <a:miter lim="400000"/>
            </a:ln>
          </a:left>
          <a:right>
            <a:ln w="381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firstCol>
    <a:lastRow>
      <a:tcTxStyle b="on" i="off">
        <a:fontRef idx="minor">
          <a:srgbClr val="000000"/>
        </a:fontRef>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381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64646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8" name="Shape 148"/>
          <p:cNvSpPr/>
          <p:nvPr>
            <p:ph type="sldImg"/>
          </p:nvPr>
        </p:nvSpPr>
        <p:spPr>
          <a:xfrm>
            <a:off x="1143000" y="685800"/>
            <a:ext cx="4572000" cy="3429000"/>
          </a:xfrm>
          <a:prstGeom prst="rect">
            <a:avLst/>
          </a:prstGeom>
        </p:spPr>
        <p:txBody>
          <a:bodyPr/>
          <a:lstStyle/>
          <a:p>
            <a:pPr/>
          </a:p>
        </p:txBody>
      </p:sp>
      <p:sp>
        <p:nvSpPr>
          <p:cNvPr id="149" name="Shape 14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Presentation Title"/>
          <p:cNvSpPr txBox="1"/>
          <p:nvPr>
            <p:ph type="title" hasCustomPrompt="1"/>
          </p:nvPr>
        </p:nvSpPr>
        <p:spPr>
          <a:xfrm>
            <a:off x="1026592" y="658830"/>
            <a:ext cx="21844001" cy="3879454"/>
          </a:xfrm>
          <a:prstGeom prst="rect">
            <a:avLst/>
          </a:prstGeom>
        </p:spPr>
        <p:txBody>
          <a:bodyPr/>
          <a:lstStyle>
            <a:lvl1pPr defTabSz="2438338">
              <a:lnSpc>
                <a:spcPct val="90000"/>
              </a:lnSpc>
              <a:defRPr spc="-348" sz="11600">
                <a:gradFill flip="none" rotWithShape="1">
                  <a:gsLst>
                    <a:gs pos="0">
                      <a:srgbClr val="1E98FD"/>
                    </a:gs>
                    <a:gs pos="100000">
                      <a:srgbClr val="FF00F7"/>
                    </a:gs>
                  </a:gsLst>
                  <a:lin ang="3960000" scaled="0"/>
                </a:gradFill>
              </a:defRPr>
            </a:lvl1pPr>
          </a:lstStyle>
          <a:p>
            <a:pPr/>
            <a:r>
              <a:t>Presentation Title</a:t>
            </a:r>
          </a:p>
        </p:txBody>
      </p:sp>
      <p:sp>
        <p:nvSpPr>
          <p:cNvPr id="12" name="Author and Date"/>
          <p:cNvSpPr txBox="1"/>
          <p:nvPr>
            <p:ph type="body" sz="quarter" idx="21" hasCustomPrompt="1"/>
          </p:nvPr>
        </p:nvSpPr>
        <p:spPr>
          <a:xfrm>
            <a:off x="1648633" y="11944067"/>
            <a:ext cx="21844001" cy="694056"/>
          </a:xfrm>
          <a:prstGeom prst="rect">
            <a:avLst/>
          </a:prstGeom>
        </p:spPr>
        <p:txBody>
          <a:bodyPr/>
          <a:lstStyle>
            <a:lvl1pPr marL="0" indent="0" algn="ctr" defTabSz="825500">
              <a:spcBef>
                <a:spcPts val="0"/>
              </a:spcBef>
              <a:buClrTx/>
              <a:buSzTx/>
              <a:buNone/>
              <a:defRPr sz="3500">
                <a:latin typeface="Graphik Medium"/>
                <a:ea typeface="Graphik Medium"/>
                <a:cs typeface="Graphik Medium"/>
                <a:sym typeface="Graphik Medium"/>
              </a:defRPr>
            </a:lvl1pPr>
          </a:lstStyle>
          <a:p>
            <a:pPr/>
            <a:r>
              <a:t>Author and Date</a:t>
            </a:r>
          </a:p>
        </p:txBody>
      </p:sp>
      <p:sp>
        <p:nvSpPr>
          <p:cNvPr id="13" name="Body Level One…"/>
          <p:cNvSpPr txBox="1"/>
          <p:nvPr>
            <p:ph type="body" sz="quarter" idx="1" hasCustomPrompt="1"/>
          </p:nvPr>
        </p:nvSpPr>
        <p:spPr>
          <a:xfrm>
            <a:off x="3271348" y="331867"/>
            <a:ext cx="21844001" cy="2512353"/>
          </a:xfrm>
          <a:prstGeom prst="rect">
            <a:avLst/>
          </a:prstGeom>
        </p:spPr>
        <p:txBody>
          <a:bodyPr/>
          <a:lstStyle>
            <a:lvl1pPr marL="0" indent="0" algn="ctr" defTabSz="825500">
              <a:spcBef>
                <a:spcPts val="0"/>
              </a:spcBef>
              <a:buClrTx/>
              <a:buSzTx/>
              <a:buNone/>
              <a:defRPr sz="6400">
                <a:latin typeface="Graphik Medium"/>
                <a:ea typeface="Graphik Medium"/>
                <a:cs typeface="Graphik Medium"/>
                <a:sym typeface="Graphik Medium"/>
              </a:defRPr>
            </a:lvl1pPr>
            <a:lvl2pPr marL="0" indent="0" algn="ctr" defTabSz="825500">
              <a:spcBef>
                <a:spcPts val="0"/>
              </a:spcBef>
              <a:buClrTx/>
              <a:buSzTx/>
              <a:buNone/>
              <a:defRPr sz="6400">
                <a:latin typeface="Graphik Medium"/>
                <a:ea typeface="Graphik Medium"/>
                <a:cs typeface="Graphik Medium"/>
                <a:sym typeface="Graphik Medium"/>
              </a:defRPr>
            </a:lvl2pPr>
            <a:lvl3pPr marL="0" indent="0" algn="ctr" defTabSz="825500">
              <a:spcBef>
                <a:spcPts val="0"/>
              </a:spcBef>
              <a:buClrTx/>
              <a:buSzTx/>
              <a:buNone/>
              <a:defRPr sz="6400">
                <a:latin typeface="Graphik Medium"/>
                <a:ea typeface="Graphik Medium"/>
                <a:cs typeface="Graphik Medium"/>
                <a:sym typeface="Graphik Medium"/>
              </a:defRPr>
            </a:lvl3pPr>
            <a:lvl4pPr marL="0" indent="0" algn="ctr" defTabSz="825500">
              <a:spcBef>
                <a:spcPts val="0"/>
              </a:spcBef>
              <a:buClrTx/>
              <a:buSzTx/>
              <a:buNone/>
              <a:defRPr sz="6400">
                <a:latin typeface="Graphik Medium"/>
                <a:ea typeface="Graphik Medium"/>
                <a:cs typeface="Graphik Medium"/>
                <a:sym typeface="Graphik Medium"/>
              </a:defRPr>
            </a:lvl4pPr>
            <a:lvl5pPr marL="0" indent="0" algn="ctr" defTabSz="825500">
              <a:spcBef>
                <a:spcPts val="0"/>
              </a:spcBef>
              <a:buClrTx/>
              <a:buSzTx/>
              <a:buNone/>
              <a:defRPr sz="6400">
                <a:latin typeface="Graphik Medium"/>
                <a:ea typeface="Graphik Medium"/>
                <a:cs typeface="Graphik Medium"/>
                <a:sym typeface="Graphik Medium"/>
              </a:defRPr>
            </a:lvl5pPr>
          </a:lstStyle>
          <a:p>
            <a:pPr/>
            <a:r>
              <a:t>Presentation Subtitle</a:t>
            </a:r>
          </a:p>
          <a:p>
            <a:pPr lvl="1"/>
            <a:r>
              <a:t/>
            </a:r>
          </a:p>
          <a:p>
            <a:pPr lvl="2"/>
            <a:r>
              <a:t/>
            </a:r>
          </a:p>
          <a:p>
            <a:pPr lvl="3"/>
            <a:r>
              <a:t/>
            </a:r>
          </a:p>
          <a:p>
            <a:pPr lvl="4"/>
            <a:r>
              <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spTree>
      <p:nvGrpSpPr>
        <p:cNvPr id="1" name=""/>
        <p:cNvGrpSpPr/>
        <p:nvPr/>
      </p:nvGrpSpPr>
      <p:grpSpPr>
        <a:xfrm>
          <a:off x="0" y="0"/>
          <a:ext cx="0" cy="0"/>
          <a:chOff x="0" y="0"/>
          <a:chExt cx="0" cy="0"/>
        </a:xfrm>
      </p:grpSpPr>
      <p:sp>
        <p:nvSpPr>
          <p:cNvPr id="21" name="Two jellyfish touching against a dark blue background"/>
          <p:cNvSpPr/>
          <p:nvPr>
            <p:ph type="pic" idx="21"/>
          </p:nvPr>
        </p:nvSpPr>
        <p:spPr>
          <a:xfrm>
            <a:off x="0" y="-1270000"/>
            <a:ext cx="24384000" cy="16256001"/>
          </a:xfrm>
          <a:prstGeom prst="rect">
            <a:avLst/>
          </a:prstGeom>
        </p:spPr>
        <p:txBody>
          <a:bodyPr lIns="91439" tIns="45719" rIns="91439" bIns="45719">
            <a:noAutofit/>
          </a:bodyPr>
          <a:lstStyle/>
          <a:p>
            <a:pPr/>
          </a:p>
        </p:txBody>
      </p:sp>
      <p:sp>
        <p:nvSpPr>
          <p:cNvPr id="22" name="Author and Date"/>
          <p:cNvSpPr txBox="1"/>
          <p:nvPr>
            <p:ph type="body" sz="quarter" idx="22" hasCustomPrompt="1"/>
          </p:nvPr>
        </p:nvSpPr>
        <p:spPr>
          <a:xfrm>
            <a:off x="1270000" y="12166600"/>
            <a:ext cx="21844000" cy="694055"/>
          </a:xfrm>
          <a:prstGeom prst="rect">
            <a:avLst/>
          </a:prstGeom>
        </p:spPr>
        <p:txBody>
          <a:bodyPr/>
          <a:lstStyle>
            <a:lvl1pPr marL="0" indent="0" algn="ctr" defTabSz="825500">
              <a:spcBef>
                <a:spcPts val="0"/>
              </a:spcBef>
              <a:buClrTx/>
              <a:buSzTx/>
              <a:buNone/>
              <a:defRPr sz="3500">
                <a:solidFill>
                  <a:srgbClr val="FFFFFF"/>
                </a:solidFill>
                <a:latin typeface="Graphik Medium"/>
                <a:ea typeface="Graphik Medium"/>
                <a:cs typeface="Graphik Medium"/>
                <a:sym typeface="Graphik Medium"/>
              </a:defRPr>
            </a:lvl1pPr>
          </a:lstStyle>
          <a:p>
            <a:pPr/>
            <a:r>
              <a:t>Author and Date</a:t>
            </a:r>
          </a:p>
        </p:txBody>
      </p:sp>
      <p:sp>
        <p:nvSpPr>
          <p:cNvPr id="23" name="Presentation Title"/>
          <p:cNvSpPr txBox="1"/>
          <p:nvPr>
            <p:ph type="title" hasCustomPrompt="1"/>
          </p:nvPr>
        </p:nvSpPr>
        <p:spPr>
          <a:xfrm>
            <a:off x="1270000" y="3289300"/>
            <a:ext cx="21844000" cy="3873500"/>
          </a:xfrm>
          <a:prstGeom prst="rect">
            <a:avLst/>
          </a:prstGeom>
        </p:spPr>
        <p:txBody>
          <a:bodyPr/>
          <a:lstStyle>
            <a:lvl1pPr defTabSz="2438400">
              <a:lnSpc>
                <a:spcPct val="90000"/>
              </a:lnSpc>
              <a:defRPr spc="-348" sz="11600">
                <a:solidFill>
                  <a:srgbClr val="FFFFFF"/>
                </a:solidFill>
              </a:defRPr>
            </a:lvl1pPr>
          </a:lstStyle>
          <a:p>
            <a:pPr/>
            <a:r>
              <a:t>Presentation Title</a:t>
            </a:r>
          </a:p>
        </p:txBody>
      </p:sp>
      <p:sp>
        <p:nvSpPr>
          <p:cNvPr id="24" name="Body Level One…"/>
          <p:cNvSpPr txBox="1"/>
          <p:nvPr>
            <p:ph type="body" sz="quarter" idx="1" hasCustomPrompt="1"/>
          </p:nvPr>
        </p:nvSpPr>
        <p:spPr>
          <a:xfrm>
            <a:off x="1270000" y="6985000"/>
            <a:ext cx="21844000" cy="2514600"/>
          </a:xfrm>
          <a:prstGeom prst="rect">
            <a:avLst/>
          </a:prstGeom>
        </p:spPr>
        <p:txBody>
          <a:bodyPr/>
          <a:lstStyle>
            <a:lvl1pPr marL="0" indent="0" algn="ctr" defTabSz="825500">
              <a:spcBef>
                <a:spcPts val="0"/>
              </a:spcBef>
              <a:buClrTx/>
              <a:buSzTx/>
              <a:buNone/>
              <a:defRPr sz="6400">
                <a:solidFill>
                  <a:srgbClr val="FFFFFF"/>
                </a:solidFill>
                <a:latin typeface="Graphik Medium"/>
                <a:ea typeface="Graphik Medium"/>
                <a:cs typeface="Graphik Medium"/>
                <a:sym typeface="Graphik Medium"/>
              </a:defRPr>
            </a:lvl1pPr>
            <a:lvl2pPr marL="0" indent="0" algn="ctr" defTabSz="825500">
              <a:spcBef>
                <a:spcPts val="0"/>
              </a:spcBef>
              <a:buClrTx/>
              <a:buSzTx/>
              <a:buNone/>
              <a:defRPr sz="6400">
                <a:solidFill>
                  <a:srgbClr val="FFFFFF"/>
                </a:solidFill>
                <a:latin typeface="Graphik Medium"/>
                <a:ea typeface="Graphik Medium"/>
                <a:cs typeface="Graphik Medium"/>
                <a:sym typeface="Graphik Medium"/>
              </a:defRPr>
            </a:lvl2pPr>
            <a:lvl3pPr marL="0" indent="0" algn="ctr" defTabSz="825500">
              <a:spcBef>
                <a:spcPts val="0"/>
              </a:spcBef>
              <a:buClrTx/>
              <a:buSzTx/>
              <a:buNone/>
              <a:defRPr sz="6400">
                <a:solidFill>
                  <a:srgbClr val="FFFFFF"/>
                </a:solidFill>
                <a:latin typeface="Graphik Medium"/>
                <a:ea typeface="Graphik Medium"/>
                <a:cs typeface="Graphik Medium"/>
                <a:sym typeface="Graphik Medium"/>
              </a:defRPr>
            </a:lvl3pPr>
            <a:lvl4pPr marL="0" indent="0" algn="ctr" defTabSz="825500">
              <a:spcBef>
                <a:spcPts val="0"/>
              </a:spcBef>
              <a:buClrTx/>
              <a:buSzTx/>
              <a:buNone/>
              <a:defRPr sz="6400">
                <a:solidFill>
                  <a:srgbClr val="FFFFFF"/>
                </a:solidFill>
                <a:latin typeface="Graphik Medium"/>
                <a:ea typeface="Graphik Medium"/>
                <a:cs typeface="Graphik Medium"/>
                <a:sym typeface="Graphik Medium"/>
              </a:defRPr>
            </a:lvl4pPr>
            <a:lvl5pPr marL="0" indent="0" algn="ctr" defTabSz="825500">
              <a:spcBef>
                <a:spcPts val="0"/>
              </a:spcBef>
              <a:buClrTx/>
              <a:buSzTx/>
              <a:buNone/>
              <a:defRPr sz="6400">
                <a:solidFill>
                  <a:srgbClr val="FFFFFF"/>
                </a:solidFill>
                <a:latin typeface="Graphik Medium"/>
                <a:ea typeface="Graphik Medium"/>
                <a:cs typeface="Graphik Medium"/>
                <a:sym typeface="Graphik Medium"/>
              </a:defRPr>
            </a:lvl5pPr>
          </a:lstStyle>
          <a:p>
            <a:pPr/>
            <a:r>
              <a:t>Presentation Subtitle</a:t>
            </a:r>
          </a:p>
          <a:p>
            <a:pPr lvl="1"/>
            <a:r>
              <a:t/>
            </a:r>
          </a:p>
          <a:p>
            <a:pPr lvl="2"/>
            <a:r>
              <a:t/>
            </a:r>
          </a:p>
          <a:p>
            <a:pPr lvl="3"/>
            <a:r>
              <a:t/>
            </a:r>
          </a:p>
          <a:p>
            <a:pPr lvl="4"/>
            <a:r>
              <a:t/>
            </a:r>
          </a:p>
        </p:txBody>
      </p:sp>
      <p:sp>
        <p:nvSpPr>
          <p:cNvPr id="2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Two jellyfish against a blue background"/>
          <p:cNvSpPr/>
          <p:nvPr>
            <p:ph type="pic" idx="21"/>
          </p:nvPr>
        </p:nvSpPr>
        <p:spPr>
          <a:xfrm>
            <a:off x="7962900" y="-25400"/>
            <a:ext cx="20650200" cy="13766800"/>
          </a:xfrm>
          <a:prstGeom prst="rect">
            <a:avLst/>
          </a:prstGeom>
        </p:spPr>
        <p:txBody>
          <a:bodyPr lIns="91439" tIns="45719" rIns="91439" bIns="45719">
            <a:noAutofit/>
          </a:bodyPr>
          <a:lstStyle/>
          <a:p>
            <a:pPr/>
          </a:p>
        </p:txBody>
      </p:sp>
      <p:sp>
        <p:nvSpPr>
          <p:cNvPr id="33" name="Slide Title"/>
          <p:cNvSpPr txBox="1"/>
          <p:nvPr>
            <p:ph type="title" hasCustomPrompt="1"/>
          </p:nvPr>
        </p:nvSpPr>
        <p:spPr>
          <a:xfrm>
            <a:off x="1270000" y="3885108"/>
            <a:ext cx="9652000" cy="3200203"/>
          </a:xfrm>
          <a:prstGeom prst="rect">
            <a:avLst/>
          </a:prstGeom>
        </p:spPr>
        <p:txBody>
          <a:bodyPr/>
          <a:lstStyle>
            <a:lvl1pPr>
              <a:defRPr>
                <a:gradFill flip="none" rotWithShape="1">
                  <a:gsLst>
                    <a:gs pos="0">
                      <a:srgbClr val="FF00D8"/>
                    </a:gs>
                    <a:gs pos="100000">
                      <a:srgbClr val="FF542E"/>
                    </a:gs>
                  </a:gsLst>
                  <a:lin ang="3960000" scaled="0"/>
                </a:gradFill>
              </a:defRPr>
            </a:lvl1pPr>
          </a:lstStyle>
          <a:p>
            <a:pPr/>
            <a:r>
              <a:t>Slide Title</a:t>
            </a:r>
          </a:p>
        </p:txBody>
      </p:sp>
      <p:sp>
        <p:nvSpPr>
          <p:cNvPr id="34" name="Body Level One…"/>
          <p:cNvSpPr txBox="1"/>
          <p:nvPr>
            <p:ph type="body" sz="quarter" idx="1" hasCustomPrompt="1"/>
          </p:nvPr>
        </p:nvSpPr>
        <p:spPr>
          <a:xfrm>
            <a:off x="1270000" y="6845300"/>
            <a:ext cx="9652000" cy="5664200"/>
          </a:xfrm>
          <a:prstGeom prst="rect">
            <a:avLst/>
          </a:prstGeom>
        </p:spPr>
        <p:txBody>
          <a:bodyPr/>
          <a:lstStyle>
            <a:lvl1pPr marL="0" indent="0" algn="ctr" defTabSz="825500">
              <a:spcBef>
                <a:spcPts val="0"/>
              </a:spcBef>
              <a:buClrTx/>
              <a:buSzTx/>
              <a:buNone/>
              <a:defRPr sz="5400">
                <a:latin typeface="Graphik Medium"/>
                <a:ea typeface="Graphik Medium"/>
                <a:cs typeface="Graphik Medium"/>
                <a:sym typeface="Graphik Medium"/>
              </a:defRPr>
            </a:lvl1pPr>
            <a:lvl2pPr marL="0" indent="457200" algn="ctr" defTabSz="825500">
              <a:spcBef>
                <a:spcPts val="0"/>
              </a:spcBef>
              <a:buClrTx/>
              <a:buSzTx/>
              <a:buNone/>
              <a:defRPr sz="5400">
                <a:latin typeface="Graphik Medium"/>
                <a:ea typeface="Graphik Medium"/>
                <a:cs typeface="Graphik Medium"/>
                <a:sym typeface="Graphik Medium"/>
              </a:defRPr>
            </a:lvl2pPr>
            <a:lvl3pPr marL="0" indent="914400" algn="ctr" defTabSz="825500">
              <a:spcBef>
                <a:spcPts val="0"/>
              </a:spcBef>
              <a:buClrTx/>
              <a:buSzTx/>
              <a:buNone/>
              <a:defRPr sz="5400">
                <a:latin typeface="Graphik Medium"/>
                <a:ea typeface="Graphik Medium"/>
                <a:cs typeface="Graphik Medium"/>
                <a:sym typeface="Graphik Medium"/>
              </a:defRPr>
            </a:lvl3pPr>
            <a:lvl4pPr marL="0" indent="1371600" algn="ctr" defTabSz="825500">
              <a:spcBef>
                <a:spcPts val="0"/>
              </a:spcBef>
              <a:buClrTx/>
              <a:buSzTx/>
              <a:buNone/>
              <a:defRPr sz="5400">
                <a:latin typeface="Graphik Medium"/>
                <a:ea typeface="Graphik Medium"/>
                <a:cs typeface="Graphik Medium"/>
                <a:sym typeface="Graphik Medium"/>
              </a:defRPr>
            </a:lvl4pPr>
            <a:lvl5pPr marL="0" indent="1828800" algn="ctr" defTabSz="825500">
              <a:spcBef>
                <a:spcPts val="0"/>
              </a:spcBef>
              <a:buClrTx/>
              <a:buSzTx/>
              <a:buNone/>
              <a:defRPr sz="5400">
                <a:latin typeface="Graphik Medium"/>
                <a:ea typeface="Graphik Medium"/>
                <a:cs typeface="Graphik Medium"/>
                <a:sym typeface="Graphik Medium"/>
              </a:defRPr>
            </a:lvl5pPr>
          </a:lstStyle>
          <a:p>
            <a:pPr/>
            <a:r>
              <a:t>Slide Subtitle</a:t>
            </a:r>
          </a:p>
          <a:p>
            <a:pPr lvl="1"/>
            <a:r>
              <a:t/>
            </a:r>
          </a:p>
          <a:p>
            <a:pPr lvl="2"/>
            <a:r>
              <a:t/>
            </a:r>
          </a:p>
          <a:p>
            <a:pPr lvl="3"/>
            <a:r>
              <a:t/>
            </a:r>
          </a:p>
          <a:p>
            <a:pPr lvl="4"/>
            <a:r>
              <a:t/>
            </a:r>
          </a:p>
        </p:txBody>
      </p:sp>
      <p:sp>
        <p:nvSpPr>
          <p:cNvPr id="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Slide Title"/>
          <p:cNvSpPr txBox="1"/>
          <p:nvPr>
            <p:ph type="title" hasCustomPrompt="1"/>
          </p:nvPr>
        </p:nvSpPr>
        <p:spPr>
          <a:prstGeom prst="rect">
            <a:avLst/>
          </a:prstGeom>
        </p:spPr>
        <p:txBody>
          <a:bodyPr/>
          <a:lstStyle/>
          <a:p>
            <a:pPr/>
            <a:r>
              <a:t>Slide Title</a:t>
            </a:r>
          </a:p>
        </p:txBody>
      </p:sp>
      <p:sp>
        <p:nvSpPr>
          <p:cNvPr id="43" name="Slide Subtitle"/>
          <p:cNvSpPr txBox="1"/>
          <p:nvPr>
            <p:ph type="body" sz="quarter" idx="21" hasCustomPrompt="1"/>
          </p:nvPr>
        </p:nvSpPr>
        <p:spPr>
          <a:xfrm>
            <a:off x="1270000" y="2133600"/>
            <a:ext cx="21844000" cy="1016000"/>
          </a:xfrm>
          <a:prstGeom prst="rect">
            <a:avLst/>
          </a:prstGeom>
        </p:spPr>
        <p:txBody>
          <a:bodyPr/>
          <a:lstStyle>
            <a:lvl1pPr marL="0" indent="0" algn="ctr" defTabSz="825500">
              <a:spcBef>
                <a:spcPts val="0"/>
              </a:spcBef>
              <a:buClrTx/>
              <a:buSzTx/>
              <a:buNone/>
              <a:defRPr sz="5400">
                <a:latin typeface="Graphik Medium"/>
                <a:ea typeface="Graphik Medium"/>
                <a:cs typeface="Graphik Medium"/>
                <a:sym typeface="Graphik Medium"/>
              </a:defRPr>
            </a:lvl1pPr>
          </a:lstStyle>
          <a:p>
            <a:pPr/>
            <a:r>
              <a:t>Slide Subtitle</a:t>
            </a:r>
          </a:p>
        </p:txBody>
      </p:sp>
      <p:sp>
        <p:nvSpPr>
          <p:cNvPr id="44"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xfrm>
            <a:off x="1270000" y="4269316"/>
            <a:ext cx="21844000" cy="8432801"/>
          </a:xfrm>
          <a:prstGeom prst="rect">
            <a:avLst/>
          </a:prstGeom>
        </p:spPr>
        <p:txBody>
          <a:bodyPr numCol="2" spcCol="1092200"/>
          <a:lstStyle/>
          <a:p>
            <a:pPr/>
            <a:r>
              <a:t>Slide bullet text</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Two jellyfish against a pink background"/>
          <p:cNvSpPr/>
          <p:nvPr>
            <p:ph type="pic" idx="21"/>
          </p:nvPr>
        </p:nvSpPr>
        <p:spPr>
          <a:xfrm>
            <a:off x="10185400" y="0"/>
            <a:ext cx="18161000" cy="13716000"/>
          </a:xfrm>
          <a:prstGeom prst="rect">
            <a:avLst/>
          </a:prstGeom>
        </p:spPr>
        <p:txBody>
          <a:bodyPr lIns="91439" tIns="45719" rIns="91439" bIns="45719">
            <a:noAutofit/>
          </a:bodyPr>
          <a:lstStyle/>
          <a:p>
            <a:pPr/>
          </a:p>
        </p:txBody>
      </p:sp>
      <p:sp>
        <p:nvSpPr>
          <p:cNvPr id="61" name="Slide Title"/>
          <p:cNvSpPr txBox="1"/>
          <p:nvPr>
            <p:ph type="title" hasCustomPrompt="1"/>
          </p:nvPr>
        </p:nvSpPr>
        <p:spPr>
          <a:xfrm>
            <a:off x="1270000" y="838200"/>
            <a:ext cx="9652000" cy="1549400"/>
          </a:xfrm>
          <a:prstGeom prst="rect">
            <a:avLst/>
          </a:prstGeom>
        </p:spPr>
        <p:txBody>
          <a:bodyPr/>
          <a:lstStyle>
            <a:lvl1pPr>
              <a:defRPr>
                <a:gradFill flip="none" rotWithShape="1">
                  <a:gsLst>
                    <a:gs pos="0">
                      <a:srgbClr val="5E03FF"/>
                    </a:gs>
                    <a:gs pos="100000">
                      <a:srgbClr val="FF00F7"/>
                    </a:gs>
                  </a:gsLst>
                  <a:lin ang="3960000" scaled="0"/>
                </a:gradFill>
              </a:defRPr>
            </a:lvl1pPr>
          </a:lstStyle>
          <a:p>
            <a:pPr/>
            <a:r>
              <a:t>Slide Title</a:t>
            </a:r>
          </a:p>
        </p:txBody>
      </p:sp>
      <p:sp>
        <p:nvSpPr>
          <p:cNvPr id="62" name="Body Level One…"/>
          <p:cNvSpPr txBox="1"/>
          <p:nvPr>
            <p:ph type="body" sz="half" idx="1" hasCustomPrompt="1"/>
          </p:nvPr>
        </p:nvSpPr>
        <p:spPr>
          <a:xfrm>
            <a:off x="1270000" y="4267200"/>
            <a:ext cx="9652000" cy="8432800"/>
          </a:xfrm>
          <a:prstGeom prst="rect">
            <a:avLst/>
          </a:prstGeom>
        </p:spPr>
        <p:txBody>
          <a:bodyPr/>
          <a:lstStyle/>
          <a:p>
            <a:pPr/>
            <a:r>
              <a:t>Slide bullet text</a:t>
            </a:r>
          </a:p>
          <a:p>
            <a:pPr lvl="1"/>
            <a:r>
              <a:t/>
            </a:r>
          </a:p>
          <a:p>
            <a:pPr lvl="2"/>
            <a:r>
              <a:t/>
            </a:r>
          </a:p>
          <a:p>
            <a:pPr lvl="3"/>
            <a:r>
              <a:t/>
            </a:r>
          </a:p>
          <a:p>
            <a:pPr lvl="4"/>
            <a:r>
              <a:t/>
            </a:r>
          </a:p>
        </p:txBody>
      </p:sp>
      <p:sp>
        <p:nvSpPr>
          <p:cNvPr id="63" name="Slide Subtitle"/>
          <p:cNvSpPr txBox="1"/>
          <p:nvPr>
            <p:ph type="body" sz="quarter" idx="22" hasCustomPrompt="1"/>
          </p:nvPr>
        </p:nvSpPr>
        <p:spPr>
          <a:xfrm>
            <a:off x="1270000" y="2133600"/>
            <a:ext cx="9652000" cy="1016000"/>
          </a:xfrm>
          <a:prstGeom prst="rect">
            <a:avLst/>
          </a:prstGeom>
        </p:spPr>
        <p:txBody>
          <a:bodyPr/>
          <a:lstStyle>
            <a:lvl1pPr marL="0" indent="0" algn="ctr" defTabSz="825500">
              <a:spcBef>
                <a:spcPts val="0"/>
              </a:spcBef>
              <a:buClrTx/>
              <a:buSzTx/>
              <a:buNone/>
              <a:defRPr sz="5400">
                <a:latin typeface="Graphik Medium"/>
                <a:ea typeface="Graphik Medium"/>
                <a:cs typeface="Graphik Medium"/>
                <a:sym typeface="Graphik Medium"/>
              </a:defRPr>
            </a:lvl1pPr>
          </a:lstStyle>
          <a:p>
            <a:pPr/>
            <a:r>
              <a:t>Slide Subtitle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spTree>
      <p:nvGrpSpPr>
        <p:cNvPr id="1" name=""/>
        <p:cNvGrpSpPr/>
        <p:nvPr/>
      </p:nvGrpSpPr>
      <p:grpSpPr>
        <a:xfrm>
          <a:off x="0" y="0"/>
          <a:ext cx="0" cy="0"/>
          <a:chOff x="0" y="0"/>
          <a:chExt cx="0" cy="0"/>
        </a:xfrm>
      </p:grpSpPr>
      <p:sp>
        <p:nvSpPr>
          <p:cNvPr id="71" name="Section Title"/>
          <p:cNvSpPr txBox="1"/>
          <p:nvPr>
            <p:ph type="title" hasCustomPrompt="1"/>
          </p:nvPr>
        </p:nvSpPr>
        <p:spPr>
          <a:xfrm>
            <a:off x="1270000" y="3289300"/>
            <a:ext cx="21844000" cy="3873500"/>
          </a:xfrm>
          <a:prstGeom prst="rect">
            <a:avLst/>
          </a:prstGeom>
        </p:spPr>
        <p:txBody>
          <a:bodyPr/>
          <a:lstStyle>
            <a:lvl1pPr>
              <a:lnSpc>
                <a:spcPct val="90000"/>
              </a:lnSpc>
              <a:defRPr spc="-348" sz="11600">
                <a:gradFill flip="none" rotWithShape="1">
                  <a:gsLst>
                    <a:gs pos="0">
                      <a:srgbClr val="FF00D8"/>
                    </a:gs>
                    <a:gs pos="100000">
                      <a:srgbClr val="FF542E"/>
                    </a:gs>
                  </a:gsLst>
                  <a:lin ang="3960000" scaled="0"/>
                </a:gradFill>
              </a:defRPr>
            </a:lvl1pPr>
          </a:lstStyle>
          <a:p>
            <a:pPr/>
            <a:r>
              <a:t>Section Title</a:t>
            </a:r>
          </a:p>
        </p:txBody>
      </p:sp>
      <p:sp>
        <p:nvSpPr>
          <p:cNvPr id="7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79" name="Slide Title"/>
          <p:cNvSpPr txBox="1"/>
          <p:nvPr>
            <p:ph type="title" hasCustomPrompt="1"/>
          </p:nvPr>
        </p:nvSpPr>
        <p:spPr>
          <a:prstGeom prst="rect">
            <a:avLst/>
          </a:prstGeom>
        </p:spPr>
        <p:txBody>
          <a:bodyPr/>
          <a:lstStyle/>
          <a:p>
            <a:pPr/>
            <a:r>
              <a:t>Slide Title</a:t>
            </a:r>
          </a:p>
        </p:txBody>
      </p:sp>
      <p:sp>
        <p:nvSpPr>
          <p:cNvPr id="80" name="Slide Subtitle"/>
          <p:cNvSpPr txBox="1"/>
          <p:nvPr>
            <p:ph type="body" sz="quarter" idx="21" hasCustomPrompt="1"/>
          </p:nvPr>
        </p:nvSpPr>
        <p:spPr>
          <a:xfrm>
            <a:off x="1270000" y="2133600"/>
            <a:ext cx="21844000" cy="1016000"/>
          </a:xfrm>
          <a:prstGeom prst="rect">
            <a:avLst/>
          </a:prstGeom>
        </p:spPr>
        <p:txBody>
          <a:bodyPr/>
          <a:lstStyle>
            <a:lvl1pPr marL="0" indent="0" algn="ctr" defTabSz="825500">
              <a:spcBef>
                <a:spcPts val="0"/>
              </a:spcBef>
              <a:buClrTx/>
              <a:buSzTx/>
              <a:buNone/>
              <a:defRPr sz="5400">
                <a:latin typeface="Graphik Medium"/>
                <a:ea typeface="Graphik Medium"/>
                <a:cs typeface="Graphik Medium"/>
                <a:sym typeface="Graphik Medium"/>
              </a:defRPr>
            </a:lvl1pPr>
          </a:lstStyle>
          <a:p>
            <a:pPr/>
            <a:r>
              <a:t>Slide Subtitle</a:t>
            </a:r>
          </a:p>
        </p:txBody>
      </p:sp>
      <p:sp>
        <p:nvSpPr>
          <p:cNvPr id="8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88" name="Agenda Title"/>
          <p:cNvSpPr txBox="1"/>
          <p:nvPr>
            <p:ph type="title" hasCustomPrompt="1"/>
          </p:nvPr>
        </p:nvSpPr>
        <p:spPr>
          <a:xfrm>
            <a:off x="1270000" y="812800"/>
            <a:ext cx="21844000" cy="1562100"/>
          </a:xfrm>
          <a:prstGeom prst="rect">
            <a:avLst/>
          </a:prstGeom>
        </p:spPr>
        <p:txBody>
          <a:bodyPr/>
          <a:lstStyle/>
          <a:p>
            <a:pPr/>
            <a:r>
              <a:t>Agenda Title</a:t>
            </a:r>
          </a:p>
        </p:txBody>
      </p:sp>
      <p:sp>
        <p:nvSpPr>
          <p:cNvPr id="89" name="Agenda Subtitle"/>
          <p:cNvSpPr txBox="1"/>
          <p:nvPr>
            <p:ph type="body" sz="quarter" idx="21" hasCustomPrompt="1"/>
          </p:nvPr>
        </p:nvSpPr>
        <p:spPr>
          <a:xfrm>
            <a:off x="1270000" y="2133600"/>
            <a:ext cx="21844000" cy="1016000"/>
          </a:xfrm>
          <a:prstGeom prst="rect">
            <a:avLst/>
          </a:prstGeom>
        </p:spPr>
        <p:txBody>
          <a:bodyPr/>
          <a:lstStyle>
            <a:lvl1pPr marL="0" indent="0" algn="ctr" defTabSz="825500">
              <a:spcBef>
                <a:spcPts val="0"/>
              </a:spcBef>
              <a:buClrTx/>
              <a:buSzTx/>
              <a:buNone/>
              <a:defRPr sz="5400">
                <a:latin typeface="Graphik Medium"/>
                <a:ea typeface="Graphik Medium"/>
                <a:cs typeface="Graphik Medium"/>
                <a:sym typeface="Graphik Medium"/>
              </a:defRPr>
            </a:lvl1pPr>
          </a:lstStyle>
          <a:p>
            <a:pPr/>
            <a:r>
              <a:t>Agenda Subtitle</a:t>
            </a:r>
          </a:p>
        </p:txBody>
      </p:sp>
      <p:sp>
        <p:nvSpPr>
          <p:cNvPr id="90" name="Body Level One…"/>
          <p:cNvSpPr txBox="1"/>
          <p:nvPr>
            <p:ph type="body" idx="1" hasCustomPrompt="1"/>
          </p:nvPr>
        </p:nvSpPr>
        <p:spPr>
          <a:prstGeom prst="rect">
            <a:avLst/>
          </a:prstGeom>
        </p:spPr>
        <p:txBody>
          <a:bodyPr/>
          <a:lstStyle>
            <a:lvl1pPr marL="0" indent="0" defTabSz="825500">
              <a:buClrTx/>
              <a:buSzTx/>
              <a:buNone/>
              <a:defRPr spc="-55" sz="5500"/>
            </a:lvl1pPr>
            <a:lvl2pPr marL="0" indent="457200" defTabSz="825500">
              <a:buClrTx/>
              <a:buSzTx/>
              <a:buNone/>
              <a:defRPr spc="-55" sz="5500"/>
            </a:lvl2pPr>
            <a:lvl3pPr marL="0" indent="914400" defTabSz="825500">
              <a:buClrTx/>
              <a:buSzTx/>
              <a:buNone/>
              <a:defRPr spc="-55" sz="5500"/>
            </a:lvl3pPr>
            <a:lvl4pPr marL="0" indent="1371600" defTabSz="825500">
              <a:buClrTx/>
              <a:buSzTx/>
              <a:buNone/>
              <a:defRPr spc="-55" sz="5500"/>
            </a:lvl4pPr>
            <a:lvl5pPr marL="0" indent="1828800" defTabSz="825500">
              <a:buClrTx/>
              <a:buSzTx/>
              <a:buNone/>
              <a:defRPr spc="-55" sz="5500"/>
            </a:lvl5pPr>
          </a:lstStyle>
          <a:p>
            <a:pPr/>
            <a:r>
              <a:t>Agenda Topics</a:t>
            </a:r>
          </a:p>
          <a:p>
            <a:pPr lvl="1"/>
            <a:r>
              <a:t/>
            </a:r>
          </a:p>
          <a:p>
            <a:pPr lvl="2"/>
            <a:r>
              <a:t/>
            </a:r>
          </a:p>
          <a:p>
            <a:pPr lvl="3"/>
            <a:r>
              <a:t/>
            </a:r>
          </a:p>
          <a:p>
            <a:pPr lvl="4"/>
            <a:r>
              <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spTree>
      <p:nvGrpSpPr>
        <p:cNvPr id="1" name=""/>
        <p:cNvGrpSpPr/>
        <p:nvPr/>
      </p:nvGrpSpPr>
      <p:grpSpPr>
        <a:xfrm>
          <a:off x="0" y="0"/>
          <a:ext cx="0" cy="0"/>
          <a:chOff x="0" y="0"/>
          <a:chExt cx="0" cy="0"/>
        </a:xfrm>
      </p:grpSpPr>
      <p:sp>
        <p:nvSpPr>
          <p:cNvPr id="98" name="Body Level One…"/>
          <p:cNvSpPr txBox="1"/>
          <p:nvPr>
            <p:ph type="body" sz="half" idx="1" hasCustomPrompt="1"/>
          </p:nvPr>
        </p:nvSpPr>
        <p:spPr>
          <a:xfrm>
            <a:off x="1270000" y="4927600"/>
            <a:ext cx="21844000" cy="3902869"/>
          </a:xfrm>
          <a:prstGeom prst="rect">
            <a:avLst/>
          </a:prstGeom>
        </p:spPr>
        <p:txBody>
          <a:bodyPr anchor="ctr"/>
          <a:lstStyle>
            <a:lvl1pPr marL="0" indent="0" algn="ctr">
              <a:spcBef>
                <a:spcPts val="0"/>
              </a:spcBef>
              <a:buClrTx/>
              <a:buSzTx/>
              <a:buNone/>
              <a:defRPr spc="-252" sz="8400">
                <a:gradFill flip="none" rotWithShape="1">
                  <a:gsLst>
                    <a:gs pos="0">
                      <a:srgbClr val="1E98FD"/>
                    </a:gs>
                    <a:gs pos="100000">
                      <a:srgbClr val="FF00F7"/>
                    </a:gs>
                  </a:gsLst>
                  <a:lin ang="3960000" scaled="0"/>
                </a:gradFill>
                <a:latin typeface="Graphik Medium"/>
                <a:ea typeface="Graphik Medium"/>
                <a:cs typeface="Graphik Medium"/>
                <a:sym typeface="Graphik Medium"/>
              </a:defRPr>
            </a:lvl1pPr>
            <a:lvl2pPr marL="0" indent="457200" algn="ctr">
              <a:spcBef>
                <a:spcPts val="0"/>
              </a:spcBef>
              <a:buClrTx/>
              <a:buSzTx/>
              <a:buNone/>
              <a:defRPr spc="-252" sz="8400">
                <a:gradFill flip="none" rotWithShape="1">
                  <a:gsLst>
                    <a:gs pos="0">
                      <a:srgbClr val="1E98FD"/>
                    </a:gs>
                    <a:gs pos="100000">
                      <a:srgbClr val="FF00F7"/>
                    </a:gs>
                  </a:gsLst>
                  <a:lin ang="3960000" scaled="0"/>
                </a:gradFill>
                <a:latin typeface="Graphik Medium"/>
                <a:ea typeface="Graphik Medium"/>
                <a:cs typeface="Graphik Medium"/>
                <a:sym typeface="Graphik Medium"/>
              </a:defRPr>
            </a:lvl2pPr>
            <a:lvl3pPr marL="0" indent="914400" algn="ctr">
              <a:spcBef>
                <a:spcPts val="0"/>
              </a:spcBef>
              <a:buClrTx/>
              <a:buSzTx/>
              <a:buNone/>
              <a:defRPr spc="-252" sz="8400">
                <a:gradFill flip="none" rotWithShape="1">
                  <a:gsLst>
                    <a:gs pos="0">
                      <a:srgbClr val="1E98FD"/>
                    </a:gs>
                    <a:gs pos="100000">
                      <a:srgbClr val="FF00F7"/>
                    </a:gs>
                  </a:gsLst>
                  <a:lin ang="3960000" scaled="0"/>
                </a:gradFill>
                <a:latin typeface="Graphik Medium"/>
                <a:ea typeface="Graphik Medium"/>
                <a:cs typeface="Graphik Medium"/>
                <a:sym typeface="Graphik Medium"/>
              </a:defRPr>
            </a:lvl3pPr>
            <a:lvl4pPr marL="0" indent="1371600" algn="ctr">
              <a:spcBef>
                <a:spcPts val="0"/>
              </a:spcBef>
              <a:buClrTx/>
              <a:buSzTx/>
              <a:buNone/>
              <a:defRPr spc="-252" sz="8400">
                <a:gradFill flip="none" rotWithShape="1">
                  <a:gsLst>
                    <a:gs pos="0">
                      <a:srgbClr val="1E98FD"/>
                    </a:gs>
                    <a:gs pos="100000">
                      <a:srgbClr val="FF00F7"/>
                    </a:gs>
                  </a:gsLst>
                  <a:lin ang="3960000" scaled="0"/>
                </a:gradFill>
                <a:latin typeface="Graphik Medium"/>
                <a:ea typeface="Graphik Medium"/>
                <a:cs typeface="Graphik Medium"/>
                <a:sym typeface="Graphik Medium"/>
              </a:defRPr>
            </a:lvl4pPr>
            <a:lvl5pPr marL="0" indent="1828800" algn="ctr">
              <a:spcBef>
                <a:spcPts val="0"/>
              </a:spcBef>
              <a:buClrTx/>
              <a:buSzTx/>
              <a:buNone/>
              <a:defRPr spc="-252" sz="8400">
                <a:gradFill flip="none" rotWithShape="1">
                  <a:gsLst>
                    <a:gs pos="0">
                      <a:srgbClr val="1E98FD"/>
                    </a:gs>
                    <a:gs pos="100000">
                      <a:srgbClr val="FF00F7"/>
                    </a:gs>
                  </a:gsLst>
                  <a:lin ang="3960000" scaled="0"/>
                </a:gradFill>
                <a:latin typeface="Graphik Medium"/>
                <a:ea typeface="Graphik Medium"/>
                <a:cs typeface="Graphik Medium"/>
                <a:sym typeface="Graphik Medium"/>
              </a:defRPr>
            </a:lvl5pPr>
          </a:lstStyle>
          <a:p>
            <a:pPr/>
            <a:r>
              <a:t>Statement</a:t>
            </a:r>
          </a:p>
          <a:p>
            <a:pPr lvl="1"/>
            <a:r>
              <a:t/>
            </a:r>
          </a:p>
          <a:p>
            <a:pPr lvl="2"/>
            <a:r>
              <a:t/>
            </a:r>
          </a:p>
          <a:p>
            <a:pPr lvl="3"/>
            <a:r>
              <a:t/>
            </a:r>
          </a:p>
          <a:p>
            <a:pPr lvl="4"/>
            <a:r>
              <a:t/>
            </a:r>
          </a:p>
        </p:txBody>
      </p:sp>
      <p:sp>
        <p:nvSpPr>
          <p:cNvPr id="9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06" name="Body Level One…"/>
          <p:cNvSpPr txBox="1"/>
          <p:nvPr>
            <p:ph type="body" sz="half" idx="1" hasCustomPrompt="1"/>
          </p:nvPr>
        </p:nvSpPr>
        <p:spPr>
          <a:xfrm>
            <a:off x="1270000" y="3906096"/>
            <a:ext cx="21844000" cy="4488604"/>
          </a:xfrm>
          <a:prstGeom prst="rect">
            <a:avLst/>
          </a:prstGeom>
        </p:spPr>
        <p:txBody>
          <a:bodyPr anchor="b"/>
          <a:lstStyle>
            <a:lvl1pPr marL="0" indent="0" algn="ctr" defTabSz="2438338">
              <a:lnSpc>
                <a:spcPct val="80000"/>
              </a:lnSpc>
              <a:spcBef>
                <a:spcPts val="0"/>
              </a:spcBef>
              <a:buClrTx/>
              <a:buSzTx/>
              <a:buNone/>
              <a:defRPr spc="-448" sz="22400">
                <a:gradFill flip="none" rotWithShape="1">
                  <a:gsLst>
                    <a:gs pos="0">
                      <a:srgbClr val="1E98FD"/>
                    </a:gs>
                    <a:gs pos="100000">
                      <a:srgbClr val="FF00F7"/>
                    </a:gs>
                  </a:gsLst>
                  <a:lin ang="3960000" scaled="0"/>
                </a:gradFill>
                <a:latin typeface="+mn-lt"/>
                <a:ea typeface="+mn-ea"/>
                <a:cs typeface="+mn-cs"/>
                <a:sym typeface="Graphik Semibold"/>
              </a:defRPr>
            </a:lvl1pPr>
            <a:lvl2pPr marL="0" indent="457200" algn="ctr" defTabSz="2438338">
              <a:lnSpc>
                <a:spcPct val="80000"/>
              </a:lnSpc>
              <a:spcBef>
                <a:spcPts val="0"/>
              </a:spcBef>
              <a:buClrTx/>
              <a:buSzTx/>
              <a:buNone/>
              <a:defRPr spc="-448" sz="22400">
                <a:gradFill flip="none" rotWithShape="1">
                  <a:gsLst>
                    <a:gs pos="0">
                      <a:srgbClr val="1E98FD"/>
                    </a:gs>
                    <a:gs pos="100000">
                      <a:srgbClr val="FF00F7"/>
                    </a:gs>
                  </a:gsLst>
                  <a:lin ang="3960000" scaled="0"/>
                </a:gradFill>
                <a:latin typeface="+mn-lt"/>
                <a:ea typeface="+mn-ea"/>
                <a:cs typeface="+mn-cs"/>
                <a:sym typeface="Graphik Semibold"/>
              </a:defRPr>
            </a:lvl2pPr>
            <a:lvl3pPr marL="0" indent="914400" algn="ctr" defTabSz="2438338">
              <a:lnSpc>
                <a:spcPct val="80000"/>
              </a:lnSpc>
              <a:spcBef>
                <a:spcPts val="0"/>
              </a:spcBef>
              <a:buClrTx/>
              <a:buSzTx/>
              <a:buNone/>
              <a:defRPr spc="-448" sz="22400">
                <a:gradFill flip="none" rotWithShape="1">
                  <a:gsLst>
                    <a:gs pos="0">
                      <a:srgbClr val="1E98FD"/>
                    </a:gs>
                    <a:gs pos="100000">
                      <a:srgbClr val="FF00F7"/>
                    </a:gs>
                  </a:gsLst>
                  <a:lin ang="3960000" scaled="0"/>
                </a:gradFill>
                <a:latin typeface="+mn-lt"/>
                <a:ea typeface="+mn-ea"/>
                <a:cs typeface="+mn-cs"/>
                <a:sym typeface="Graphik Semibold"/>
              </a:defRPr>
            </a:lvl3pPr>
            <a:lvl4pPr marL="0" indent="1371600" algn="ctr" defTabSz="2438338">
              <a:lnSpc>
                <a:spcPct val="80000"/>
              </a:lnSpc>
              <a:spcBef>
                <a:spcPts val="0"/>
              </a:spcBef>
              <a:buClrTx/>
              <a:buSzTx/>
              <a:buNone/>
              <a:defRPr spc="-448" sz="22400">
                <a:gradFill flip="none" rotWithShape="1">
                  <a:gsLst>
                    <a:gs pos="0">
                      <a:srgbClr val="1E98FD"/>
                    </a:gs>
                    <a:gs pos="100000">
                      <a:srgbClr val="FF00F7"/>
                    </a:gs>
                  </a:gsLst>
                  <a:lin ang="3960000" scaled="0"/>
                </a:gradFill>
                <a:latin typeface="+mn-lt"/>
                <a:ea typeface="+mn-ea"/>
                <a:cs typeface="+mn-cs"/>
                <a:sym typeface="Graphik Semibold"/>
              </a:defRPr>
            </a:lvl4pPr>
            <a:lvl5pPr marL="0" indent="1828800" algn="ctr" defTabSz="2438338">
              <a:lnSpc>
                <a:spcPct val="80000"/>
              </a:lnSpc>
              <a:spcBef>
                <a:spcPts val="0"/>
              </a:spcBef>
              <a:buClrTx/>
              <a:buSzTx/>
              <a:buNone/>
              <a:defRPr spc="-448" sz="22400">
                <a:gradFill flip="none" rotWithShape="1">
                  <a:gsLst>
                    <a:gs pos="0">
                      <a:srgbClr val="1E98FD"/>
                    </a:gs>
                    <a:gs pos="100000">
                      <a:srgbClr val="FF00F7"/>
                    </a:gs>
                  </a:gsLst>
                  <a:lin ang="3960000" scaled="0"/>
                </a:gradFill>
                <a:latin typeface="+mn-lt"/>
                <a:ea typeface="+mn-ea"/>
                <a:cs typeface="+mn-cs"/>
                <a:sym typeface="Graphik Semibold"/>
              </a:defRPr>
            </a:lvl5pPr>
          </a:lstStyle>
          <a:p>
            <a:pPr/>
            <a:r>
              <a:t>100%</a:t>
            </a:r>
          </a:p>
          <a:p>
            <a:pPr lvl="1"/>
            <a:r>
              <a:t/>
            </a:r>
          </a:p>
          <a:p>
            <a:pPr lvl="2"/>
            <a:r>
              <a:t/>
            </a:r>
          </a:p>
          <a:p>
            <a:pPr lvl="3"/>
            <a:r>
              <a:t/>
            </a:r>
          </a:p>
          <a:p>
            <a:pPr lvl="4"/>
            <a:r>
              <a:t/>
            </a:r>
          </a:p>
        </p:txBody>
      </p:sp>
      <p:sp>
        <p:nvSpPr>
          <p:cNvPr id="107" name="Fact information"/>
          <p:cNvSpPr txBox="1"/>
          <p:nvPr>
            <p:ph type="body" sz="quarter" idx="21" hasCustomPrompt="1"/>
          </p:nvPr>
        </p:nvSpPr>
        <p:spPr>
          <a:xfrm>
            <a:off x="1270000" y="8521700"/>
            <a:ext cx="21844000" cy="1016000"/>
          </a:xfrm>
          <a:prstGeom prst="rect">
            <a:avLst/>
          </a:prstGeom>
        </p:spPr>
        <p:txBody>
          <a:bodyPr/>
          <a:lstStyle>
            <a:lvl1pPr marL="0" indent="0" algn="ctr" defTabSz="825500">
              <a:spcBef>
                <a:spcPts val="0"/>
              </a:spcBef>
              <a:buClrTx/>
              <a:buSzTx/>
              <a:buNone/>
              <a:defRPr sz="4400">
                <a:latin typeface="Graphik Medium"/>
                <a:ea typeface="Graphik Medium"/>
                <a:cs typeface="Graphik Medium"/>
                <a:sym typeface="Graphik Medium"/>
              </a:defRPr>
            </a:lvl1pPr>
          </a:lstStyle>
          <a:p>
            <a:pPr/>
            <a:r>
              <a:t>Fact information</a:t>
            </a:r>
          </a:p>
        </p:txBody>
      </p:sp>
      <p:sp>
        <p:nvSpPr>
          <p:cNvPr id="10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5" name="Attribution"/>
          <p:cNvSpPr txBox="1"/>
          <p:nvPr>
            <p:ph type="body" sz="quarter" idx="21" hasCustomPrompt="1"/>
          </p:nvPr>
        </p:nvSpPr>
        <p:spPr>
          <a:xfrm>
            <a:off x="1270000" y="11155086"/>
            <a:ext cx="21844000" cy="832613"/>
          </a:xfrm>
          <a:prstGeom prst="rect">
            <a:avLst/>
          </a:prstGeom>
        </p:spPr>
        <p:txBody>
          <a:bodyPr anchor="ctr"/>
          <a:lstStyle>
            <a:lvl1pPr marL="0" indent="0" algn="ctr" defTabSz="825500">
              <a:spcBef>
                <a:spcPts val="0"/>
              </a:spcBef>
              <a:buClrTx/>
              <a:buSzTx/>
              <a:buNone/>
              <a:defRPr sz="4400">
                <a:latin typeface="Graphik Medium"/>
                <a:ea typeface="Graphik Medium"/>
                <a:cs typeface="Graphik Medium"/>
                <a:sym typeface="Graphik Medium"/>
              </a:defRPr>
            </a:lvl1pPr>
          </a:lstStyle>
          <a:p>
            <a:pPr/>
            <a:r>
              <a:t>Attribution</a:t>
            </a:r>
          </a:p>
        </p:txBody>
      </p:sp>
      <p:sp>
        <p:nvSpPr>
          <p:cNvPr id="116" name="Body Level One…"/>
          <p:cNvSpPr txBox="1"/>
          <p:nvPr>
            <p:ph type="body" sz="half" idx="1" hasCustomPrompt="1"/>
          </p:nvPr>
        </p:nvSpPr>
        <p:spPr>
          <a:xfrm>
            <a:off x="1270000" y="5141969"/>
            <a:ext cx="21844000" cy="3430191"/>
          </a:xfrm>
          <a:prstGeom prst="rect">
            <a:avLst/>
          </a:prstGeom>
        </p:spPr>
        <p:txBody>
          <a:bodyPr anchor="ctr"/>
          <a:lstStyle>
            <a:lvl1pPr marL="0" indent="0" algn="ctr">
              <a:lnSpc>
                <a:spcPct val="80000"/>
              </a:lnSpc>
              <a:spcBef>
                <a:spcPts val="0"/>
              </a:spcBef>
              <a:buClrTx/>
              <a:buSzTx/>
              <a:buNone/>
              <a:defRPr spc="-168" sz="8400">
                <a:gradFill flip="none" rotWithShape="1">
                  <a:gsLst>
                    <a:gs pos="0">
                      <a:srgbClr val="FF00D8"/>
                    </a:gs>
                    <a:gs pos="100000">
                      <a:srgbClr val="FF542E"/>
                    </a:gs>
                  </a:gsLst>
                  <a:lin ang="3960000" scaled="0"/>
                </a:gradFill>
                <a:latin typeface="+mn-lt"/>
                <a:ea typeface="+mn-ea"/>
                <a:cs typeface="+mn-cs"/>
                <a:sym typeface="Graphik Semibold"/>
              </a:defRPr>
            </a:lvl1pPr>
            <a:lvl2pPr marL="0" indent="457200" algn="ctr">
              <a:lnSpc>
                <a:spcPct val="80000"/>
              </a:lnSpc>
              <a:spcBef>
                <a:spcPts val="0"/>
              </a:spcBef>
              <a:buClrTx/>
              <a:buSzTx/>
              <a:buNone/>
              <a:defRPr spc="-168" sz="8400">
                <a:gradFill flip="none" rotWithShape="1">
                  <a:gsLst>
                    <a:gs pos="0">
                      <a:srgbClr val="FF00D8"/>
                    </a:gs>
                    <a:gs pos="100000">
                      <a:srgbClr val="FF542E"/>
                    </a:gs>
                  </a:gsLst>
                  <a:lin ang="3960000" scaled="0"/>
                </a:gradFill>
                <a:latin typeface="+mn-lt"/>
                <a:ea typeface="+mn-ea"/>
                <a:cs typeface="+mn-cs"/>
                <a:sym typeface="Graphik Semibold"/>
              </a:defRPr>
            </a:lvl2pPr>
            <a:lvl3pPr marL="0" indent="914400" algn="ctr">
              <a:lnSpc>
                <a:spcPct val="80000"/>
              </a:lnSpc>
              <a:spcBef>
                <a:spcPts val="0"/>
              </a:spcBef>
              <a:buClrTx/>
              <a:buSzTx/>
              <a:buNone/>
              <a:defRPr spc="-168" sz="8400">
                <a:gradFill flip="none" rotWithShape="1">
                  <a:gsLst>
                    <a:gs pos="0">
                      <a:srgbClr val="FF00D8"/>
                    </a:gs>
                    <a:gs pos="100000">
                      <a:srgbClr val="FF542E"/>
                    </a:gs>
                  </a:gsLst>
                  <a:lin ang="3960000" scaled="0"/>
                </a:gradFill>
                <a:latin typeface="+mn-lt"/>
                <a:ea typeface="+mn-ea"/>
                <a:cs typeface="+mn-cs"/>
                <a:sym typeface="Graphik Semibold"/>
              </a:defRPr>
            </a:lvl3pPr>
            <a:lvl4pPr marL="0" indent="1371600" algn="ctr">
              <a:lnSpc>
                <a:spcPct val="80000"/>
              </a:lnSpc>
              <a:spcBef>
                <a:spcPts val="0"/>
              </a:spcBef>
              <a:buClrTx/>
              <a:buSzTx/>
              <a:buNone/>
              <a:defRPr spc="-168" sz="8400">
                <a:gradFill flip="none" rotWithShape="1">
                  <a:gsLst>
                    <a:gs pos="0">
                      <a:srgbClr val="FF00D8"/>
                    </a:gs>
                    <a:gs pos="100000">
                      <a:srgbClr val="FF542E"/>
                    </a:gs>
                  </a:gsLst>
                  <a:lin ang="3960000" scaled="0"/>
                </a:gradFill>
                <a:latin typeface="+mn-lt"/>
                <a:ea typeface="+mn-ea"/>
                <a:cs typeface="+mn-cs"/>
                <a:sym typeface="Graphik Semibold"/>
              </a:defRPr>
            </a:lvl4pPr>
            <a:lvl5pPr marL="0" indent="1828800" algn="ctr">
              <a:lnSpc>
                <a:spcPct val="80000"/>
              </a:lnSpc>
              <a:spcBef>
                <a:spcPts val="0"/>
              </a:spcBef>
              <a:buClrTx/>
              <a:buSzTx/>
              <a:buNone/>
              <a:defRPr spc="-168" sz="8400">
                <a:gradFill flip="none" rotWithShape="1">
                  <a:gsLst>
                    <a:gs pos="0">
                      <a:srgbClr val="FF00D8"/>
                    </a:gs>
                    <a:gs pos="100000">
                      <a:srgbClr val="FF542E"/>
                    </a:gs>
                  </a:gsLst>
                  <a:lin ang="3960000" scaled="0"/>
                </a:gradFill>
                <a:latin typeface="+mn-lt"/>
                <a:ea typeface="+mn-ea"/>
                <a:cs typeface="+mn-cs"/>
                <a:sym typeface="Graphik Semibold"/>
              </a:defRPr>
            </a:lvl5pPr>
          </a:lstStyle>
          <a:p>
            <a:pPr/>
            <a:r>
              <a:t>“Notable Quote”</a:t>
            </a:r>
          </a:p>
          <a:p>
            <a:pPr lvl="1"/>
            <a:r>
              <a:t/>
            </a:r>
          </a:p>
          <a:p>
            <a:pPr lvl="2"/>
            <a:r>
              <a:t/>
            </a:r>
          </a:p>
          <a:p>
            <a:pPr lvl="3"/>
            <a:r>
              <a:t/>
            </a:r>
          </a:p>
          <a:p>
            <a:pPr lvl="4"/>
            <a:r>
              <a:t/>
            </a:r>
          </a:p>
        </p:txBody>
      </p:sp>
      <p:sp>
        <p:nvSpPr>
          <p:cNvPr id="1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24" name="Two jellyfish against a pink background"/>
          <p:cNvSpPr/>
          <p:nvPr>
            <p:ph type="pic" sz="half" idx="21"/>
          </p:nvPr>
        </p:nvSpPr>
        <p:spPr>
          <a:xfrm>
            <a:off x="12192000" y="4813300"/>
            <a:ext cx="12192000" cy="9207945"/>
          </a:xfrm>
          <a:prstGeom prst="rect">
            <a:avLst/>
          </a:prstGeom>
        </p:spPr>
        <p:txBody>
          <a:bodyPr lIns="91439" tIns="45719" rIns="91439" bIns="45719">
            <a:noAutofit/>
          </a:bodyPr>
          <a:lstStyle/>
          <a:p>
            <a:pPr/>
          </a:p>
        </p:txBody>
      </p:sp>
      <p:sp>
        <p:nvSpPr>
          <p:cNvPr id="125" name="Two jellyfish touching against a dark blue background"/>
          <p:cNvSpPr/>
          <p:nvPr>
            <p:ph type="pic" sz="half" idx="22"/>
          </p:nvPr>
        </p:nvSpPr>
        <p:spPr>
          <a:xfrm>
            <a:off x="12192000" y="-628650"/>
            <a:ext cx="12192000" cy="8128000"/>
          </a:xfrm>
          <a:prstGeom prst="rect">
            <a:avLst/>
          </a:prstGeom>
        </p:spPr>
        <p:txBody>
          <a:bodyPr lIns="91439" tIns="45719" rIns="91439" bIns="45719">
            <a:noAutofit/>
          </a:bodyPr>
          <a:lstStyle/>
          <a:p>
            <a:pPr/>
          </a:p>
        </p:txBody>
      </p:sp>
      <p:sp>
        <p:nvSpPr>
          <p:cNvPr id="126" name="Two jellyfish against a blue background"/>
          <p:cNvSpPr/>
          <p:nvPr>
            <p:ph type="pic" idx="23"/>
          </p:nvPr>
        </p:nvSpPr>
        <p:spPr>
          <a:xfrm>
            <a:off x="-4203700" y="0"/>
            <a:ext cx="20574000" cy="13716000"/>
          </a:xfrm>
          <a:prstGeom prst="rect">
            <a:avLst/>
          </a:prstGeom>
        </p:spPr>
        <p:txBody>
          <a:bodyPr lIns="91439" tIns="45719" rIns="91439" bIns="45719">
            <a:noAutofit/>
          </a:bodyPr>
          <a:lstStyle/>
          <a:p>
            <a:pPr/>
          </a:p>
        </p:txBody>
      </p:sp>
      <p:sp>
        <p:nvSpPr>
          <p:cNvPr id="1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34" name="Two jellyfish touching against a dark blue background"/>
          <p:cNvSpPr/>
          <p:nvPr>
            <p:ph type="pic" idx="21"/>
          </p:nvPr>
        </p:nvSpPr>
        <p:spPr>
          <a:xfrm>
            <a:off x="0" y="-1270000"/>
            <a:ext cx="24384000" cy="16256001"/>
          </a:xfrm>
          <a:prstGeom prst="rect">
            <a:avLst/>
          </a:prstGeom>
        </p:spPr>
        <p:txBody>
          <a:bodyPr lIns="91439" tIns="45719" rIns="91439" bIns="45719">
            <a:noAutofit/>
          </a:bodyPr>
          <a:lstStyle/>
          <a:p>
            <a:pPr/>
          </a:p>
        </p:txBody>
      </p:sp>
      <p:sp>
        <p:nvSpPr>
          <p:cNvPr id="13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Slide Title"/>
          <p:cNvSpPr txBox="1"/>
          <p:nvPr>
            <p:ph type="title" hasCustomPrompt="1"/>
          </p:nvPr>
        </p:nvSpPr>
        <p:spPr>
          <a:xfrm>
            <a:off x="1270000" y="812800"/>
            <a:ext cx="21844000" cy="15574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Slide Title</a:t>
            </a:r>
          </a:p>
        </p:txBody>
      </p:sp>
      <p:sp>
        <p:nvSpPr>
          <p:cNvPr id="3" name="Body Level One…"/>
          <p:cNvSpPr txBox="1"/>
          <p:nvPr>
            <p:ph type="body" idx="1" hasCustomPrompt="1"/>
          </p:nvPr>
        </p:nvSpPr>
        <p:spPr>
          <a:xfrm>
            <a:off x="1270000" y="4267200"/>
            <a:ext cx="21844000" cy="8432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4" name="Slide Number"/>
          <p:cNvSpPr txBox="1"/>
          <p:nvPr>
            <p:ph type="sldNum" sz="quarter" idx="2"/>
          </p:nvPr>
        </p:nvSpPr>
        <p:spPr>
          <a:xfrm>
            <a:off x="11977623" y="13081000"/>
            <a:ext cx="416053" cy="467107"/>
          </a:xfrm>
          <a:prstGeom prst="rect">
            <a:avLst/>
          </a:prstGeom>
          <a:ln w="12700">
            <a:miter lim="400000"/>
          </a:ln>
        </p:spPr>
        <p:txBody>
          <a:bodyPr wrap="none" lIns="50800" tIns="50800" rIns="50800" bIns="50800" anchor="b">
            <a:spAutoFit/>
          </a:bodyPr>
          <a:lstStyle>
            <a:lvl1pPr>
              <a:defRPr sz="22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1pPr>
      <a:lvl2pPr marL="0" marR="0" indent="4572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2pPr>
      <a:lvl3pPr marL="0" marR="0" indent="9144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3pPr>
      <a:lvl4pPr marL="0" marR="0" indent="13716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4pPr>
      <a:lvl5pPr marL="0" marR="0" indent="18288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5pPr>
      <a:lvl6pPr marL="0" marR="0" indent="22860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6pPr>
      <a:lvl7pPr marL="0" marR="0" indent="27432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7pPr>
      <a:lvl8pPr marL="0" marR="0" indent="32004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8pPr>
      <a:lvl9pPr marL="0" marR="0" indent="36576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9pPr>
    </p:titleStyle>
    <p:bodyStyle>
      <a:lvl1pPr marL="5588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1pPr>
      <a:lvl2pPr marL="11176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2pPr>
      <a:lvl3pPr marL="16764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3pPr>
      <a:lvl4pPr marL="22352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4pPr>
      <a:lvl5pPr marL="27940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5pPr>
      <a:lvl6pPr marL="33528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6pPr>
      <a:lvl7pPr marL="39116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7pPr>
      <a:lvl8pPr marL="44704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8pPr>
      <a:lvl9pPr marL="50292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1pPr>
      <a:lvl2pPr marL="0" marR="0" indent="4572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2pPr>
      <a:lvl3pPr marL="0" marR="0" indent="9144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3pPr>
      <a:lvl4pPr marL="0" marR="0" indent="13716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4pPr>
      <a:lvl5pPr marL="0" marR="0" indent="18288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5pPr>
      <a:lvl6pPr marL="0" marR="0" indent="22860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6pPr>
      <a:lvl7pPr marL="0" marR="0" indent="27432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7pPr>
      <a:lvl8pPr marL="0" marR="0" indent="32004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8pPr>
      <a:lvl9pPr marL="0" marR="0" indent="36576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Trial of Intensive Blood-Pressure Control…"/>
          <p:cNvSpPr txBox="1"/>
          <p:nvPr>
            <p:ph type="ctrTitle"/>
          </p:nvPr>
        </p:nvSpPr>
        <p:spPr>
          <a:xfrm>
            <a:off x="1270000" y="1747720"/>
            <a:ext cx="21844000" cy="3879454"/>
          </a:xfrm>
          <a:prstGeom prst="rect">
            <a:avLst/>
          </a:prstGeom>
        </p:spPr>
        <p:txBody>
          <a:bodyPr/>
          <a:lstStyle/>
          <a:p>
            <a:pPr defTabSz="1950671">
              <a:defRPr spc="-278" sz="9280"/>
            </a:pPr>
            <a:r>
              <a:t>Trial of Intensive Blood-Pressure Control</a:t>
            </a:r>
          </a:p>
          <a:p>
            <a:pPr defTabSz="1950671">
              <a:defRPr spc="-278" sz="9280"/>
            </a:pPr>
            <a:r>
              <a:t>in Older Patients with Hypertension</a:t>
            </a:r>
          </a:p>
        </p:txBody>
      </p:sp>
      <p:sp>
        <p:nvSpPr>
          <p:cNvPr id="152" name="Zhang W et. al"/>
          <p:cNvSpPr txBox="1"/>
          <p:nvPr>
            <p:ph type="subTitle" sz="quarter" idx="1"/>
          </p:nvPr>
        </p:nvSpPr>
        <p:spPr>
          <a:xfrm>
            <a:off x="810230" y="6982948"/>
            <a:ext cx="21844001" cy="2512353"/>
          </a:xfrm>
          <a:prstGeom prst="rect">
            <a:avLst/>
          </a:prstGeom>
        </p:spPr>
        <p:txBody>
          <a:bodyPr/>
          <a:lstStyle/>
          <a:p>
            <a:pPr/>
            <a:r>
              <a:t>                                                                          Zhang W et. al</a:t>
            </a:r>
          </a:p>
          <a:p>
            <a:pPr/>
            <a:r>
              <a:t>            </a:t>
            </a:r>
          </a:p>
        </p:txBody>
      </p:sp>
      <p:sp>
        <p:nvSpPr>
          <p:cNvPr id="153" name="ORIGINAL ARTICLE"/>
          <p:cNvSpPr txBox="1"/>
          <p:nvPr/>
        </p:nvSpPr>
        <p:spPr>
          <a:xfrm>
            <a:off x="4661422" y="1294973"/>
            <a:ext cx="15061156" cy="794767"/>
          </a:xfrm>
          <a:prstGeom prst="rect">
            <a:avLst/>
          </a:prstGeom>
          <a:solidFill>
            <a:schemeClr val="accent4"/>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457200">
              <a:defRPr b="1" sz="4200"/>
            </a:lvl1pPr>
          </a:lstStyle>
          <a:p>
            <a:pPr/>
            <a:r>
              <a:t>ORIGINAL ARTICLE </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INTRODUCTION"/>
          <p:cNvSpPr txBox="1"/>
          <p:nvPr>
            <p:ph type="title"/>
          </p:nvPr>
        </p:nvSpPr>
        <p:spPr>
          <a:prstGeom prst="rect">
            <a:avLst/>
          </a:prstGeom>
        </p:spPr>
        <p:txBody>
          <a:bodyPr/>
          <a:lstStyle/>
          <a:p>
            <a:pPr/>
            <a:r>
              <a:t>INTRODUCTION</a:t>
            </a:r>
          </a:p>
        </p:txBody>
      </p:sp>
      <p:sp>
        <p:nvSpPr>
          <p:cNvPr id="156" name="Hypertension is a common risk factor for death from cardiovascular causes worldwide and in China.…"/>
          <p:cNvSpPr txBox="1"/>
          <p:nvPr>
            <p:ph type="body" idx="1"/>
          </p:nvPr>
        </p:nvSpPr>
        <p:spPr>
          <a:xfrm>
            <a:off x="1270000" y="2914937"/>
            <a:ext cx="21844000" cy="9785063"/>
          </a:xfrm>
          <a:prstGeom prst="rect">
            <a:avLst/>
          </a:prstGeom>
        </p:spPr>
        <p:txBody>
          <a:bodyPr/>
          <a:lstStyle/>
          <a:p>
            <a:pPr marL="497331" indent="-497331" defTabSz="2170176">
              <a:spcBef>
                <a:spcPts val="2100"/>
              </a:spcBef>
              <a:defRPr sz="4272"/>
            </a:pPr>
            <a:r>
              <a:t>Hypertension is a common risk factor for death from cardiovascular causes worldwide and in China.</a:t>
            </a:r>
          </a:p>
          <a:p>
            <a:pPr marL="497331" indent="-497331" defTabSz="2170176">
              <a:spcBef>
                <a:spcPts val="2100"/>
              </a:spcBef>
              <a:defRPr sz="4272"/>
            </a:pPr>
            <a:r>
              <a:t> With aging of the population, determination of the treatment target for systolic blood pressure in older patients with hypertension has become a focus of research. </a:t>
            </a:r>
          </a:p>
          <a:p>
            <a:pPr marL="497331" indent="-497331" defTabSz="2170176">
              <a:spcBef>
                <a:spcPts val="2100"/>
              </a:spcBef>
              <a:defRPr sz="4272"/>
            </a:pPr>
            <a:r>
              <a:t> Current guideline-based recommendations for the syst BP target in older patients remain inconsistent.</a:t>
            </a:r>
          </a:p>
          <a:p>
            <a:pPr marL="497331" indent="-497331" defTabSz="2170176">
              <a:spcBef>
                <a:spcPts val="2100"/>
              </a:spcBef>
              <a:defRPr sz="4272"/>
            </a:pPr>
            <a:r>
              <a:t>For the American College of Physicians–American Academy of Family Physicians guideline target is less than 150mm of Hg</a:t>
            </a:r>
          </a:p>
          <a:p>
            <a:pPr marL="497331" indent="-497331" defTabSz="2170176">
              <a:spcBef>
                <a:spcPts val="2100"/>
              </a:spcBef>
              <a:defRPr sz="4272"/>
            </a:pPr>
            <a:r>
              <a:t>The  European guideline - 130 to 139 mm of Hg </a:t>
            </a:r>
          </a:p>
          <a:p>
            <a:pPr marL="497331" indent="-497331" defTabSz="2170176">
              <a:spcBef>
                <a:spcPts val="2100"/>
              </a:spcBef>
              <a:defRPr sz="4272"/>
            </a:pPr>
            <a:r>
              <a:t>The American College of Cardiology–American Heart Association guideline - &lt;130 mm of Hg </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Impressive cardiovascular benefits were observed with intensive blood-pressure control (SBP target, &lt;120 mm Hg), as compared with standard BP control (target, &lt;140 mm Hg), in the Systolic BP Intervention Trial (SPRINT), even in patients 75 years of age o"/>
          <p:cNvSpPr txBox="1"/>
          <p:nvPr>
            <p:ph type="body" idx="1"/>
          </p:nvPr>
        </p:nvSpPr>
        <p:spPr>
          <a:xfrm>
            <a:off x="1270000" y="1016000"/>
            <a:ext cx="21844000" cy="12265474"/>
          </a:xfrm>
          <a:prstGeom prst="rect">
            <a:avLst/>
          </a:prstGeom>
        </p:spPr>
        <p:txBody>
          <a:bodyPr/>
          <a:lstStyle/>
          <a:p>
            <a:pPr/>
            <a:r>
              <a:t>Impressive cardiovascular benefits were observed with intensive blood-pressure control (SBP target, &lt;120 mm Hg), as compared with standard BP control (target, &lt;140 mm Hg), in the Systolic BP Intervention Trial (SPRINT), even in patients 75 years of age or older.</a:t>
            </a:r>
          </a:p>
          <a:p>
            <a:pPr/>
            <a:r>
              <a:t>A meta-analysis showed that a SBP target of less than 130 mm Hg was associated with a decreased risk of cardiovascular events and death, especially in high-risk patients.</a:t>
            </a:r>
          </a:p>
          <a:p>
            <a:pPr/>
            <a:r>
              <a:t>Recent large-scale observational studies have suggested that a         reduction in the systolic blood pressure to less than 130 mm Hg in older patients should be applied with caution.</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AIM"/>
          <p:cNvSpPr txBox="1"/>
          <p:nvPr>
            <p:ph type="title"/>
          </p:nvPr>
        </p:nvSpPr>
        <p:spPr>
          <a:prstGeom prst="rect">
            <a:avLst/>
          </a:prstGeom>
        </p:spPr>
        <p:txBody>
          <a:bodyPr/>
          <a:lstStyle/>
          <a:p>
            <a:pPr/>
            <a:r>
              <a:t>AIM</a:t>
            </a:r>
          </a:p>
        </p:txBody>
      </p:sp>
      <p:sp>
        <p:nvSpPr>
          <p:cNvPr id="161" name="Whether intensive blood-pressure control offers a greater cardiovascular benefit than standard blood-pressure control in older patients with hypertension."/>
          <p:cNvSpPr txBox="1"/>
          <p:nvPr>
            <p:ph type="body" sz="half" idx="1"/>
          </p:nvPr>
        </p:nvSpPr>
        <p:spPr>
          <a:xfrm>
            <a:off x="1411987" y="3875043"/>
            <a:ext cx="22263202" cy="3213067"/>
          </a:xfrm>
          <a:prstGeom prst="rect">
            <a:avLst/>
          </a:prstGeom>
        </p:spPr>
        <p:txBody>
          <a:bodyPr/>
          <a:lstStyle/>
          <a:p>
            <a:pPr/>
            <a:r>
              <a:t>Whether intensive blood-pressure control offers a greater cardiovascular benefit than standard blood-pressure control in older patients with hypertension.</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OBJECTIVE"/>
          <p:cNvSpPr txBox="1"/>
          <p:nvPr>
            <p:ph type="title"/>
          </p:nvPr>
        </p:nvSpPr>
        <p:spPr>
          <a:xfrm>
            <a:off x="1270000" y="-539463"/>
            <a:ext cx="21844000" cy="2355273"/>
          </a:xfrm>
          <a:prstGeom prst="rect">
            <a:avLst/>
          </a:prstGeom>
        </p:spPr>
        <p:txBody>
          <a:bodyPr/>
          <a:lstStyle/>
          <a:p>
            <a:pPr/>
            <a:r>
              <a:t>OBJECTIVE</a:t>
            </a:r>
          </a:p>
        </p:txBody>
      </p:sp>
      <p:sp>
        <p:nvSpPr>
          <p:cNvPr id="164" name="To assess whether intensive treatment (systolic blood-pressure target, 110 to &lt;130 mm Hg) would reduce cardiovascular risk to a greater extent than standard treatment (target, 130 to &lt;150 mm Hg) in Chinese patients 60 to 80 years of age with hypertension"/>
          <p:cNvSpPr txBox="1"/>
          <p:nvPr>
            <p:ph type="body" idx="1"/>
          </p:nvPr>
        </p:nvSpPr>
        <p:spPr>
          <a:xfrm>
            <a:off x="1459316" y="2238805"/>
            <a:ext cx="21844001" cy="11286075"/>
          </a:xfrm>
          <a:prstGeom prst="rect">
            <a:avLst/>
          </a:prstGeom>
        </p:spPr>
        <p:txBody>
          <a:bodyPr/>
          <a:lstStyle/>
          <a:p>
            <a:pPr/>
            <a:r>
              <a:t>To assess whether intensive treatment (systolic blood-pressure target, 110 to &lt;130 mm Hg) would reduce cardiovascular risk to a greater extent than standard treatment (target, 130 to &lt;150 mm Hg) in Chinese patients 60 to 80 years of age with hypertension.</a:t>
            </a:r>
          </a:p>
        </p:txBody>
      </p:sp>
      <p:pic>
        <p:nvPicPr>
          <p:cNvPr id="165" name="IMG_1924.jpeg" descr="IMG_1924.jpeg"/>
          <p:cNvPicPr>
            <a:picLocks noChangeAspect="1"/>
          </p:cNvPicPr>
          <p:nvPr/>
        </p:nvPicPr>
        <p:blipFill>
          <a:blip r:embed="rId2">
            <a:extLst/>
          </a:blip>
          <a:stretch>
            <a:fillRect/>
          </a:stretch>
        </p:blipFill>
        <p:spPr>
          <a:xfrm>
            <a:off x="4329083" y="5672488"/>
            <a:ext cx="16104468" cy="7727105"/>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TYPE OF STUDY"/>
          <p:cNvSpPr txBox="1"/>
          <p:nvPr>
            <p:ph type="title"/>
          </p:nvPr>
        </p:nvSpPr>
        <p:spPr>
          <a:prstGeom prst="rect">
            <a:avLst/>
          </a:prstGeom>
        </p:spPr>
        <p:txBody>
          <a:bodyPr/>
          <a:lstStyle/>
          <a:p>
            <a:pPr/>
            <a:r>
              <a:t>TYPE OF STUDY</a:t>
            </a:r>
          </a:p>
        </p:txBody>
      </p:sp>
      <p:sp>
        <p:nvSpPr>
          <p:cNvPr id="168" name="In this multicenter, randomized, controlled trial, they assigned Chinese patients 60 to 80 years of age with hypertension to a systolic blood-pressure target of 110 to less than 130 mm Hg (intensive treatment) or a target of 130 to less than 150 mm Hg (s"/>
          <p:cNvSpPr txBox="1"/>
          <p:nvPr>
            <p:ph type="body" idx="1"/>
          </p:nvPr>
        </p:nvSpPr>
        <p:spPr>
          <a:xfrm>
            <a:off x="1459316" y="2576871"/>
            <a:ext cx="21844001" cy="10501763"/>
          </a:xfrm>
          <a:prstGeom prst="rect">
            <a:avLst/>
          </a:prstGeom>
        </p:spPr>
        <p:txBody>
          <a:bodyPr/>
          <a:lstStyle/>
          <a:p>
            <a:pPr/>
            <a:r>
              <a:t>In this multicenter, randomized, controlled trial, they assigned Chinese patients 60 to 80 years of age with hypertension to a systolic blood-pressure target of 110 to less than 130 mm Hg (intensive treatment) or a target of 130 to less than 150 mm Hg (standard treatment). </a:t>
            </a:r>
          </a:p>
          <a:p>
            <a:pPr/>
            <a:r>
              <a:t>They also conducted the STEP (Strategy of Blood Pressure Intervention in the Elderly Hypertensive Patients) trial. Moreover , used a smartphone-based application (app) to examine home blood pressure as an adjunct to office blood pressure during the follow-up period.</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Of the 9624 patients screened for eligibility, 8511 were enrolled in the trial…"/>
          <p:cNvSpPr txBox="1"/>
          <p:nvPr>
            <p:ph type="body" idx="1"/>
          </p:nvPr>
        </p:nvSpPr>
        <p:spPr>
          <a:xfrm>
            <a:off x="1270000" y="3334139"/>
            <a:ext cx="21844000" cy="9365861"/>
          </a:xfrm>
          <a:prstGeom prst="rect">
            <a:avLst/>
          </a:prstGeom>
        </p:spPr>
        <p:txBody>
          <a:bodyPr/>
          <a:lstStyle/>
          <a:p>
            <a:pPr/>
            <a:r>
              <a:t>Of the 9624 patients screened for eligibility, 8511 were enrolled in the trial</a:t>
            </a:r>
          </a:p>
          <a:p>
            <a:pPr/>
            <a:r>
              <a:t>4243  intensive-treatment group  </a:t>
            </a:r>
          </a:p>
          <a:p>
            <a:pPr/>
            <a:r>
              <a:t>4268  standard treatment group</a:t>
            </a:r>
          </a:p>
          <a:p>
            <a:pPr/>
            <a:r>
              <a:t>Study Period - January 10 to December 31 2017</a:t>
            </a:r>
          </a:p>
          <a:p>
            <a:pPr/>
            <a:r>
              <a:t>Follow up period - 4 years upto December 31 2021</a:t>
            </a:r>
          </a:p>
        </p:txBody>
      </p:sp>
      <p:sp>
        <p:nvSpPr>
          <p:cNvPr id="171" name="SAMPLE SIZE"/>
          <p:cNvSpPr txBox="1"/>
          <p:nvPr>
            <p:ph type="title"/>
          </p:nvPr>
        </p:nvSpPr>
        <p:spPr>
          <a:prstGeom prst="rect">
            <a:avLst/>
          </a:prstGeom>
        </p:spPr>
        <p:txBody>
          <a:bodyPr/>
          <a:lstStyle/>
          <a:p>
            <a:pPr/>
            <a:r>
              <a:t>SAMPLE SIZE</a:t>
            </a:r>
          </a:p>
        </p:txBody>
      </p:sp>
      <p:sp>
        <p:nvSpPr>
          <p:cNvPr id="172" name="Slide Number"/>
          <p:cNvSpPr txBox="1"/>
          <p:nvPr>
            <p:ph type="sldNum" sz="quarter" idx="4294967295"/>
          </p:nvPr>
        </p:nvSpPr>
        <p:spPr>
          <a:xfrm>
            <a:off x="12055157" y="13081000"/>
            <a:ext cx="260986" cy="467107"/>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Inclusion criteria"/>
          <p:cNvSpPr txBox="1"/>
          <p:nvPr>
            <p:ph type="title"/>
          </p:nvPr>
        </p:nvSpPr>
        <p:spPr>
          <a:prstGeom prst="rect">
            <a:avLst/>
          </a:prstGeom>
        </p:spPr>
        <p:txBody>
          <a:bodyPr/>
          <a:lstStyle/>
          <a:p>
            <a:pPr/>
            <a:r>
              <a:t>Inclusion criteria </a:t>
            </a:r>
          </a:p>
        </p:txBody>
      </p:sp>
      <p:sp>
        <p:nvSpPr>
          <p:cNvPr id="175" name="All eligible patients -…"/>
          <p:cNvSpPr txBox="1"/>
          <p:nvPr>
            <p:ph type="body" idx="1"/>
          </p:nvPr>
        </p:nvSpPr>
        <p:spPr>
          <a:xfrm>
            <a:off x="1270000" y="2887891"/>
            <a:ext cx="21844000" cy="9812109"/>
          </a:xfrm>
          <a:prstGeom prst="rect">
            <a:avLst/>
          </a:prstGeom>
        </p:spPr>
        <p:txBody>
          <a:bodyPr/>
          <a:lstStyle/>
          <a:p>
            <a:pPr/>
            <a:r>
              <a:t>All eligible patients - </a:t>
            </a:r>
          </a:p>
          <a:p>
            <a:pPr/>
            <a:r>
              <a:t>60 to 80 years of age , Han ethnicity.</a:t>
            </a:r>
          </a:p>
          <a:p>
            <a:pPr/>
            <a:r>
              <a:t>With hypertension</a:t>
            </a:r>
          </a:p>
          <a:p>
            <a:pPr/>
            <a:r>
              <a:t>Systolic blood pressure of 140 to 190 mm Hg during three screening visits or to be taking antihypertensive medication.</a:t>
            </a:r>
          </a:p>
          <a:p>
            <a:pPr/>
            <a:r>
              <a:t>All the patients provided written informed consent.</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Exclusion criteria"/>
          <p:cNvSpPr txBox="1"/>
          <p:nvPr>
            <p:ph type="title"/>
          </p:nvPr>
        </p:nvSpPr>
        <p:spPr>
          <a:xfrm>
            <a:off x="1270000" y="298940"/>
            <a:ext cx="21844000" cy="1557437"/>
          </a:xfrm>
          <a:prstGeom prst="rect">
            <a:avLst/>
          </a:prstGeom>
        </p:spPr>
        <p:txBody>
          <a:bodyPr/>
          <a:lstStyle/>
          <a:p>
            <a:pPr/>
            <a:r>
              <a:t>Exclusion criteria </a:t>
            </a:r>
          </a:p>
        </p:txBody>
      </p:sp>
      <p:sp>
        <p:nvSpPr>
          <p:cNvPr id="178" name="Subjects were excluded from the trial if any of the following criteria apply:…"/>
          <p:cNvSpPr txBox="1"/>
          <p:nvPr>
            <p:ph type="body" idx="1"/>
          </p:nvPr>
        </p:nvSpPr>
        <p:spPr>
          <a:xfrm>
            <a:off x="627674" y="2772445"/>
            <a:ext cx="23669557" cy="10610833"/>
          </a:xfrm>
          <a:prstGeom prst="rect">
            <a:avLst/>
          </a:prstGeom>
        </p:spPr>
        <p:txBody>
          <a:bodyPr/>
          <a:lstStyle/>
          <a:p>
            <a:pPr/>
            <a:r>
              <a:t>Subjects were excluded from the trial if any of the following criteria apply:</a:t>
            </a:r>
          </a:p>
          <a:p>
            <a:pPr/>
            <a:r>
              <a:t>1.Did not complete screening</a:t>
            </a:r>
          </a:p>
          <a:p>
            <a:pPr/>
            <a:r>
              <a:t>2. SBP ≥ 190 mm Hg, or diastolic blood pressure (DBP) &lt; 60 mm Hg.</a:t>
            </a:r>
          </a:p>
          <a:p>
            <a:pPr/>
            <a:r>
              <a:t>3.Diagnosed secondary hypertension.</a:t>
            </a:r>
          </a:p>
          <a:p>
            <a:pPr/>
            <a:r>
              <a:t>4. History of large atherosclerotic cerebral infarction or hemorrhagic stroke (not including lacunar infarction and transient ischemic attack [TIA]).</a:t>
            </a:r>
          </a:p>
          <a:p>
            <a:pPr/>
            <a:r>
              <a:t>5. Hospitalization for myocardial infarction (MI) within the last 6 months.</a:t>
            </a:r>
          </a:p>
          <a:p>
            <a:pPr/>
            <a:r>
              <a:t>6. Coronary revascularization (percutaneous coronary intervention [PCI] or coronary artery bypass grafting [CABG]) within the last 12 months</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7. Planned to perform PCI or CABG in the next 12 months.…"/>
          <p:cNvSpPr txBox="1"/>
          <p:nvPr>
            <p:ph type="body" idx="1"/>
          </p:nvPr>
        </p:nvSpPr>
        <p:spPr>
          <a:xfrm>
            <a:off x="1270000" y="534954"/>
            <a:ext cx="21844000" cy="13246856"/>
          </a:xfrm>
          <a:prstGeom prst="rect">
            <a:avLst/>
          </a:prstGeom>
        </p:spPr>
        <p:txBody>
          <a:bodyPr/>
          <a:lstStyle/>
          <a:p>
            <a:pPr/>
            <a:r>
              <a:t>7. Planned to perform PCI or CABG in the next 12 months.</a:t>
            </a:r>
          </a:p>
          <a:p>
            <a:pPr/>
            <a:r>
              <a:t>8. History of sustained atrial fibrillation or ventricular arrhythmias at entry influencing the measurement of electronic blood pressure.</a:t>
            </a:r>
          </a:p>
          <a:p>
            <a:pPr/>
            <a:r>
              <a:t>9. NYHA class III-IV heart failure or hospitalization for exacerbation of chronic heart failure at entry. </a:t>
            </a:r>
          </a:p>
          <a:p>
            <a:pPr/>
            <a:r>
              <a:t>10. Severe valvular disease or valvular disease likely to require surgery or percutaneous valve replacement during the trial.</a:t>
            </a:r>
          </a:p>
          <a:p>
            <a:pPr/>
            <a:r>
              <a:t>11. Hypertrophic cardiomyopathy (HCM)</a:t>
            </a:r>
          </a:p>
          <a:p>
            <a:pPr/>
            <a:r>
              <a:t>12. Dilated cardiomyopathy, rheumatic heart disease, or congenital heart disease</a:t>
            </a:r>
          </a:p>
          <a:p>
            <a:pPr/>
            <a:r>
              <a:t>13. Uncontrolled diabetes mellitus (serum fasting glucose ≥ 200 mg/dl , glycated hemoglobin [HbA1] &gt; 8%).</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14. Severe liver or kidney dysfunction (Alanine aminotransferase [ALT] ≥ 3 times the upper limit of normal value, or end stage renal disease on dialysis or estimated glomerular filtration rate [eGFR] &lt; 30 mL/min/1.73 m2, or serum creatinine &gt; 2.5 mg/dl…"/>
          <p:cNvSpPr txBox="1"/>
          <p:nvPr>
            <p:ph type="body" idx="1"/>
          </p:nvPr>
        </p:nvSpPr>
        <p:spPr>
          <a:xfrm>
            <a:off x="1270000" y="2117102"/>
            <a:ext cx="21844000" cy="12178568"/>
          </a:xfrm>
          <a:prstGeom prst="rect">
            <a:avLst/>
          </a:prstGeom>
        </p:spPr>
        <p:txBody>
          <a:bodyPr/>
          <a:lstStyle/>
          <a:p>
            <a:pPr/>
            <a:r>
              <a:t>14. Severe liver or kidney dysfunction (Alanine aminotransferase [ALT] ≥ 3 times the upper limit of normal value, or end stage renal disease on dialysis or estimated glomerular filtration rate [eGFR] &lt; 30 mL/min/1.73 m2, or serum creatinine &gt; 2.5 mg/dl</a:t>
            </a:r>
          </a:p>
          <a:p>
            <a:pPr/>
            <a:r>
              <a:t>15. Severe somatic disease such as cancer.</a:t>
            </a:r>
          </a:p>
          <a:p>
            <a:pPr/>
            <a:r>
              <a:t>16. Severe cognitive impairment or mental disorders.</a:t>
            </a:r>
          </a:p>
          <a:p>
            <a:pPr/>
            <a:r>
              <a:t>17. Participating in other clinical trials.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Safety monitoring"/>
          <p:cNvSpPr txBox="1"/>
          <p:nvPr>
            <p:ph type="title"/>
          </p:nvPr>
        </p:nvSpPr>
        <p:spPr>
          <a:xfrm>
            <a:off x="1270000" y="380075"/>
            <a:ext cx="21844000" cy="1557438"/>
          </a:xfrm>
          <a:prstGeom prst="rect">
            <a:avLst/>
          </a:prstGeom>
        </p:spPr>
        <p:txBody>
          <a:bodyPr/>
          <a:lstStyle>
            <a:lvl1pPr>
              <a:defRPr cap="all">
                <a:ln w="12700" cap="flat">
                  <a:solidFill>
                    <a:srgbClr val="000000"/>
                  </a:solidFill>
                  <a:prstDash val="solid"/>
                  <a:miter lim="400000"/>
                </a:ln>
              </a:defRPr>
            </a:lvl1pPr>
          </a:lstStyle>
          <a:p>
            <a:pPr/>
            <a:r>
              <a:t>Safety monitoring </a:t>
            </a:r>
          </a:p>
        </p:txBody>
      </p:sp>
      <p:sp>
        <p:nvSpPr>
          <p:cNvPr id="185" name="Each participating investigator had primary responsibility for the safety of the individual participants under his/her care.…"/>
          <p:cNvSpPr txBox="1"/>
          <p:nvPr>
            <p:ph type="body" idx="1"/>
          </p:nvPr>
        </p:nvSpPr>
        <p:spPr>
          <a:xfrm>
            <a:off x="850798" y="940634"/>
            <a:ext cx="23493762" cy="12665382"/>
          </a:xfrm>
          <a:prstGeom prst="rect">
            <a:avLst/>
          </a:prstGeom>
        </p:spPr>
        <p:txBody>
          <a:bodyPr/>
          <a:lstStyle/>
          <a:p>
            <a:pPr marL="530859" indent="-530859" defTabSz="2316479">
              <a:spcBef>
                <a:spcPts val="2200"/>
              </a:spcBef>
              <a:defRPr sz="4560"/>
            </a:pPr>
          </a:p>
          <a:p>
            <a:pPr marL="530859" indent="-530859" defTabSz="2316479">
              <a:spcBef>
                <a:spcPts val="2200"/>
              </a:spcBef>
              <a:defRPr sz="4560"/>
            </a:pPr>
            <a:r>
              <a:t>Each participating investigator had primary responsibility for the safety of the individual participants under his/her care.</a:t>
            </a:r>
          </a:p>
          <a:p>
            <a:pPr marL="530859" indent="-530859" defTabSz="2316479">
              <a:spcBef>
                <a:spcPts val="2200"/>
              </a:spcBef>
              <a:defRPr sz="4560"/>
            </a:pPr>
            <a:r>
              <a:t>In our current study, adverse event (AE) was defined as any intervention related unfavourable medical outcomes, including any clinical symptom, abnormal sign, or disease. In our current study, we monitored AE including hypotension, dizziness, angioedema, headache, cough and hives.</a:t>
            </a:r>
          </a:p>
          <a:p>
            <a:pPr marL="530859" indent="-530859" defTabSz="2316479">
              <a:spcBef>
                <a:spcPts val="2200"/>
              </a:spcBef>
              <a:defRPr sz="4560"/>
            </a:pPr>
            <a:r>
              <a:t>Adverse event was considered as serious adverse event (SAE) only when it met following criteria: fatal or life-threatening, result in significant or persistent disability, or require hospitalization or surgical intervention. In our current study, we monitored SAE including syncope and fracture.</a:t>
            </a:r>
          </a:p>
          <a:p>
            <a:pPr marL="530859" indent="-530859" defTabSz="2316479">
              <a:spcBef>
                <a:spcPts val="2200"/>
              </a:spcBef>
              <a:defRPr sz="4560"/>
            </a:pPr>
            <a:r>
              <a:t>The definitions of safety outcomes are listed here:</a:t>
            </a:r>
          </a:p>
          <a:p>
            <a:pPr marL="530859" indent="-530859" defTabSz="2316479">
              <a:spcBef>
                <a:spcPts val="2200"/>
              </a:spcBef>
              <a:defRPr sz="4560"/>
            </a:pPr>
            <a:r>
              <a:t>(1) Hypotension, defined as SBP &lt; 110 mm Hg or DBP &lt; 50 mm Hg [10];</a:t>
            </a:r>
          </a:p>
          <a:p>
            <a:pPr marL="530859" indent="-530859" defTabSz="2316479">
              <a:spcBef>
                <a:spcPts val="2200"/>
              </a:spcBef>
              <a:defRPr sz="4560"/>
            </a:pPr>
            <a:r>
              <a:t>(2) Dizziness</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3) Angioedema…"/>
          <p:cNvSpPr txBox="1"/>
          <p:nvPr>
            <p:ph type="body" idx="1"/>
          </p:nvPr>
        </p:nvSpPr>
        <p:spPr>
          <a:xfrm>
            <a:off x="1270000" y="683704"/>
            <a:ext cx="21844000" cy="12732995"/>
          </a:xfrm>
          <a:prstGeom prst="rect">
            <a:avLst/>
          </a:prstGeom>
        </p:spPr>
        <p:txBody>
          <a:bodyPr/>
          <a:lstStyle/>
          <a:p>
            <a:pPr/>
            <a:r>
              <a:t>3) Angioedema</a:t>
            </a:r>
          </a:p>
          <a:p>
            <a:pPr/>
            <a:r>
              <a:t>(4) Headache</a:t>
            </a:r>
          </a:p>
          <a:p>
            <a:pPr/>
            <a:r>
              <a:t>(5) Cough</a:t>
            </a:r>
          </a:p>
          <a:p>
            <a:pPr/>
            <a:r>
              <a:t>(6) Hives- skin rash with red itchy bumps.</a:t>
            </a:r>
          </a:p>
          <a:p>
            <a:pPr/>
            <a:r>
              <a:t>(7) Syncope</a:t>
            </a:r>
          </a:p>
          <a:p>
            <a:pPr/>
            <a:r>
              <a:t>(8) Fracture</a:t>
            </a:r>
          </a:p>
          <a:p>
            <a:pPr/>
            <a:r>
              <a:t>(9) Renal outcomes, defined as below three conditions;</a:t>
            </a:r>
          </a:p>
          <a:p>
            <a:pPr/>
            <a:r>
              <a:t>≥ 50% reduction in eGFR in patients with CKD at baseline,</a:t>
            </a:r>
          </a:p>
          <a:p>
            <a:pPr/>
            <a:r>
              <a:t> ≥ 30% reduction in eGFR to &lt; 60 ml/ min/1.73 m2 in patients without CKD at baseline.</a:t>
            </a:r>
          </a:p>
          <a:p>
            <a:pPr/>
            <a:r>
              <a:t>  Or,  Serum creatinine increases 1.5 mg/dL or more in men, &gt; 1.3 mg/dL or more in women. Or eGFR &lt; 30ml/min/1.73 m2.</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METHODOLOGY"/>
          <p:cNvSpPr txBox="1"/>
          <p:nvPr>
            <p:ph type="title"/>
          </p:nvPr>
        </p:nvSpPr>
        <p:spPr>
          <a:xfrm>
            <a:off x="1270000" y="163713"/>
            <a:ext cx="21844000" cy="1557438"/>
          </a:xfrm>
          <a:prstGeom prst="rect">
            <a:avLst/>
          </a:prstGeom>
        </p:spPr>
        <p:txBody>
          <a:bodyPr/>
          <a:lstStyle/>
          <a:p>
            <a:pPr/>
            <a:r>
              <a:t>METHODOLOGY</a:t>
            </a:r>
          </a:p>
        </p:txBody>
      </p:sp>
      <p:sp>
        <p:nvSpPr>
          <p:cNvPr id="190" name="TRIAL PROCEDURE"/>
          <p:cNvSpPr txBox="1"/>
          <p:nvPr>
            <p:ph type="body" idx="21"/>
          </p:nvPr>
        </p:nvSpPr>
        <p:spPr>
          <a:xfrm>
            <a:off x="1648633" y="2133322"/>
            <a:ext cx="21844001" cy="1016001"/>
          </a:xfrm>
          <a:prstGeom prst="rect">
            <a:avLst/>
          </a:prstGeom>
          <a:solidFill>
            <a:schemeClr val="accent4"/>
          </a:solidFill>
          <a:extLst>
            <a:ext uri="{C572A759-6A51-4108-AA02-DFA0A04FC94B}">
              <ma14:wrappingTextBoxFlag xmlns:ma14="http://schemas.microsoft.com/office/mac/drawingml/2011/main" val="1"/>
            </a:ext>
          </a:extLst>
        </p:spPr>
        <p:txBody>
          <a:bodyPr/>
          <a:lstStyle>
            <a:lvl1pPr algn="l" defTabSz="457200">
              <a:defRPr b="1" sz="4800">
                <a:latin typeface="Graphik"/>
                <a:ea typeface="Graphik"/>
                <a:cs typeface="Graphik"/>
                <a:sym typeface="Graphik"/>
              </a:defRPr>
            </a:lvl1pPr>
          </a:lstStyle>
          <a:p>
            <a:pPr/>
            <a:r>
              <a:t>TRIAL PROCEDURE</a:t>
            </a:r>
          </a:p>
        </p:txBody>
      </p:sp>
      <p:sp>
        <p:nvSpPr>
          <p:cNvPr id="191" name="After randomization, all patients were scheduled for follow-up visits at 1, 2, and 3 months and every 3 months thereafter until 48 months.…"/>
          <p:cNvSpPr txBox="1"/>
          <p:nvPr>
            <p:ph type="body" idx="1"/>
          </p:nvPr>
        </p:nvSpPr>
        <p:spPr>
          <a:xfrm>
            <a:off x="1053637" y="3345131"/>
            <a:ext cx="21844001" cy="9747026"/>
          </a:xfrm>
          <a:prstGeom prst="rect">
            <a:avLst/>
          </a:prstGeom>
        </p:spPr>
        <p:txBody>
          <a:bodyPr/>
          <a:lstStyle/>
          <a:p>
            <a:pPr marL="553212" indent="-553212" defTabSz="2414016">
              <a:spcBef>
                <a:spcPts val="2300"/>
              </a:spcBef>
              <a:defRPr sz="4752"/>
            </a:pPr>
            <a:r>
              <a:t>After randomization, all patients were scheduled for follow-up visits at 1, 2, and 3 months and every 3 months thereafter until 48 months. </a:t>
            </a:r>
          </a:p>
          <a:p>
            <a:pPr marL="553212" indent="-553212" defTabSz="2414016">
              <a:spcBef>
                <a:spcPts val="2300"/>
              </a:spcBef>
              <a:defRPr sz="4752"/>
            </a:pPr>
            <a:r>
              <a:t>The patients were provided with antihypertensive drugs,                              T.Olmesartan 20 mg od (an angiotensin-receptor blocker),                                                          T. Amlodipine 5-10 mg od (a calcium-channel blocker), and Hydrochlorothiazide (a diuretic). </a:t>
            </a:r>
          </a:p>
          <a:p>
            <a:pPr marL="553212" indent="-553212" defTabSz="2414016">
              <a:spcBef>
                <a:spcPts val="2300"/>
              </a:spcBef>
              <a:defRPr sz="4752"/>
            </a:pPr>
            <a:r>
              <a:t> For patients in the intensive-treatment group, drug doses were increased and/or additional antihypertensive treatment was added carefully at each visit until the target of SBP 110 mm Hg - 130 mm Hg was reached.</a:t>
            </a:r>
          </a:p>
          <a:p>
            <a:pPr marL="553212" indent="-553212" defTabSz="2414016">
              <a:spcBef>
                <a:spcPts val="2300"/>
              </a:spcBef>
              <a:defRPr sz="4752"/>
            </a:pPr>
            <a:r>
              <a:t>Medication adjustment to targeted SBP was based on the office BP measurements during the screening phase and the entire follow-up visit.</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Trial assessments"/>
          <p:cNvSpPr txBox="1"/>
          <p:nvPr>
            <p:ph type="body" idx="21"/>
          </p:nvPr>
        </p:nvSpPr>
        <p:spPr>
          <a:xfrm>
            <a:off x="1459316" y="1523262"/>
            <a:ext cx="21844001" cy="1016001"/>
          </a:xfrm>
          <a:prstGeom prst="rect">
            <a:avLst/>
          </a:prstGeom>
          <a:solidFill>
            <a:schemeClr val="accent4"/>
          </a:solidFill>
          <a:extLst>
            <a:ext uri="{C572A759-6A51-4108-AA02-DFA0A04FC94B}">
              <ma14:wrappingTextBoxFlag xmlns:ma14="http://schemas.microsoft.com/office/mac/drawingml/2011/main" val="1"/>
            </a:ext>
          </a:extLst>
        </p:spPr>
        <p:txBody>
          <a:bodyPr/>
          <a:lstStyle/>
          <a:p>
            <a:pPr algn="just" defTabSz="457200">
              <a:defRPr sz="3200"/>
            </a:pPr>
            <a:r>
              <a:rPr b="1" cap="all" sz="5200">
                <a:latin typeface="Graphik"/>
                <a:ea typeface="Graphik"/>
                <a:cs typeface="Graphik"/>
                <a:sym typeface="Graphik"/>
              </a:rPr>
              <a:t>Trial assessments</a:t>
            </a:r>
            <a:r>
              <a:t> </a:t>
            </a:r>
          </a:p>
        </p:txBody>
      </p:sp>
      <p:sp>
        <p:nvSpPr>
          <p:cNvPr id="194" name="At the time of recruitment, baseline data were collected by physicians at face-to-face visits with the use of a standardized questionnaire.…"/>
          <p:cNvSpPr txBox="1"/>
          <p:nvPr>
            <p:ph type="body" idx="1"/>
          </p:nvPr>
        </p:nvSpPr>
        <p:spPr>
          <a:xfrm>
            <a:off x="1270000" y="2012797"/>
            <a:ext cx="21844000" cy="9690406"/>
          </a:xfrm>
          <a:prstGeom prst="rect">
            <a:avLst/>
          </a:prstGeom>
        </p:spPr>
        <p:txBody>
          <a:bodyPr/>
          <a:lstStyle/>
          <a:p>
            <a:pPr/>
          </a:p>
          <a:p>
            <a:pPr/>
            <a:r>
              <a:t>At the time of recruitment, baseline data were collected by physicians at face-to-face visits with the use of a standardized questionnaire. </a:t>
            </a:r>
          </a:p>
          <a:p>
            <a:pPr/>
            <a:r>
              <a:t>The 10-year risk of cardiovascular disease was estimated with the use of the Framingham Risk Score.</a:t>
            </a:r>
          </a:p>
          <a:p>
            <a:pPr/>
            <a:r>
              <a:t>At each follow-up visit, the office BP and HR were measured and information was collected regarding concomitant medication use, antihypertensive-drug adherence, adverse events, and trial outcomes (with outcomes data ascertained by trained investigators). </a:t>
            </a:r>
          </a:p>
          <a:p>
            <a:pPr/>
            <a:r>
              <a:t>Laboratory data were obtained at and every year thereafter..</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Measurement of the office blood pressure was performed by a trained trial staff member (physician or nurse).…"/>
          <p:cNvSpPr txBox="1"/>
          <p:nvPr>
            <p:ph type="body" idx="1"/>
          </p:nvPr>
        </p:nvSpPr>
        <p:spPr>
          <a:xfrm>
            <a:off x="1270000" y="1016000"/>
            <a:ext cx="21844000" cy="11684000"/>
          </a:xfrm>
          <a:prstGeom prst="rect">
            <a:avLst/>
          </a:prstGeom>
        </p:spPr>
        <p:txBody>
          <a:bodyPr/>
          <a:lstStyle/>
          <a:p>
            <a:pPr/>
            <a:r>
              <a:t>Measurement of the office blood pressure was performed by a trained trial staff member (physician or nurse).</a:t>
            </a:r>
          </a:p>
          <a:p>
            <a:pPr/>
            <a:r>
              <a:t> Patients were required to rest for at least 5 minutes in a seated position, and then the blood pressure was measured by trial staff (observed) three times at 1-minute intervals. </a:t>
            </a:r>
          </a:p>
          <a:p>
            <a:pPr/>
            <a:r>
              <a:t>This process was standardized and the same validated office blood-pressure monitor (Omron Healthcare) was used at all participating centers during all baseline and follow-up clinic visits.</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TRIAL OUTCOMES"/>
          <p:cNvSpPr txBox="1"/>
          <p:nvPr/>
        </p:nvSpPr>
        <p:spPr>
          <a:xfrm>
            <a:off x="891366" y="321568"/>
            <a:ext cx="21844001" cy="1025884"/>
          </a:xfrm>
          <a:prstGeom prst="rect">
            <a:avLst/>
          </a:prstGeom>
          <a:solidFill>
            <a:schemeClr val="accent4"/>
          </a:solidFill>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457200">
              <a:defRPr b="1" sz="5200"/>
            </a:lvl1pPr>
          </a:lstStyle>
          <a:p>
            <a:pPr/>
            <a:r>
              <a:t>TRIAL OUTCOMES</a:t>
            </a:r>
          </a:p>
        </p:txBody>
      </p:sp>
      <p:sp>
        <p:nvSpPr>
          <p:cNvPr id="199" name="PRIMARY OUTCOMES :…"/>
          <p:cNvSpPr txBox="1"/>
          <p:nvPr/>
        </p:nvSpPr>
        <p:spPr>
          <a:xfrm>
            <a:off x="1340385" y="3200878"/>
            <a:ext cx="21703231" cy="639470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558800" indent="-558800" algn="l" defTabSz="2438400">
              <a:spcBef>
                <a:spcPts val="2400"/>
              </a:spcBef>
              <a:buClr>
                <a:srgbClr val="000000"/>
              </a:buClr>
              <a:buSzPct val="100000"/>
              <a:buChar char="•"/>
              <a:defRPr sz="4800"/>
            </a:pPr>
            <a:r>
              <a:t>PRIMARY OUTCOMES :</a:t>
            </a:r>
          </a:p>
          <a:p>
            <a:pPr marL="558800" indent="-558800" algn="l" defTabSz="2438400">
              <a:spcBef>
                <a:spcPts val="2400"/>
              </a:spcBef>
              <a:buClr>
                <a:srgbClr val="000000"/>
              </a:buClr>
              <a:buSzPct val="100000"/>
              <a:buChar char="•"/>
              <a:defRPr sz="4800"/>
            </a:pPr>
            <a:r>
              <a:t>Definition-</a:t>
            </a:r>
          </a:p>
          <a:p>
            <a:pPr marL="558800" indent="-558800" algn="l" defTabSz="2438400">
              <a:spcBef>
                <a:spcPts val="2400"/>
              </a:spcBef>
              <a:buClr>
                <a:srgbClr val="000000"/>
              </a:buClr>
              <a:buSzPct val="100000"/>
              <a:buChar char="•"/>
              <a:defRPr sz="4800"/>
            </a:pPr>
            <a:r>
              <a:t>A composite of the first occurrence of stroke (ischemic or hemorrhagic), acute coronary syndrome (myocardial infarction and hospitalization for unstable angina), acute decompensated heart failure, coronary revascularization (PCI or CABG), atrial fibrillation, or death from cardiovascular causes.</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SECONDARY OUTCOMES…"/>
          <p:cNvSpPr txBox="1"/>
          <p:nvPr>
            <p:ph type="body" idx="1"/>
          </p:nvPr>
        </p:nvSpPr>
        <p:spPr>
          <a:xfrm>
            <a:off x="810230" y="1656207"/>
            <a:ext cx="23642512" cy="12148005"/>
          </a:xfrm>
          <a:prstGeom prst="rect">
            <a:avLst/>
          </a:prstGeom>
        </p:spPr>
        <p:txBody>
          <a:bodyPr spcCol="1182125"/>
          <a:lstStyle/>
          <a:p>
            <a:pPr/>
            <a:r>
              <a:t>SECONDARY OUTCOMES</a:t>
            </a:r>
          </a:p>
          <a:p>
            <a:pPr/>
            <a:r>
              <a:t>1. First occurrence of symptomatic stroke (ischemic or hemorrhagic stroke).</a:t>
            </a:r>
          </a:p>
          <a:p>
            <a:pPr/>
            <a:r>
              <a:t>2. Acute coronary syndrome (myocardial infarction and hospitalization for unstable angina)</a:t>
            </a:r>
          </a:p>
          <a:p>
            <a:pPr/>
            <a:r>
              <a:t>3. Hospitalization for acute decompensated heart failure. </a:t>
            </a:r>
          </a:p>
          <a:p>
            <a:pPr/>
            <a:r>
              <a:t>4. Coronary revascularization (PCI or CABG) </a:t>
            </a:r>
          </a:p>
          <a:p>
            <a:pPr/>
            <a:r>
              <a:t>5. Atrial fibrillation</a:t>
            </a:r>
          </a:p>
          <a:p>
            <a:pPr/>
            <a:r>
              <a:t>6. Cardiovascular death</a:t>
            </a:r>
          </a:p>
          <a:p>
            <a:pPr/>
            <a:r>
              <a:t>7. Major adverse cardiac events</a:t>
            </a:r>
          </a:p>
          <a:p>
            <a:pPr/>
            <a:r>
              <a:t>8. Decline in renal function or development of end stage renal disease</a:t>
            </a:r>
          </a:p>
          <a:p>
            <a:pPr/>
            <a:r>
              <a:t>9. Decline in cognitive function</a:t>
            </a:r>
          </a:p>
          <a:p>
            <a:pPr/>
            <a:r>
              <a:t>10. Major artery stiffness</a:t>
            </a:r>
          </a:p>
          <a:p>
            <a:pPr/>
            <a:r>
              <a:t>11. First occurrence of diabetes mellitus </a:t>
            </a:r>
          </a:p>
        </p:txBody>
      </p:sp>
      <p:sp>
        <p:nvSpPr>
          <p:cNvPr id="202" name="TRIAL OUTCOMES"/>
          <p:cNvSpPr txBox="1"/>
          <p:nvPr/>
        </p:nvSpPr>
        <p:spPr>
          <a:xfrm>
            <a:off x="891366" y="321568"/>
            <a:ext cx="21844001" cy="1025884"/>
          </a:xfrm>
          <a:prstGeom prst="rect">
            <a:avLst/>
          </a:prstGeom>
          <a:solidFill>
            <a:schemeClr val="accent4"/>
          </a:solidFill>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457200">
              <a:defRPr b="1" sz="5200"/>
            </a:lvl1pPr>
          </a:lstStyle>
          <a:p>
            <a:pPr/>
            <a:r>
              <a:t>TRIAL OUTCOMES</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STATISTICAL ANALYSIS"/>
          <p:cNvSpPr txBox="1"/>
          <p:nvPr>
            <p:ph type="title"/>
          </p:nvPr>
        </p:nvSpPr>
        <p:spPr>
          <a:prstGeom prst="rect">
            <a:avLst/>
          </a:prstGeom>
        </p:spPr>
        <p:txBody>
          <a:bodyPr/>
          <a:lstStyle/>
          <a:p>
            <a:pPr/>
            <a:r>
              <a:t>STATISTICAL ANALYSIS</a:t>
            </a:r>
          </a:p>
        </p:txBody>
      </p:sp>
      <p:sp>
        <p:nvSpPr>
          <p:cNvPr id="205" name="Analyses were performed with R software, version 3.6.3 (R Foundation for Statistical Computing).…"/>
          <p:cNvSpPr txBox="1"/>
          <p:nvPr>
            <p:ph type="body" idx="1"/>
          </p:nvPr>
        </p:nvSpPr>
        <p:spPr>
          <a:xfrm>
            <a:off x="1270000" y="3077209"/>
            <a:ext cx="21844000" cy="9622791"/>
          </a:xfrm>
          <a:prstGeom prst="rect">
            <a:avLst/>
          </a:prstGeom>
        </p:spPr>
        <p:txBody>
          <a:bodyPr/>
          <a:lstStyle/>
          <a:p>
            <a:pPr/>
          </a:p>
          <a:p>
            <a:pPr/>
            <a:r>
              <a:t>Analyses were performed with R software, version 3.6.3 (R Foundation for Statistical Computing).</a:t>
            </a:r>
          </a:p>
          <a:p>
            <a:pPr/>
            <a:r>
              <a:t>A two-sided P value of less than 0.05 was considered to indicate significance. There was no prespecified plan to adjust for multiple comparisons. Therefore, only 95% confidence intervals are reported for secondary outcomes, and definitive treatment effects cannot be inferred. </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Results"/>
          <p:cNvSpPr txBox="1"/>
          <p:nvPr>
            <p:ph type="title"/>
          </p:nvPr>
        </p:nvSpPr>
        <p:spPr>
          <a:prstGeom prst="rect">
            <a:avLst/>
          </a:prstGeom>
        </p:spPr>
        <p:txBody>
          <a:bodyPr/>
          <a:lstStyle/>
          <a:p>
            <a:pPr/>
            <a:r>
              <a:t>Results</a:t>
            </a:r>
          </a:p>
        </p:txBody>
      </p:sp>
      <p:sp>
        <p:nvSpPr>
          <p:cNvPr id="208" name="Of the 9624 patients screened at 42 clinical centers throughout China, 1113 (11.6%) were excluded.…"/>
          <p:cNvSpPr txBox="1"/>
          <p:nvPr>
            <p:ph type="body" idx="1"/>
          </p:nvPr>
        </p:nvSpPr>
        <p:spPr>
          <a:xfrm>
            <a:off x="1269999" y="2779710"/>
            <a:ext cx="21844001" cy="10434151"/>
          </a:xfrm>
          <a:prstGeom prst="rect">
            <a:avLst/>
          </a:prstGeom>
        </p:spPr>
        <p:txBody>
          <a:bodyPr/>
          <a:lstStyle/>
          <a:p>
            <a:pPr marL="530859" indent="-530859" defTabSz="2316479">
              <a:spcBef>
                <a:spcPts val="2200"/>
              </a:spcBef>
              <a:defRPr sz="4560"/>
            </a:pPr>
            <a:r>
              <a:t>Of the 9624 patients screened at 42 clinical centers throughout China, 1113 (11.6%) were excluded. </a:t>
            </a:r>
          </a:p>
          <a:p>
            <a:pPr marL="530859" indent="-530859" defTabSz="2316479">
              <a:spcBef>
                <a:spcPts val="2200"/>
              </a:spcBef>
              <a:defRPr sz="4560"/>
            </a:pPr>
            <a:r>
              <a:t>A total of 8511 patients 60 to 80 years of age were randomly assigned to the intensive-treatment group (4243 patients) or the standard-treatment group (4268 patients) </a:t>
            </a:r>
          </a:p>
          <a:p>
            <a:pPr marL="530859" indent="-530859" defTabSz="2316479">
              <a:spcBef>
                <a:spcPts val="2200"/>
              </a:spcBef>
              <a:defRPr sz="4560"/>
            </a:pPr>
            <a:r>
              <a:t>A total of 234 patients (2.7%) were lost to follow-up before the end of the trial</a:t>
            </a:r>
          </a:p>
          <a:p>
            <a:pPr marL="530859" indent="-530859" defTabSz="2316479">
              <a:spcBef>
                <a:spcPts val="2200"/>
              </a:spcBef>
              <a:defRPr sz="4560"/>
            </a:pPr>
            <a:r>
              <a:t>At the third interim analysis, performed on December 22, 2019,  a total of 272 primary-outcome events had been reported &amp;</a:t>
            </a:r>
          </a:p>
          <a:p>
            <a:pPr marL="530859" indent="-530859" defTabSz="2316479">
              <a:spcBef>
                <a:spcPts val="2200"/>
              </a:spcBef>
              <a:defRPr sz="4560"/>
            </a:pPr>
            <a:r>
              <a:t>At the fourth interim analysis, performed on December 31, 2020, after 343 primary-outcome events had been reported, the intensive-treatment group still had a significantly lower incidence of primary-outcome events than the standard-treatment group.</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The results for most of the secondary outcomes also favored intensive treatment…"/>
          <p:cNvSpPr txBox="1"/>
          <p:nvPr>
            <p:ph type="body" idx="1"/>
          </p:nvPr>
        </p:nvSpPr>
        <p:spPr>
          <a:xfrm>
            <a:off x="1270000" y="1508583"/>
            <a:ext cx="21844000" cy="11610619"/>
          </a:xfrm>
          <a:prstGeom prst="rect">
            <a:avLst/>
          </a:prstGeom>
        </p:spPr>
        <p:txBody>
          <a:bodyPr/>
          <a:lstStyle/>
          <a:p>
            <a:pPr/>
            <a:r>
              <a:t>The results for most of the secondary outcomes also favored intensive treatment </a:t>
            </a:r>
          </a:p>
          <a:p>
            <a:pPr/>
            <a:r>
              <a:t>After randomization, results were similar to the results of the primary analysis, which suggests that intensive treatment did not adversely affect these patients .</a:t>
            </a:r>
          </a:p>
          <a:p>
            <a:pPr/>
            <a:r>
              <a:t>The incidences of dizziness, syncope, and fracture and the results for renal outcomes did not differ significantly between the two trial groups nor did the incidences of angioedema ,headache, cough, and urticaria.</a:t>
            </a:r>
          </a:p>
          <a:p>
            <a:pPr>
              <a:defRPr b="1">
                <a:solidFill>
                  <a:schemeClr val="accent5"/>
                </a:solidFill>
              </a:defRPr>
            </a:pPr>
            <a:r>
              <a:t>The incidence of hypotension was significantly higher in the intensive-treatment group than in the standard-treatment group (3.4% vs. 2.6%, P = 0.03).</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2" name="IMG_1928.jpeg" descr="IMG_1928.jpeg"/>
          <p:cNvPicPr>
            <a:picLocks noChangeAspect="1"/>
          </p:cNvPicPr>
          <p:nvPr/>
        </p:nvPicPr>
        <p:blipFill>
          <a:blip r:embed="rId2">
            <a:extLst/>
          </a:blip>
          <a:stretch>
            <a:fillRect/>
          </a:stretch>
        </p:blipFill>
        <p:spPr>
          <a:xfrm>
            <a:off x="5086215" y="-57535"/>
            <a:ext cx="14211570" cy="13831070"/>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214" name="Table"/>
          <p:cNvGraphicFramePr/>
          <p:nvPr/>
        </p:nvGraphicFramePr>
        <p:xfrm>
          <a:off x="1823328" y="24560"/>
          <a:ext cx="20750044" cy="10137283"/>
        </p:xfrm>
        <a:graphic xmlns:a="http://schemas.openxmlformats.org/drawingml/2006/main">
          <a:graphicData uri="http://schemas.openxmlformats.org/drawingml/2006/table">
            <a:tbl>
              <a:tblPr firstCol="0" firstRow="1" lastCol="0" lastRow="0" bandCol="0" bandRow="0" rtl="0">
                <a:tableStyleId>{33BA23B1-9221-436E-865A-0063620EA4FD}</a:tableStyleId>
              </a:tblPr>
              <a:tblGrid>
                <a:gridCol w="6912448"/>
                <a:gridCol w="6912448"/>
                <a:gridCol w="6912448"/>
              </a:tblGrid>
              <a:tr h="3374860">
                <a:tc>
                  <a:txBody>
                    <a:bodyPr/>
                    <a:lstStyle/>
                    <a:p>
                      <a:pPr defTabSz="914400">
                        <a:tabLst>
                          <a:tab pos="1663700" algn="l"/>
                        </a:tabLst>
                        <a:defRPr b="0" sz="3200">
                          <a:sym typeface="Graphik Semibold"/>
                        </a:defRPr>
                      </a:pPr>
                    </a:p>
                  </a:txBody>
                  <a:tcPr marL="50800" marR="50800" marT="50800" marB="50800" anchor="ctr" anchorCtr="0" horzOverflow="overflow">
                    <a:lnL w="12700">
                      <a:solidFill>
                        <a:srgbClr val="A9A9A9"/>
                      </a:solidFill>
                      <a:miter lim="400000"/>
                    </a:lnL>
                  </a:tcPr>
                </a:tc>
                <a:tc>
                  <a:txBody>
                    <a:bodyPr/>
                    <a:lstStyle/>
                    <a:p>
                      <a:pPr defTabSz="914400">
                        <a:tabLst>
                          <a:tab pos="1663700" algn="l"/>
                        </a:tabLst>
                        <a:defRPr b="0" sz="1800">
                          <a:solidFill>
                            <a:srgbClr val="000000"/>
                          </a:solidFill>
                        </a:defRPr>
                      </a:pPr>
                      <a:r>
                        <a:rPr sz="3200">
                          <a:solidFill>
                            <a:srgbClr val="FFFFFF"/>
                          </a:solidFill>
                          <a:sym typeface="Graphik Semibold"/>
                        </a:rPr>
                        <a:t>INTENSIVE TREATMENT GROUP</a:t>
                      </a:r>
                    </a:p>
                  </a:txBody>
                  <a:tcPr marL="50800" marR="50800" marT="50800" marB="50800" anchor="ctr" anchorCtr="0" horzOverflow="overflow"/>
                </a:tc>
                <a:tc>
                  <a:txBody>
                    <a:bodyPr/>
                    <a:lstStyle/>
                    <a:p>
                      <a:pPr defTabSz="914400">
                        <a:tabLst>
                          <a:tab pos="1663700" algn="l"/>
                        </a:tabLst>
                        <a:defRPr b="0" sz="1800">
                          <a:solidFill>
                            <a:srgbClr val="000000"/>
                          </a:solidFill>
                        </a:defRPr>
                      </a:pPr>
                      <a:r>
                        <a:rPr sz="3200">
                          <a:solidFill>
                            <a:srgbClr val="FFFFFF"/>
                          </a:solidFill>
                          <a:sym typeface="Graphik Semibold"/>
                        </a:rPr>
                        <a:t>STANDARD TREATMENT GROUP</a:t>
                      </a:r>
                    </a:p>
                  </a:txBody>
                  <a:tcPr marL="50800" marR="50800" marT="50800" marB="50800" anchor="ctr" anchorCtr="0" horzOverflow="overflow">
                    <a:lnR w="12700">
                      <a:solidFill>
                        <a:srgbClr val="A9A9A9"/>
                      </a:solidFill>
                      <a:miter lim="400000"/>
                    </a:lnR>
                  </a:tcPr>
                </a:tc>
              </a:tr>
              <a:tr h="3374860">
                <a:tc>
                  <a:txBody>
                    <a:bodyPr/>
                    <a:lstStyle/>
                    <a:p>
                      <a:pPr defTabSz="914400">
                        <a:defRPr sz="1800"/>
                      </a:pPr>
                      <a:r>
                        <a:rPr sz="3200"/>
                        <a:t>1YEAR FOLLOW 
Up</a:t>
                      </a:r>
                    </a:p>
                  </a:txBody>
                  <a:tcPr marL="50800" marR="50800" marT="50800" marB="50800" anchor="ctr" anchorCtr="0" horzOverflow="overflow">
                    <a:lnL w="12700">
                      <a:solidFill>
                        <a:srgbClr val="A9A9A9"/>
                      </a:solidFill>
                      <a:miter lim="400000"/>
                    </a:lnL>
                  </a:tcPr>
                </a:tc>
                <a:tc>
                  <a:txBody>
                    <a:bodyPr/>
                    <a:lstStyle/>
                    <a:p>
                      <a:pPr defTabSz="914400">
                        <a:defRPr sz="1800"/>
                      </a:pPr>
                      <a:r>
                        <a:rPr sz="3200"/>
                        <a:t>Mean SBP = 127.5 mm Hg</a:t>
                      </a:r>
                    </a:p>
                  </a:txBody>
                  <a:tcPr marL="50800" marR="50800" marT="50800" marB="50800" anchor="ctr" anchorCtr="0" horzOverflow="overflow"/>
                </a:tc>
                <a:tc>
                  <a:txBody>
                    <a:bodyPr/>
                    <a:lstStyle/>
                    <a:p>
                      <a:pPr defTabSz="914400">
                        <a:defRPr sz="1800"/>
                      </a:pPr>
                      <a:r>
                        <a:rPr sz="3200"/>
                        <a:t>135.3 mmHG </a:t>
                      </a:r>
                    </a:p>
                  </a:txBody>
                  <a:tcPr marL="50800" marR="50800" marT="50800" marB="50800" anchor="ctr" anchorCtr="0" horzOverflow="overflow">
                    <a:lnR w="12700">
                      <a:solidFill>
                        <a:srgbClr val="A9A9A9"/>
                      </a:solidFill>
                      <a:miter lim="400000"/>
                    </a:lnR>
                  </a:tcPr>
                </a:tc>
              </a:tr>
              <a:tr h="3374860">
                <a:tc>
                  <a:txBody>
                    <a:bodyPr/>
                    <a:lstStyle/>
                    <a:p>
                      <a:pPr defTabSz="914400">
                        <a:defRPr sz="1800"/>
                      </a:pPr>
                      <a:r>
                        <a:rPr sz="3200"/>
                        <a:t>4year follow up </a:t>
                      </a:r>
                    </a:p>
                  </a:txBody>
                  <a:tcPr marL="50800" marR="50800" marT="50800" marB="50800" anchor="ctr" anchorCtr="0" horzOverflow="overflow">
                    <a:lnL w="12700">
                      <a:solidFill>
                        <a:srgbClr val="A9A9A9"/>
                      </a:solidFill>
                      <a:miter lim="400000"/>
                    </a:lnL>
                    <a:lnB w="12700">
                      <a:solidFill>
                        <a:srgbClr val="A9A9A9"/>
                      </a:solidFill>
                      <a:miter lim="400000"/>
                    </a:lnB>
                  </a:tcPr>
                </a:tc>
                <a:tc>
                  <a:txBody>
                    <a:bodyPr/>
                    <a:lstStyle/>
                    <a:p>
                      <a:pPr defTabSz="914400">
                        <a:defRPr sz="1800"/>
                      </a:pPr>
                      <a:r>
                        <a:rPr sz="3200"/>
                        <a:t>SBP = 126.7 mm Hg
DBP = 76.4 mmHg</a:t>
                      </a:r>
                    </a:p>
                  </a:txBody>
                  <a:tcPr marL="50800" marR="50800" marT="50800" marB="50800" anchor="ctr" anchorCtr="0" horzOverflow="overflow">
                    <a:lnB w="12700">
                      <a:solidFill>
                        <a:srgbClr val="A9A9A9"/>
                      </a:solidFill>
                      <a:miter lim="400000"/>
                    </a:lnB>
                  </a:tcPr>
                </a:tc>
                <a:tc>
                  <a:txBody>
                    <a:bodyPr/>
                    <a:lstStyle/>
                    <a:p>
                      <a:pPr defTabSz="914400">
                        <a:defRPr sz="1800"/>
                      </a:pPr>
                      <a:r>
                        <a:rPr sz="3200"/>
                        <a:t>SBP = 135.9mmHg
DBP= 79.2 mmHg</a:t>
                      </a:r>
                    </a:p>
                  </a:txBody>
                  <a:tcPr marL="50800" marR="50800" marT="50800" marB="50800" anchor="ctr" anchorCtr="0" horzOverflow="overflow">
                    <a:lnR w="12700">
                      <a:solidFill>
                        <a:srgbClr val="A9A9A9"/>
                      </a:solidFill>
                      <a:miter lim="400000"/>
                    </a:lnR>
                    <a:lnB w="12700">
                      <a:solidFill>
                        <a:srgbClr val="A9A9A9"/>
                      </a:solidFill>
                      <a:miter lim="400000"/>
                    </a:lnB>
                  </a:tcPr>
                </a:tc>
              </a:tr>
            </a:tbl>
          </a:graphicData>
        </a:graphic>
      </p:graphicFrame>
      <p:sp>
        <p:nvSpPr>
          <p:cNvPr id="215" name="The mean decrease in systolic blood pressure from baseline was 19.4 mm Hg in the intensive-treatment group and 10.1 mm Hg in the standard-treatment group."/>
          <p:cNvSpPr txBox="1"/>
          <p:nvPr/>
        </p:nvSpPr>
        <p:spPr>
          <a:xfrm>
            <a:off x="1759586" y="10484210"/>
            <a:ext cx="20864827" cy="253390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558800" indent="-558800" algn="l" defTabSz="2438400">
              <a:spcBef>
                <a:spcPts val="2400"/>
              </a:spcBef>
              <a:buClr>
                <a:srgbClr val="000000"/>
              </a:buClr>
              <a:buSzPct val="100000"/>
              <a:buChar char="•"/>
              <a:defRPr sz="4800"/>
            </a:lvl1pPr>
          </a:lstStyle>
          <a:p>
            <a:pPr/>
            <a:r>
              <a:t>The mean decrease in systolic blood pressure from baseline was 19.4 mm Hg in the intensive-treatment group and 10.1 mm Hg in the standard-treatment group. </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DISCUSSION"/>
          <p:cNvSpPr txBox="1"/>
          <p:nvPr>
            <p:ph type="body" idx="21"/>
          </p:nvPr>
        </p:nvSpPr>
        <p:spPr>
          <a:xfrm>
            <a:off x="1540452" y="912924"/>
            <a:ext cx="21844001" cy="1803952"/>
          </a:xfrm>
          <a:prstGeom prst="rect">
            <a:avLst/>
          </a:prstGeom>
          <a:extLst>
            <a:ext uri="{C572A759-6A51-4108-AA02-DFA0A04FC94B}">
              <ma14:wrappingTextBoxFlag xmlns:ma14="http://schemas.microsoft.com/office/mac/drawingml/2011/main" val="1"/>
            </a:ext>
          </a:extLst>
        </p:spPr>
        <p:txBody>
          <a:bodyPr/>
          <a:lstStyle/>
          <a:p>
            <a:pPr/>
            <a:r>
              <a:t>DISCUSSION</a:t>
            </a:r>
          </a:p>
        </p:txBody>
      </p:sp>
      <p:sp>
        <p:nvSpPr>
          <p:cNvPr id="218" name="Primary-outcome events occurred in 3.5% of the patients in the intensive-treatment group, as compared with 4.6% of the patients in the standard-treatment group…"/>
          <p:cNvSpPr txBox="1"/>
          <p:nvPr>
            <p:ph type="body" idx="1"/>
          </p:nvPr>
        </p:nvSpPr>
        <p:spPr>
          <a:xfrm>
            <a:off x="1270000" y="2225283"/>
            <a:ext cx="21844000" cy="10474717"/>
          </a:xfrm>
          <a:prstGeom prst="rect">
            <a:avLst/>
          </a:prstGeom>
        </p:spPr>
        <p:txBody>
          <a:bodyPr/>
          <a:lstStyle/>
          <a:p>
            <a:pPr/>
            <a:r>
              <a:t>Primary-outcome events occurred in 3.5% of the patients in the intensive-treatment group, as compared with 4.6% of the patients in the standard-treatment group</a:t>
            </a:r>
          </a:p>
          <a:p>
            <a:pPr/>
            <a:r>
              <a:t>The risk of death from any cause did not differ significantly between the two trial groups. </a:t>
            </a:r>
          </a:p>
          <a:p>
            <a:pPr/>
            <a:r>
              <a:t>Hypotension occurred more frequently in the intensive-treatment group than in the standard-treatment group</a:t>
            </a:r>
          </a:p>
          <a:p>
            <a:pPr/>
            <a:r>
              <a:t>Dizziness, syncope, and fracture and the results for renal outcomes remains the same in both trial groups.</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COMPARATIVE STUDY"/>
          <p:cNvSpPr txBox="1"/>
          <p:nvPr>
            <p:ph type="body" idx="21"/>
          </p:nvPr>
        </p:nvSpPr>
        <p:spPr>
          <a:xfrm>
            <a:off x="1270000" y="659633"/>
            <a:ext cx="21844000" cy="1218841"/>
          </a:xfrm>
          <a:prstGeom prst="rect">
            <a:avLst/>
          </a:prstGeom>
          <a:extLst>
            <a:ext uri="{C572A759-6A51-4108-AA02-DFA0A04FC94B}">
              <ma14:wrappingTextBoxFlag xmlns:ma14="http://schemas.microsoft.com/office/mac/drawingml/2011/main" val="1"/>
            </a:ext>
          </a:extLst>
        </p:spPr>
        <p:txBody>
          <a:bodyPr/>
          <a:lstStyle/>
          <a:p>
            <a:pPr/>
            <a:r>
              <a:t>COMPARATIVE STUDY</a:t>
            </a:r>
          </a:p>
        </p:txBody>
      </p:sp>
      <p:graphicFrame>
        <p:nvGraphicFramePr>
          <p:cNvPr id="221" name="Table"/>
          <p:cNvGraphicFramePr/>
          <p:nvPr/>
        </p:nvGraphicFramePr>
        <p:xfrm>
          <a:off x="1735430" y="1977371"/>
          <a:ext cx="20168573" cy="10884492"/>
        </p:xfrm>
        <a:graphic xmlns:a="http://schemas.openxmlformats.org/drawingml/2006/main">
          <a:graphicData uri="http://schemas.openxmlformats.org/drawingml/2006/table">
            <a:tbl>
              <a:tblPr firstCol="0" firstRow="1" lastCol="0" lastRow="0" bandCol="0" bandRow="0" rtl="0">
                <a:tableStyleId>{33BA23B1-9221-436E-865A-0063620EA4FD}</a:tableStyleId>
              </a:tblPr>
              <a:tblGrid>
                <a:gridCol w="10077936"/>
                <a:gridCol w="10077936"/>
              </a:tblGrid>
              <a:tr h="1553113">
                <a:tc>
                  <a:txBody>
                    <a:bodyPr/>
                    <a:lstStyle/>
                    <a:p>
                      <a:pPr defTabSz="914400">
                        <a:tabLst>
                          <a:tab pos="1663700" algn="l"/>
                        </a:tabLst>
                        <a:defRPr b="0" sz="1800">
                          <a:solidFill>
                            <a:srgbClr val="000000"/>
                          </a:solidFill>
                        </a:defRPr>
                      </a:pPr>
                      <a:r>
                        <a:rPr sz="3200">
                          <a:solidFill>
                            <a:srgbClr val="FFFFFF"/>
                          </a:solidFill>
                          <a:sym typeface="Graphik Semibold"/>
                        </a:rPr>
                        <a:t>STEP TRIAL</a:t>
                      </a:r>
                    </a:p>
                  </a:txBody>
                  <a:tcPr marL="50800" marR="50800" marT="50800" marB="50800" anchor="ctr" anchorCtr="0" horzOverflow="overflow">
                    <a:lnL w="12700">
                      <a:solidFill>
                        <a:srgbClr val="A9A9A9"/>
                      </a:solidFill>
                      <a:miter lim="400000"/>
                    </a:lnL>
                  </a:tcPr>
                </a:tc>
                <a:tc>
                  <a:txBody>
                    <a:bodyPr/>
                    <a:lstStyle/>
                    <a:p>
                      <a:pPr defTabSz="914400">
                        <a:tabLst>
                          <a:tab pos="1663700" algn="l"/>
                        </a:tabLst>
                        <a:defRPr b="0" sz="1800">
                          <a:solidFill>
                            <a:srgbClr val="000000"/>
                          </a:solidFill>
                        </a:defRPr>
                      </a:pPr>
                      <a:r>
                        <a:rPr sz="3200">
                          <a:solidFill>
                            <a:srgbClr val="FFFFFF"/>
                          </a:solidFill>
                          <a:sym typeface="Graphik Semibold"/>
                        </a:rPr>
                        <a:t>SPRINT TRIAL</a:t>
                      </a:r>
                    </a:p>
                  </a:txBody>
                  <a:tcPr marL="50800" marR="50800" marT="50800" marB="50800" anchor="ctr" anchorCtr="0" horzOverflow="overflow">
                    <a:lnR w="12700">
                      <a:solidFill>
                        <a:srgbClr val="A9A9A9"/>
                      </a:solidFill>
                      <a:miter lim="400000"/>
                    </a:lnR>
                  </a:tcPr>
                </a:tc>
              </a:tr>
              <a:tr h="1553113">
                <a:tc>
                  <a:txBody>
                    <a:bodyPr/>
                    <a:lstStyle/>
                    <a:p>
                      <a:pPr defTabSz="914400">
                        <a:defRPr sz="1800"/>
                      </a:pPr>
                      <a:r>
                        <a:rPr sz="3200"/>
                        <a:t>Office BP taken by trained staff using sphygmomanometer</a:t>
                      </a:r>
                    </a:p>
                  </a:txBody>
                  <a:tcPr marL="50800" marR="50800" marT="50800" marB="50800" anchor="ctr" anchorCtr="0" horzOverflow="overflow">
                    <a:lnL w="12700">
                      <a:solidFill>
                        <a:srgbClr val="A9A9A9"/>
                      </a:solidFill>
                      <a:miter lim="400000"/>
                    </a:lnL>
                  </a:tcPr>
                </a:tc>
                <a:tc>
                  <a:txBody>
                    <a:bodyPr/>
                    <a:lstStyle/>
                    <a:p>
                      <a:pPr defTabSz="914400">
                        <a:defRPr sz="1800"/>
                      </a:pPr>
                      <a:r>
                        <a:rPr sz="3200"/>
                        <a:t>Office Bp with Automated system , no trained staff</a:t>
                      </a:r>
                    </a:p>
                  </a:txBody>
                  <a:tcPr marL="50800" marR="50800" marT="50800" marB="50800" anchor="ctr" anchorCtr="0" horzOverflow="overflow">
                    <a:lnR w="12700">
                      <a:solidFill>
                        <a:srgbClr val="A9A9A9"/>
                      </a:solidFill>
                      <a:miter lim="400000"/>
                    </a:lnR>
                  </a:tcPr>
                </a:tc>
              </a:tr>
              <a:tr h="1553113">
                <a:tc>
                  <a:txBody>
                    <a:bodyPr/>
                    <a:lstStyle/>
                    <a:p>
                      <a:pPr defTabSz="914400">
                        <a:defRPr sz="1800"/>
                      </a:pPr>
                      <a:r>
                        <a:rPr sz="3200"/>
                        <a:t>Only Uncontrolled DM pateints wee excluded</a:t>
                      </a:r>
                    </a:p>
                  </a:txBody>
                  <a:tcPr marL="50800" marR="50800" marT="50800" marB="50800" anchor="ctr" anchorCtr="0" horzOverflow="overflow">
                    <a:lnL w="12700">
                      <a:solidFill>
                        <a:srgbClr val="A9A9A9"/>
                      </a:solidFill>
                      <a:miter lim="400000"/>
                    </a:lnL>
                  </a:tcPr>
                </a:tc>
                <a:tc>
                  <a:txBody>
                    <a:bodyPr/>
                    <a:lstStyle/>
                    <a:p>
                      <a:pPr defTabSz="914400">
                        <a:defRPr sz="1800"/>
                      </a:pPr>
                      <a:r>
                        <a:rPr sz="3200"/>
                        <a:t>All diabetic patients were excluded</a:t>
                      </a:r>
                    </a:p>
                  </a:txBody>
                  <a:tcPr marL="50800" marR="50800" marT="50800" marB="50800" anchor="ctr" anchorCtr="0" horzOverflow="overflow">
                    <a:lnR w="12700">
                      <a:solidFill>
                        <a:srgbClr val="A9A9A9"/>
                      </a:solidFill>
                      <a:miter lim="400000"/>
                    </a:lnR>
                  </a:tcPr>
                </a:tc>
              </a:tr>
              <a:tr h="1553113">
                <a:tc>
                  <a:txBody>
                    <a:bodyPr/>
                    <a:lstStyle/>
                    <a:p>
                      <a:pPr defTabSz="914400">
                        <a:defRPr sz="1800"/>
                      </a:pPr>
                      <a:r>
                        <a:rPr sz="3200"/>
                        <a:t>No incidence of AKI in pts with BP &lt;110 - 130 mm Hg </a:t>
                      </a:r>
                    </a:p>
                  </a:txBody>
                  <a:tcPr marL="50800" marR="50800" marT="50800" marB="50800" anchor="ctr" anchorCtr="0" horzOverflow="overflow">
                    <a:lnL w="12700">
                      <a:solidFill>
                        <a:srgbClr val="A9A9A9"/>
                      </a:solidFill>
                      <a:miter lim="400000"/>
                    </a:lnL>
                  </a:tcPr>
                </a:tc>
                <a:tc>
                  <a:txBody>
                    <a:bodyPr/>
                    <a:lstStyle/>
                    <a:p>
                      <a:pPr defTabSz="914400">
                        <a:defRPr sz="1800"/>
                      </a:pPr>
                      <a:r>
                        <a:rPr sz="3200"/>
                        <a:t>Increased incidence of AKI with SBP &lt; 120 mmHg in pts without CKD history</a:t>
                      </a:r>
                    </a:p>
                  </a:txBody>
                  <a:tcPr marL="50800" marR="50800" marT="50800" marB="50800" anchor="ctr" anchorCtr="0" horzOverflow="overflow">
                    <a:lnR w="12700">
                      <a:solidFill>
                        <a:srgbClr val="A9A9A9"/>
                      </a:solidFill>
                      <a:miter lim="400000"/>
                    </a:lnR>
                  </a:tcPr>
                </a:tc>
              </a:tr>
              <a:tr h="1553113">
                <a:tc>
                  <a:txBody>
                    <a:bodyPr/>
                    <a:lstStyle/>
                    <a:p>
                      <a:pPr defTabSz="914400">
                        <a:defRPr sz="1800"/>
                      </a:pPr>
                      <a:r>
                        <a:rPr sz="3200"/>
                        <a:t>Decreased risk of cardiovascular events and stroke in older patients</a:t>
                      </a:r>
                    </a:p>
                  </a:txBody>
                  <a:tcPr marL="50800" marR="50800" marT="50800" marB="50800" anchor="ctr" anchorCtr="0" horzOverflow="overflow">
                    <a:lnL w="12700">
                      <a:solidFill>
                        <a:srgbClr val="A9A9A9"/>
                      </a:solidFill>
                      <a:miter lim="400000"/>
                    </a:lnL>
                  </a:tcPr>
                </a:tc>
                <a:tc>
                  <a:txBody>
                    <a:bodyPr/>
                    <a:lstStyle/>
                    <a:p>
                      <a:pPr defTabSz="914400">
                        <a:defRPr sz="1800"/>
                      </a:pPr>
                      <a:r>
                        <a:rPr sz="3200"/>
                        <a:t>No similar findings</a:t>
                      </a:r>
                    </a:p>
                  </a:txBody>
                  <a:tcPr marL="50800" marR="50800" marT="50800" marB="50800" anchor="ctr" anchorCtr="0" horzOverflow="overflow">
                    <a:lnR w="12700">
                      <a:solidFill>
                        <a:srgbClr val="A9A9A9"/>
                      </a:solidFill>
                      <a:miter lim="400000"/>
                    </a:lnR>
                  </a:tcPr>
                </a:tc>
              </a:tr>
              <a:tr h="1553113">
                <a:tc>
                  <a:txBody>
                    <a:bodyPr/>
                    <a:lstStyle/>
                    <a:p>
                      <a:pPr defTabSz="914400">
                        <a:defRPr sz="3200"/>
                      </a:pPr>
                    </a:p>
                  </a:txBody>
                  <a:tcPr marL="50800" marR="50800" marT="50800" marB="50800" anchor="ctr" anchorCtr="0" horzOverflow="overflow">
                    <a:lnL w="12700">
                      <a:solidFill>
                        <a:srgbClr val="A9A9A9"/>
                      </a:solidFill>
                      <a:miter lim="400000"/>
                    </a:lnL>
                  </a:tcPr>
                </a:tc>
                <a:tc>
                  <a:txBody>
                    <a:bodyPr/>
                    <a:lstStyle/>
                    <a:p>
                      <a:pPr defTabSz="914400">
                        <a:defRPr sz="3200"/>
                      </a:pPr>
                    </a:p>
                  </a:txBody>
                  <a:tcPr marL="50800" marR="50800" marT="50800" marB="50800" anchor="ctr" anchorCtr="0" horzOverflow="overflow">
                    <a:lnR w="12700">
                      <a:solidFill>
                        <a:srgbClr val="A9A9A9"/>
                      </a:solidFill>
                      <a:miter lim="400000"/>
                    </a:lnR>
                  </a:tcPr>
                </a:tc>
              </a:tr>
              <a:tr h="1553113">
                <a:tc>
                  <a:txBody>
                    <a:bodyPr/>
                    <a:lstStyle/>
                    <a:p>
                      <a:pPr defTabSz="914400">
                        <a:defRPr sz="3200"/>
                      </a:pPr>
                    </a:p>
                  </a:txBody>
                  <a:tcPr marL="50800" marR="50800" marT="50800" marB="50800" anchor="ctr" anchorCtr="0" horzOverflow="overflow">
                    <a:lnL w="12700">
                      <a:solidFill>
                        <a:srgbClr val="A9A9A9"/>
                      </a:solidFill>
                      <a:miter lim="400000"/>
                    </a:lnL>
                    <a:lnB w="12700">
                      <a:solidFill>
                        <a:srgbClr val="A9A9A9"/>
                      </a:solidFill>
                      <a:miter lim="400000"/>
                    </a:lnB>
                  </a:tcPr>
                </a:tc>
                <a:tc>
                  <a:txBody>
                    <a:bodyPr/>
                    <a:lstStyle/>
                    <a:p>
                      <a:pPr defTabSz="914400">
                        <a:defRPr sz="3200"/>
                      </a:pPr>
                    </a:p>
                  </a:txBody>
                  <a:tcPr marL="50800" marR="50800" marT="50800" marB="50800" anchor="ctr" anchorCtr="0" horzOverflow="overflow">
                    <a:lnR w="12700">
                      <a:solidFill>
                        <a:srgbClr val="A9A9A9"/>
                      </a:solidFill>
                      <a:miter lim="400000"/>
                    </a:lnR>
                    <a:lnB w="12700">
                      <a:solidFill>
                        <a:srgbClr val="A9A9A9"/>
                      </a:solidFill>
                      <a:miter lim="400000"/>
                    </a:lnB>
                  </a:tcPr>
                </a:tc>
              </a:tr>
            </a:tbl>
          </a:graphicData>
        </a:graphic>
      </p:graphicFrame>
      <p:sp>
        <p:nvSpPr>
          <p:cNvPr id="222" name="Stroke patients were excluded in both studies"/>
          <p:cNvSpPr/>
          <p:nvPr/>
        </p:nvSpPr>
        <p:spPr>
          <a:xfrm>
            <a:off x="3636861" y="9908197"/>
            <a:ext cx="16353011" cy="923469"/>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defTabSz="457200">
              <a:defRPr sz="3200">
                <a:latin typeface="Graphik Medium"/>
                <a:ea typeface="Graphik Medium"/>
                <a:cs typeface="Graphik Medium"/>
                <a:sym typeface="Graphik Medium"/>
              </a:defRPr>
            </a:lvl1pPr>
          </a:lstStyle>
          <a:p>
            <a:pPr>
              <a:defRPr>
                <a:solidFill>
                  <a:srgbClr val="FFFFFF"/>
                </a:solidFill>
              </a:defRPr>
            </a:pPr>
            <a:r>
              <a:rPr>
                <a:solidFill>
                  <a:srgbClr val="000000"/>
                </a:solidFill>
              </a:rPr>
              <a:t>Stroke patients were excluded in both studies</a:t>
            </a:r>
          </a:p>
        </p:txBody>
      </p:sp>
      <p:sp>
        <p:nvSpPr>
          <p:cNvPr id="223" name="Increased incidence of hypotension"/>
          <p:cNvSpPr/>
          <p:nvPr/>
        </p:nvSpPr>
        <p:spPr>
          <a:xfrm>
            <a:off x="2956891" y="11514024"/>
            <a:ext cx="17712951" cy="1053075"/>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defTabSz="457200">
              <a:defRPr sz="3200">
                <a:latin typeface="Graphik Medium"/>
                <a:ea typeface="Graphik Medium"/>
                <a:cs typeface="Graphik Medium"/>
                <a:sym typeface="Graphik Medium"/>
              </a:defRPr>
            </a:lvl1pPr>
          </a:lstStyle>
          <a:p>
            <a:pPr/>
            <a:r>
              <a:t>Increased incidence of hypotension</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STRENGTH OF THE STUDY"/>
          <p:cNvSpPr txBox="1"/>
          <p:nvPr>
            <p:ph type="title"/>
          </p:nvPr>
        </p:nvSpPr>
        <p:spPr>
          <a:prstGeom prst="rect">
            <a:avLst/>
          </a:prstGeom>
        </p:spPr>
        <p:txBody>
          <a:bodyPr/>
          <a:lstStyle/>
          <a:p>
            <a:pPr/>
            <a:r>
              <a:t>STRENGTH OF THE STUDY</a:t>
            </a:r>
          </a:p>
        </p:txBody>
      </p:sp>
      <p:sp>
        <p:nvSpPr>
          <p:cNvPr id="226" name="1. Large sample size - generalized study…"/>
          <p:cNvSpPr txBox="1"/>
          <p:nvPr>
            <p:ph type="body" idx="1"/>
          </p:nvPr>
        </p:nvSpPr>
        <p:spPr>
          <a:xfrm>
            <a:off x="1270000" y="2779710"/>
            <a:ext cx="21844000" cy="9920290"/>
          </a:xfrm>
          <a:prstGeom prst="rect">
            <a:avLst/>
          </a:prstGeom>
        </p:spPr>
        <p:txBody>
          <a:bodyPr/>
          <a:lstStyle/>
          <a:p>
            <a:pPr/>
            <a:r>
              <a:t>1. Large sample size - generalized study </a:t>
            </a:r>
          </a:p>
          <a:p>
            <a:pPr/>
            <a:r>
              <a:t>2. Diverse patient population (60- 80 years)</a:t>
            </a:r>
          </a:p>
          <a:p>
            <a:pPr/>
            <a:r>
              <a:t>3. High rate of follow up.</a:t>
            </a:r>
          </a:p>
          <a:p>
            <a:pPr/>
            <a:r>
              <a:t>Home BP measured .</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CONCLUSION"/>
          <p:cNvSpPr txBox="1"/>
          <p:nvPr>
            <p:ph type="title"/>
          </p:nvPr>
        </p:nvSpPr>
        <p:spPr>
          <a:prstGeom prst="rect">
            <a:avLst/>
          </a:prstGeom>
        </p:spPr>
        <p:txBody>
          <a:bodyPr/>
          <a:lstStyle/>
          <a:p>
            <a:pPr/>
            <a:r>
              <a:t>CONCLUSION</a:t>
            </a:r>
          </a:p>
        </p:txBody>
      </p:sp>
      <p:sp>
        <p:nvSpPr>
          <p:cNvPr id="229" name="In older patients with hypertension, intensive treatment with a systolic blood- pressure target of 110 to less than 130 mm Hg resulted in a lower incidence of cardiovascular events than standard treatment with a target of 130 to less than 150 mm Hg…"/>
          <p:cNvSpPr txBox="1"/>
          <p:nvPr>
            <p:ph type="body" idx="1"/>
          </p:nvPr>
        </p:nvSpPr>
        <p:spPr>
          <a:xfrm>
            <a:off x="999547" y="3104254"/>
            <a:ext cx="21844001" cy="9514611"/>
          </a:xfrm>
          <a:prstGeom prst="rect">
            <a:avLst/>
          </a:prstGeom>
        </p:spPr>
        <p:txBody>
          <a:bodyPr/>
          <a:lstStyle/>
          <a:p>
            <a:pPr marL="605366" indent="-605366">
              <a:defRPr b="1" sz="5200">
                <a:gradFill flip="none" rotWithShape="1">
                  <a:gsLst>
                    <a:gs pos="0">
                      <a:schemeClr val="accent1">
                        <a:hueOff val="-446844"/>
                        <a:satOff val="-6226"/>
                        <a:lumOff val="18873"/>
                      </a:schemeClr>
                    </a:gs>
                    <a:gs pos="100000">
                      <a:schemeClr val="accent1">
                        <a:hueOff val="-15665233"/>
                        <a:satOff val="-9367"/>
                        <a:lumOff val="13315"/>
                      </a:schemeClr>
                    </a:gs>
                  </a:gsLst>
                  <a:lin ang="5400000" scaled="0"/>
                </a:gradFill>
              </a:defRPr>
            </a:pPr>
            <a:r>
              <a:t>In older patients with hypertension, intensive treatment with a systolic blood- pressure target of 110 to less than 130 mm Hg resulted in a lower incidence of cardiovascular events than standard treatment with a target of 130 to less than 150 mm Hg</a:t>
            </a:r>
          </a:p>
          <a:p>
            <a:pPr/>
            <a:r>
              <a:t>Pvalue &lt; 0.05 </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Recommendation"/>
          <p:cNvSpPr txBox="1"/>
          <p:nvPr>
            <p:ph type="title"/>
          </p:nvPr>
        </p:nvSpPr>
        <p:spPr>
          <a:prstGeom prst="rect">
            <a:avLst/>
          </a:prstGeom>
        </p:spPr>
        <p:txBody>
          <a:bodyPr/>
          <a:lstStyle/>
          <a:p>
            <a:pPr/>
            <a:r>
              <a:t>Recommendation</a:t>
            </a:r>
          </a:p>
        </p:txBody>
      </p:sp>
      <p:sp>
        <p:nvSpPr>
          <p:cNvPr id="232" name="Hypertension is one of the most common lifestyle disease.…"/>
          <p:cNvSpPr txBox="1"/>
          <p:nvPr>
            <p:ph type="body" idx="1"/>
          </p:nvPr>
        </p:nvSpPr>
        <p:spPr>
          <a:xfrm>
            <a:off x="1270000" y="2833801"/>
            <a:ext cx="21844000" cy="9866199"/>
          </a:xfrm>
          <a:prstGeom prst="rect">
            <a:avLst/>
          </a:prstGeom>
        </p:spPr>
        <p:txBody>
          <a:bodyPr/>
          <a:lstStyle/>
          <a:p>
            <a:pPr/>
            <a:r>
              <a:t>Hypertension is one of the most common lifestyle disease. </a:t>
            </a:r>
          </a:p>
          <a:p>
            <a:pPr/>
            <a:r>
              <a:t>So In Our practice , we can implement the results of the study that is ,  to intensively reduce BP in older patients to decrease the incidence of  cardiovascular eventsbut also taking into consideration about the physical status and BMI of Indians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31_ColorGradientLight">
  <a:themeElements>
    <a:clrScheme name="31_ColorGradientLight">
      <a:dk1>
        <a:srgbClr val="000000"/>
      </a:dk1>
      <a:lt1>
        <a:srgbClr val="FFFFFF"/>
      </a:lt1>
      <a:dk2>
        <a:srgbClr val="5E5E5E"/>
      </a:dk2>
      <a:lt2>
        <a:srgbClr val="D5D5D5"/>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31_ColorGradientLight">
      <a:majorFont>
        <a:latin typeface="Graphik Semibold"/>
        <a:ea typeface="Graphik Semibold"/>
        <a:cs typeface="Graphik Semibold"/>
      </a:majorFont>
      <a:minorFont>
        <a:latin typeface="Graphik Semibold"/>
        <a:ea typeface="Graphik Semibold"/>
        <a:cs typeface="Graphik Semibold"/>
      </a:minorFont>
    </a:fontScheme>
    <a:fmtScheme name="31_ColorGradient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Graphik Medium"/>
            <a:ea typeface="Graphik Medium"/>
            <a:cs typeface="Graphik Medium"/>
            <a:sym typeface="Graphik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31_ColorGradientLight">
  <a:themeElements>
    <a:clrScheme name="31_ColorGradientLight">
      <a:dk1>
        <a:srgbClr val="000000"/>
      </a:dk1>
      <a:lt1>
        <a:srgbClr val="FFFFFF"/>
      </a:lt1>
      <a:dk2>
        <a:srgbClr val="5E5E5E"/>
      </a:dk2>
      <a:lt2>
        <a:srgbClr val="D5D5D5"/>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31_ColorGradientLight">
      <a:majorFont>
        <a:latin typeface="Graphik Semibold"/>
        <a:ea typeface="Graphik Semibold"/>
        <a:cs typeface="Graphik Semibold"/>
      </a:majorFont>
      <a:minorFont>
        <a:latin typeface="Graphik Semibold"/>
        <a:ea typeface="Graphik Semibold"/>
        <a:cs typeface="Graphik Semibold"/>
      </a:minorFont>
    </a:fontScheme>
    <a:fmtScheme name="31_ColorGradient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Graphik Medium"/>
            <a:ea typeface="Graphik Medium"/>
            <a:cs typeface="Graphik Medium"/>
            <a:sym typeface="Graphik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